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97" r:id="rId3"/>
    <p:sldId id="280" r:id="rId4"/>
    <p:sldId id="266" r:id="rId5"/>
    <p:sldId id="267" r:id="rId6"/>
    <p:sldId id="268" r:id="rId7"/>
    <p:sldId id="290" r:id="rId8"/>
    <p:sldId id="272" r:id="rId9"/>
    <p:sldId id="281" r:id="rId10"/>
    <p:sldId id="296" r:id="rId11"/>
    <p:sldId id="284" r:id="rId12"/>
    <p:sldId id="282" r:id="rId13"/>
    <p:sldId id="28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varScale="1">
        <p:scale>
          <a:sx n="62" d="100"/>
          <a:sy n="62" d="100"/>
        </p:scale>
        <p:origin x="-90" y="-210"/>
      </p:cViewPr>
      <p:guideLst>
        <p:guide orient="horz" pos="2160"/>
        <p:guide pos="3840"/>
      </p:guideLst>
    </p:cSldViewPr>
  </p:slideViewPr>
  <p:notesTextViewPr>
    <p:cViewPr>
      <p:scale>
        <a:sx n="1" d="1"/>
        <a:sy n="1" d="1"/>
      </p:scale>
      <p:origin x="0" y="0"/>
    </p:cViewPr>
  </p:notesTextViewPr>
  <p:sorterViewPr>
    <p:cViewPr>
      <p:scale>
        <a:sx n="80" d="100"/>
        <a:sy n="80" d="100"/>
      </p:scale>
      <p:origin x="0" y="-7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2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27996-13F7-46D7-B955-705AFB9AF196}" type="datetimeFigureOut">
              <a:rPr lang="en-029" smtClean="0"/>
              <a:pPr/>
              <a:t>09/21/2016</a:t>
            </a:fld>
            <a:endParaRPr lang="en-02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02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02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30880-EB0A-4422-83F2-9E0DBCC0289B}" type="slidenum">
              <a:rPr lang="en-029" smtClean="0"/>
              <a:pPr/>
              <a:t>‹#›</a:t>
            </a:fld>
            <a:endParaRPr lang="en-029"/>
          </a:p>
        </p:txBody>
      </p:sp>
    </p:spTree>
    <p:extLst>
      <p:ext uri="{BB962C8B-B14F-4D97-AF65-F5344CB8AC3E}">
        <p14:creationId xmlns:p14="http://schemas.microsoft.com/office/powerpoint/2010/main" xmlns="" val="425156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Chefs have a unique part to play in making the food system more environmentally sustainable, socially just, and delicious. They connect producers and consumers, understand where food comes from, and know what consumers want.</a:t>
            </a:r>
            <a:endParaRPr lang="en-029" dirty="0" smtClean="0"/>
          </a:p>
          <a:p>
            <a:endParaRPr lang="en-029" dirty="0"/>
          </a:p>
        </p:txBody>
      </p:sp>
      <p:sp>
        <p:nvSpPr>
          <p:cNvPr id="4" name="Slide Number Placeholder 3"/>
          <p:cNvSpPr>
            <a:spLocks noGrp="1"/>
          </p:cNvSpPr>
          <p:nvPr>
            <p:ph type="sldNum" sz="quarter" idx="10"/>
          </p:nvPr>
        </p:nvSpPr>
        <p:spPr/>
        <p:txBody>
          <a:bodyPr/>
          <a:lstStyle/>
          <a:p>
            <a:fld id="{37230880-EB0A-4422-83F2-9E0DBCC0289B}" type="slidenum">
              <a:rPr lang="en-029" smtClean="0"/>
              <a:pPr/>
              <a:t>5</a:t>
            </a:fld>
            <a:endParaRPr lang="en-029"/>
          </a:p>
        </p:txBody>
      </p:sp>
    </p:spTree>
    <p:extLst>
      <p:ext uri="{BB962C8B-B14F-4D97-AF65-F5344CB8AC3E}">
        <p14:creationId xmlns:p14="http://schemas.microsoft.com/office/powerpoint/2010/main" xmlns="" val="325631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029" b="1" dirty="0" smtClean="0"/>
              <a:t>Jamaica: Ministry of Tourism and Entertainment:  Tourism Linkages Hub</a:t>
            </a:r>
          </a:p>
          <a:p>
            <a:r>
              <a:rPr lang="en-US" dirty="0" smtClean="0"/>
              <a:t>Approved by Cabinet decision and established in June 2013 to fulfill the ministry’s mandate to create and sustain linkages throughout productive industries. The hub is funded by the Ministry of Tourism and Entertainment’s Tourism Enhancement Fund</a:t>
            </a:r>
          </a:p>
          <a:p>
            <a:pPr fontAlgn="base"/>
            <a:r>
              <a:rPr lang="en-US" dirty="0" smtClean="0"/>
              <a:t>‘Agro-Tourism Farmers Market’ in the resort area of Negril, aimed at boosting the link between tourism and agriculture and promoting the consumption of local produce.</a:t>
            </a:r>
          </a:p>
          <a:p>
            <a:endParaRPr lang="en-029" dirty="0"/>
          </a:p>
        </p:txBody>
      </p:sp>
      <p:sp>
        <p:nvSpPr>
          <p:cNvPr id="4" name="Slide Number Placeholder 3"/>
          <p:cNvSpPr>
            <a:spLocks noGrp="1"/>
          </p:cNvSpPr>
          <p:nvPr>
            <p:ph type="sldNum" sz="quarter" idx="10"/>
          </p:nvPr>
        </p:nvSpPr>
        <p:spPr/>
        <p:txBody>
          <a:bodyPr/>
          <a:lstStyle/>
          <a:p>
            <a:fld id="{37230880-EB0A-4422-83F2-9E0DBCC0289B}" type="slidenum">
              <a:rPr lang="en-029" smtClean="0"/>
              <a:pPr/>
              <a:t>6</a:t>
            </a:fld>
            <a:endParaRPr lang="en-029"/>
          </a:p>
        </p:txBody>
      </p:sp>
    </p:spTree>
    <p:extLst>
      <p:ext uri="{BB962C8B-B14F-4D97-AF65-F5344CB8AC3E}">
        <p14:creationId xmlns:p14="http://schemas.microsoft.com/office/powerpoint/2010/main" xmlns="" val="322264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7548" y="262931"/>
            <a:ext cx="8915399" cy="1712209"/>
          </a:xfrm>
        </p:spPr>
        <p:txBody>
          <a:bodyPr>
            <a:normAutofit fontScale="90000"/>
          </a:bodyPr>
          <a:lstStyle/>
          <a:p>
            <a:r>
              <a:rPr lang="en-GB" b="1" dirty="0"/>
              <a:t>Best practices in </a:t>
            </a:r>
            <a:r>
              <a:rPr lang="en-GB" b="1" dirty="0" err="1"/>
              <a:t>agritourism</a:t>
            </a:r>
            <a:r>
              <a:rPr lang="en-GB" b="1" dirty="0"/>
              <a:t> across the </a:t>
            </a:r>
            <a:r>
              <a:rPr lang="en-GB" b="1" dirty="0" smtClean="0"/>
              <a:t>Caribbean</a:t>
            </a:r>
            <a:endParaRPr lang="en-029" dirty="0"/>
          </a:p>
        </p:txBody>
      </p:sp>
      <p:sp>
        <p:nvSpPr>
          <p:cNvPr id="3" name="Subtitle 2"/>
          <p:cNvSpPr>
            <a:spLocks noGrp="1"/>
          </p:cNvSpPr>
          <p:nvPr>
            <p:ph type="subTitle" idx="1"/>
          </p:nvPr>
        </p:nvSpPr>
        <p:spPr>
          <a:xfrm>
            <a:off x="2589213" y="4777380"/>
            <a:ext cx="8915399" cy="464322"/>
          </a:xfrm>
        </p:spPr>
        <p:txBody>
          <a:bodyPr/>
          <a:lstStyle/>
          <a:p>
            <a:r>
              <a:rPr lang="en-GB" b="1" i="1" dirty="0"/>
              <a:t>Ena Harvey, Expert in </a:t>
            </a:r>
            <a:r>
              <a:rPr lang="en-GB" b="1" i="1" dirty="0" err="1"/>
              <a:t>Agritourism</a:t>
            </a:r>
            <a:r>
              <a:rPr lang="en-GB" b="1" i="1" dirty="0"/>
              <a:t>, IICA, Caribbean</a:t>
            </a:r>
            <a:endParaRPr lang="en-029" dirty="0"/>
          </a:p>
          <a:p>
            <a:endParaRPr lang="en-029" dirty="0"/>
          </a:p>
        </p:txBody>
      </p:sp>
      <p:sp>
        <p:nvSpPr>
          <p:cNvPr id="4" name="Rectangle 3"/>
          <p:cNvSpPr/>
          <p:nvPr/>
        </p:nvSpPr>
        <p:spPr>
          <a:xfrm>
            <a:off x="1519707" y="6211669"/>
            <a:ext cx="10672293" cy="646331"/>
          </a:xfrm>
          <a:prstGeom prst="rect">
            <a:avLst/>
          </a:prstGeom>
        </p:spPr>
        <p:txBody>
          <a:bodyPr wrap="square">
            <a:spAutoFit/>
          </a:bodyPr>
          <a:lstStyle/>
          <a:p>
            <a:r>
              <a:rPr lang="en-US" dirty="0" smtClean="0">
                <a:solidFill>
                  <a:srgbClr val="000000"/>
                </a:solidFill>
                <a:latin typeface="Arial" panose="020B0604020202020204" pitchFamily="34" charset="0"/>
              </a:rPr>
              <a:t>Brussels </a:t>
            </a:r>
            <a:r>
              <a:rPr lang="en-US" dirty="0">
                <a:solidFill>
                  <a:srgbClr val="000000"/>
                </a:solidFill>
                <a:latin typeface="Arial" panose="020B0604020202020204" pitchFamily="34" charset="0"/>
              </a:rPr>
              <a:t>Policy Briefing n. </a:t>
            </a:r>
            <a:r>
              <a:rPr lang="en-US" dirty="0" smtClean="0">
                <a:solidFill>
                  <a:srgbClr val="000000"/>
                </a:solidFill>
                <a:latin typeface="Arial" panose="020B0604020202020204" pitchFamily="34" charset="0"/>
              </a:rPr>
              <a:t>46: </a:t>
            </a:r>
            <a:r>
              <a:rPr lang="en-US" b="1" dirty="0" smtClean="0">
                <a:solidFill>
                  <a:srgbClr val="000000"/>
                </a:solidFill>
                <a:latin typeface="Arial" panose="020B0604020202020204" pitchFamily="34" charset="0"/>
              </a:rPr>
              <a:t>Agribusiness </a:t>
            </a:r>
            <a:r>
              <a:rPr lang="en-US" b="1" dirty="0">
                <a:solidFill>
                  <a:srgbClr val="000000"/>
                </a:solidFill>
                <a:latin typeface="Arial" panose="020B0604020202020204" pitchFamily="34" charset="0"/>
              </a:rPr>
              <a:t>development in SIDS: </a:t>
            </a:r>
            <a:endParaRPr lang="en-US" b="1" dirty="0" smtClean="0">
              <a:solidFill>
                <a:srgbClr val="000000"/>
              </a:solidFill>
              <a:latin typeface="Arial" panose="020B0604020202020204" pitchFamily="34" charset="0"/>
            </a:endParaRPr>
          </a:p>
          <a:p>
            <a:r>
              <a:rPr lang="en-US" b="1" dirty="0" smtClean="0">
                <a:solidFill>
                  <a:srgbClr val="000000"/>
                </a:solidFill>
                <a:latin typeface="Arial" panose="020B0604020202020204" pitchFamily="34" charset="0"/>
              </a:rPr>
              <a:t>The </a:t>
            </a:r>
            <a:r>
              <a:rPr lang="en-US" b="1" dirty="0">
                <a:solidFill>
                  <a:srgbClr val="000000"/>
                </a:solidFill>
                <a:latin typeface="Arial" panose="020B0604020202020204" pitchFamily="34" charset="0"/>
              </a:rPr>
              <a:t>potential of tourism-related markets </a:t>
            </a:r>
            <a:endParaRPr lang="en-029" dirty="0"/>
          </a:p>
        </p:txBody>
      </p:sp>
      <p:grpSp>
        <p:nvGrpSpPr>
          <p:cNvPr id="7" name="Group 6"/>
          <p:cNvGrpSpPr/>
          <p:nvPr/>
        </p:nvGrpSpPr>
        <p:grpSpPr>
          <a:xfrm>
            <a:off x="2256496" y="2389325"/>
            <a:ext cx="8124000" cy="3488373"/>
            <a:chOff x="0" y="0"/>
            <a:chExt cx="6348714" cy="3136739"/>
          </a:xfrm>
        </p:grpSpPr>
        <p:sp>
          <p:nvSpPr>
            <p:cNvPr id="8" name="Text Box 4"/>
            <p:cNvSpPr txBox="1"/>
            <p:nvPr/>
          </p:nvSpPr>
          <p:spPr>
            <a:xfrm>
              <a:off x="0" y="0"/>
              <a:ext cx="6348714" cy="3136739"/>
            </a:xfrm>
            <a:prstGeom prst="rect">
              <a:avLst/>
            </a:prstGeom>
            <a:solidFill>
              <a:srgbClr val="92D050"/>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panose="020F0502020204030204" pitchFamily="34" charset="0"/>
                  <a:cs typeface="Times New Roman" panose="02020603050405020304" pitchFamily="18" charset="0"/>
                </a:rPr>
                <a:t> </a:t>
              </a:r>
              <a:endParaRPr lang="en-JM" sz="1100">
                <a:effectLst/>
                <a:ea typeface="Calibri" panose="020F0502020204030204" pitchFamily="34" charset="0"/>
                <a:cs typeface="Times New Roman" panose="02020603050405020304" pitchFamily="18" charset="0"/>
              </a:endParaRPr>
            </a:p>
          </p:txBody>
        </p:sp>
        <p:grpSp>
          <p:nvGrpSpPr>
            <p:cNvPr id="9" name="Group 8"/>
            <p:cNvGrpSpPr/>
            <p:nvPr/>
          </p:nvGrpSpPr>
          <p:grpSpPr>
            <a:xfrm>
              <a:off x="69448" y="63662"/>
              <a:ext cx="6215253" cy="3009033"/>
              <a:chOff x="-428264" y="-526818"/>
              <a:chExt cx="6215636" cy="3009356"/>
            </a:xfrm>
          </p:grpSpPr>
          <p:sp>
            <p:nvSpPr>
              <p:cNvPr id="10" name="Text Box 9"/>
              <p:cNvSpPr txBox="1"/>
              <p:nvPr/>
            </p:nvSpPr>
            <p:spPr>
              <a:xfrm>
                <a:off x="-428264" y="-515074"/>
                <a:ext cx="3136699" cy="299761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w="285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panose="020F0502020204030204" pitchFamily="34" charset="0"/>
                    <a:cs typeface="Times New Roman" panose="02020603050405020304" pitchFamily="18" charset="0"/>
                  </a:rPr>
                  <a:t> </a:t>
                </a:r>
                <a:endParaRPr lang="en-JM" sz="1100">
                  <a:effectLst/>
                  <a:ea typeface="Calibri" panose="020F0502020204030204" pitchFamily="34" charset="0"/>
                  <a:cs typeface="Times New Roman" panose="02020603050405020304" pitchFamily="18" charset="0"/>
                </a:endParaRPr>
              </a:p>
            </p:txBody>
          </p:sp>
          <p:sp>
            <p:nvSpPr>
              <p:cNvPr id="11" name="Text Box 12"/>
              <p:cNvSpPr txBox="1"/>
              <p:nvPr/>
            </p:nvSpPr>
            <p:spPr>
              <a:xfrm>
                <a:off x="2783711" y="-520916"/>
                <a:ext cx="1805962" cy="1528022"/>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w="285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panose="020F0502020204030204" pitchFamily="34" charset="0"/>
                    <a:cs typeface="Times New Roman" panose="02020603050405020304" pitchFamily="18" charset="0"/>
                  </a:rPr>
                  <a:t> </a:t>
                </a:r>
                <a:endParaRPr lang="en-JM" sz="1100">
                  <a:effectLst/>
                  <a:ea typeface="Calibri" panose="020F0502020204030204" pitchFamily="34" charset="0"/>
                  <a:cs typeface="Times New Roman" panose="02020603050405020304" pitchFamily="18" charset="0"/>
                </a:endParaRPr>
              </a:p>
            </p:txBody>
          </p:sp>
          <p:sp>
            <p:nvSpPr>
              <p:cNvPr id="12" name="Text Box 16"/>
              <p:cNvSpPr txBox="1"/>
              <p:nvPr/>
            </p:nvSpPr>
            <p:spPr>
              <a:xfrm>
                <a:off x="2789478" y="1081887"/>
                <a:ext cx="1800163" cy="1400205"/>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w="285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panose="020F0502020204030204" pitchFamily="34" charset="0"/>
                    <a:cs typeface="Times New Roman" panose="02020603050405020304" pitchFamily="18" charset="0"/>
                  </a:rPr>
                  <a:t> </a:t>
                </a:r>
                <a:endParaRPr lang="en-JM" sz="1100">
                  <a:effectLst/>
                  <a:ea typeface="Calibri" panose="020F0502020204030204" pitchFamily="34" charset="0"/>
                  <a:cs typeface="Times New Roman" panose="02020603050405020304" pitchFamily="18" charset="0"/>
                </a:endParaRPr>
              </a:p>
            </p:txBody>
          </p:sp>
          <p:sp>
            <p:nvSpPr>
              <p:cNvPr id="13" name="Text Box 20"/>
              <p:cNvSpPr txBox="1"/>
              <p:nvPr/>
            </p:nvSpPr>
            <p:spPr>
              <a:xfrm>
                <a:off x="4676203" y="-526818"/>
                <a:ext cx="1111169" cy="142240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w="285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panose="020F0502020204030204" pitchFamily="34" charset="0"/>
                    <a:cs typeface="Times New Roman" panose="02020603050405020304" pitchFamily="18" charset="0"/>
                  </a:rPr>
                  <a:t> </a:t>
                </a:r>
                <a:endParaRPr lang="en-JM" sz="1100">
                  <a:effectLst/>
                  <a:ea typeface="Calibri" panose="020F0502020204030204" pitchFamily="34" charset="0"/>
                  <a:cs typeface="Times New Roman" panose="02020603050405020304" pitchFamily="18" charset="0"/>
                </a:endParaRPr>
              </a:p>
            </p:txBody>
          </p:sp>
          <p:sp>
            <p:nvSpPr>
              <p:cNvPr id="14" name="Text Box 21"/>
              <p:cNvSpPr txBox="1"/>
              <p:nvPr/>
            </p:nvSpPr>
            <p:spPr>
              <a:xfrm>
                <a:off x="4675786" y="960505"/>
                <a:ext cx="1110491" cy="1510641"/>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a:ln w="285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panose="020F0502020204030204" pitchFamily="34" charset="0"/>
                    <a:cs typeface="Times New Roman" panose="02020603050405020304" pitchFamily="18" charset="0"/>
                  </a:rPr>
                  <a:t> </a:t>
                </a:r>
                <a:endParaRPr lang="en-JM" sz="1100">
                  <a:effectLst/>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xmlns="" val="362761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077" y="317770"/>
            <a:ext cx="8596668" cy="625813"/>
          </a:xfrm>
        </p:spPr>
        <p:txBody>
          <a:bodyPr>
            <a:normAutofit fontScale="90000"/>
          </a:bodyPr>
          <a:lstStyle/>
          <a:p>
            <a:r>
              <a:rPr lang="en-JM" dirty="0" smtClean="0"/>
              <a:t>Key Drivers of Success</a:t>
            </a:r>
            <a:endParaRPr lang="en-JM" dirty="0"/>
          </a:p>
        </p:txBody>
      </p:sp>
      <p:sp>
        <p:nvSpPr>
          <p:cNvPr id="3" name="Content Placeholder 2"/>
          <p:cNvSpPr>
            <a:spLocks noGrp="1"/>
          </p:cNvSpPr>
          <p:nvPr>
            <p:ph idx="1"/>
          </p:nvPr>
        </p:nvSpPr>
        <p:spPr>
          <a:xfrm>
            <a:off x="2048663" y="1292936"/>
            <a:ext cx="8596668" cy="4891964"/>
          </a:xfrm>
        </p:spPr>
        <p:txBody>
          <a:bodyPr>
            <a:noAutofit/>
          </a:bodyPr>
          <a:lstStyle/>
          <a:p>
            <a:r>
              <a:rPr lang="en-US" sz="2400" dirty="0"/>
              <a:t>Analysis of the case studies reveals several distinct drivers of </a:t>
            </a:r>
            <a:r>
              <a:rPr lang="en-US" sz="2400" dirty="0" smtClean="0"/>
              <a:t>success:</a:t>
            </a:r>
          </a:p>
          <a:p>
            <a:pPr lvl="1"/>
            <a:r>
              <a:rPr lang="en-US" sz="2000" dirty="0" smtClean="0"/>
              <a:t>Adherence </a:t>
            </a:r>
            <a:r>
              <a:rPr lang="en-US" sz="2000" dirty="0"/>
              <a:t>to quality standards and </a:t>
            </a:r>
            <a:r>
              <a:rPr lang="en-US" sz="2000" dirty="0" smtClean="0"/>
              <a:t>certification</a:t>
            </a:r>
            <a:endParaRPr lang="en-US" sz="2000" dirty="0"/>
          </a:p>
          <a:p>
            <a:pPr lvl="1"/>
            <a:r>
              <a:rPr lang="en-US" sz="2000" dirty="0"/>
              <a:t>Maintaining strong market visibility and proactive promotion of </a:t>
            </a:r>
            <a:r>
              <a:rPr lang="en-US" sz="2000" dirty="0" smtClean="0"/>
              <a:t>products</a:t>
            </a:r>
          </a:p>
          <a:p>
            <a:pPr lvl="1"/>
            <a:r>
              <a:rPr lang="en-US" sz="2000" dirty="0"/>
              <a:t>Forging strategic business </a:t>
            </a:r>
            <a:r>
              <a:rPr lang="en-US" sz="2000" dirty="0" smtClean="0"/>
              <a:t>alliances</a:t>
            </a:r>
          </a:p>
          <a:p>
            <a:pPr lvl="1"/>
            <a:r>
              <a:rPr lang="en-US" sz="2000" dirty="0"/>
              <a:t>Maintaining a high and consistent product </a:t>
            </a:r>
            <a:r>
              <a:rPr lang="en-US" sz="2000" dirty="0" smtClean="0"/>
              <a:t>quality</a:t>
            </a:r>
          </a:p>
          <a:p>
            <a:pPr lvl="1"/>
            <a:r>
              <a:rPr lang="en-US" sz="2000" dirty="0"/>
              <a:t>Maintaining strong ties with clientele/trading </a:t>
            </a:r>
            <a:r>
              <a:rPr lang="en-US" sz="2000" dirty="0" smtClean="0"/>
              <a:t>partners</a:t>
            </a:r>
          </a:p>
          <a:p>
            <a:pPr lvl="1"/>
            <a:r>
              <a:rPr lang="en-US" sz="2000" dirty="0"/>
              <a:t>Keeping abreast with market </a:t>
            </a:r>
            <a:r>
              <a:rPr lang="en-US" sz="2000" dirty="0" smtClean="0"/>
              <a:t>trends</a:t>
            </a:r>
          </a:p>
          <a:p>
            <a:pPr lvl="1"/>
            <a:r>
              <a:rPr lang="en-US" sz="2000" dirty="0"/>
              <a:t>Effective supply chain management and value </a:t>
            </a:r>
            <a:r>
              <a:rPr lang="en-US" sz="2000" dirty="0" smtClean="0"/>
              <a:t>addition</a:t>
            </a:r>
          </a:p>
          <a:p>
            <a:pPr lvl="1"/>
            <a:r>
              <a:rPr lang="en-US" sz="2000" dirty="0" smtClean="0"/>
              <a:t>Access to financial services</a:t>
            </a:r>
          </a:p>
          <a:p>
            <a:pPr lvl="1"/>
            <a:endParaRPr lang="en-JM" sz="2000" dirty="0"/>
          </a:p>
        </p:txBody>
      </p:sp>
    </p:spTree>
    <p:extLst>
      <p:ext uri="{BB962C8B-B14F-4D97-AF65-F5344CB8AC3E}">
        <p14:creationId xmlns:p14="http://schemas.microsoft.com/office/powerpoint/2010/main" xmlns="" val="589897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91640"/>
            <a:ext cx="8911687" cy="1280890"/>
          </a:xfrm>
          <a:ln>
            <a:miter lim="800000"/>
            <a:headEnd/>
            <a:tailEnd/>
          </a:ln>
          <a:extLst/>
        </p:spPr>
        <p:txBody>
          <a:bodyPr rtlCol="0">
            <a:normAutofit/>
          </a:bodyPr>
          <a:lstStyle/>
          <a:p>
            <a:pPr algn="ctr">
              <a:defRPr/>
            </a:pPr>
            <a:r>
              <a:rPr lang="en-029" dirty="0" smtClean="0"/>
              <a:t>Caribbean Food: </a:t>
            </a:r>
            <a:br>
              <a:rPr lang="en-029" dirty="0" smtClean="0"/>
            </a:br>
            <a:r>
              <a:rPr lang="en-029" dirty="0" smtClean="0"/>
              <a:t>The Original Fusion Cuisine</a:t>
            </a:r>
            <a:endParaRPr lang="es-CR" dirty="0"/>
          </a:p>
        </p:txBody>
      </p:sp>
      <p:grpSp>
        <p:nvGrpSpPr>
          <p:cNvPr id="20483" name="Group 43"/>
          <p:cNvGrpSpPr>
            <a:grpSpLocks/>
          </p:cNvGrpSpPr>
          <p:nvPr/>
        </p:nvGrpSpPr>
        <p:grpSpPr bwMode="auto">
          <a:xfrm>
            <a:off x="1992573" y="2441575"/>
            <a:ext cx="8458200" cy="4987925"/>
            <a:chOff x="1371600" y="1752600"/>
            <a:chExt cx="5638800" cy="4223658"/>
          </a:xfrm>
        </p:grpSpPr>
        <p:pic>
          <p:nvPicPr>
            <p:cNvPr id="20489" name="Picture 34" descr="cross road.png"/>
            <p:cNvPicPr>
              <a:picLocks noChangeAspect="1"/>
            </p:cNvPicPr>
            <p:nvPr/>
          </p:nvPicPr>
          <p:blipFill>
            <a:blip r:embed="rId2">
              <a:lum contrast="40000"/>
              <a:extLst>
                <a:ext uri="{28A0092B-C50C-407E-A947-70E740481C1C}">
                  <a14:useLocalDpi xmlns:a14="http://schemas.microsoft.com/office/drawing/2010/main" xmlns="" val="0"/>
                </a:ext>
              </a:extLst>
            </a:blip>
            <a:srcRect/>
            <a:stretch>
              <a:fillRect/>
            </a:stretch>
          </p:blipFill>
          <p:spPr bwMode="auto">
            <a:xfrm>
              <a:off x="1371600" y="1752600"/>
              <a:ext cx="5638800" cy="42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35" descr="map of Cbn.jpg"/>
            <p:cNvPicPr>
              <a:picLocks noChangeAspect="1"/>
            </p:cNvPicPr>
            <p:nvPr/>
          </p:nvPicPr>
          <p:blipFill>
            <a:blip r:embed="rId3" cstate="print"/>
            <a:srcRect l="33749" t="2751" r="1004" b="9732"/>
            <a:stretch>
              <a:fillRect/>
            </a:stretch>
          </p:blipFill>
          <p:spPr>
            <a:xfrm>
              <a:off x="2686050" y="2057400"/>
              <a:ext cx="3257550" cy="2316453"/>
            </a:xfrm>
            <a:prstGeom prst="ellipse">
              <a:avLst/>
            </a:prstGeom>
            <a:ln>
              <a:noFill/>
            </a:ln>
            <a:effectLst>
              <a:softEdge rad="112500"/>
            </a:effectLst>
          </p:spPr>
        </p:pic>
      </p:grpSp>
      <p:pic>
        <p:nvPicPr>
          <p:cNvPr id="20484" name="Picture 36" descr="caribs.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124200" y="3810001"/>
            <a:ext cx="108585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38" descr="slave trade.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543800" y="4191000"/>
            <a:ext cx="161448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Picture 39" descr="indian cuisine.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514600" y="2057400"/>
            <a:ext cx="13779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Picture 41" descr="chinese2.pn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192714" y="5214938"/>
            <a:ext cx="129222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42" descr="europe.png"/>
          <p:cNvPicPr>
            <a:picLocks noChangeAspect="1"/>
          </p:cNvPicPr>
          <p:nvPr/>
        </p:nvPicPr>
        <p:blipFill>
          <a:blip r:embed="rId8"/>
          <a:stretch>
            <a:fillRect/>
          </a:stretch>
        </p:blipFill>
        <p:spPr>
          <a:xfrm>
            <a:off x="7772401" y="1835150"/>
            <a:ext cx="1590675" cy="12128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098849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248400" cy="1782762"/>
          </a:xfrm>
          <a:ln>
            <a:miter lim="800000"/>
            <a:headEnd/>
            <a:tailEnd/>
          </a:ln>
          <a:extLst/>
        </p:spPr>
        <p:txBody>
          <a:bodyPr rtlCol="0">
            <a:normAutofit/>
          </a:bodyPr>
          <a:lstStyle/>
          <a:p>
            <a:pPr>
              <a:defRPr/>
            </a:pPr>
            <a:r>
              <a:rPr lang="en-029" dirty="0" smtClean="0"/>
              <a:t>Food Tourism</a:t>
            </a:r>
            <a:br>
              <a:rPr lang="en-029" dirty="0" smtClean="0"/>
            </a:br>
            <a:r>
              <a:rPr lang="en-029" dirty="0" smtClean="0"/>
              <a:t>A Valuable Development Tool</a:t>
            </a:r>
            <a:endParaRPr lang="es-CR" dirty="0"/>
          </a:p>
        </p:txBody>
      </p:sp>
      <p:sp>
        <p:nvSpPr>
          <p:cNvPr id="18435" name="Content Placeholder 2"/>
          <p:cNvSpPr>
            <a:spLocks noGrp="1"/>
          </p:cNvSpPr>
          <p:nvPr>
            <p:ph idx="1"/>
          </p:nvPr>
        </p:nvSpPr>
        <p:spPr>
          <a:xfrm>
            <a:off x="2133600" y="2362200"/>
            <a:ext cx="7620000" cy="3429000"/>
          </a:xfrm>
        </p:spPr>
        <p:txBody>
          <a:bodyPr>
            <a:normAutofit lnSpcReduction="10000"/>
          </a:bodyPr>
          <a:lstStyle/>
          <a:p>
            <a:pPr marL="0" indent="0" algn="just">
              <a:buNone/>
            </a:pPr>
            <a:r>
              <a:rPr lang="en-US" altLang="en-US" sz="2800" u="sng"/>
              <a:t>When done properly</a:t>
            </a:r>
            <a:r>
              <a:rPr lang="en-US" altLang="en-US" sz="2800"/>
              <a:t>, culinary tourism tells the story of the heritage, the people and the landscape of a geographic area. </a:t>
            </a:r>
          </a:p>
          <a:p>
            <a:pPr marL="0" indent="0" algn="just">
              <a:buNone/>
            </a:pPr>
            <a:endParaRPr lang="en-US" altLang="en-US" sz="2800"/>
          </a:p>
          <a:p>
            <a:pPr marL="0" indent="0" algn="just">
              <a:buNone/>
            </a:pPr>
            <a:r>
              <a:rPr lang="en-US" altLang="en-US" sz="2800"/>
              <a:t>It reflects 'place', enriches experiences, and can be a valuable tool to boost economic, social and community development. </a:t>
            </a:r>
            <a:endParaRPr lang="es-CR" altLang="en-US" sz="2800"/>
          </a:p>
          <a:p>
            <a:pPr marL="0" indent="0">
              <a:buNone/>
            </a:pPr>
            <a:endParaRPr lang="es-CR" altLang="en-US" smtClean="0"/>
          </a:p>
        </p:txBody>
      </p:sp>
      <p:pic>
        <p:nvPicPr>
          <p:cNvPr id="18436" name="Picture 12" descr="chef and foo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655815" y="320675"/>
            <a:ext cx="2185987"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7878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0919"/>
            <a:ext cx="8911687" cy="1280890"/>
          </a:xfrm>
          <a:extLst/>
        </p:spPr>
        <p:txBody>
          <a:bodyPr rtlCol="0">
            <a:normAutofit/>
          </a:bodyPr>
          <a:lstStyle/>
          <a:p>
            <a:pPr>
              <a:defRPr/>
            </a:pPr>
            <a:r>
              <a:rPr lang="en-029" b="1" dirty="0" smtClean="0"/>
              <a:t>Using Caribbean Celebrities to endorse our food</a:t>
            </a:r>
            <a:endParaRPr lang="es-CR" b="1" dirty="0"/>
          </a:p>
        </p:txBody>
      </p:sp>
      <p:sp>
        <p:nvSpPr>
          <p:cNvPr id="6" name="Content Placeholder 2"/>
          <p:cNvSpPr txBox="1">
            <a:spLocks/>
          </p:cNvSpPr>
          <p:nvPr/>
        </p:nvSpPr>
        <p:spPr bwMode="auto">
          <a:xfrm>
            <a:off x="6284646" y="3894931"/>
            <a:ext cx="196532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029" altLang="en-US" i="1" dirty="0"/>
              <a:t>One secret weapon: </a:t>
            </a:r>
          </a:p>
          <a:p>
            <a:pPr algn="ctr">
              <a:buFont typeface="Arial" panose="020B0604020202020204" pitchFamily="34" charset="0"/>
              <a:buNone/>
            </a:pPr>
            <a:r>
              <a:rPr lang="en-029" altLang="en-US" i="1" dirty="0"/>
              <a:t>Jamaican yellow yam </a:t>
            </a:r>
          </a:p>
          <a:p>
            <a:pPr algn="ctr">
              <a:buFont typeface="Arial" panose="020B0604020202020204" pitchFamily="34" charset="0"/>
              <a:buNone/>
            </a:pPr>
            <a:endParaRPr lang="en-029" altLang="en-US" sz="2400" i="1" dirty="0"/>
          </a:p>
          <a:p>
            <a:pPr algn="ctr">
              <a:buFont typeface="Arial" panose="020B0604020202020204" pitchFamily="34" charset="0"/>
              <a:buNone/>
            </a:pPr>
            <a:endParaRPr lang="en-029" altLang="en-US" sz="2400" b="1" i="1" dirty="0"/>
          </a:p>
        </p:txBody>
      </p:sp>
      <p:pic>
        <p:nvPicPr>
          <p:cNvPr id="7"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819267" y="1350963"/>
            <a:ext cx="3824288"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588411" y="4465637"/>
            <a:ext cx="22860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9933" y="1988723"/>
            <a:ext cx="4781456" cy="2842584"/>
          </a:xfrm>
          <a:prstGeom prst="rect">
            <a:avLst/>
          </a:prstGeom>
        </p:spPr>
      </p:pic>
    </p:spTree>
    <p:extLst>
      <p:ext uri="{BB962C8B-B14F-4D97-AF65-F5344CB8AC3E}">
        <p14:creationId xmlns:p14="http://schemas.microsoft.com/office/powerpoint/2010/main" xmlns="" val="882487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547" y="865673"/>
            <a:ext cx="9340261" cy="5000737"/>
          </a:xfrm>
        </p:spPr>
        <p:txBody>
          <a:bodyPr>
            <a:normAutofit/>
          </a:bodyPr>
          <a:lstStyle/>
          <a:p>
            <a:pPr marL="0" indent="0">
              <a:buNone/>
            </a:pPr>
            <a:r>
              <a:rPr lang="en-GB" sz="3200" b="1" dirty="0" smtClean="0"/>
              <a:t>Why Agritourism?</a:t>
            </a:r>
          </a:p>
          <a:p>
            <a:r>
              <a:rPr lang="en-GB" sz="2000" dirty="0" smtClean="0"/>
              <a:t>Caribbean agriculture has been struggling to remain competitive</a:t>
            </a:r>
          </a:p>
          <a:p>
            <a:pPr lvl="1"/>
            <a:r>
              <a:rPr lang="en-GB" sz="2000" dirty="0" smtClean="0"/>
              <a:t>small </a:t>
            </a:r>
            <a:r>
              <a:rPr lang="en-GB" sz="2000" dirty="0"/>
              <a:t>producers across the region </a:t>
            </a:r>
            <a:r>
              <a:rPr lang="en-GB" sz="2000" dirty="0" smtClean="0"/>
              <a:t>are struggling to compete </a:t>
            </a:r>
            <a:r>
              <a:rPr lang="en-GB" sz="2000" dirty="0"/>
              <a:t>in their own markets. </a:t>
            </a:r>
            <a:endParaRPr lang="en-GB" sz="2000" dirty="0" smtClean="0"/>
          </a:p>
          <a:p>
            <a:pPr lvl="1"/>
            <a:r>
              <a:rPr lang="en-GB" sz="2000" dirty="0" smtClean="0"/>
              <a:t>since </a:t>
            </a:r>
            <a:r>
              <a:rPr lang="en-GB" sz="2000" dirty="0"/>
              <a:t>the 1980s, Caribbean countries have been accommodating ever increasing levels of food imports that compete directly with their indigenous crops and products </a:t>
            </a:r>
            <a:endParaRPr lang="en-GB" sz="2000" dirty="0" smtClean="0"/>
          </a:p>
          <a:p>
            <a:r>
              <a:rPr lang="en-US" sz="2000" dirty="0"/>
              <a:t>The travel and tourism industry constitutes the leading service export for the Caribbean, with total export earnings accounting </a:t>
            </a:r>
            <a:r>
              <a:rPr lang="en-US" sz="2000" dirty="0" smtClean="0"/>
              <a:t>for, on average, </a:t>
            </a:r>
            <a:r>
              <a:rPr lang="en-US" sz="2000" dirty="0"/>
              <a:t>one-quarter of the region’s Gross Domestic Product (GDP) </a:t>
            </a:r>
            <a:endParaRPr lang="en-US" sz="2000" dirty="0" smtClean="0"/>
          </a:p>
          <a:p>
            <a:r>
              <a:rPr lang="en-JM" sz="2000" dirty="0" smtClean="0"/>
              <a:t>Tourism is the life-blood of many Caribbean economies</a:t>
            </a:r>
          </a:p>
          <a:p>
            <a:r>
              <a:rPr lang="en-JM" sz="2000" b="1" dirty="0" smtClean="0"/>
              <a:t>Agritourism presents a promising avenue for diversification and trade growth for the AGRI-FOOD sector in many Caribbean states</a:t>
            </a:r>
            <a:endParaRPr lang="en-JM" sz="2000" b="1" dirty="0"/>
          </a:p>
        </p:txBody>
      </p:sp>
    </p:spTree>
    <p:extLst>
      <p:ext uri="{BB962C8B-B14F-4D97-AF65-F5344CB8AC3E}">
        <p14:creationId xmlns:p14="http://schemas.microsoft.com/office/powerpoint/2010/main" xmlns="" val="1924862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extLst/>
        </p:spPr>
        <p:txBody>
          <a:bodyPr>
            <a:normAutofit fontScale="90000"/>
          </a:bodyPr>
          <a:lstStyle/>
          <a:p>
            <a:pPr>
              <a:defRPr/>
            </a:pPr>
            <a:r>
              <a:rPr lang="en-029" b="1" dirty="0" smtClean="0"/>
              <a:t>Some Key Messages</a:t>
            </a:r>
            <a:endParaRPr lang="es-CR" b="1" dirty="0"/>
          </a:p>
        </p:txBody>
      </p:sp>
      <p:sp>
        <p:nvSpPr>
          <p:cNvPr id="7171" name="Content Placeholder 2"/>
          <p:cNvSpPr>
            <a:spLocks noGrp="1"/>
          </p:cNvSpPr>
          <p:nvPr>
            <p:ph idx="1"/>
          </p:nvPr>
        </p:nvSpPr>
        <p:spPr>
          <a:xfrm>
            <a:off x="1981200" y="1340922"/>
            <a:ext cx="8686800" cy="5517078"/>
          </a:xfrm>
          <a:solidFill>
            <a:schemeClr val="bg1"/>
          </a:solidFill>
        </p:spPr>
        <p:txBody>
          <a:bodyPr>
            <a:normAutofit fontScale="92500" lnSpcReduction="20000"/>
          </a:bodyPr>
          <a:lstStyle/>
          <a:p>
            <a:r>
              <a:rPr lang="en-029" altLang="en-US" sz="2800" dirty="0" smtClean="0"/>
              <a:t>Need to be clear on why we are into Tourism and who should benefit from Tourism</a:t>
            </a:r>
          </a:p>
          <a:p>
            <a:r>
              <a:rPr lang="en-029" altLang="en-US" sz="2800" dirty="0" smtClean="0"/>
              <a:t>Local communities cannot be an “</a:t>
            </a:r>
            <a:r>
              <a:rPr lang="en-029" altLang="en-US" sz="2800" i="1" dirty="0" smtClean="0"/>
              <a:t>after thought</a:t>
            </a:r>
            <a:r>
              <a:rPr lang="en-029" altLang="en-US" sz="2800" dirty="0" smtClean="0"/>
              <a:t>” or a means to an end to protect tourism investments</a:t>
            </a:r>
          </a:p>
          <a:p>
            <a:r>
              <a:rPr lang="en-029" altLang="en-US" sz="2800" dirty="0" smtClean="0"/>
              <a:t>Tourism cannot be successful without a sustainable food production sector and climate smart agriculture</a:t>
            </a:r>
          </a:p>
          <a:p>
            <a:r>
              <a:rPr lang="en-029" altLang="en-US" sz="2800" dirty="0" smtClean="0"/>
              <a:t>Agricultural biodiversity and heritage and the culture of food in the Caribbean enhance the “value proposition” of a sustainable tourism product</a:t>
            </a:r>
          </a:p>
          <a:p>
            <a:r>
              <a:rPr lang="en-029" altLang="en-US" sz="2800" dirty="0" err="1" smtClean="0"/>
              <a:t>Agrotourism</a:t>
            </a:r>
            <a:r>
              <a:rPr lang="en-029" altLang="en-US" sz="2800" dirty="0" smtClean="0"/>
              <a:t> must be integrally linked to Food &amp; Nutrition Security and to the management of Chronic Non Communicable Diseases (NCDs)</a:t>
            </a:r>
          </a:p>
        </p:txBody>
      </p:sp>
    </p:spTree>
    <p:extLst>
      <p:ext uri="{BB962C8B-B14F-4D97-AF65-F5344CB8AC3E}">
        <p14:creationId xmlns:p14="http://schemas.microsoft.com/office/powerpoint/2010/main" xmlns="" val="736846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1705" y="116632"/>
            <a:ext cx="6589199" cy="788666"/>
          </a:xfrm>
        </p:spPr>
        <p:txBody>
          <a:bodyPr/>
          <a:lstStyle/>
          <a:p>
            <a:r>
              <a:rPr lang="en-029" dirty="0" smtClean="0"/>
              <a:t>IICA Initiatives (with partners)</a:t>
            </a:r>
            <a:endParaRPr lang="en-029" dirty="0"/>
          </a:p>
        </p:txBody>
      </p:sp>
      <p:sp>
        <p:nvSpPr>
          <p:cNvPr id="3" name="Content Placeholder 2"/>
          <p:cNvSpPr>
            <a:spLocks noGrp="1"/>
          </p:cNvSpPr>
          <p:nvPr>
            <p:ph idx="1"/>
          </p:nvPr>
        </p:nvSpPr>
        <p:spPr>
          <a:xfrm>
            <a:off x="1991544" y="1196752"/>
            <a:ext cx="8029359" cy="5184576"/>
          </a:xfrm>
        </p:spPr>
        <p:txBody>
          <a:bodyPr>
            <a:normAutofit fontScale="92500" lnSpcReduction="10000"/>
          </a:bodyPr>
          <a:lstStyle/>
          <a:p>
            <a:r>
              <a:rPr lang="en-029" sz="2400" b="1" dirty="0"/>
              <a:t>Regional Strategy for </a:t>
            </a:r>
            <a:r>
              <a:rPr lang="en-029" sz="2400" b="1" dirty="0" err="1"/>
              <a:t>Agrotourism</a:t>
            </a:r>
            <a:r>
              <a:rPr lang="en-029" sz="2400" b="1" dirty="0"/>
              <a:t> (</a:t>
            </a:r>
            <a:r>
              <a:rPr lang="en-029" sz="2400" dirty="0"/>
              <a:t>approved at CWA by Ministers of the Alliance and COTED) – 2011</a:t>
            </a:r>
          </a:p>
          <a:p>
            <a:pPr marL="0" indent="0">
              <a:buNone/>
            </a:pPr>
            <a:endParaRPr lang="en-029" sz="2400" dirty="0"/>
          </a:p>
          <a:p>
            <a:r>
              <a:rPr lang="en-029" sz="2400" b="1" dirty="0"/>
              <a:t>Regional Food Tourism Strategy</a:t>
            </a:r>
            <a:r>
              <a:rPr lang="en-029" sz="2400" dirty="0"/>
              <a:t> (with CTO and OAS funding) – 2013</a:t>
            </a:r>
          </a:p>
          <a:p>
            <a:pPr marL="0" indent="0">
              <a:buNone/>
            </a:pPr>
            <a:endParaRPr lang="en-029" sz="2400" dirty="0"/>
          </a:p>
          <a:p>
            <a:r>
              <a:rPr lang="en-029" sz="2400" dirty="0"/>
              <a:t>CWA 2013, Guyana:  2 workshops on </a:t>
            </a:r>
            <a:r>
              <a:rPr lang="en-029" sz="2400" b="1" dirty="0"/>
              <a:t>Investment in </a:t>
            </a:r>
            <a:r>
              <a:rPr lang="en-029" sz="2400" b="1" dirty="0" err="1"/>
              <a:t>Agrotourism</a:t>
            </a:r>
            <a:r>
              <a:rPr lang="en-029" sz="2400" b="1" dirty="0"/>
              <a:t> and Economic Empowerment of Women</a:t>
            </a:r>
            <a:r>
              <a:rPr lang="en-029" sz="2400" dirty="0"/>
              <a:t> in Agribusiness (</a:t>
            </a:r>
            <a:r>
              <a:rPr lang="en-029" sz="2400" i="1" dirty="0"/>
              <a:t>CTA</a:t>
            </a:r>
            <a:r>
              <a:rPr lang="en-029" sz="2400" dirty="0"/>
              <a:t>, </a:t>
            </a:r>
            <a:r>
              <a:rPr lang="en-029" sz="2400" i="1" dirty="0"/>
              <a:t>WIBDI, SPC, Chef Oliver, Ministers from Samoa and Tonga</a:t>
            </a:r>
            <a:r>
              <a:rPr lang="en-029" sz="2400" dirty="0"/>
              <a:t>)</a:t>
            </a:r>
          </a:p>
          <a:p>
            <a:endParaRPr lang="en-029" sz="2400" dirty="0"/>
          </a:p>
          <a:p>
            <a:r>
              <a:rPr lang="en-029" sz="2400" dirty="0"/>
              <a:t>CWA 2014, Suriname: Pacific Ministers from Vanuatu attend CWA and plan for Pacific Week of Agriculture in 2017</a:t>
            </a:r>
          </a:p>
          <a:p>
            <a:endParaRPr lang="en-029" sz="2800" dirty="0"/>
          </a:p>
          <a:p>
            <a:endParaRPr lang="en-029" dirty="0"/>
          </a:p>
        </p:txBody>
      </p:sp>
    </p:spTree>
    <p:extLst>
      <p:ext uri="{BB962C8B-B14F-4D97-AF65-F5344CB8AC3E}">
        <p14:creationId xmlns:p14="http://schemas.microsoft.com/office/powerpoint/2010/main" xmlns="" val="949902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1705" y="116632"/>
            <a:ext cx="6589199" cy="788666"/>
          </a:xfrm>
        </p:spPr>
        <p:txBody>
          <a:bodyPr/>
          <a:lstStyle/>
          <a:p>
            <a:r>
              <a:rPr lang="en-029" dirty="0" smtClean="0"/>
              <a:t>IICA Initiatives (with partners)</a:t>
            </a:r>
            <a:endParaRPr lang="en-029" dirty="0"/>
          </a:p>
        </p:txBody>
      </p:sp>
      <p:sp>
        <p:nvSpPr>
          <p:cNvPr id="3" name="Content Placeholder 2"/>
          <p:cNvSpPr>
            <a:spLocks noGrp="1"/>
          </p:cNvSpPr>
          <p:nvPr>
            <p:ph idx="1"/>
          </p:nvPr>
        </p:nvSpPr>
        <p:spPr>
          <a:xfrm>
            <a:off x="1135504" y="1393896"/>
            <a:ext cx="8208912" cy="5464104"/>
          </a:xfrm>
        </p:spPr>
        <p:txBody>
          <a:bodyPr>
            <a:normAutofit fontScale="40000" lnSpcReduction="20000"/>
          </a:bodyPr>
          <a:lstStyle/>
          <a:p>
            <a:r>
              <a:rPr lang="en-029" sz="4400" b="1" dirty="0"/>
              <a:t>1</a:t>
            </a:r>
            <a:r>
              <a:rPr lang="en-029" sz="4400" b="1" baseline="30000" dirty="0"/>
              <a:t>st</a:t>
            </a:r>
            <a:r>
              <a:rPr lang="en-029" sz="4400" b="1" dirty="0"/>
              <a:t> Caribbean Agribusiness Forum (CTA) – Grenada</a:t>
            </a:r>
            <a:r>
              <a:rPr lang="en-029" sz="4400" dirty="0"/>
              <a:t>, </a:t>
            </a:r>
            <a:r>
              <a:rPr lang="en-029" sz="4400" dirty="0" smtClean="0"/>
              <a:t>2014</a:t>
            </a:r>
          </a:p>
          <a:p>
            <a:endParaRPr lang="en-029" sz="4400" dirty="0" smtClean="0"/>
          </a:p>
          <a:p>
            <a:r>
              <a:rPr lang="en-029" sz="4400" dirty="0" smtClean="0"/>
              <a:t>Documentation </a:t>
            </a:r>
            <a:r>
              <a:rPr lang="en-029" sz="4400" dirty="0"/>
              <a:t>of </a:t>
            </a:r>
            <a:r>
              <a:rPr lang="en-029" sz="4400" dirty="0" smtClean="0"/>
              <a:t> 10</a:t>
            </a:r>
            <a:r>
              <a:rPr lang="en-029" sz="4400" dirty="0"/>
              <a:t> </a:t>
            </a:r>
            <a:r>
              <a:rPr lang="en-029" sz="4400" dirty="0" smtClean="0"/>
              <a:t>Best </a:t>
            </a:r>
            <a:r>
              <a:rPr lang="en-029" sz="4400" dirty="0"/>
              <a:t>Practices (Grenada, Jamaica, Haiti, St. Lucia, Suriname) </a:t>
            </a:r>
            <a:r>
              <a:rPr lang="en-029" sz="4400" dirty="0" smtClean="0"/>
              <a:t>(CTA-IICA-UWI)and publication of </a:t>
            </a:r>
            <a:r>
              <a:rPr lang="en-029" sz="4400" dirty="0" err="1" smtClean="0"/>
              <a:t>Brasso</a:t>
            </a:r>
            <a:r>
              <a:rPr lang="en-029" sz="4400" dirty="0" smtClean="0"/>
              <a:t> </a:t>
            </a:r>
            <a:r>
              <a:rPr lang="en-029" sz="4400" dirty="0" err="1" smtClean="0"/>
              <a:t>Seco</a:t>
            </a:r>
            <a:r>
              <a:rPr lang="en-029" sz="4400" dirty="0" smtClean="0"/>
              <a:t> Case Study, T&amp;T (with FAO)</a:t>
            </a:r>
            <a:endParaRPr lang="en-029" sz="4400" dirty="0"/>
          </a:p>
          <a:p>
            <a:pPr marL="0" indent="0">
              <a:buNone/>
            </a:pPr>
            <a:endParaRPr lang="en-029" sz="4400" dirty="0"/>
          </a:p>
          <a:p>
            <a:r>
              <a:rPr lang="en-029" sz="4400" b="1" dirty="0"/>
              <a:t>1</a:t>
            </a:r>
            <a:r>
              <a:rPr lang="en-029" sz="4400" b="1" baseline="30000" dirty="0"/>
              <a:t>st</a:t>
            </a:r>
            <a:r>
              <a:rPr lang="en-029" sz="4400" b="1" dirty="0"/>
              <a:t> Pacific Agribusiness Forum, Fiji </a:t>
            </a:r>
            <a:r>
              <a:rPr lang="en-029" sz="4400" dirty="0"/>
              <a:t>(Caribbean participation from IICA, CANROP, CAFAN, CABA, </a:t>
            </a:r>
            <a:r>
              <a:rPr lang="en-029" sz="4400" dirty="0" err="1"/>
              <a:t>Cbn</a:t>
            </a:r>
            <a:r>
              <a:rPr lang="en-029" sz="4400" dirty="0"/>
              <a:t> Export, UWI)</a:t>
            </a:r>
          </a:p>
          <a:p>
            <a:endParaRPr lang="en-029" sz="4400" dirty="0"/>
          </a:p>
          <a:p>
            <a:r>
              <a:rPr lang="en-029" sz="4400" b="1" dirty="0" smtClean="0"/>
              <a:t>CTA/IICA/CABA: 2</a:t>
            </a:r>
            <a:r>
              <a:rPr lang="en-029" sz="4400" b="1" baseline="30000" dirty="0" smtClean="0"/>
              <a:t>nd</a:t>
            </a:r>
            <a:r>
              <a:rPr lang="en-029" sz="4400" b="1" dirty="0" smtClean="0"/>
              <a:t> </a:t>
            </a:r>
            <a:r>
              <a:rPr lang="en-029" sz="4400" b="1" dirty="0"/>
              <a:t>Caribbean-Pacific Agribusiness Forum, Barbados</a:t>
            </a:r>
            <a:r>
              <a:rPr lang="en-029" sz="4400" dirty="0"/>
              <a:t>, 2015 </a:t>
            </a:r>
            <a:r>
              <a:rPr lang="en-029" sz="4400" dirty="0" smtClean="0"/>
              <a:t>(</a:t>
            </a:r>
            <a:r>
              <a:rPr lang="en-029" sz="4400" i="1" dirty="0"/>
              <a:t>Vanuatu, Seychelles, Samoa, Fiji</a:t>
            </a:r>
            <a:r>
              <a:rPr lang="en-029" sz="4400" dirty="0"/>
              <a:t>)</a:t>
            </a:r>
          </a:p>
          <a:p>
            <a:pPr lvl="1"/>
            <a:r>
              <a:rPr lang="en-029" sz="4400" dirty="0"/>
              <a:t>Chefs’ Development Network</a:t>
            </a:r>
          </a:p>
          <a:p>
            <a:pPr lvl="1"/>
            <a:r>
              <a:rPr lang="en-029" sz="4400" dirty="0"/>
              <a:t>Knowledge Sharing Platform</a:t>
            </a:r>
          </a:p>
          <a:p>
            <a:pPr lvl="1"/>
            <a:r>
              <a:rPr lang="en-029" sz="4400" dirty="0"/>
              <a:t>Vanuatu Workshop on </a:t>
            </a:r>
            <a:r>
              <a:rPr lang="en-029" sz="4400" dirty="0" err="1"/>
              <a:t>Agrotourism</a:t>
            </a:r>
            <a:r>
              <a:rPr lang="en-029" sz="4400" dirty="0"/>
              <a:t> Policy</a:t>
            </a:r>
          </a:p>
          <a:p>
            <a:pPr lvl="1"/>
            <a:endParaRPr lang="en-029" sz="4400" dirty="0"/>
          </a:p>
          <a:p>
            <a:r>
              <a:rPr lang="en-029" sz="4400" b="1" dirty="0"/>
              <a:t>Vanuatu </a:t>
            </a:r>
            <a:r>
              <a:rPr lang="en-029" sz="4400" b="1" dirty="0" err="1"/>
              <a:t>Agrotourism</a:t>
            </a:r>
            <a:r>
              <a:rPr lang="en-029" sz="4400" b="1" dirty="0"/>
              <a:t> Policy Setting Workshop</a:t>
            </a:r>
            <a:r>
              <a:rPr lang="en-029" sz="4400" dirty="0"/>
              <a:t>, May 2016</a:t>
            </a:r>
          </a:p>
          <a:p>
            <a:endParaRPr lang="en-029" sz="2800" dirty="0"/>
          </a:p>
          <a:p>
            <a:endParaRPr lang="en-029" dirty="0"/>
          </a:p>
        </p:txBody>
      </p:sp>
      <p:pic>
        <p:nvPicPr>
          <p:cNvPr id="4" name="Content Placeholder 3"/>
          <p:cNvPicPr>
            <a:picLocks/>
          </p:cNvPicPr>
          <p:nvPr/>
        </p:nvPicPr>
        <p:blipFill rotWithShape="1">
          <a:blip r:embed="rId3"/>
          <a:srcRect l="33231" t="11603" r="31689" b="7167"/>
          <a:stretch/>
        </p:blipFill>
        <p:spPr bwMode="auto">
          <a:xfrm>
            <a:off x="9688367" y="1026190"/>
            <a:ext cx="2054379" cy="2803101"/>
          </a:xfrm>
          <a:prstGeom prst="rect">
            <a:avLst/>
          </a:prstGeom>
          <a:ln>
            <a:noFill/>
          </a:ln>
          <a:extLst>
            <a:ext uri="{53640926-AAD7-44D8-BBD7-CCE9431645EC}">
              <a14:shadowObscured xmlns:a14="http://schemas.microsoft.com/office/drawing/2010/main" xmlns=""/>
            </a:ext>
          </a:extLst>
        </p:spPr>
      </p:pic>
      <p:pic>
        <p:nvPicPr>
          <p:cNvPr id="5" name="Picture 4"/>
          <p:cNvPicPr/>
          <p:nvPr/>
        </p:nvPicPr>
        <p:blipFill rotWithShape="1">
          <a:blip r:embed="rId4"/>
          <a:srcRect l="25477" t="39626" r="23432" b="8912"/>
          <a:stretch/>
        </p:blipFill>
        <p:spPr bwMode="auto">
          <a:xfrm>
            <a:off x="8857397" y="4317889"/>
            <a:ext cx="2715904" cy="198737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960846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049" y="332656"/>
            <a:ext cx="9868928" cy="759874"/>
          </a:xfrm>
          <a:solidFill>
            <a:schemeClr val="accent4">
              <a:lumMod val="75000"/>
            </a:schemeClr>
          </a:solidFill>
        </p:spPr>
        <p:txBody>
          <a:bodyPr>
            <a:normAutofit fontScale="90000"/>
          </a:bodyPr>
          <a:lstStyle/>
          <a:p>
            <a:r>
              <a:rPr lang="en-029" dirty="0" smtClean="0">
                <a:solidFill>
                  <a:schemeClr val="bg1"/>
                </a:solidFill>
              </a:rPr>
              <a:t>Recent Developments: Eastern Caribbean States</a:t>
            </a:r>
            <a:endParaRPr lang="en-029" dirty="0">
              <a:solidFill>
                <a:schemeClr val="bg1"/>
              </a:solidFill>
            </a:endParaRPr>
          </a:p>
        </p:txBody>
      </p:sp>
      <p:sp>
        <p:nvSpPr>
          <p:cNvPr id="3" name="Content Placeholder 2"/>
          <p:cNvSpPr>
            <a:spLocks noGrp="1"/>
          </p:cNvSpPr>
          <p:nvPr>
            <p:ph idx="1"/>
          </p:nvPr>
        </p:nvSpPr>
        <p:spPr>
          <a:xfrm>
            <a:off x="696037" y="1556792"/>
            <a:ext cx="8362619" cy="4990312"/>
          </a:xfrm>
        </p:spPr>
        <p:txBody>
          <a:bodyPr>
            <a:normAutofit fontScale="85000" lnSpcReduction="10000"/>
          </a:bodyPr>
          <a:lstStyle/>
          <a:p>
            <a:r>
              <a:rPr lang="en-029" sz="2800" dirty="0" smtClean="0"/>
              <a:t>World Bank Study: Linking Farmers and Agro-Processors to the Tourism Industry - 2015</a:t>
            </a:r>
          </a:p>
          <a:p>
            <a:r>
              <a:rPr lang="en-029" sz="2800" dirty="0" err="1" smtClean="0"/>
              <a:t>Agrotourism</a:t>
            </a:r>
            <a:r>
              <a:rPr lang="en-029" sz="2800" dirty="0" smtClean="0"/>
              <a:t> Demand Study under EU -10</a:t>
            </a:r>
            <a:r>
              <a:rPr lang="en-029" sz="2800" baseline="30000" dirty="0" smtClean="0"/>
              <a:t>th</a:t>
            </a:r>
            <a:r>
              <a:rPr lang="en-029" sz="2800" dirty="0" smtClean="0"/>
              <a:t> EDF – 2014</a:t>
            </a:r>
          </a:p>
          <a:p>
            <a:r>
              <a:rPr lang="en-029" sz="2800" b="1" dirty="0" smtClean="0"/>
              <a:t>OECS </a:t>
            </a:r>
            <a:r>
              <a:rPr lang="en-029" sz="2800" b="1" dirty="0" err="1" smtClean="0"/>
              <a:t>Agrotourism</a:t>
            </a:r>
            <a:r>
              <a:rPr lang="en-029" sz="2800" b="1" dirty="0" smtClean="0"/>
              <a:t> Resource Centres (National AT Linkages Committees: Policies, Action Plans - ongoing)</a:t>
            </a:r>
          </a:p>
          <a:p>
            <a:pPr lvl="1"/>
            <a:r>
              <a:rPr lang="en-029" sz="2600" dirty="0" smtClean="0"/>
              <a:t>Grenada (Marketing Board, Belmont Estate Chocolate, “Glamping”)</a:t>
            </a:r>
          </a:p>
          <a:p>
            <a:pPr lvl="1"/>
            <a:r>
              <a:rPr lang="en-029" sz="2600" dirty="0" smtClean="0"/>
              <a:t>St. Vincent &amp; the Grenadines (Food Festivals, Agricultural Heritage, yachting sector)</a:t>
            </a:r>
          </a:p>
          <a:p>
            <a:pPr lvl="1"/>
            <a:r>
              <a:rPr lang="en-029" sz="2600" dirty="0" err="1" smtClean="0"/>
              <a:t>St.Lucia</a:t>
            </a:r>
            <a:r>
              <a:rPr lang="en-029" sz="2600" dirty="0" smtClean="0"/>
              <a:t> (Food tourism, farm tours, small cruises / yachts, private sector aggregators along value chain, models for farmer and </a:t>
            </a:r>
            <a:r>
              <a:rPr lang="en-029" sz="2600" dirty="0" err="1" smtClean="0"/>
              <a:t>fisherfolk</a:t>
            </a:r>
            <a:r>
              <a:rPr lang="en-029" sz="2600" dirty="0" smtClean="0"/>
              <a:t> financing)</a:t>
            </a:r>
            <a:endParaRPr lang="en-029" sz="2600" dirty="0"/>
          </a:p>
        </p:txBody>
      </p:sp>
      <p:pic>
        <p:nvPicPr>
          <p:cNvPr id="4" name="Picture 3"/>
          <p:cNvPicPr/>
          <p:nvPr/>
        </p:nvPicPr>
        <p:blipFill rotWithShape="1">
          <a:blip r:embed="rId3"/>
          <a:srcRect l="33354" t="11822" r="31439" b="12852"/>
          <a:stretch/>
        </p:blipFill>
        <p:spPr bwMode="auto">
          <a:xfrm>
            <a:off x="9765792" y="1729768"/>
            <a:ext cx="1908185" cy="2036345"/>
          </a:xfrm>
          <a:prstGeom prst="rect">
            <a:avLst/>
          </a:prstGeom>
          <a:ln>
            <a:noFill/>
          </a:ln>
          <a:extLst>
            <a:ext uri="{53640926-AAD7-44D8-BBD7-CCE9431645EC}">
              <a14:shadowObscured xmlns:a14="http://schemas.microsoft.com/office/drawing/2010/main" xmlns=""/>
            </a:ext>
          </a:extLst>
        </p:spPr>
      </p:pic>
      <p:pic>
        <p:nvPicPr>
          <p:cNvPr id="5" name="Picture 4"/>
          <p:cNvPicPr>
            <a:picLocks noChangeAspect="1"/>
          </p:cNvPicPr>
          <p:nvPr/>
        </p:nvPicPr>
        <p:blipFill>
          <a:blip r:embed="rId4"/>
          <a:stretch>
            <a:fillRect/>
          </a:stretch>
        </p:blipFill>
        <p:spPr>
          <a:xfrm>
            <a:off x="9398000" y="4274897"/>
            <a:ext cx="2562822" cy="1439827"/>
          </a:xfrm>
          <a:prstGeom prst="rect">
            <a:avLst/>
          </a:prstGeom>
        </p:spPr>
      </p:pic>
    </p:spTree>
    <p:extLst>
      <p:ext uri="{BB962C8B-B14F-4D97-AF65-F5344CB8AC3E}">
        <p14:creationId xmlns:p14="http://schemas.microsoft.com/office/powerpoint/2010/main" xmlns="" val="896396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266" y="393071"/>
            <a:ext cx="6646459" cy="785635"/>
          </a:xfrm>
        </p:spPr>
        <p:txBody>
          <a:bodyPr>
            <a:normAutofit fontScale="90000"/>
          </a:bodyPr>
          <a:lstStyle/>
          <a:p>
            <a:r>
              <a:rPr lang="en-JM" dirty="0" smtClean="0"/>
              <a:t>Suriname – </a:t>
            </a:r>
            <a:r>
              <a:rPr lang="en-JM" dirty="0" err="1" smtClean="0"/>
              <a:t>Gopex</a:t>
            </a:r>
            <a:r>
              <a:rPr lang="en-JM" dirty="0" smtClean="0"/>
              <a:t> International</a:t>
            </a:r>
            <a:endParaRPr lang="en-JM" dirty="0"/>
          </a:p>
        </p:txBody>
      </p:sp>
      <p:sp>
        <p:nvSpPr>
          <p:cNvPr id="3" name="Content Placeholder 2"/>
          <p:cNvSpPr>
            <a:spLocks noGrp="1"/>
          </p:cNvSpPr>
          <p:nvPr>
            <p:ph idx="1"/>
          </p:nvPr>
        </p:nvSpPr>
        <p:spPr>
          <a:xfrm>
            <a:off x="754439" y="1535259"/>
            <a:ext cx="7174910" cy="4892835"/>
          </a:xfrm>
        </p:spPr>
        <p:txBody>
          <a:bodyPr>
            <a:normAutofit fontScale="92500" lnSpcReduction="20000"/>
          </a:bodyPr>
          <a:lstStyle/>
          <a:p>
            <a:r>
              <a:rPr lang="en-US" sz="2400" i="1" dirty="0"/>
              <a:t>GOPEX International </a:t>
            </a:r>
            <a:r>
              <a:rPr lang="en-US" sz="2400" dirty="0" smtClean="0"/>
              <a:t>is </a:t>
            </a:r>
            <a:r>
              <a:rPr lang="en-US" sz="2400" dirty="0"/>
              <a:t>a family-owned and operated agricultural trading company located in the small rural farming district of </a:t>
            </a:r>
            <a:r>
              <a:rPr lang="en-US" sz="2400" dirty="0" err="1"/>
              <a:t>Saramacca</a:t>
            </a:r>
            <a:r>
              <a:rPr lang="en-US" sz="2400" dirty="0"/>
              <a:t>, </a:t>
            </a:r>
            <a:r>
              <a:rPr lang="en-US" sz="2400" dirty="0" smtClean="0"/>
              <a:t>northern </a:t>
            </a:r>
            <a:r>
              <a:rPr lang="en-US" sz="2400" dirty="0"/>
              <a:t>Suriname. </a:t>
            </a:r>
            <a:endParaRPr lang="en-US" sz="2400" dirty="0" smtClean="0"/>
          </a:p>
          <a:p>
            <a:r>
              <a:rPr lang="en-US" sz="2400" dirty="0"/>
              <a:t>The company has been in existence for more than thirty years. </a:t>
            </a:r>
            <a:endParaRPr lang="en-US" sz="2400" dirty="0" smtClean="0"/>
          </a:p>
          <a:p>
            <a:r>
              <a:rPr lang="en-US" sz="2400" dirty="0"/>
              <a:t>exports a range of fresh produce to Holland, including bitter </a:t>
            </a:r>
            <a:r>
              <a:rPr lang="en-US" sz="2400" dirty="0" err="1"/>
              <a:t>gart</a:t>
            </a:r>
            <a:r>
              <a:rPr lang="en-US" sz="2400" dirty="0"/>
              <a:t>, okra, pepper, and African eggplant. Also grows a variety of herbs and spices including celery, lentils, parsley, chives as well as fruits, such as mangoes. </a:t>
            </a:r>
            <a:endParaRPr lang="en-US" sz="2400" dirty="0" smtClean="0"/>
          </a:p>
          <a:p>
            <a:r>
              <a:rPr lang="en-JM" sz="2400" dirty="0"/>
              <a:t>currently supplies a wide range of fruits, vegetables and herbs to KFC, Pizza Hut and a number of other restaurants and hotels located in Paramaribo. </a:t>
            </a:r>
          </a:p>
          <a:p>
            <a:endParaRPr lang="en-US" sz="2400" dirty="0"/>
          </a:p>
          <a:p>
            <a:endParaRPr lang="en-JM" sz="2400" dirty="0"/>
          </a:p>
        </p:txBody>
      </p:sp>
      <p:pic>
        <p:nvPicPr>
          <p:cNvPr id="4" name="Picture 3"/>
          <p:cNvPicPr>
            <a:picLocks noChangeAspect="1"/>
          </p:cNvPicPr>
          <p:nvPr/>
        </p:nvPicPr>
        <p:blipFill>
          <a:blip r:embed="rId2"/>
          <a:stretch>
            <a:fillRect/>
          </a:stretch>
        </p:blipFill>
        <p:spPr>
          <a:xfrm>
            <a:off x="9103325" y="299309"/>
            <a:ext cx="2756848" cy="1758794"/>
          </a:xfrm>
          <a:prstGeom prst="rect">
            <a:avLst/>
          </a:prstGeom>
        </p:spPr>
      </p:pic>
      <p:sp>
        <p:nvSpPr>
          <p:cNvPr id="5" name="Rectangle 4"/>
          <p:cNvSpPr/>
          <p:nvPr/>
        </p:nvSpPr>
        <p:spPr>
          <a:xfrm>
            <a:off x="8771498" y="2149019"/>
            <a:ext cx="3420502" cy="4708981"/>
          </a:xfrm>
          <a:prstGeom prst="rect">
            <a:avLst/>
          </a:prstGeom>
          <a:solidFill>
            <a:schemeClr val="accent1">
              <a:lumMod val="40000"/>
              <a:lumOff val="60000"/>
            </a:schemeClr>
          </a:solidFill>
        </p:spPr>
        <p:txBody>
          <a:bodyPr wrap="square">
            <a:spAutoFit/>
          </a:bodyPr>
          <a:lstStyle/>
          <a:p>
            <a:r>
              <a:rPr lang="en-JM" sz="2000" dirty="0" smtClean="0"/>
              <a:t>The first </a:t>
            </a:r>
            <a:r>
              <a:rPr lang="en-JM" sz="2000" dirty="0" err="1" smtClean="0"/>
              <a:t>agri</a:t>
            </a:r>
            <a:r>
              <a:rPr lang="en-JM" sz="2000" dirty="0" smtClean="0"/>
              <a:t>-firm to set up a cold chain facility in Suriname</a:t>
            </a:r>
          </a:p>
          <a:p>
            <a:endParaRPr lang="en-US" sz="2000" dirty="0" smtClean="0"/>
          </a:p>
          <a:p>
            <a:r>
              <a:rPr lang="en-US" sz="2000" dirty="0" smtClean="0"/>
              <a:t>The first </a:t>
            </a:r>
            <a:r>
              <a:rPr lang="en-US" sz="2000" dirty="0"/>
              <a:t>and only company in Suriname’s agricultural sector to have received HACCP certification (attained in 2010) and ISO 2002 certification in 2014</a:t>
            </a:r>
          </a:p>
          <a:p>
            <a:endParaRPr lang="en-US" sz="2000" dirty="0" smtClean="0"/>
          </a:p>
          <a:p>
            <a:r>
              <a:rPr lang="en-US" sz="2000" dirty="0" smtClean="0"/>
              <a:t>Currently </a:t>
            </a:r>
            <a:r>
              <a:rPr lang="en-US" sz="2000" dirty="0"/>
              <a:t>applying for Global </a:t>
            </a:r>
            <a:r>
              <a:rPr lang="en-US" sz="2000" cap="all" dirty="0"/>
              <a:t>Gap</a:t>
            </a:r>
            <a:r>
              <a:rPr lang="en-US" sz="2000" dirty="0"/>
              <a:t> certification</a:t>
            </a:r>
            <a:endParaRPr lang="en-JM" sz="2000" b="1" dirty="0"/>
          </a:p>
          <a:p>
            <a:endParaRPr lang="en-JM" sz="2000" dirty="0"/>
          </a:p>
        </p:txBody>
      </p:sp>
    </p:spTree>
    <p:extLst>
      <p:ext uri="{BB962C8B-B14F-4D97-AF65-F5344CB8AC3E}">
        <p14:creationId xmlns:p14="http://schemas.microsoft.com/office/powerpoint/2010/main" xmlns="" val="3313756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33358" y="533314"/>
            <a:ext cx="3471156" cy="231007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6688" t="13318" r="7475" b="25151"/>
          <a:stretch/>
        </p:blipFill>
        <p:spPr>
          <a:xfrm>
            <a:off x="553342" y="4404836"/>
            <a:ext cx="4040809" cy="192772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t="20128"/>
          <a:stretch/>
        </p:blipFill>
        <p:spPr>
          <a:xfrm>
            <a:off x="9010958" y="3302828"/>
            <a:ext cx="2857078" cy="34290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00299" y="4404836"/>
            <a:ext cx="3496581" cy="2326993"/>
          </a:xfrm>
          <a:prstGeom prst="rect">
            <a:avLst/>
          </a:prstGeom>
        </p:spPr>
      </p:pic>
      <p:sp>
        <p:nvSpPr>
          <p:cNvPr id="2" name="Rectangle 1"/>
          <p:cNvSpPr/>
          <p:nvPr/>
        </p:nvSpPr>
        <p:spPr>
          <a:xfrm>
            <a:off x="1241946" y="723331"/>
            <a:ext cx="6407940" cy="2308324"/>
          </a:xfrm>
          <a:prstGeom prst="rect">
            <a:avLst/>
          </a:prstGeom>
        </p:spPr>
        <p:txBody>
          <a:bodyPr wrap="square">
            <a:spAutoFit/>
          </a:bodyPr>
          <a:lstStyle/>
          <a:p>
            <a:r>
              <a:rPr lang="en-US" sz="2400" dirty="0"/>
              <a:t>While Suriname’s tourism industry is still in its early stages of development, linking </a:t>
            </a:r>
            <a:r>
              <a:rPr lang="en-US" sz="2400" b="1" dirty="0"/>
              <a:t>ecotourism</a:t>
            </a:r>
            <a:r>
              <a:rPr lang="en-US" sz="2400" dirty="0"/>
              <a:t> interests with local agriculture would provide tremendous opportunities for rural development, income generation and poverty alleviation</a:t>
            </a:r>
            <a:endParaRPr lang="en-029" sz="2400" dirty="0"/>
          </a:p>
        </p:txBody>
      </p:sp>
    </p:spTree>
    <p:extLst>
      <p:ext uri="{BB962C8B-B14F-4D97-AF65-F5344CB8AC3E}">
        <p14:creationId xmlns:p14="http://schemas.microsoft.com/office/powerpoint/2010/main" xmlns="" val="2464378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extLst/>
        </p:spPr>
        <p:txBody>
          <a:bodyPr/>
          <a:lstStyle/>
          <a:p>
            <a:pPr>
              <a:defRPr/>
            </a:pPr>
            <a:r>
              <a:rPr lang="en-029" dirty="0" smtClean="0"/>
              <a:t>Haiti – Les </a:t>
            </a:r>
            <a:r>
              <a:rPr lang="en-029" dirty="0" err="1" smtClean="0"/>
              <a:t>Jardins</a:t>
            </a:r>
            <a:r>
              <a:rPr lang="en-029" dirty="0" smtClean="0"/>
              <a:t> </a:t>
            </a:r>
            <a:r>
              <a:rPr lang="en-029" dirty="0" err="1" smtClean="0"/>
              <a:t>Hydroponiques</a:t>
            </a:r>
            <a:endParaRPr lang="en-029" dirty="0"/>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1544" y="4440936"/>
            <a:ext cx="3127768" cy="2417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13"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39131" y="4830318"/>
            <a:ext cx="2276475" cy="1638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3"/>
          <p:cNvSpPr txBox="1">
            <a:spLocks noChangeArrowheads="1"/>
          </p:cNvSpPr>
          <p:nvPr/>
        </p:nvSpPr>
        <p:spPr bwMode="auto">
          <a:xfrm>
            <a:off x="6436426" y="1851861"/>
            <a:ext cx="5296395" cy="4062051"/>
          </a:xfrm>
          <a:prstGeom prst="rect">
            <a:avLst/>
          </a:prstGeom>
          <a:solidFill>
            <a:schemeClr val="accent3">
              <a:lumMod val="40000"/>
              <a:lumOff val="60000"/>
            </a:schemeClr>
          </a:solidFill>
          <a:ln>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None/>
              <a:defRPr/>
            </a:pPr>
            <a:r>
              <a:rPr lang="en-US" dirty="0">
                <a:latin typeface="+mj-lt"/>
              </a:rPr>
              <a:t>   </a:t>
            </a:r>
            <a:r>
              <a:rPr lang="en-US" sz="2400" dirty="0">
                <a:latin typeface="+mj-lt"/>
                <a:cs typeface="Andalus" pitchFamily="2" charset="-78"/>
              </a:rPr>
              <a:t>Opportunity for unemployed youth and women to produce lettuce and  culinary herbs for domestic and export </a:t>
            </a:r>
            <a:r>
              <a:rPr lang="en-US" sz="2400" dirty="0" smtClean="0">
                <a:latin typeface="+mj-lt"/>
                <a:cs typeface="Andalus" pitchFamily="2" charset="-78"/>
              </a:rPr>
              <a:t>markets and introducing </a:t>
            </a:r>
            <a:r>
              <a:rPr lang="en-US" sz="2400" dirty="0" smtClean="0">
                <a:latin typeface="+mj-lt"/>
              </a:rPr>
              <a:t>innovations </a:t>
            </a:r>
            <a:r>
              <a:rPr lang="en-US" sz="2400" dirty="0">
                <a:latin typeface="+mj-lt"/>
              </a:rPr>
              <a:t>into the peasant culture to showcase the potential of high technology farming for improving the standard of living through food </a:t>
            </a:r>
            <a:r>
              <a:rPr lang="en-US" sz="2400" dirty="0" smtClean="0">
                <a:latin typeface="+mj-lt"/>
              </a:rPr>
              <a:t>production</a:t>
            </a:r>
            <a:endParaRPr lang="en-US" sz="2400" dirty="0">
              <a:latin typeface="+mj-lt"/>
            </a:endParaRPr>
          </a:p>
        </p:txBody>
      </p:sp>
      <p:pic>
        <p:nvPicPr>
          <p:cNvPr id="4" name="Picture 3"/>
          <p:cNvPicPr>
            <a:picLocks noChangeAspect="1"/>
          </p:cNvPicPr>
          <p:nvPr/>
        </p:nvPicPr>
        <p:blipFill>
          <a:blip r:embed="rId4"/>
          <a:stretch>
            <a:fillRect/>
          </a:stretch>
        </p:blipFill>
        <p:spPr>
          <a:xfrm>
            <a:off x="1770651" y="1367147"/>
            <a:ext cx="3757322" cy="2849642"/>
          </a:xfrm>
          <a:prstGeom prst="rect">
            <a:avLst/>
          </a:prstGeom>
        </p:spPr>
      </p:pic>
    </p:spTree>
    <p:extLst>
      <p:ext uri="{BB962C8B-B14F-4D97-AF65-F5344CB8AC3E}">
        <p14:creationId xmlns:p14="http://schemas.microsoft.com/office/powerpoint/2010/main" xmlns="" val="320665264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1342</TotalTime>
  <Words>1026</Words>
  <Application>Microsoft Office PowerPoint</Application>
  <PresentationFormat>Custom</PresentationFormat>
  <Paragraphs>88</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Wisp</vt:lpstr>
      <vt:lpstr>Best practices in agritourism across the Caribbean</vt:lpstr>
      <vt:lpstr>Slide 2</vt:lpstr>
      <vt:lpstr>Some Key Messages</vt:lpstr>
      <vt:lpstr>IICA Initiatives (with partners)</vt:lpstr>
      <vt:lpstr>IICA Initiatives (with partners)</vt:lpstr>
      <vt:lpstr>Recent Developments: Eastern Caribbean States</vt:lpstr>
      <vt:lpstr>Suriname – Gopex International</vt:lpstr>
      <vt:lpstr>Slide 8</vt:lpstr>
      <vt:lpstr>Haiti – Les Jardins Hydroponiques</vt:lpstr>
      <vt:lpstr>Key Drivers of Success</vt:lpstr>
      <vt:lpstr>Caribbean Food:  The Original Fusion Cuisine</vt:lpstr>
      <vt:lpstr>Food Tourism A Valuable Development Tool</vt:lpstr>
      <vt:lpstr>Using Caribbean Celebrities to endorse our food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agritourism across the Caribbean</dc:title>
  <dc:creator>Ena Harvey</dc:creator>
  <cp:lastModifiedBy>ACP Staff</cp:lastModifiedBy>
  <cp:revision>46</cp:revision>
  <dcterms:created xsi:type="dcterms:W3CDTF">2016-09-17T16:24:29Z</dcterms:created>
  <dcterms:modified xsi:type="dcterms:W3CDTF">2016-09-21T06:26:16Z</dcterms:modified>
</cp:coreProperties>
</file>