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314" r:id="rId3"/>
    <p:sldId id="308" r:id="rId4"/>
    <p:sldId id="288" r:id="rId5"/>
    <p:sldId id="310" r:id="rId6"/>
    <p:sldId id="309" r:id="rId7"/>
    <p:sldId id="311" r:id="rId8"/>
    <p:sldId id="313" r:id="rId9"/>
    <p:sldId id="307" r:id="rId10"/>
    <p:sldId id="297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455" cy="4644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296" y="1"/>
            <a:ext cx="3037454" cy="4644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9D929-3445-49D8-B2AE-3B674A39DDAA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460"/>
            <a:ext cx="3037455" cy="464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296" y="8830460"/>
            <a:ext cx="3037454" cy="464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81604-44FD-4BEC-AE44-ED9C74EB3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64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3C956-DB99-4C67-BD1A-FD27DE3EB6A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4BC23-BF53-4E73-BD2A-69BF2AC02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21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5E96E7-62C6-4099-91B9-5B03F0FDBF72}" type="slidenum">
              <a:rPr kumimoji="0" lang="en-A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569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4BC23-BF53-4E73-BD2A-69BF2AC02C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22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314C-C269-42A6-A86A-84F73D1A6F0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C2DB-BDE1-4933-8BD4-3942D878A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4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314C-C269-42A6-A86A-84F73D1A6F0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C2DB-BDE1-4933-8BD4-3942D878A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7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314C-C269-42A6-A86A-84F73D1A6F0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C2DB-BDE1-4933-8BD4-3942D878A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7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19C15A-05D2-4B6B-9225-201C49B6F6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EBF76B-B0DF-4550-839D-882AE6C9807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869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19C15A-05D2-4B6B-9225-201C49B6F6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C8383-33F8-49B0-9472-E8811E66E25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433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19C15A-05D2-4B6B-9225-201C49B6F6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47FB0-30E2-4D8E-806B-F6D10807AA3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665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19C15A-05D2-4B6B-9225-201C49B6F6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A6AFE-1B41-4DDE-9ACD-9459FD33C3A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611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19C15A-05D2-4B6B-9225-201C49B6F6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C02C0-2B8E-4CAA-AB02-3ABC2B9ABC6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171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19C15A-05D2-4B6B-9225-201C49B6F6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87F7B-A5CE-406B-89BA-A4D8CE6A987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314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19C15A-05D2-4B6B-9225-201C49B6F6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9257D-9A34-4781-81BD-174E4BE6313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34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19C15A-05D2-4B6B-9225-201C49B6F6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D0EA9-C30A-4EA5-A6B8-0426C45C18B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73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314C-C269-42A6-A86A-84F73D1A6F0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C2DB-BDE1-4933-8BD4-3942D878A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19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19C15A-05D2-4B6B-9225-201C49B6F6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8E6C0-8E61-4190-8881-EF2FF67EF2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75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19C15A-05D2-4B6B-9225-201C49B6F6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F7709-12A6-43E1-BD4B-DCC694D5577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74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19C15A-05D2-4B6B-9225-201C49B6F6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817A6-4A98-4803-B659-E5044588184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314C-C269-42A6-A86A-84F73D1A6F0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C2DB-BDE1-4933-8BD4-3942D878A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0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314C-C269-42A6-A86A-84F73D1A6F0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C2DB-BDE1-4933-8BD4-3942D878A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21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314C-C269-42A6-A86A-84F73D1A6F0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C2DB-BDE1-4933-8BD4-3942D878A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8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314C-C269-42A6-A86A-84F73D1A6F0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C2DB-BDE1-4933-8BD4-3942D878A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77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314C-C269-42A6-A86A-84F73D1A6F0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C2DB-BDE1-4933-8BD4-3942D878A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92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314C-C269-42A6-A86A-84F73D1A6F0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C2DB-BDE1-4933-8BD4-3942D878A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74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314C-C269-42A6-A86A-84F73D1A6F0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C2DB-BDE1-4933-8BD4-3942D878A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1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4314C-C269-42A6-A86A-84F73D1A6F0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EC2DB-BDE1-4933-8BD4-3942D878A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9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19C15A-05D2-4B6B-9225-201C49B6F6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A9B9A7-6003-4FD7-9DAE-8158F0BF887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80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.sanday@msg.int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4401108"/>
            <a:ext cx="6600825" cy="870887"/>
          </a:xfrm>
          <a:solidFill>
            <a:srgbClr val="92D050"/>
          </a:solidFill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nl-NL" sz="2100" b="1" dirty="0">
                <a:latin typeface="Arial Rounded MT Bold" panose="020F0704030504030204" pitchFamily="34" charset="0"/>
              </a:rPr>
              <a:t/>
            </a:r>
            <a:br>
              <a:rPr lang="nl-NL" sz="2100" b="1" dirty="0">
                <a:latin typeface="Arial Rounded MT Bold" panose="020F0704030504030204" pitchFamily="34" charset="0"/>
              </a:rPr>
            </a:br>
            <a:r>
              <a:rPr lang="nl-NL" sz="2100" b="1" dirty="0">
                <a:latin typeface="Arial Rounded MT Bold" panose="020F0704030504030204" pitchFamily="34" charset="0"/>
              </a:rPr>
              <a:t/>
            </a:r>
            <a:br>
              <a:rPr lang="nl-NL" sz="2100" b="1" dirty="0">
                <a:latin typeface="Arial Rounded MT Bold" panose="020F0704030504030204" pitchFamily="34" charset="0"/>
              </a:rPr>
            </a:br>
            <a:r>
              <a:rPr lang="nl-NL" sz="2100" b="1" dirty="0">
                <a:latin typeface="Arial Rounded MT Bold" panose="020F0704030504030204" pitchFamily="34" charset="0"/>
              </a:rPr>
              <a:t/>
            </a:r>
            <a:br>
              <a:rPr lang="nl-NL" sz="2100" b="1" dirty="0">
                <a:latin typeface="Arial Rounded MT Bold" panose="020F0704030504030204" pitchFamily="34" charset="0"/>
              </a:rPr>
            </a:br>
            <a:r>
              <a:rPr lang="nl-NL" sz="2100" b="1" dirty="0">
                <a:latin typeface="Arial Rounded MT Bold" panose="020F0704030504030204" pitchFamily="34" charset="0"/>
              </a:rPr>
              <a:t/>
            </a:r>
            <a:br>
              <a:rPr lang="nl-NL" sz="2100" b="1" dirty="0">
                <a:latin typeface="Arial Rounded MT Bold" panose="020F0704030504030204" pitchFamily="34" charset="0"/>
              </a:rPr>
            </a:br>
            <a:r>
              <a:rPr lang="nl-NL" sz="2100" b="1" dirty="0" smtClean="0">
                <a:latin typeface="Arial Rounded MT Bold" panose="020F0704030504030204" pitchFamily="34" charset="0"/>
              </a:rPr>
              <a:t>“</a:t>
            </a:r>
            <a:r>
              <a:rPr lang="en-US" sz="2100" b="1" dirty="0">
                <a:latin typeface="Arial Rounded MT Bold" panose="020F0704030504030204" pitchFamily="34" charset="0"/>
              </a:rPr>
              <a:t>MSG </a:t>
            </a:r>
            <a:r>
              <a:rPr lang="en-US" sz="2100" b="1" dirty="0" err="1">
                <a:latin typeface="Arial Rounded MT Bold" panose="020F0704030504030204" pitchFamily="34" charset="0"/>
              </a:rPr>
              <a:t>Agrifood</a:t>
            </a:r>
            <a:r>
              <a:rPr lang="en-US" sz="2100" b="1" dirty="0">
                <a:latin typeface="Arial Rounded MT Bold" panose="020F0704030504030204" pitchFamily="34" charset="0"/>
              </a:rPr>
              <a:t> Opportunities and Strategy in Support of </a:t>
            </a:r>
            <a:r>
              <a:rPr lang="en-US" sz="2100" b="1" dirty="0" err="1">
                <a:latin typeface="Arial Rounded MT Bold" panose="020F0704030504030204" pitchFamily="34" charset="0"/>
              </a:rPr>
              <a:t>Agrifood</a:t>
            </a:r>
            <a:r>
              <a:rPr lang="en-US" sz="2100" b="1" dirty="0">
                <a:latin typeface="Arial Rounded MT Bold" panose="020F0704030504030204" pitchFamily="34" charset="0"/>
              </a:rPr>
              <a:t> </a:t>
            </a:r>
            <a:r>
              <a:rPr lang="en-US" sz="2100" b="1" dirty="0" smtClean="0">
                <a:latin typeface="Arial Rounded MT Bold" panose="020F0704030504030204" pitchFamily="34" charset="0"/>
              </a:rPr>
              <a:t>Producers”</a:t>
            </a:r>
            <a:endParaRPr lang="en-US" sz="2100" b="1" dirty="0">
              <a:latin typeface="Arial Rounded MT Bold" panose="020F0704030504030204" pitchFamily="34" charset="0"/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 bwMode="auto">
          <a:xfrm>
            <a:off x="1257300" y="5271995"/>
            <a:ext cx="6600825" cy="533400"/>
          </a:xfrm>
          <a:solidFill>
            <a:schemeClr val="bg1"/>
          </a:solidFill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algn="l">
              <a:spcBef>
                <a:spcPct val="0"/>
              </a:spcBef>
            </a:pPr>
            <a:endParaRPr lang="en-GB" altLang="en-US" sz="1650" b="1" dirty="0">
              <a:latin typeface="Arial Rounded MT Bold" panose="020F0704030504030204" pitchFamily="34" charset="0"/>
            </a:endParaRPr>
          </a:p>
          <a:p>
            <a:pPr algn="l">
              <a:spcBef>
                <a:spcPct val="0"/>
              </a:spcBef>
            </a:pPr>
            <a:r>
              <a:rPr lang="en-GB" altLang="en-US" sz="1650" b="1" dirty="0" smtClean="0">
                <a:latin typeface="Arial Rounded MT Bold" panose="020F0704030504030204" pitchFamily="34" charset="0"/>
              </a:rPr>
              <a:t>Henry </a:t>
            </a:r>
            <a:r>
              <a:rPr lang="en-GB" altLang="en-US" sz="1650" b="1" dirty="0" err="1" smtClean="0">
                <a:latin typeface="Arial Rounded MT Bold" panose="020F0704030504030204" pitchFamily="34" charset="0"/>
              </a:rPr>
              <a:t>Sanday</a:t>
            </a:r>
            <a:r>
              <a:rPr lang="en-GB" altLang="en-US" sz="1650" b="1" dirty="0" smtClean="0">
                <a:latin typeface="Arial Rounded MT Bold" panose="020F0704030504030204" pitchFamily="34" charset="0"/>
              </a:rPr>
              <a:t>, </a:t>
            </a:r>
            <a:r>
              <a:rPr lang="en-US" altLang="en-US" sz="1650" dirty="0">
                <a:latin typeface="Arial Rounded MT Bold" panose="020F0704030504030204" pitchFamily="34" charset="0"/>
              </a:rPr>
              <a:t>Private Sector Development </a:t>
            </a:r>
            <a:r>
              <a:rPr lang="en-US" altLang="en-US" sz="1650" dirty="0" smtClean="0">
                <a:latin typeface="Arial Rounded MT Bold" panose="020F0704030504030204" pitchFamily="34" charset="0"/>
              </a:rPr>
              <a:t>Advisor MSG Secretariat</a:t>
            </a:r>
            <a:endParaRPr lang="en-US" altLang="en-US" sz="165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24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MSG\Meetings\PIPSO\Pic - Corn in Vi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u-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55" y="255858"/>
            <a:ext cx="1257300" cy="80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110715"/>
            <a:ext cx="16263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European Union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7" name="Picture 6" descr="MSG Logo - Pic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2818" y="316977"/>
            <a:ext cx="246888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553200" y="1037437"/>
            <a:ext cx="173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MSG Secretariat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76400"/>
            <a:ext cx="4191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MSG Agrifood Opportunities and Strategy in Support of Agrifood Producers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5726466"/>
            <a:ext cx="35159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</a:rPr>
              <a:t>2</a:t>
            </a:r>
            <a:r>
              <a:rPr lang="en-US" b="1" baseline="30000" dirty="0">
                <a:solidFill>
                  <a:schemeClr val="bg1"/>
                </a:solidFill>
              </a:rPr>
              <a:t>nd</a:t>
            </a:r>
            <a:r>
              <a:rPr lang="en-US" b="1" dirty="0">
                <a:solidFill>
                  <a:schemeClr val="bg1"/>
                </a:solidFill>
              </a:rPr>
              <a:t> Pacific Agribusiness </a:t>
            </a:r>
            <a:r>
              <a:rPr lang="en-US" b="1" dirty="0" smtClean="0">
                <a:solidFill>
                  <a:schemeClr val="bg1"/>
                </a:solidFill>
              </a:rPr>
              <a:t>Forum</a:t>
            </a:r>
            <a:endParaRPr lang="en-US" b="1" dirty="0">
              <a:solidFill>
                <a:schemeClr val="bg1"/>
              </a:solidFill>
            </a:endParaRPr>
          </a:p>
          <a:p>
            <a:pPr algn="just"/>
            <a:r>
              <a:rPr lang="en-US" b="1" dirty="0">
                <a:solidFill>
                  <a:schemeClr val="bg1"/>
                </a:solidFill>
              </a:rPr>
              <a:t>Apia, Samoa</a:t>
            </a:r>
          </a:p>
          <a:p>
            <a:pPr algn="just"/>
            <a:r>
              <a:rPr lang="en-US" b="1" dirty="0">
                <a:solidFill>
                  <a:schemeClr val="bg1"/>
                </a:solidFill>
              </a:rPr>
              <a:t>29 Aug-01 Sep 2016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75386" y="5649522"/>
            <a:ext cx="37162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Henry Sanday </a:t>
            </a:r>
          </a:p>
          <a:p>
            <a:r>
              <a:rPr lang="en-US" sz="1600" dirty="0">
                <a:solidFill>
                  <a:schemeClr val="bg1"/>
                </a:solidFill>
              </a:rPr>
              <a:t>Private Sector Development </a:t>
            </a:r>
            <a:r>
              <a:rPr lang="en-US" sz="1600" dirty="0" smtClean="0">
                <a:solidFill>
                  <a:schemeClr val="bg1"/>
                </a:solidFill>
              </a:rPr>
              <a:t>Advisor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MSG </a:t>
            </a:r>
            <a:r>
              <a:rPr lang="en-US" sz="1600" dirty="0" smtClean="0">
                <a:solidFill>
                  <a:schemeClr val="bg1"/>
                </a:solidFill>
              </a:rPr>
              <a:t>Secretariat, Port </a:t>
            </a:r>
            <a:r>
              <a:rPr lang="en-US" sz="1600" dirty="0">
                <a:solidFill>
                  <a:schemeClr val="bg1"/>
                </a:solidFill>
              </a:rPr>
              <a:t>Vila, Vanuatu</a:t>
            </a:r>
          </a:p>
          <a:p>
            <a:r>
              <a:rPr lang="en-US" sz="1600" b="1" dirty="0">
                <a:solidFill>
                  <a:schemeClr val="bg1"/>
                </a:solidFill>
                <a:hlinkClick r:id="rId5"/>
              </a:rPr>
              <a:t>h.sanday@msg.int</a:t>
            </a:r>
            <a:r>
              <a:rPr lang="en-US" sz="1600" b="1" dirty="0">
                <a:solidFill>
                  <a:schemeClr val="bg1"/>
                </a:solidFill>
              </a:rPr>
              <a:t>; hesanday@gmail.com </a:t>
            </a:r>
          </a:p>
        </p:txBody>
      </p:sp>
    </p:spTree>
    <p:extLst>
      <p:ext uri="{BB962C8B-B14F-4D97-AF65-F5344CB8AC3E}">
        <p14:creationId xmlns:p14="http://schemas.microsoft.com/office/powerpoint/2010/main" val="283136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5029200"/>
          </a:xfrm>
        </p:spPr>
        <p:txBody>
          <a:bodyPr>
            <a:normAutofit fontScale="85000" lnSpcReduction="20000"/>
          </a:bodyPr>
          <a:lstStyle/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To achieve </a:t>
            </a:r>
            <a:r>
              <a:rPr lang="en-US" sz="2800" b="1" i="1" dirty="0" smtClean="0"/>
              <a:t>higher, inclusive and sustainable growth </a:t>
            </a:r>
            <a:r>
              <a:rPr lang="en-US" sz="2800" dirty="0" smtClean="0"/>
              <a:t>via PSD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Hallmarks:</a:t>
            </a:r>
            <a:endParaRPr lang="en-US" sz="2800" dirty="0"/>
          </a:p>
          <a:p>
            <a:pPr>
              <a:buFont typeface="Wingdings" pitchFamily="2" charset="2"/>
              <a:buChar char="Ø"/>
            </a:pPr>
            <a:r>
              <a:rPr lang="en-US" sz="3300" b="1" dirty="0"/>
              <a:t>Unleashing </a:t>
            </a:r>
            <a:r>
              <a:rPr lang="en-US" sz="3300" b="1" dirty="0" smtClean="0"/>
              <a:t>rural &amp; informal entrepreneurship</a:t>
            </a:r>
            <a:endParaRPr lang="en-US" sz="3300" b="1" dirty="0"/>
          </a:p>
          <a:p>
            <a:pPr>
              <a:buFont typeface="Wingdings" pitchFamily="2" charset="2"/>
              <a:buChar char="Ø"/>
            </a:pPr>
            <a:r>
              <a:rPr lang="en-US" sz="3300" b="1" dirty="0" smtClean="0"/>
              <a:t>Inclusive </a:t>
            </a:r>
            <a:r>
              <a:rPr lang="en-US" sz="3300" b="1" dirty="0"/>
              <a:t>private entrepreneurial development </a:t>
            </a:r>
          </a:p>
          <a:p>
            <a:pPr>
              <a:buFont typeface="Wingdings" pitchFamily="2" charset="2"/>
              <a:buChar char="Ø"/>
            </a:pPr>
            <a:r>
              <a:rPr lang="en-US" sz="3300" b="1" dirty="0" smtClean="0"/>
              <a:t>Enhancing private sector resilience to climate change </a:t>
            </a:r>
            <a:endParaRPr lang="en-US" sz="3300" b="1" dirty="0"/>
          </a:p>
          <a:p>
            <a:pPr algn="just"/>
            <a:endParaRPr lang="en-US" sz="2800" u="sng" dirty="0" smtClean="0"/>
          </a:p>
          <a:p>
            <a:pPr algn="just"/>
            <a:r>
              <a:rPr lang="en-US" sz="2800" dirty="0"/>
              <a:t>Endorsed by Ministers &amp; Leaders on 14 July 2016</a:t>
            </a:r>
          </a:p>
          <a:p>
            <a:pPr algn="just"/>
            <a:r>
              <a:rPr lang="en-US" sz="2800" dirty="0"/>
              <a:t>In line with MSG 2038 Prosperity for All Plan</a:t>
            </a:r>
          </a:p>
          <a:p>
            <a:pPr algn="just"/>
            <a:r>
              <a:rPr lang="en-US" sz="2800" u="sng" dirty="0" smtClean="0"/>
              <a:t>Non-sectoral</a:t>
            </a:r>
            <a:r>
              <a:rPr lang="en-US" sz="2800" dirty="0" smtClean="0"/>
              <a:t> but dovetails priorities of MSG Members’ National Development Strategies (NDS) &amp; ACP PSD Strategy </a:t>
            </a:r>
          </a:p>
          <a:p>
            <a:pPr algn="just"/>
            <a:r>
              <a:rPr lang="en-US" sz="2800" dirty="0" smtClean="0"/>
              <a:t>Cascading NDS linkages: Agriculture to Trade, Tourism &amp; Health</a:t>
            </a:r>
          </a:p>
          <a:p>
            <a:pPr algn="just"/>
            <a:endParaRPr lang="en-US" sz="2800" dirty="0" smtClean="0"/>
          </a:p>
          <a:p>
            <a:pPr marL="0" indent="0" algn="just">
              <a:buNone/>
            </a:pPr>
            <a:endParaRPr lang="en-US" sz="2800" dirty="0"/>
          </a:p>
          <a:p>
            <a:pPr marL="0" indent="0" algn="just">
              <a:buNone/>
            </a:pPr>
            <a:endParaRPr lang="en-US" sz="2800" dirty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4" name="Picture 3" descr="eu-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22" y="228600"/>
            <a:ext cx="1144978" cy="68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SG Logo - Pic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66255"/>
            <a:ext cx="246888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6622" y="865717"/>
            <a:ext cx="12231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European Union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04446" y="1142716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MSG Private Sector Development Strategy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2071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Value-Adding &amp; Linkages in Agribusiness </a:t>
            </a:r>
            <a:br>
              <a:rPr lang="en-US" sz="4800" b="1" dirty="0" smtClean="0"/>
            </a:br>
            <a:r>
              <a:rPr lang="en-US" sz="4800" b="1" dirty="0" smtClean="0"/>
              <a:t>– Selected Examples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73174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MSG\Photos\MSG PSD Photos (Henry full set Apr-Jun15)\IMAG102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5" t="6196" r="14584" b="876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3124200"/>
            <a:ext cx="3505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b="1" dirty="0">
                <a:solidFill>
                  <a:schemeClr val="bg1"/>
                </a:solidFill>
              </a:rPr>
              <a:t>“</a:t>
            </a:r>
            <a:r>
              <a:rPr lang="en-US" b="1" i="1" dirty="0">
                <a:solidFill>
                  <a:schemeClr val="bg1"/>
                </a:solidFill>
              </a:rPr>
              <a:t>In July 2006, 13 Australian Church visitors stayed </a:t>
            </a:r>
            <a:r>
              <a:rPr lang="en-US" b="1" i="1" dirty="0" smtClean="0">
                <a:solidFill>
                  <a:schemeClr val="bg1"/>
                </a:solidFill>
              </a:rPr>
              <a:t>home for </a:t>
            </a:r>
            <a:r>
              <a:rPr lang="en-US" b="1" i="1" dirty="0">
                <a:solidFill>
                  <a:schemeClr val="bg1"/>
                </a:solidFill>
              </a:rPr>
              <a:t>one week and ate local food. That started my hotel business, informal and without an official </a:t>
            </a:r>
            <a:r>
              <a:rPr lang="en-US" b="1" i="1" dirty="0" smtClean="0">
                <a:solidFill>
                  <a:schemeClr val="bg1"/>
                </a:solidFill>
              </a:rPr>
              <a:t>opening</a:t>
            </a:r>
            <a:r>
              <a:rPr lang="en-US" b="1" dirty="0" smtClean="0">
                <a:solidFill>
                  <a:schemeClr val="bg1"/>
                </a:solidFill>
              </a:rPr>
              <a:t>.” 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- </a:t>
            </a:r>
            <a:r>
              <a:rPr lang="en-US" b="1" dirty="0">
                <a:solidFill>
                  <a:schemeClr val="bg1"/>
                </a:solidFill>
              </a:rPr>
              <a:t>Ms Ellis Waragat, Owner &amp; Operator, Kokopo </a:t>
            </a:r>
            <a:r>
              <a:rPr lang="en-US" b="1" dirty="0" smtClean="0">
                <a:solidFill>
                  <a:schemeClr val="bg1"/>
                </a:solidFill>
              </a:rPr>
              <a:t>Lodge &amp; Tours </a:t>
            </a:r>
            <a:r>
              <a:rPr lang="en-US" b="1" dirty="0">
                <a:solidFill>
                  <a:schemeClr val="bg1"/>
                </a:solidFill>
              </a:rPr>
              <a:t>Ltd, East New Britain, PNG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7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MSG\Melanesian Tok\MT Issue 7-2016\Pic - Repeka Dis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9200" y="4343400"/>
            <a:ext cx="36229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“Our business believes in letting food be thy medicine and 90% of all that we use is sourced from the informal economy.”</a:t>
            </a:r>
          </a:p>
          <a:p>
            <a:endParaRPr lang="en-US" b="1" dirty="0"/>
          </a:p>
          <a:p>
            <a:r>
              <a:rPr lang="en-US" b="1" dirty="0" smtClean="0"/>
              <a:t>Mrs Repeka Uluilakeba, Owner/Operator, </a:t>
            </a:r>
            <a:r>
              <a:rPr lang="en-US" b="1" dirty="0" smtClean="0">
                <a:solidFill>
                  <a:schemeClr val="bg1"/>
                </a:solidFill>
              </a:rPr>
              <a:t>Highland Natural Healthy Vegan Food Shop, Suva, Fiji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9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:\Users\h.sanday.MSG\AppData\Local\Microsoft\Windows\Temporary Internet Files\Content.Word\IMG_20160729_1234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943600" cy="678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591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6830"/>
            <a:ext cx="8229600" cy="519257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Agriculture, Trade, Tourism &amp; Health (ATTH) linkages absent in NDS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→ Tourism Industry </a:t>
            </a:r>
            <a:r>
              <a:rPr lang="en-US" sz="2000" dirty="0"/>
              <a:t>&amp; Promotional </a:t>
            </a:r>
            <a:r>
              <a:rPr lang="en-US" sz="2000" dirty="0" smtClean="0"/>
              <a:t>Authorities are involved (e.g. Sol Is)</a:t>
            </a:r>
          </a:p>
          <a:p>
            <a:pPr marL="0" indent="0">
              <a:buNone/>
            </a:pPr>
            <a:r>
              <a:rPr lang="en-US" sz="2000" dirty="0" smtClean="0"/>
              <a:t>      → More hotels developing their own gardens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</a:p>
          <a:p>
            <a:r>
              <a:rPr lang="en-US" sz="2000" dirty="0" smtClean="0"/>
              <a:t>ATTH linkages need not just “whole of government” approach but also “whole of nation approach”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→ need for partnerships (industry + traditional chiefs &amp; churches)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Significant agrifood exports </a:t>
            </a:r>
            <a:r>
              <a:rPr lang="en-US" sz="2000" dirty="0"/>
              <a:t>unlikely (e.g. </a:t>
            </a:r>
            <a:r>
              <a:rPr lang="en-US" sz="2000" dirty="0" smtClean="0"/>
              <a:t>PNG </a:t>
            </a:r>
            <a:r>
              <a:rPr lang="en-US" sz="2000" dirty="0"/>
              <a:t>infrastructure &amp; climate change) 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Voice of SMMEs/informal sector → dialogue &amp; collaboration</a:t>
            </a:r>
          </a:p>
          <a:p>
            <a:r>
              <a:rPr lang="en-US" sz="2000" dirty="0" smtClean="0"/>
              <a:t>Upcoming MSG PSD meetings in Honiara</a:t>
            </a:r>
          </a:p>
          <a:p>
            <a:pPr marL="0" indent="0">
              <a:buNone/>
            </a:pPr>
            <a:r>
              <a:rPr lang="en-US" sz="2000" dirty="0" smtClean="0"/>
              <a:t>      → Cooperatives (19 Sep)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→ Small Business Development Centres (20 Sep)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→ Heads of Investment Promotion Agencies (21 </a:t>
            </a:r>
            <a:r>
              <a:rPr lang="en-US" sz="2000" dirty="0"/>
              <a:t>Sep)</a:t>
            </a:r>
          </a:p>
          <a:p>
            <a:pPr marL="0" indent="0">
              <a:buNone/>
            </a:pPr>
            <a:r>
              <a:rPr lang="en-US" sz="2000" dirty="0"/>
              <a:t>      → </a:t>
            </a:r>
            <a:r>
              <a:rPr lang="en-US" sz="2000" dirty="0" smtClean="0"/>
              <a:t>Private Sector &amp; Civil Society Dialogue (22 </a:t>
            </a:r>
            <a:r>
              <a:rPr lang="en-US" sz="2000" dirty="0"/>
              <a:t>Sep)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4" name="Picture 3" descr="eu-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22" y="228600"/>
            <a:ext cx="1144978" cy="68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SG Logo - Pi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66255"/>
            <a:ext cx="246888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6622" y="865717"/>
            <a:ext cx="12231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European Union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852055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Concluding Points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7682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Thank you</a:t>
            </a:r>
          </a:p>
          <a:p>
            <a:pPr marL="0" indent="0" algn="ctr">
              <a:buNone/>
            </a:pPr>
            <a:r>
              <a:rPr lang="en-US" b="1" dirty="0" smtClean="0"/>
              <a:t>Merci beaucoup </a:t>
            </a:r>
          </a:p>
          <a:p>
            <a:pPr marL="0" indent="0" algn="ctr">
              <a:buNone/>
            </a:pPr>
            <a:r>
              <a:rPr lang="en-US" b="1" dirty="0" smtClean="0"/>
              <a:t>Tank </a:t>
            </a:r>
            <a:r>
              <a:rPr lang="en-US" b="1" dirty="0" err="1" smtClean="0"/>
              <a:t>yu</a:t>
            </a:r>
            <a:r>
              <a:rPr lang="en-US" b="1" dirty="0" smtClean="0"/>
              <a:t> </a:t>
            </a:r>
            <a:r>
              <a:rPr lang="en-US" b="1" dirty="0" err="1" smtClean="0"/>
              <a:t>tumas</a:t>
            </a: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Tank </a:t>
            </a:r>
            <a:r>
              <a:rPr lang="en-US" b="1" dirty="0" err="1" smtClean="0"/>
              <a:t>yu</a:t>
            </a:r>
            <a:r>
              <a:rPr lang="en-US" b="1" dirty="0" smtClean="0"/>
              <a:t> </a:t>
            </a:r>
            <a:r>
              <a:rPr lang="en-US" b="1" dirty="0" err="1" smtClean="0"/>
              <a:t>tru</a:t>
            </a:r>
            <a:endParaRPr lang="en-US" b="1" dirty="0" smtClean="0"/>
          </a:p>
          <a:p>
            <a:pPr marL="0" indent="0" algn="ctr">
              <a:buNone/>
            </a:pPr>
            <a:r>
              <a:rPr lang="en-US" b="1" dirty="0" err="1" smtClean="0"/>
              <a:t>Oleti</a:t>
            </a: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Vinaka </a:t>
            </a:r>
            <a:r>
              <a:rPr lang="en-US" b="1" dirty="0" err="1"/>
              <a:t>vakalevu</a:t>
            </a:r>
            <a:r>
              <a:rPr lang="en-US" b="1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 descr="eu-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22" y="228600"/>
            <a:ext cx="1144978" cy="68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SG Logo - Pi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66255"/>
            <a:ext cx="246888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6622" y="865717"/>
            <a:ext cx="12231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European Union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6387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388</Words>
  <Application>Microsoft Office PowerPoint</Application>
  <PresentationFormat>On-screen Show (4:3)</PresentationFormat>
  <Paragraphs>67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Wingdings</vt:lpstr>
      <vt:lpstr>Office Theme</vt:lpstr>
      <vt:lpstr>1_Office Theme</vt:lpstr>
      <vt:lpstr>    “MSG Agrifood Opportunities and Strategy in Support of Agrifood Producers”</vt:lpstr>
      <vt:lpstr>PowerPoint Presentation</vt:lpstr>
      <vt:lpstr> </vt:lpstr>
      <vt:lpstr>Value-Adding &amp; Linkages in Agribusiness  – Selected Examples</vt:lpstr>
      <vt:lpstr>PowerPoint Presentation</vt:lpstr>
      <vt:lpstr>PowerPoint Presentation</vt:lpstr>
      <vt:lpstr>PowerPoint Presentation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Henry Sanday</dc:creator>
  <cp:lastModifiedBy>Walker, David</cp:lastModifiedBy>
  <cp:revision>212</cp:revision>
  <cp:lastPrinted>2016-02-16T12:37:39Z</cp:lastPrinted>
  <dcterms:created xsi:type="dcterms:W3CDTF">2015-01-28T22:27:24Z</dcterms:created>
  <dcterms:modified xsi:type="dcterms:W3CDTF">2016-09-15T10:07:04Z</dcterms:modified>
</cp:coreProperties>
</file>