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94" r:id="rId2"/>
  </p:sldMasterIdLst>
  <p:notesMasterIdLst>
    <p:notesMasterId r:id="rId13"/>
  </p:notesMasterIdLst>
  <p:sldIdLst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92151-D398-4AA4-95A7-A1871AEDFD8F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46427-A8B4-482D-8EFB-61C8FEDD1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74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5E96E7-62C6-4099-91B9-5B03F0FDBF72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2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794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533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402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191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5775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9897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569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00063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BF76B-B0DF-4550-839D-882AE6C9807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811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C8383-33F8-49B0-9472-E8811E66E25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68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F47FB0-30E2-4D8E-806B-F6D10807AA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207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A6AFE-1B41-4DDE-9ACD-9459FD33C3A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953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C02C0-2B8E-4CAA-AB02-3ABC2B9ABC6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6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87F7B-A5CE-406B-89BA-A4D8CE6A987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88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9257D-9A34-4781-81BD-174E4BE6313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203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D0EA9-C30A-4EA5-A6B8-0426C45C18B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07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8E6C0-8E61-4190-8881-EF2FF67EF2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645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F7709-12A6-43E1-BD4B-DCC694D5577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105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817A6-4A98-4803-B659-E5044588184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440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412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903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86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05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274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195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99600-A6B8-4840-9C5F-F0DB955C3A34}" type="datetimeFigureOut">
              <a:rPr lang="en-NZ" smtClean="0"/>
              <a:t>15/09/2016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9C9529-C9F3-4C3B-AD8A-F3ACD1A93E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93288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A9B9A7-6003-4FD7-9DAE-8158F0BF887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0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1301" y="4762005"/>
            <a:ext cx="6600825" cy="509991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 smtClean="0">
                <a:latin typeface="Arial Rounded MT Bold" panose="020F0704030504030204" pitchFamily="34" charset="0"/>
              </a:rPr>
              <a:t>“</a:t>
            </a:r>
            <a:r>
              <a:rPr lang="en-US" sz="2100" b="1" dirty="0">
                <a:latin typeface="Arial Rounded MT Bold" panose="020F0704030504030204" pitchFamily="34" charset="0"/>
              </a:rPr>
              <a:t>Financial Institutions </a:t>
            </a:r>
            <a:r>
              <a:rPr lang="en-US" sz="2100" b="1" dirty="0" smtClean="0">
                <a:latin typeface="Arial Rounded MT Bold" panose="020F0704030504030204" pitchFamily="34" charset="0"/>
              </a:rPr>
              <a:t>&amp; Workable </a:t>
            </a:r>
            <a:r>
              <a:rPr lang="en-US" sz="2100" b="1" dirty="0">
                <a:latin typeface="Arial Rounded MT Bold" panose="020F0704030504030204" pitchFamily="34" charset="0"/>
              </a:rPr>
              <a:t>Solutions”</a:t>
            </a:r>
            <a:endParaRPr lang="en-US" sz="2100" b="1" dirty="0">
              <a:latin typeface="Arial Rounded MT Bold" panose="020F0704030504030204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 bwMode="auto">
          <a:xfrm>
            <a:off x="2781301" y="5271995"/>
            <a:ext cx="6600825" cy="533400"/>
          </a:xfrm>
          <a:solidFill>
            <a:schemeClr val="bg1"/>
          </a:solidFill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l">
              <a:spcBef>
                <a:spcPct val="0"/>
              </a:spcBef>
            </a:pPr>
            <a:endParaRPr lang="en-GB" altLang="en-US" sz="1650" b="1" dirty="0">
              <a:latin typeface="Arial Rounded MT Bold" panose="020F070403050403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en-GB" altLang="en-US" sz="1650" b="1" dirty="0" smtClean="0">
                <a:latin typeface="Arial Rounded MT Bold" panose="020F0704030504030204" pitchFamily="34" charset="0"/>
              </a:rPr>
              <a:t>Howard </a:t>
            </a:r>
            <a:r>
              <a:rPr lang="en-GB" altLang="en-US" sz="1650" b="1" dirty="0" err="1" smtClean="0">
                <a:latin typeface="Arial Rounded MT Bold" panose="020F0704030504030204" pitchFamily="34" charset="0"/>
              </a:rPr>
              <a:t>Politini</a:t>
            </a:r>
            <a:r>
              <a:rPr lang="en-GB" altLang="en-US" sz="1650" b="1" smtClean="0">
                <a:latin typeface="Arial Rounded MT Bold" panose="020F0704030504030204" pitchFamily="34" charset="0"/>
              </a:rPr>
              <a:t>, </a:t>
            </a:r>
            <a:r>
              <a:rPr lang="en-GB" altLang="en-US" sz="1650">
                <a:latin typeface="Arial Rounded MT Bold" panose="020F0704030504030204" pitchFamily="34" charset="0"/>
              </a:rPr>
              <a:t>PIPSO Chairperson</a:t>
            </a:r>
            <a:endParaRPr lang="en-GB" altLang="en-US" sz="165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n 1"/>
          <p:cNvSpPr/>
          <p:nvPr/>
        </p:nvSpPr>
        <p:spPr>
          <a:xfrm>
            <a:off x="600500" y="109183"/>
            <a:ext cx="8625385" cy="6359856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err="1" smtClean="0">
                <a:solidFill>
                  <a:srgbClr val="FFFF00"/>
                </a:solidFill>
              </a:rPr>
              <a:t>jjj</a:t>
            </a:r>
            <a:endParaRPr lang="en-NZ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1366139" y="1719618"/>
            <a:ext cx="7518554" cy="379407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4000" b="1" dirty="0" smtClean="0">
                <a:solidFill>
                  <a:srgbClr val="00B0F0"/>
                </a:solidFill>
              </a:rPr>
              <a:t>Then out came the spirit and character of traditional resilience to pick up the pieces…</a:t>
            </a:r>
            <a:endParaRPr lang="en-NZ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8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NZ" dirty="0" smtClean="0"/>
              <a:t>Financial Institutions &amp;</a:t>
            </a:r>
            <a:br>
              <a:rPr lang="en-NZ" dirty="0" smtClean="0"/>
            </a:br>
            <a:r>
              <a:rPr lang="en-NZ" dirty="0" smtClean="0"/>
              <a:t>Workable Solutions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NZ" sz="2400" dirty="0" smtClean="0"/>
              <a:t>A Fiji Model Project in High Value Agriculture</a:t>
            </a:r>
          </a:p>
          <a:p>
            <a:pPr algn="ctr"/>
            <a:r>
              <a:rPr lang="en-NZ" sz="4000" dirty="0" err="1" smtClean="0"/>
              <a:t>Nadarivatu</a:t>
            </a:r>
            <a:r>
              <a:rPr lang="en-NZ" sz="4000" dirty="0" smtClean="0"/>
              <a:t> HVA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35918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		Partnership of Stakeholders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3200" dirty="0" smtClean="0"/>
              <a:t>Ministry of Agriculture</a:t>
            </a:r>
          </a:p>
          <a:p>
            <a:r>
              <a:rPr lang="en-NZ" sz="3200" dirty="0" err="1" smtClean="0"/>
              <a:t>iTaukei</a:t>
            </a:r>
            <a:r>
              <a:rPr lang="en-NZ" sz="3200" dirty="0" smtClean="0"/>
              <a:t> Lands Trust Board</a:t>
            </a:r>
          </a:p>
          <a:p>
            <a:r>
              <a:rPr lang="en-NZ" sz="3200" dirty="0" smtClean="0"/>
              <a:t>Provincial Administration</a:t>
            </a:r>
          </a:p>
          <a:p>
            <a:r>
              <a:rPr lang="en-NZ" sz="3200" dirty="0" smtClean="0"/>
              <a:t>IFAD</a:t>
            </a:r>
          </a:p>
          <a:p>
            <a:r>
              <a:rPr lang="en-NZ" sz="3200" dirty="0" smtClean="0"/>
              <a:t>PCDF NGO</a:t>
            </a:r>
          </a:p>
          <a:p>
            <a:r>
              <a:rPr lang="en-NZ" sz="3200" dirty="0" smtClean="0">
                <a:solidFill>
                  <a:schemeClr val="accent2"/>
                </a:solidFill>
              </a:rPr>
              <a:t>Bank South Pacific BSP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2240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Project Scope </a:t>
            </a:r>
            <a:r>
              <a:rPr lang="en-NZ" dirty="0"/>
              <a:t>&amp; Objective…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sz="4400" dirty="0" smtClean="0"/>
              <a:t>Participation of 230 individual subsistence village based farmers</a:t>
            </a:r>
          </a:p>
          <a:p>
            <a:r>
              <a:rPr lang="en-NZ" sz="4400" dirty="0" smtClean="0"/>
              <a:t>Increase </a:t>
            </a:r>
            <a:r>
              <a:rPr lang="en-NZ" sz="4400" dirty="0"/>
              <a:t>the productivity of 230 village based farmers by 20%...High </a:t>
            </a:r>
            <a:r>
              <a:rPr lang="en-NZ" sz="4400" dirty="0" smtClean="0"/>
              <a:t>Value Agriculture Products</a:t>
            </a:r>
          </a:p>
          <a:p>
            <a:r>
              <a:rPr lang="en-NZ" sz="4400" dirty="0" smtClean="0"/>
              <a:t>High End Market segment…Hotels Supermarkets…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102320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Stakeholder Roles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NZ" sz="2800" dirty="0" smtClean="0"/>
              <a:t>Indigenous landowners-subsistence farmers</a:t>
            </a:r>
          </a:p>
          <a:p>
            <a:r>
              <a:rPr lang="en-NZ" sz="2800" dirty="0" smtClean="0"/>
              <a:t>Government</a:t>
            </a:r>
          </a:p>
          <a:p>
            <a:r>
              <a:rPr lang="en-NZ" sz="2800" dirty="0" smtClean="0"/>
              <a:t>IFAD</a:t>
            </a:r>
          </a:p>
          <a:p>
            <a:r>
              <a:rPr lang="en-NZ" sz="2800" dirty="0" smtClean="0"/>
              <a:t>PCDF</a:t>
            </a:r>
          </a:p>
          <a:p>
            <a:r>
              <a:rPr lang="en-NZ" sz="2800" dirty="0" smtClean="0"/>
              <a:t>Bank</a:t>
            </a:r>
            <a:endParaRPr lang="en-NZ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NZ" sz="3200" dirty="0" smtClean="0"/>
              <a:t>Resource Owners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r>
              <a:rPr lang="en-NZ" dirty="0" smtClean="0"/>
              <a:t>Facilitation of technical assistance</a:t>
            </a:r>
          </a:p>
          <a:p>
            <a:r>
              <a:rPr lang="en-NZ" dirty="0" smtClean="0"/>
              <a:t>Project Financer Sponsor $US.5m/$1mFJD</a:t>
            </a:r>
          </a:p>
          <a:p>
            <a:r>
              <a:rPr lang="en-NZ" dirty="0" smtClean="0"/>
              <a:t>Project Management Capacity Building &amp; Marketing</a:t>
            </a:r>
          </a:p>
          <a:p>
            <a:r>
              <a:rPr lang="en-NZ" dirty="0" smtClean="0"/>
              <a:t>Small loans for individual farmers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5207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4358"/>
          </a:xfrm>
        </p:spPr>
        <p:txBody>
          <a:bodyPr/>
          <a:lstStyle/>
          <a:p>
            <a:r>
              <a:rPr lang="en-NZ" dirty="0" smtClean="0"/>
              <a:t>Challenges…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3959"/>
            <a:ext cx="8596668" cy="4567404"/>
          </a:xfrm>
        </p:spPr>
        <p:txBody>
          <a:bodyPr>
            <a:normAutofit/>
          </a:bodyPr>
          <a:lstStyle/>
          <a:p>
            <a:r>
              <a:rPr lang="en-NZ" sz="2000" dirty="0" smtClean="0"/>
              <a:t>Subsistence mind-sets to Agri-Business mentality…Productivity equals Profits</a:t>
            </a:r>
          </a:p>
          <a:p>
            <a:r>
              <a:rPr lang="en-NZ" sz="2000" dirty="0" smtClean="0"/>
              <a:t>Capacity Gaps…Attitudes and Behaviours</a:t>
            </a:r>
          </a:p>
          <a:p>
            <a:r>
              <a:rPr lang="en-NZ" sz="2000" dirty="0" smtClean="0"/>
              <a:t> Disciplines…planning and scheduling…daily disciplines…seed growing to harvesting...micro tasks management</a:t>
            </a:r>
          </a:p>
          <a:p>
            <a:r>
              <a:rPr lang="en-NZ" sz="2000" dirty="0" smtClean="0"/>
              <a:t>Understanding the fail factors and why</a:t>
            </a:r>
          </a:p>
        </p:txBody>
      </p:sp>
    </p:spTree>
    <p:extLst>
      <p:ext uri="{BB962C8B-B14F-4D97-AF65-F5344CB8AC3E}">
        <p14:creationId xmlns:p14="http://schemas.microsoft.com/office/powerpoint/2010/main" val="55899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9893"/>
          </a:xfrm>
        </p:spPr>
        <p:txBody>
          <a:bodyPr/>
          <a:lstStyle/>
          <a:p>
            <a:r>
              <a:rPr lang="en-NZ" dirty="0" smtClean="0"/>
              <a:t>Opportunities..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0311"/>
            <a:ext cx="8596668" cy="4581052"/>
          </a:xfrm>
        </p:spPr>
        <p:txBody>
          <a:bodyPr>
            <a:noAutofit/>
          </a:bodyPr>
          <a:lstStyle/>
          <a:p>
            <a:r>
              <a:rPr lang="en-NZ" sz="2000" dirty="0" smtClean="0"/>
              <a:t>Asset value of their customary land has enormous potential to improve standard of living and quality of life in the remote rural location</a:t>
            </a:r>
          </a:p>
          <a:p>
            <a:r>
              <a:rPr lang="en-NZ" sz="2000" dirty="0" smtClean="0"/>
              <a:t>Subsistence farming a tradition … a wealth of traditional and basic knowledge of the land and traditional crop management</a:t>
            </a:r>
          </a:p>
          <a:p>
            <a:r>
              <a:rPr lang="en-NZ" sz="2000" dirty="0" smtClean="0"/>
              <a:t>Greater returns for their labour, perseverance and diligence…</a:t>
            </a:r>
          </a:p>
          <a:p>
            <a:r>
              <a:rPr lang="en-NZ" sz="2000" dirty="0" smtClean="0"/>
              <a:t>Traditional family structures a strengthened collaboration and team dynamics…</a:t>
            </a:r>
          </a:p>
          <a:p>
            <a:r>
              <a:rPr lang="en-NZ" sz="2000" dirty="0" smtClean="0"/>
              <a:t>Progress inspiration…success inspires…</a:t>
            </a:r>
          </a:p>
          <a:p>
            <a:r>
              <a:rPr lang="en-NZ" sz="2000" dirty="0" smtClean="0"/>
              <a:t>Challenges are corporate …</a:t>
            </a:r>
          </a:p>
          <a:p>
            <a:r>
              <a:rPr lang="en-NZ" sz="2000" dirty="0" smtClean="0"/>
              <a:t>Financial literacy not rocket science…</a:t>
            </a:r>
          </a:p>
          <a:p>
            <a:r>
              <a:rPr lang="en-NZ" sz="2000" dirty="0" smtClean="0"/>
              <a:t>Building banking relationship…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2133791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BANK COMMITMENT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NZ" sz="2400" dirty="0"/>
              <a:t>Commercial Banks required to lend 4% of its deposit base to Agriculture </a:t>
            </a:r>
          </a:p>
          <a:p>
            <a:pPr>
              <a:buFont typeface="+mj-lt"/>
              <a:buAutoNum type="arabicPeriod"/>
            </a:pPr>
            <a:r>
              <a:rPr lang="en-NZ" sz="2400" dirty="0"/>
              <a:t>Agriculture is a high risk credit</a:t>
            </a:r>
          </a:p>
          <a:p>
            <a:pPr>
              <a:buFont typeface="+mj-lt"/>
              <a:buAutoNum type="arabicPeriod"/>
            </a:pPr>
            <a:r>
              <a:rPr lang="en-NZ" sz="2400" dirty="0"/>
              <a:t>Development Bank more relevant for start ups…</a:t>
            </a:r>
          </a:p>
          <a:p>
            <a:pPr>
              <a:buFont typeface="+mj-lt"/>
              <a:buAutoNum type="arabicPeriod"/>
            </a:pPr>
            <a:r>
              <a:rPr lang="en-NZ" sz="2400" dirty="0"/>
              <a:t>Microfinance commitments a developing segment to establish and grow agri-business</a:t>
            </a:r>
          </a:p>
          <a:p>
            <a:pPr>
              <a:buFont typeface="+mj-lt"/>
              <a:buAutoNum type="arabicPeriod"/>
            </a:pPr>
            <a:r>
              <a:rPr lang="en-NZ" sz="2400" dirty="0" smtClean="0"/>
              <a:t>Commit…Connect…Engage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NZ" sz="60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NZ" sz="5700" dirty="0" smtClean="0"/>
              <a:t>Project plan = Business Plan</a:t>
            </a:r>
          </a:p>
          <a:p>
            <a:pPr marL="342900" indent="-342900">
              <a:buFont typeface="+mj-lt"/>
              <a:buAutoNum type="arabicPeriod"/>
            </a:pPr>
            <a:r>
              <a:rPr lang="en-NZ" sz="5700" dirty="0" smtClean="0"/>
              <a:t>Flex &amp; Roll with the punches…</a:t>
            </a:r>
            <a:endParaRPr lang="en-NZ" sz="5700" dirty="0"/>
          </a:p>
        </p:txBody>
      </p:sp>
    </p:spTree>
    <p:extLst>
      <p:ext uri="{BB962C8B-B14F-4D97-AF65-F5344CB8AC3E}">
        <p14:creationId xmlns:p14="http://schemas.microsoft.com/office/powerpoint/2010/main" val="2129268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6000" dirty="0" smtClean="0"/>
              <a:t>Then came Winston…</a:t>
            </a:r>
            <a:endParaRPr lang="en-NZ" sz="6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NZ" sz="5400" dirty="0" smtClean="0"/>
              <a:t>Risk Reality of agriculture….</a:t>
            </a:r>
            <a:endParaRPr lang="en-NZ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09005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294</Words>
  <Application>Microsoft Office PowerPoint</Application>
  <PresentationFormat>Widescreen</PresentationFormat>
  <Paragraphs>59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Trebuchet MS</vt:lpstr>
      <vt:lpstr>Wingdings 3</vt:lpstr>
      <vt:lpstr>Facet</vt:lpstr>
      <vt:lpstr>1_Office Theme</vt:lpstr>
      <vt:lpstr>    “Financial Institutions &amp; Workable Solutions”</vt:lpstr>
      <vt:lpstr>Financial Institutions &amp; Workable Solutions</vt:lpstr>
      <vt:lpstr>  Partnership of Stakeholders</vt:lpstr>
      <vt:lpstr>Project Scope &amp; Objective…</vt:lpstr>
      <vt:lpstr>Stakeholder Roles</vt:lpstr>
      <vt:lpstr>Challenges…</vt:lpstr>
      <vt:lpstr>Opportunities..</vt:lpstr>
      <vt:lpstr>BANK COMMITMENT</vt:lpstr>
      <vt:lpstr>Then came Winston…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Private Partnerships</dc:title>
  <dc:creator>Sela</dc:creator>
  <cp:lastModifiedBy>Walker, David</cp:lastModifiedBy>
  <cp:revision>19</cp:revision>
  <dcterms:created xsi:type="dcterms:W3CDTF">2016-08-29T09:42:03Z</dcterms:created>
  <dcterms:modified xsi:type="dcterms:W3CDTF">2016-09-15T11:39:23Z</dcterms:modified>
</cp:coreProperties>
</file>