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15"/>
  </p:notesMasterIdLst>
  <p:handoutMasterIdLst>
    <p:handoutMasterId r:id="rId16"/>
  </p:handoutMasterIdLst>
  <p:sldIdLst>
    <p:sldId id="292" r:id="rId3"/>
    <p:sldId id="269" r:id="rId4"/>
    <p:sldId id="258" r:id="rId5"/>
    <p:sldId id="285" r:id="rId6"/>
    <p:sldId id="259" r:id="rId7"/>
    <p:sldId id="261" r:id="rId8"/>
    <p:sldId id="291" r:id="rId9"/>
    <p:sldId id="289" r:id="rId10"/>
    <p:sldId id="283" r:id="rId11"/>
    <p:sldId id="288" r:id="rId12"/>
    <p:sldId id="290" r:id="rId13"/>
    <p:sldId id="287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6D1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25" autoAdjust="0"/>
  </p:normalViewPr>
  <p:slideViewPr>
    <p:cSldViewPr>
      <p:cViewPr varScale="1">
        <p:scale>
          <a:sx n="103" d="100"/>
          <a:sy n="103" d="100"/>
        </p:scale>
        <p:origin x="2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92427D-523E-419C-ADD0-A28A13B90D06}" type="datetimeFigureOut">
              <a:rPr lang="en-AU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F93F49-6241-41A4-87A8-87857443C24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770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B42A0-419C-4877-B569-47AFC6B76655}" type="datetimeFigureOut">
              <a:rPr lang="en-AU"/>
              <a:pPr>
                <a:defRPr/>
              </a:pPr>
              <a:t>15/09/2016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719844-486E-4328-A6B5-3DAB9DB2B06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0333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5E96E7-62C6-4099-91B9-5B03F0FDBF72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2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9DF4BC-327A-4A85-91D5-9FB6441F014C}" type="slidenum">
              <a:rPr lang="en-A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599D44-3FDF-4E89-87D3-23429C1C64D1}" type="slidenum">
              <a:rPr lang="en-A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C626EC-7068-4ED5-BA14-FEC29753EAC2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02E29-92E4-4D72-A3F9-F756684F2A0B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3681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F3170C-B8C1-4287-816E-3334D370AAD6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3071E-E157-4AAA-86C1-CD000921BECF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539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6912B2-C500-4CF7-B9E8-0972D7E4214B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60628-AACD-4A1C-9D45-E892629533D1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54018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F76B-B0DF-4550-839D-882AE6C9807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35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C8383-33F8-49B0-9472-E8811E66E25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2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F47FB0-30E2-4D8E-806B-F6D10807AA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1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A6AFE-1B41-4DDE-9ACD-9459FD33C3A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74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C02C0-2B8E-4CAA-AB02-3ABC2B9ABC6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63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87F7B-A5CE-406B-89BA-A4D8CE6A987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8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9257D-9A34-4781-81BD-174E4BE6313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2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D0EA9-C30A-4EA5-A6B8-0426C45C18B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83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E7DDE-A2A1-4428-8403-14AEA4B77662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F943C-9E5A-4379-98DD-862BED7926FA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68167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8E6C0-8E61-4190-8881-EF2FF67EF2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03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F7709-12A6-43E1-BD4B-DCC694D5577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43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817A6-4A98-4803-B659-E5044588184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54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A7DD5E-E1A6-43B1-994D-EA4BDBA360FA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41C0A-FBD1-4713-8A30-B42C34514E9F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737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D3D07-9F21-4922-B295-9101174EECFB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E8504A-03BD-47C5-A1E2-68B1CC4EB28E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479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2BDD6A-34AC-4352-BA8D-11AE1CA1F40F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D6D54-98D1-481C-B2FC-81693588682E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25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99144A-8325-4B34-97B0-E84F01243C65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219E3-29B4-4D17-A5BD-985D73EF36D8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757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C42316-2E5A-4078-8590-3D3DA9BAD522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CEFB67-B255-4DE5-A1B4-D8184D90F64E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97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291CB0-21F0-4C7E-95B9-066A1E25718B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9FC99-9356-4E65-B883-F2990DF626E4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240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88D9E9-63AC-4A8C-BD4C-DC5527D340A4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4FBF-5E3D-4140-BEEF-20AE9D0C98CD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455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B37234-9C18-445C-9BDE-682B15B6F6B3}" type="datetime1">
              <a:rPr lang="en-AU" smtClean="0"/>
              <a:pPr>
                <a:defRPr/>
              </a:pPr>
              <a:t>15/09/2016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402D95-79B8-4C95-B599-2A9A134A858C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697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A9B9A7-6003-4FD7-9DAE-8158F0BF887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0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ianb.sabs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4401108"/>
            <a:ext cx="6600825" cy="870887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 smtClean="0">
                <a:latin typeface="Arial Rounded MT Bold" panose="020F0704030504030204" pitchFamily="34" charset="0"/>
              </a:rPr>
              <a:t>“</a:t>
            </a:r>
            <a:r>
              <a:rPr lang="en-US" sz="2100" b="1" dirty="0">
                <a:latin typeface="Arial Rounded MT Bold" panose="020F0704030504030204" pitchFamily="34" charset="0"/>
              </a:rPr>
              <a:t>Agribusiness Financing: Innovative Financial Solutions to support Agribusiness”</a:t>
            </a:r>
            <a:endParaRPr lang="en-US" sz="2100" b="1" dirty="0">
              <a:latin typeface="Arial Rounded MT Bold" panose="020F070403050403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 bwMode="auto">
          <a:xfrm>
            <a:off x="1257300" y="5271995"/>
            <a:ext cx="6600825" cy="533400"/>
          </a:xfrm>
          <a:solidFill>
            <a:schemeClr val="bg1"/>
          </a:solidFill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algn="l">
              <a:spcBef>
                <a:spcPct val="0"/>
              </a:spcBef>
            </a:pPr>
            <a:endParaRPr lang="en-GB" altLang="en-US" sz="1650" b="1" dirty="0">
              <a:latin typeface="Arial Rounded MT Bold" panose="020F070403050403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en-GB" altLang="en-US" sz="1650" b="1" dirty="0" smtClean="0">
                <a:latin typeface="Arial Rounded MT Bold" panose="020F0704030504030204" pitchFamily="34" charset="0"/>
              </a:rPr>
              <a:t>Ian Buck, </a:t>
            </a:r>
            <a:r>
              <a:rPr lang="en-US" altLang="en-US" sz="1650" dirty="0">
                <a:latin typeface="Arial Rounded MT Bold" panose="020F0704030504030204" pitchFamily="34" charset="0"/>
              </a:rPr>
              <a:t>Facility </a:t>
            </a:r>
            <a:r>
              <a:rPr lang="en-US" altLang="en-US" sz="1650" dirty="0" smtClean="0">
                <a:latin typeface="Arial Rounded MT Bold" panose="020F0704030504030204" pitchFamily="34" charset="0"/>
              </a:rPr>
              <a:t>Manager Samoa </a:t>
            </a:r>
            <a:r>
              <a:rPr lang="en-US" altLang="en-US" sz="1650" dirty="0" err="1">
                <a:latin typeface="Arial Rounded MT Bold" panose="020F0704030504030204" pitchFamily="34" charset="0"/>
              </a:rPr>
              <a:t>AgriBusiness</a:t>
            </a:r>
            <a:r>
              <a:rPr lang="en-US" altLang="en-US" sz="1650" dirty="0">
                <a:latin typeface="Arial Rounded MT Bold" panose="020F0704030504030204" pitchFamily="34" charset="0"/>
              </a:rPr>
              <a:t> Support </a:t>
            </a:r>
            <a:r>
              <a:rPr lang="en-US" altLang="en-US" sz="1650" dirty="0" smtClean="0">
                <a:latin typeface="Arial Rounded MT Bold" panose="020F0704030504030204" pitchFamily="34" charset="0"/>
              </a:rPr>
              <a:t>Project</a:t>
            </a:r>
            <a:endParaRPr lang="en-US" altLang="en-US" sz="165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4356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b="1" u="sng" dirty="0" smtClean="0"/>
              <a:t/>
            </a:r>
            <a:br>
              <a:rPr lang="en-AU" sz="3200" b="1" u="sng" dirty="0" smtClean="0"/>
            </a:br>
            <a:r>
              <a:rPr lang="en-AU" sz="3200" b="1" u="sng" dirty="0" smtClean="0"/>
              <a:t>Component B</a:t>
            </a:r>
            <a:br>
              <a:rPr lang="en-AU" sz="3200" b="1" u="sng" dirty="0" smtClean="0"/>
            </a:br>
            <a:r>
              <a:rPr lang="en-AU" sz="3200" b="1" u="sng" dirty="0" smtClean="0"/>
              <a:t>Business Support Services (BSS)</a:t>
            </a:r>
            <a:br>
              <a:rPr lang="en-AU" sz="3200" b="1" u="sng" dirty="0" smtClean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3975"/>
            <a:ext cx="9144000" cy="55276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1200" b="1" u="sng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/>
              <a:t>Is about capacity building - Identify the weak links in the business operation – </a:t>
            </a:r>
            <a:r>
              <a:rPr lang="en-AU" sz="2400" dirty="0" smtClean="0">
                <a:solidFill>
                  <a:srgbClr val="FF0000"/>
                </a:solidFill>
              </a:rPr>
              <a:t>Business Plan</a:t>
            </a:r>
            <a:r>
              <a:rPr lang="en-AU" sz="2400" dirty="0" smtClean="0"/>
              <a:t>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/>
              <a:t>Tailor the  support to the business – Is not a “one size fits all”;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/>
              <a:t>Engage the appropriate specialists - Precise Terms of Reference for specific support required – </a:t>
            </a:r>
            <a:r>
              <a:rPr lang="en-AU" sz="2400" b="1" dirty="0" smtClean="0"/>
              <a:t>Indefinite delivery contracts</a:t>
            </a:r>
            <a:r>
              <a:rPr lang="en-AU" sz="2400" dirty="0" smtClean="0"/>
              <a:t>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/>
              <a:t>Be prepared for the unexpected – “the known unknowns” 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When working in the commercial/private sector you need quick response times – “</a:t>
            </a:r>
            <a:r>
              <a:rPr lang="en-AU" sz="2400" u="sng" dirty="0" smtClean="0"/>
              <a:t>Time is money</a:t>
            </a:r>
            <a:r>
              <a:rPr lang="en-AU" sz="2400" dirty="0" smtClean="0"/>
              <a:t>”!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SABS role is to facilitate improvement in agri-business performance and meet target market product standards.</a:t>
            </a:r>
          </a:p>
          <a:p>
            <a:pPr fontAlgn="auto">
              <a:spcAft>
                <a:spcPts val="0"/>
              </a:spcAft>
              <a:defRPr/>
            </a:pPr>
            <a:endParaRPr lang="en-AU" sz="24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AU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22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2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11D88-FA5B-4A98-A117-5F21B5C38A28}" type="slidenum">
              <a:rPr lang="en-AU"/>
              <a:pPr>
                <a:defRPr/>
              </a:pPr>
              <a:t>10</a:t>
            </a:fld>
            <a:endParaRPr lang="en-AU" dirty="0"/>
          </a:p>
        </p:txBody>
      </p:sp>
      <p:pic>
        <p:nvPicPr>
          <p:cNvPr id="924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91" y="331790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323975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4356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b="1" u="sng" dirty="0" smtClean="0"/>
              <a:t/>
            </a:r>
            <a:br>
              <a:rPr lang="en-AU" sz="3200" b="1" u="sng" dirty="0" smtClean="0"/>
            </a:br>
            <a:r>
              <a:rPr lang="en-AU" sz="3200" b="1" u="sng" dirty="0" smtClean="0"/>
              <a:t>BSS (continued)</a:t>
            </a:r>
            <a:br>
              <a:rPr lang="en-AU" sz="3200" b="1" u="sng" dirty="0" smtClean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3975"/>
            <a:ext cx="9144000" cy="55276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Examples of business support services;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sz="2000" b="1" dirty="0" smtClean="0"/>
              <a:t>Strategic –  </a:t>
            </a:r>
            <a:r>
              <a:rPr lang="en-AU" sz="2000" dirty="0" smtClean="0"/>
              <a:t>Tailored Business Planning &amp; Financial management;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sz="2000" b="1" dirty="0" smtClean="0"/>
              <a:t>Marketing –</a:t>
            </a:r>
            <a:r>
              <a:rPr lang="en-AU" sz="2000" dirty="0" smtClean="0"/>
              <a:t> Market access; labelling; may include joint venture arrangements;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sz="2000" b="1" dirty="0" smtClean="0"/>
              <a:t>Agro-processing -</a:t>
            </a:r>
            <a:r>
              <a:rPr lang="en-AU" sz="2000" dirty="0" smtClean="0"/>
              <a:t> Food technology; Industrial Chemist; Food Production Engineering services;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sz="2000" b="1" dirty="0" smtClean="0"/>
              <a:t>Quality Control –</a:t>
            </a:r>
            <a:r>
              <a:rPr lang="en-AU" sz="2000" dirty="0" smtClean="0"/>
              <a:t> Hygiene; Food Safety; Certification (</a:t>
            </a:r>
            <a:r>
              <a:rPr lang="en-AU" sz="2000" dirty="0" err="1" smtClean="0"/>
              <a:t>Organic,HACCPS,ISO</a:t>
            </a:r>
            <a:r>
              <a:rPr lang="en-AU" sz="2000" dirty="0" smtClean="0"/>
              <a:t> etc);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sz="2000" b="1" dirty="0" smtClean="0"/>
              <a:t>Technology – </a:t>
            </a:r>
            <a:r>
              <a:rPr lang="en-AU" sz="2000" dirty="0" smtClean="0"/>
              <a:t>Agriculture, Agribusiness, Business partnerships;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Expenses shared by SABS project and agribusiness project partner on an 80:20 parallel cost sharing basis – </a:t>
            </a:r>
            <a:r>
              <a:rPr lang="en-AU" sz="2400" dirty="0" smtClean="0">
                <a:solidFill>
                  <a:srgbClr val="FF0000"/>
                </a:solidFill>
              </a:rPr>
              <a:t>Business Support Services Agreement.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Agribusinesses also supported by a small </a:t>
            </a:r>
            <a:r>
              <a:rPr lang="en-AU" sz="2400" b="1" i="1" dirty="0" smtClean="0"/>
              <a:t>Agribusiness Innovation Fund</a:t>
            </a:r>
            <a:r>
              <a:rPr lang="en-AU" sz="2400" b="1" dirty="0" smtClean="0"/>
              <a:t> </a:t>
            </a:r>
            <a:r>
              <a:rPr lang="en-AU" sz="2400" dirty="0" smtClean="0"/>
              <a:t>on a 75:25 parallel cost sharing basis;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AU" sz="2000" dirty="0" smtClean="0"/>
              <a:t>Small short term expenditures relating to agribusiness expansion or operation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AU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AU" sz="22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22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2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11D88-FA5B-4A98-A117-5F21B5C38A28}" type="slidenum">
              <a:rPr lang="en-AU"/>
              <a:pPr>
                <a:defRPr/>
              </a:pPr>
              <a:t>11</a:t>
            </a:fld>
            <a:endParaRPr lang="en-AU" dirty="0"/>
          </a:p>
        </p:txBody>
      </p:sp>
      <p:pic>
        <p:nvPicPr>
          <p:cNvPr id="924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91" y="331790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323975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12776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/>
          </a:bodyPr>
          <a:lstStyle/>
          <a:p>
            <a:pPr marL="357188" algn="l" eaLnBrk="1" fontAlgn="auto" hangingPunct="1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SABS</a:t>
            </a:r>
            <a:r>
              <a:rPr lang="en-AU" dirty="0"/>
              <a:t> </a:t>
            </a:r>
            <a:r>
              <a:rPr lang="en-AU" sz="3200" dirty="0">
                <a:solidFill>
                  <a:schemeClr val="accent1">
                    <a:lumMod val="50000"/>
                  </a:schemeClr>
                </a:solidFill>
              </a:rPr>
              <a:t>Samoa </a:t>
            </a:r>
            <a:r>
              <a:rPr lang="en-AU" sz="3200" dirty="0" err="1">
                <a:solidFill>
                  <a:schemeClr val="accent1">
                    <a:lumMod val="50000"/>
                  </a:schemeClr>
                </a:solidFill>
              </a:rPr>
              <a:t>AgriBusiness</a:t>
            </a:r>
            <a:r>
              <a:rPr lang="en-AU" sz="3200" dirty="0">
                <a:solidFill>
                  <a:schemeClr val="accent1">
                    <a:lumMod val="50000"/>
                  </a:schemeClr>
                </a:solidFill>
              </a:rPr>
              <a:t> Support Project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100"/>
            <a:ext cx="9144000" cy="5441950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AU" b="1" u="sng" dirty="0" smtClean="0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AU" b="1" u="sng" dirty="0" smtClean="0"/>
              <a:t>Thank You (</a:t>
            </a:r>
            <a:r>
              <a:rPr lang="en-AU" b="1" u="sng" dirty="0" err="1" smtClean="0"/>
              <a:t>Fa’afetai</a:t>
            </a:r>
            <a:r>
              <a:rPr lang="en-AU" b="1" u="sng" dirty="0" smtClean="0"/>
              <a:t>)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AU" b="1" u="sng" dirty="0" smtClean="0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AU" dirty="0" smtClean="0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AU" sz="2000" dirty="0" smtClean="0"/>
              <a:t>SABS </a:t>
            </a:r>
            <a:r>
              <a:rPr lang="en-AU" sz="2000" dirty="0"/>
              <a:t>Contact Details: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Facility </a:t>
            </a:r>
            <a:r>
              <a:rPr lang="en-A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Manager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000" dirty="0"/>
              <a:t>Level 3 </a:t>
            </a:r>
            <a:r>
              <a:rPr lang="en-AU" sz="2000" b="1" dirty="0"/>
              <a:t>I</a:t>
            </a:r>
            <a:r>
              <a:rPr lang="en-AU" sz="2000" dirty="0"/>
              <a:t>  Ministry of Finance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000" dirty="0"/>
              <a:t>Central Bank Building </a:t>
            </a:r>
            <a:r>
              <a:rPr lang="en-AU" sz="2000" b="1" dirty="0"/>
              <a:t>I</a:t>
            </a:r>
            <a:r>
              <a:rPr lang="en-AU" sz="2000" dirty="0"/>
              <a:t> Apia </a:t>
            </a:r>
            <a:r>
              <a:rPr lang="en-AU" sz="2000" b="1" dirty="0"/>
              <a:t>I</a:t>
            </a:r>
            <a:r>
              <a:rPr lang="en-AU" sz="2000" dirty="0"/>
              <a:t> Samoa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000" dirty="0"/>
              <a:t>E: </a:t>
            </a:r>
            <a:r>
              <a:rPr lang="en-AU" sz="2000" dirty="0" err="1" smtClean="0">
                <a:hlinkClick r:id="rId2"/>
              </a:rPr>
              <a:t>ianb</a:t>
            </a:r>
            <a:r>
              <a:rPr lang="en-AU" sz="2000" dirty="0" smtClean="0">
                <a:hlinkClick r:id="rId2"/>
              </a:rPr>
              <a:t> @</a:t>
            </a:r>
            <a:r>
              <a:rPr lang="en-AU" sz="2000" dirty="0" err="1" smtClean="0">
                <a:hlinkClick r:id="rId2"/>
              </a:rPr>
              <a:t>sabs.ws</a:t>
            </a:r>
            <a:endParaRPr lang="en-AU" sz="20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000" dirty="0" smtClean="0"/>
              <a:t>T</a:t>
            </a:r>
            <a:r>
              <a:rPr lang="en-AU" sz="2000" dirty="0"/>
              <a:t>: 685 34353 </a:t>
            </a:r>
            <a:r>
              <a:rPr lang="en-AU" sz="2000" dirty="0" smtClean="0"/>
              <a:t>or M</a:t>
            </a:r>
            <a:r>
              <a:rPr lang="en-AU" sz="2000" dirty="0"/>
              <a:t>: 685 7749478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58847-3A2D-4E01-841D-AD8B2B9C893C}" type="slidenum">
              <a:rPr lang="en-AU"/>
              <a:pPr>
                <a:defRPr/>
              </a:pPr>
              <a:t>12</a:t>
            </a:fld>
            <a:endParaRPr lang="en-AU" dirty="0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0825" y="363538"/>
            <a:ext cx="91281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104775" y="938213"/>
            <a:ext cx="7637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altLang="en-US" b="1">
                <a:latin typeface="Calibri" pitchFamily="34" charset="0"/>
              </a:rPr>
              <a:t>     Promoting Agribusiness &amp; Economic Development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1488"/>
            <a:ext cx="9144000" cy="1419017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/>
          </a:bodyPr>
          <a:lstStyle/>
          <a:p>
            <a:pPr marL="357188" indent="-357188" algn="l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   SABS</a:t>
            </a:r>
            <a:r>
              <a:rPr lang="en-AU" sz="3200" dirty="0" smtClean="0"/>
              <a:t> </a:t>
            </a:r>
            <a:r>
              <a:rPr lang="en-AU" sz="3200" dirty="0" smtClean="0">
                <a:solidFill>
                  <a:schemeClr val="accent1">
                    <a:lumMod val="50000"/>
                  </a:schemeClr>
                </a:solidFill>
              </a:rPr>
              <a:t>Samoa </a:t>
            </a:r>
            <a:r>
              <a:rPr lang="en-AU" sz="3200" dirty="0" err="1" smtClean="0">
                <a:solidFill>
                  <a:schemeClr val="accent1">
                    <a:lumMod val="50000"/>
                  </a:schemeClr>
                </a:solidFill>
              </a:rPr>
              <a:t>AgriBusiness</a:t>
            </a:r>
            <a:r>
              <a:rPr lang="en-AU" sz="3200" dirty="0" smtClean="0">
                <a:solidFill>
                  <a:schemeClr val="accent1">
                    <a:lumMod val="50000"/>
                  </a:schemeClr>
                </a:solidFill>
              </a:rPr>
              <a:t> Support Project</a:t>
            </a:r>
            <a:endParaRPr lang="en-A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417530"/>
            <a:ext cx="9144000" cy="5440470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25000" lnSpcReduction="20000"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8600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12800" b="1" dirty="0" smtClean="0"/>
              <a:t>2</a:t>
            </a:r>
            <a:r>
              <a:rPr lang="en-AU" sz="12800" b="1" baseline="30000" dirty="0" smtClean="0"/>
              <a:t>nd</a:t>
            </a:r>
            <a:r>
              <a:rPr lang="en-AU" sz="12800" b="1" dirty="0" smtClean="0"/>
              <a:t> Pacific Agribusiness Forum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7200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9600" b="1" dirty="0" smtClean="0"/>
              <a:t> Apia, Samoa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7200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11200" b="1" dirty="0" smtClean="0"/>
              <a:t>Session 4 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7200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11200" b="1" dirty="0" smtClean="0"/>
              <a:t>“Agribusiness Financing: Innovative Financial Solutions to support Agribusiness”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8600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8600" b="1" dirty="0" err="1" smtClean="0"/>
              <a:t>Tanoa</a:t>
            </a:r>
            <a:r>
              <a:rPr lang="en-AU" sz="8600" b="1" dirty="0" smtClean="0"/>
              <a:t> </a:t>
            </a:r>
            <a:r>
              <a:rPr lang="en-AU" sz="8600" b="1" dirty="0" err="1" smtClean="0"/>
              <a:t>Tusitala</a:t>
            </a:r>
            <a:r>
              <a:rPr lang="en-AU" sz="8600" b="1" dirty="0" smtClean="0"/>
              <a:t> Hotel - 1 September 2016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86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4800" b="1" dirty="0" smtClean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AU" sz="4800" b="1" dirty="0" smtClean="0"/>
              <a:t>Presented by:</a:t>
            </a:r>
            <a:r>
              <a:rPr lang="en-AU" sz="4800" dirty="0" smtClean="0"/>
              <a:t> </a:t>
            </a:r>
            <a:r>
              <a:rPr lang="en-AU" sz="4800" b="1" dirty="0" smtClean="0"/>
              <a:t>Ian M. Buck </a:t>
            </a:r>
            <a:r>
              <a:rPr lang="en-AU" sz="4000" b="1" dirty="0" err="1" smtClean="0"/>
              <a:t>B.Ag.Sc.,Grad.Dip.Ag.Econ.,Dip.FS</a:t>
            </a:r>
            <a:r>
              <a:rPr lang="en-AU" sz="4000" b="1" dirty="0" smtClean="0"/>
              <a:t>(FP).,FAICD.,FAIM.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AU" sz="4800" b="1" dirty="0" smtClean="0"/>
              <a:t>Facility Manager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AU" sz="4800" b="1" dirty="0" smtClean="0"/>
              <a:t>Samoa </a:t>
            </a:r>
            <a:r>
              <a:rPr lang="en-AU" sz="4800" b="1" dirty="0" err="1" smtClean="0"/>
              <a:t>AgriBusiness</a:t>
            </a:r>
            <a:r>
              <a:rPr lang="en-AU" sz="4800" b="1" dirty="0" smtClean="0"/>
              <a:t> Support Project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48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48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48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AU" sz="4800" b="1" dirty="0" smtClean="0"/>
              <a:t>		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AU" sz="4800" b="1" dirty="0" smtClean="0"/>
              <a:t> Supported by the Asian Development Bank and The Government of Samoa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600" b="1" dirty="0"/>
              <a:t>	</a:t>
            </a:r>
            <a:r>
              <a:rPr lang="en-AU" sz="2600" b="1" dirty="0" smtClean="0"/>
              <a:t>			   	</a:t>
            </a:r>
            <a:r>
              <a:rPr lang="en-AU" sz="2600" dirty="0" smtClean="0"/>
              <a:t>		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6972D-5185-4B6A-87A1-B13A1D1DD51D}" type="slidenum">
              <a:rPr lang="en-AU"/>
              <a:pPr>
                <a:defRPr/>
              </a:pPr>
              <a:t>2</a:t>
            </a:fld>
            <a:endParaRPr lang="en-AU" dirty="0"/>
          </a:p>
        </p:txBody>
      </p:sp>
      <p:sp>
        <p:nvSpPr>
          <p:cNvPr id="2056" name="TextBox 1"/>
          <p:cNvSpPr txBox="1">
            <a:spLocks noChangeArrowheads="1"/>
          </p:cNvSpPr>
          <p:nvPr/>
        </p:nvSpPr>
        <p:spPr bwMode="auto">
          <a:xfrm>
            <a:off x="30163" y="1047750"/>
            <a:ext cx="7637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altLang="en-US" b="1">
                <a:latin typeface="Calibri" pitchFamily="34" charset="0"/>
              </a:rPr>
              <a:t>       Promoting Agribusiness &amp; Economic Development</a:t>
            </a:r>
          </a:p>
        </p:txBody>
      </p:sp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333375"/>
            <a:ext cx="906462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5857892"/>
            <a:ext cx="633984" cy="685800"/>
          </a:xfrm>
          <a:prstGeom prst="rect">
            <a:avLst/>
          </a:prstGeom>
          <a:noFill/>
        </p:spPr>
      </p:pic>
      <p:pic>
        <p:nvPicPr>
          <p:cNvPr id="10" name="Picture 9" descr="http://www.logoeps.net/wp-content/uploads/2012/05/adb-asian-development-bank-logo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6000768"/>
            <a:ext cx="640169" cy="5285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1"/>
          </a:solidFill>
        </p:spPr>
        <p:txBody>
          <a:bodyPr/>
          <a:lstStyle/>
          <a:p>
            <a:pPr marL="357188" algn="l" eaLnBrk="1" hangingPunct="1"/>
            <a:r>
              <a:rPr lang="en-AU" altLang="en-US" smtClean="0"/>
              <a:t>SABS</a:t>
            </a:r>
            <a:r>
              <a:rPr lang="en-AU" altLang="en-US" sz="3200" smtClean="0"/>
              <a:t> Samoa AgriBusiness Support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wrap="none" lIns="252000" rIns="288000" rtlCol="0" anchor="t" anchorCtr="1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b="1" u="sng" dirty="0" smtClean="0"/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400" dirty="0" smtClean="0"/>
              <a:t>                            </a:t>
            </a:r>
            <a:r>
              <a:rPr lang="en-AU" sz="3600" u="sng" dirty="0" smtClean="0"/>
              <a:t>Session topic</a:t>
            </a: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dirty="0" smtClean="0"/>
          </a:p>
          <a:p>
            <a:pPr marL="914400" lvl="2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800" dirty="0" smtClean="0"/>
              <a:t>“</a:t>
            </a:r>
            <a:r>
              <a:rPr lang="en-AU" sz="3200" dirty="0" smtClean="0"/>
              <a:t>Financing Sustainable Agribusinesses</a:t>
            </a:r>
          </a:p>
          <a:p>
            <a:pPr marL="914400" lvl="2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800" dirty="0" smtClean="0"/>
              <a:t>&amp;</a:t>
            </a:r>
          </a:p>
          <a:p>
            <a:pPr marL="914400" lvl="2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3200" dirty="0" smtClean="0"/>
              <a:t>Business Support Services</a:t>
            </a:r>
            <a:r>
              <a:rPr lang="en-AU" dirty="0" smtClean="0"/>
              <a:t>: improving product quality” </a:t>
            </a:r>
          </a:p>
          <a:p>
            <a:pPr marL="11430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3600" dirty="0" smtClean="0"/>
              <a:t>                        </a:t>
            </a:r>
            <a:r>
              <a:rPr lang="en-AU" sz="3600" u="sng" dirty="0" smtClean="0"/>
              <a:t>The  SABS approach</a:t>
            </a:r>
            <a:r>
              <a:rPr lang="en-AU" sz="4800" dirty="0" smtClean="0"/>
              <a:t>	</a:t>
            </a:r>
            <a:endParaRPr lang="en-AU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72387-9C3E-4E96-9C2B-305AD3D60F0B}" type="slidenum">
              <a:rPr lang="en-AU"/>
              <a:pPr>
                <a:defRPr/>
              </a:pPr>
              <a:t>3</a:t>
            </a:fld>
            <a:endParaRPr lang="en-AU" dirty="0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404813"/>
            <a:ext cx="763588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395288" y="1047750"/>
            <a:ext cx="6940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altLang="en-US" b="1">
                <a:latin typeface="Calibri" pitchFamily="34" charset="0"/>
              </a:rPr>
              <a:t>Promoting Agribusiness &amp; Economic Development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7188" algn="l" fontAlgn="auto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SABS</a:t>
            </a:r>
            <a:r>
              <a:rPr lang="en-AU" dirty="0" smtClean="0"/>
              <a:t> </a:t>
            </a:r>
            <a:r>
              <a:rPr lang="en-AU" sz="3200" dirty="0" smtClean="0">
                <a:solidFill>
                  <a:schemeClr val="accent1">
                    <a:lumMod val="50000"/>
                  </a:schemeClr>
                </a:solidFill>
              </a:rPr>
              <a:t>Samoa </a:t>
            </a:r>
            <a:r>
              <a:rPr lang="en-AU" sz="3200" dirty="0" err="1" smtClean="0">
                <a:solidFill>
                  <a:schemeClr val="accent1">
                    <a:lumMod val="50000"/>
                  </a:schemeClr>
                </a:solidFill>
              </a:rPr>
              <a:t>AgriBusiness</a:t>
            </a:r>
            <a:r>
              <a:rPr lang="en-AU" sz="3200" dirty="0" smtClean="0">
                <a:solidFill>
                  <a:schemeClr val="accent1">
                    <a:lumMod val="50000"/>
                  </a:schemeClr>
                </a:solidFill>
              </a:rPr>
              <a:t> Support Project</a:t>
            </a:r>
            <a:endParaRPr lang="en-AU" sz="3200" dirty="0"/>
          </a:p>
        </p:txBody>
      </p:sp>
      <p:sp>
        <p:nvSpPr>
          <p:cNvPr id="4105" name="TextBox 8"/>
          <p:cNvSpPr txBox="1">
            <a:spLocks noChangeArrowheads="1"/>
          </p:cNvSpPr>
          <p:nvPr/>
        </p:nvSpPr>
        <p:spPr bwMode="auto">
          <a:xfrm>
            <a:off x="80963" y="1042988"/>
            <a:ext cx="7637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altLang="en-US" b="1">
                <a:latin typeface="Calibri" pitchFamily="34" charset="0"/>
              </a:rPr>
              <a:t>      Promoting Agribusiness &amp; Economic Development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404813"/>
            <a:ext cx="906462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560" y="0"/>
            <a:ext cx="9144000" cy="1417638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b="1" u="sng" dirty="0" smtClean="0"/>
              <a:t/>
            </a:r>
            <a:br>
              <a:rPr lang="en-AU" sz="3200" b="1" u="sng" dirty="0" smtClean="0"/>
            </a:br>
            <a:r>
              <a:rPr lang="en-AU" sz="3200" b="1" u="sng" dirty="0" smtClean="0"/>
              <a:t>Project Objective</a:t>
            </a:r>
            <a:br>
              <a:rPr lang="en-AU" sz="3200" b="1" u="sng" dirty="0" smtClean="0"/>
            </a:br>
            <a:endParaRPr lang="en-AU" sz="32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b="1" u="sng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900" dirty="0" smtClean="0"/>
          </a:p>
          <a:p>
            <a:pPr marL="357188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2800" dirty="0" smtClean="0"/>
          </a:p>
          <a:p>
            <a:pPr marL="357188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dirty="0" smtClean="0"/>
              <a:t>“SABS is a pilot project designed to improve the financing  of the agribusiness sector within Samoa, and raise the capabilities of Samoan agribusinesses to contribute to increasing the GDP of Samoa”.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dirty="0" smtClean="0"/>
              <a:t>			</a:t>
            </a:r>
            <a:r>
              <a:rPr lang="en-AU" dirty="0"/>
              <a:t>	</a:t>
            </a:r>
            <a:r>
              <a:rPr lang="en-AU" dirty="0" smtClean="0"/>
              <a:t>	</a:t>
            </a:r>
            <a:endParaRPr lang="en-AU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38E2D-8C8E-4A2D-BB53-8937001B7584}" type="slidenum">
              <a:rPr lang="en-AU"/>
              <a:pPr>
                <a:defRPr/>
              </a:pPr>
              <a:t>4</a:t>
            </a:fld>
            <a:endParaRPr lang="en-AU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5" y="333376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12113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b="1" u="sng" dirty="0" smtClean="0"/>
              <a:t/>
            </a:r>
            <a:br>
              <a:rPr lang="en-AU" sz="3200" b="1" u="sng" dirty="0" smtClean="0"/>
            </a:br>
            <a:r>
              <a:rPr lang="en-AU" sz="3200" b="1" u="sng" dirty="0" smtClean="0"/>
              <a:t>Project Facility Features</a:t>
            </a:r>
            <a:br>
              <a:rPr lang="en-AU" sz="3200" b="1" u="sng" dirty="0" smtClean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sz="2800" b="1" u="sng" dirty="0" smtClean="0"/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Private Sector Development Project- </a:t>
            </a:r>
            <a:r>
              <a:rPr lang="en-AU" sz="2400" b="1" dirty="0" smtClean="0"/>
              <a:t>Has a commercial focus</a:t>
            </a:r>
            <a:r>
              <a:rPr lang="en-AU" sz="2400" dirty="0" smtClean="0"/>
              <a:t>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To provide </a:t>
            </a:r>
            <a:r>
              <a:rPr lang="en-AU" sz="2400" b="1" i="1" dirty="0" smtClean="0"/>
              <a:t>Financial Support  </a:t>
            </a:r>
            <a:r>
              <a:rPr lang="en-AU" sz="2400" dirty="0" smtClean="0"/>
              <a:t>to participating agribusinesses, via loans from the participating Commercial Banks in Samoa;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To provide </a:t>
            </a:r>
            <a:r>
              <a:rPr lang="en-AU" sz="2400" b="1" i="1" dirty="0" smtClean="0"/>
              <a:t>Business Support </a:t>
            </a:r>
            <a:r>
              <a:rPr lang="en-AU" sz="2400" dirty="0" smtClean="0"/>
              <a:t>services to participating agribusiness entities through FM &amp; PMU;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Incorporates a </a:t>
            </a:r>
            <a:r>
              <a:rPr lang="en-AU" sz="2400" b="1" dirty="0" smtClean="0"/>
              <a:t>Gender Action Plan</a:t>
            </a:r>
            <a:r>
              <a:rPr lang="en-AU" sz="2400" dirty="0" smtClean="0"/>
              <a:t>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Incorporates </a:t>
            </a:r>
            <a:r>
              <a:rPr lang="en-AU" sz="2400" b="1" dirty="0" smtClean="0"/>
              <a:t>M &amp; E</a:t>
            </a:r>
            <a:r>
              <a:rPr lang="en-AU" sz="2400" dirty="0" smtClean="0"/>
              <a:t> to measure outputs against objectives;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Time lines - </a:t>
            </a:r>
            <a:r>
              <a:rPr lang="en-AU" sz="2400" b="1" dirty="0" smtClean="0"/>
              <a:t>Design</a:t>
            </a:r>
            <a:r>
              <a:rPr lang="en-AU" sz="2400" dirty="0" smtClean="0"/>
              <a:t> 2012-14; </a:t>
            </a:r>
            <a:r>
              <a:rPr lang="en-AU" sz="2400" b="1" dirty="0" smtClean="0"/>
              <a:t>Inception</a:t>
            </a:r>
            <a:r>
              <a:rPr lang="en-AU" sz="2400" dirty="0" smtClean="0"/>
              <a:t> September2014; </a:t>
            </a:r>
            <a:r>
              <a:rPr lang="en-AU" sz="2400" b="1" dirty="0" smtClean="0"/>
              <a:t>Implementation</a:t>
            </a:r>
            <a:r>
              <a:rPr lang="en-AU" sz="2400" dirty="0" smtClean="0"/>
              <a:t> October 2014;  </a:t>
            </a:r>
            <a:r>
              <a:rPr lang="en-AU" sz="2400" b="1" dirty="0" smtClean="0"/>
              <a:t>Official Launch</a:t>
            </a:r>
            <a:r>
              <a:rPr lang="en-AU" sz="2400" dirty="0" smtClean="0"/>
              <a:t> May 2015;</a:t>
            </a:r>
          </a:p>
          <a:p>
            <a:pPr marL="900113" indent="-54292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400" dirty="0" smtClean="0"/>
              <a:t>The project has a 7 year time frame from Implementation;</a:t>
            </a:r>
          </a:p>
          <a:p>
            <a:pPr marL="900113" indent="-542925" eaLnBrk="1" fontAlgn="auto" hangingPunct="1">
              <a:spcAft>
                <a:spcPts val="0"/>
              </a:spcAft>
              <a:buNone/>
              <a:defRPr/>
            </a:pPr>
            <a:endParaRPr lang="en-AU" sz="2400" dirty="0" smtClean="0"/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AU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06BDE1-1101-4893-9FC1-67795ED2AA5D}" type="slidenum">
              <a:rPr lang="en-AU"/>
              <a:pPr>
                <a:defRPr/>
              </a:pPr>
              <a:t>5</a:t>
            </a:fld>
            <a:endParaRPr lang="en-AU" dirty="0"/>
          </a:p>
        </p:txBody>
      </p:sp>
      <p:pic>
        <p:nvPicPr>
          <p:cNvPr id="615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7340" y="333376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14288"/>
            <a:ext cx="9144000" cy="1499072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b="1" u="sng" dirty="0" smtClean="0"/>
              <a:t/>
            </a:r>
            <a:br>
              <a:rPr lang="en-AU" sz="3200" b="1" u="sng" dirty="0" smtClean="0"/>
            </a:br>
            <a:r>
              <a:rPr lang="en-AU" sz="3200" b="1" u="sng" dirty="0" smtClean="0"/>
              <a:t>Component A </a:t>
            </a:r>
            <a:br>
              <a:rPr lang="en-AU" sz="3200" b="1" u="sng" dirty="0" smtClean="0"/>
            </a:br>
            <a:r>
              <a:rPr lang="en-AU" sz="3200" b="1" u="sng" dirty="0" smtClean="0"/>
              <a:t>Finance Support Services</a:t>
            </a:r>
            <a:br>
              <a:rPr lang="en-AU" sz="3200" b="1" u="sng" dirty="0" smtClean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 fontScale="85000" lnSpcReduction="20000"/>
          </a:bodyPr>
          <a:lstStyle/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00113" algn="l"/>
              </a:tabLst>
              <a:defRPr/>
            </a:pPr>
            <a:r>
              <a:rPr lang="en-AU" sz="2600" dirty="0" smtClean="0"/>
              <a:t>ADB Grant to Government of Samoa - MOF is the EA;</a:t>
            </a:r>
          </a:p>
          <a:p>
            <a:pPr marL="900113" indent="-5429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00113" algn="l"/>
              </a:tabLst>
              <a:defRPr/>
            </a:pPr>
            <a:r>
              <a:rPr lang="en-AU" sz="2600" dirty="0" smtClean="0"/>
              <a:t>Government of Samoa on-lent Grant to Participating Financial Intermediaries (PFI) via Subsidiary Financing Agreement (SFA)  between Government of Samoa and each PFI;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00113" algn="l"/>
              </a:tabLst>
              <a:defRPr/>
            </a:pPr>
            <a:r>
              <a:rPr lang="en-AU" sz="2600" dirty="0" smtClean="0"/>
              <a:t>Each PFI holds funds in a special account which are then proportionally allocated to </a:t>
            </a:r>
            <a:r>
              <a:rPr lang="en-AU" sz="2600" dirty="0" err="1" smtClean="0"/>
              <a:t>Subloan</a:t>
            </a:r>
            <a:r>
              <a:rPr lang="en-AU" sz="2600" dirty="0" smtClean="0"/>
              <a:t> A &amp; </a:t>
            </a:r>
            <a:r>
              <a:rPr lang="en-AU" sz="2600" dirty="0" err="1" smtClean="0"/>
              <a:t>Subloan</a:t>
            </a:r>
            <a:r>
              <a:rPr lang="en-AU" sz="2600" dirty="0" smtClean="0"/>
              <a:t> B components;</a:t>
            </a:r>
          </a:p>
          <a:p>
            <a:pPr marL="1300163" lvl="1" indent="-5429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00113" algn="l"/>
              </a:tabLst>
              <a:defRPr/>
            </a:pPr>
            <a:r>
              <a:rPr lang="en-AU" sz="2200" dirty="0" err="1" smtClean="0"/>
              <a:t>Subloan</a:t>
            </a:r>
            <a:r>
              <a:rPr lang="en-AU" sz="2200" dirty="0" smtClean="0"/>
              <a:t> A = Guaranteed Cash Collateral component – </a:t>
            </a:r>
            <a:r>
              <a:rPr lang="en-AU" sz="2200" dirty="0" smtClean="0">
                <a:solidFill>
                  <a:srgbClr val="FF0000"/>
                </a:solidFill>
              </a:rPr>
              <a:t>Security - </a:t>
            </a:r>
            <a:r>
              <a:rPr lang="en-AU" sz="2200" b="1" dirty="0" smtClean="0">
                <a:solidFill>
                  <a:srgbClr val="FF0000"/>
                </a:solidFill>
              </a:rPr>
              <a:t>ALL</a:t>
            </a:r>
            <a:r>
              <a:rPr lang="en-AU" sz="2200" dirty="0" smtClean="0"/>
              <a:t>;</a:t>
            </a:r>
          </a:p>
          <a:p>
            <a:pPr marL="1300163" lvl="1" indent="-5429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00113" algn="l"/>
              </a:tabLst>
              <a:defRPr/>
            </a:pPr>
            <a:r>
              <a:rPr lang="en-AU" sz="2200" dirty="0" err="1" smtClean="0"/>
              <a:t>Subloan</a:t>
            </a:r>
            <a:r>
              <a:rPr lang="en-AU" sz="2200" dirty="0" smtClean="0"/>
              <a:t> B = Supplemental Seed Capital Loan – </a:t>
            </a:r>
            <a:r>
              <a:rPr lang="en-AU" sz="2200" dirty="0" smtClean="0">
                <a:solidFill>
                  <a:srgbClr val="FF0000"/>
                </a:solidFill>
              </a:rPr>
              <a:t>Top up Equity – </a:t>
            </a:r>
            <a:r>
              <a:rPr lang="en-AU" sz="2200" b="1" dirty="0" smtClean="0">
                <a:solidFill>
                  <a:srgbClr val="FF0000"/>
                </a:solidFill>
              </a:rPr>
              <a:t>SOME</a:t>
            </a:r>
            <a:r>
              <a:rPr lang="en-AU" sz="2200" dirty="0" smtClean="0">
                <a:solidFill>
                  <a:srgbClr val="FF0000"/>
                </a:solidFill>
              </a:rPr>
              <a:t>;</a:t>
            </a:r>
            <a:endParaRPr lang="en-AU" sz="2200" dirty="0" smtClean="0"/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600" dirty="0" smtClean="0"/>
              <a:t>All prospective agribusiness project partners must meet SABS Eligibility Criteria – (</a:t>
            </a:r>
            <a:r>
              <a:rPr lang="en-AU" sz="2600" dirty="0" smtClean="0">
                <a:solidFill>
                  <a:srgbClr val="FF0000"/>
                </a:solidFill>
              </a:rPr>
              <a:t>Financial &amp; Environmental</a:t>
            </a:r>
            <a:r>
              <a:rPr lang="en-AU" sz="2600" dirty="0" smtClean="0"/>
              <a:t>) to qualify for support;</a:t>
            </a:r>
            <a:endParaRPr lang="en-AU" sz="2200" dirty="0" smtClean="0"/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600" dirty="0" smtClean="0"/>
              <a:t>PFI provides the commercial loan - Projects must meet appropriate credit and other risk-related criteria as determined and applied by each PFI;</a:t>
            </a:r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600" dirty="0" smtClean="0"/>
              <a:t>Must use the finance for a </a:t>
            </a:r>
            <a:r>
              <a:rPr lang="en-AU" sz="2600" i="1" dirty="0" smtClean="0"/>
              <a:t>“</a:t>
            </a:r>
            <a:r>
              <a:rPr lang="en-AU" sz="2600" b="1" i="1" dirty="0" smtClean="0"/>
              <a:t>qualified project” </a:t>
            </a:r>
            <a:r>
              <a:rPr lang="en-AU" sz="2600" dirty="0" smtClean="0"/>
              <a:t>in accordance with the conditions detailed in the loan agreement with each PFI;</a:t>
            </a:r>
          </a:p>
          <a:p>
            <a:pPr marL="900113" indent="-542925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600" b="1" dirty="0" smtClean="0"/>
              <a:t>Very Important: </a:t>
            </a:r>
            <a:r>
              <a:rPr lang="en-AU" sz="2600" dirty="0" smtClean="0"/>
              <a:t>All initial discussions with partners held as “Strictly Private &amp; Confidential” &amp; as “Commercial in Confidence”;         	</a:t>
            </a:r>
          </a:p>
          <a:p>
            <a:pPr marL="900113" indent="-542925" fontAlgn="auto">
              <a:spcAft>
                <a:spcPts val="0"/>
              </a:spcAft>
              <a:buNone/>
              <a:defRPr/>
            </a:pPr>
            <a:r>
              <a:rPr lang="en-AU" sz="2600" b="1" dirty="0" smtClean="0"/>
              <a:t>					Trust &amp; Confidence.			</a:t>
            </a:r>
          </a:p>
          <a:p>
            <a:pPr marL="900113" indent="-542925" eaLnBrk="1" fontAlgn="auto" hangingPunct="1">
              <a:spcAft>
                <a:spcPts val="0"/>
              </a:spcAft>
              <a:buNone/>
              <a:defRPr/>
            </a:pPr>
            <a:endParaRPr lang="en-AU" sz="2600" dirty="0" smtClean="0"/>
          </a:p>
          <a:p>
            <a:pPr marL="900113" indent="-54292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AU" sz="26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AU" sz="2800" dirty="0" smtClean="0"/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357166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3000364" y="6572272"/>
            <a:ext cx="571504" cy="14287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 bwMode="auto">
          <a:xfrm>
            <a:off x="0" y="785794"/>
            <a:ext cx="9144000" cy="6072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3214678" y="285728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Example Finance Facility</a:t>
            </a:r>
            <a:endParaRPr lang="en-AU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5143504" y="1357298"/>
            <a:ext cx="857256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143504" y="1928802"/>
            <a:ext cx="857256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>
            <a:off x="5857884" y="3357562"/>
            <a:ext cx="155448" cy="91440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Left Brace 22"/>
          <p:cNvSpPr/>
          <p:nvPr/>
        </p:nvSpPr>
        <p:spPr>
          <a:xfrm>
            <a:off x="5857884" y="4357694"/>
            <a:ext cx="142876" cy="205740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>
            <a:stCxn id="22" idx="1"/>
          </p:cNvCxnSpPr>
          <p:nvPr/>
        </p:nvCxnSpPr>
        <p:spPr>
          <a:xfrm rot="10800000" flipV="1">
            <a:off x="5143504" y="3814762"/>
            <a:ext cx="714380" cy="6143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eft Brace 27"/>
          <p:cNvSpPr/>
          <p:nvPr/>
        </p:nvSpPr>
        <p:spPr>
          <a:xfrm>
            <a:off x="3571868" y="5357826"/>
            <a:ext cx="298324" cy="78581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3" name="Straight Arrow Connector 42"/>
          <p:cNvCxnSpPr>
            <a:stCxn id="22" idx="1"/>
          </p:cNvCxnSpPr>
          <p:nvPr/>
        </p:nvCxnSpPr>
        <p:spPr>
          <a:xfrm rot="10800000" flipV="1">
            <a:off x="4929190" y="3814762"/>
            <a:ext cx="928694" cy="1543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3" idx="1"/>
          </p:cNvCxnSpPr>
          <p:nvPr/>
        </p:nvCxnSpPr>
        <p:spPr>
          <a:xfrm rot="10800000" flipV="1">
            <a:off x="5143504" y="5386398"/>
            <a:ext cx="714380" cy="4714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 flipV="1">
            <a:off x="1928794" y="2000240"/>
            <a:ext cx="2071702" cy="135732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928794" y="3500438"/>
            <a:ext cx="2071702" cy="92869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1607323" y="3821909"/>
            <a:ext cx="2143140" cy="164307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62" y="214290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12776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b="1" dirty="0" smtClean="0"/>
              <a:t>Summary of finance support process</a:t>
            </a:r>
            <a:r>
              <a:rPr lang="en-AU" sz="3200" dirty="0" smtClean="0"/>
              <a:t/>
            </a:r>
            <a:br>
              <a:rPr lang="en-AU" sz="3200" dirty="0" smtClean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100"/>
            <a:ext cx="9144000" cy="5441950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 lnSpcReduction="10000"/>
          </a:bodyPr>
          <a:lstStyle/>
          <a:p>
            <a:pPr lvl="2" eaLnBrk="1" fontAlgn="auto" hangingPunct="1">
              <a:spcAft>
                <a:spcPts val="0"/>
              </a:spcAft>
              <a:defRPr/>
            </a:pPr>
            <a:endParaRPr lang="en-AU" sz="20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Allows for considerable flexibility in structuring the finance package;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PFI  may advance a loan of up to 50% of an investment of which SABS could secure through use of Cash Collateral funds (Sub loan A);</a:t>
            </a:r>
          </a:p>
          <a:p>
            <a:pPr lvl="3" fontAlgn="auto">
              <a:spcAft>
                <a:spcPts val="0"/>
              </a:spcAft>
              <a:defRPr/>
            </a:pPr>
            <a:r>
              <a:rPr lang="en-AU" dirty="0" smtClean="0">
                <a:solidFill>
                  <a:srgbClr val="FF0000"/>
                </a:solidFill>
              </a:rPr>
              <a:t> Note  50% for first time sub-borrower ; 30% second time beneficiary;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Maximum  loan amount eligible for cash collateralised support is $750,000 (50% of Project cost of $1,500,000);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Maximum SABS contribution via cash collateral is $375,000;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Repayable Supplemental Seed Capital Loan (SSC Loan ) is limited to 25% of Project cost to a maximum of $100,000 per customer;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SSC Loan is at nil interest with bullet repayment within  7yrs;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SABS could effectively support a project partner with up to 50% of project cost;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AU" sz="2000" dirty="0" smtClean="0"/>
              <a:t>SABS role is to facilitate access to cost effective finance packages, working collaboratively with PFI and partner agribusiness – </a:t>
            </a:r>
            <a:r>
              <a:rPr lang="en-AU" sz="2000" b="1" dirty="0" smtClean="0"/>
              <a:t>three way partnership</a:t>
            </a:r>
            <a:r>
              <a:rPr lang="en-AU" sz="2000" dirty="0" smtClean="0"/>
              <a:t>.		</a:t>
            </a:r>
            <a:endParaRPr lang="en-AU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58847-3A2D-4E01-841D-AD8B2B9C893C}" type="slidenum">
              <a:rPr lang="en-AU"/>
              <a:pPr>
                <a:defRPr/>
              </a:pPr>
              <a:t>8</a:t>
            </a:fld>
            <a:endParaRPr lang="en-AU" dirty="0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0828" y="363540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12776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rmAutofit fontScale="90000"/>
          </a:bodyPr>
          <a:lstStyle/>
          <a:p>
            <a:pPr marL="357188" fontAlgn="auto">
              <a:spcAft>
                <a:spcPts val="0"/>
              </a:spcAft>
              <a:defRPr/>
            </a:pPr>
            <a:r>
              <a:rPr lang="en-AU" sz="3200" b="1" dirty="0" smtClean="0"/>
              <a:t/>
            </a:r>
            <a:br>
              <a:rPr lang="en-AU" sz="3200" b="1" dirty="0" smtClean="0"/>
            </a:br>
            <a:r>
              <a:rPr lang="en-AU" sz="3200" b="1" dirty="0" smtClean="0"/>
              <a:t>Sustainable Agribusiness</a:t>
            </a:r>
            <a:br>
              <a:rPr lang="en-AU" sz="3200" b="1" dirty="0" smtClean="0"/>
            </a:br>
            <a:r>
              <a:rPr lang="en-AU" sz="3200" b="1" dirty="0" smtClean="0"/>
              <a:t>Manage Risk</a:t>
            </a:r>
            <a:r>
              <a:rPr lang="en-AU" sz="3200" b="1" u="sng" dirty="0" smtClean="0"/>
              <a:t/>
            </a:r>
            <a:br>
              <a:rPr lang="en-AU" sz="3200" b="1" u="sng" dirty="0" smtClean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100"/>
            <a:ext cx="9144000" cy="5441950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</p:spPr>
        <p:txBody>
          <a:bodyPr rtlCol="0">
            <a:normAutofit fontScale="47500" lnSpcReduction="20000"/>
          </a:bodyPr>
          <a:lstStyle/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AU" sz="4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sz="4200" dirty="0" smtClean="0"/>
              <a:t>Understand the Business-Understand the Risks – “</a:t>
            </a:r>
            <a:r>
              <a:rPr lang="en-AU" sz="4200" b="1" dirty="0" smtClean="0"/>
              <a:t>know your client, know your product</a:t>
            </a:r>
            <a:r>
              <a:rPr lang="en-AU" sz="4200" dirty="0" smtClean="0"/>
              <a:t>”;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Walk through - first impressions etc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What are the products, and where are the markets 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sz="4200" dirty="0" smtClean="0"/>
              <a:t>Who is managing the business?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Track record – financial performance etc 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Time in the business?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Key person risk strategies etc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sz="4200" dirty="0" smtClean="0"/>
              <a:t>Understand the supply chain characteristics;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What are the strategies to overcome supply risks to the business?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How reliable is the supply chain and has the business developed solid supply line relationships?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sz="4200" dirty="0" smtClean="0"/>
              <a:t>Plan &amp; Test – A robust business and finance plan is essential;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4200" dirty="0" smtClean="0"/>
              <a:t>Monitor the finances – actuals to forecasts monthly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sz="4400" dirty="0" smtClean="0"/>
              <a:t>Maintain open lines of communication with the banking partner.</a:t>
            </a:r>
            <a:endParaRPr lang="en-AU" sz="4200" dirty="0" smtClean="0"/>
          </a:p>
          <a:p>
            <a:pPr lvl="1" algn="r" fontAlgn="auto">
              <a:spcAft>
                <a:spcPts val="0"/>
              </a:spcAft>
              <a:buNone/>
              <a:defRPr/>
            </a:pPr>
            <a:r>
              <a:rPr lang="en-AU" sz="3800" dirty="0" smtClean="0"/>
              <a:t>   		</a:t>
            </a:r>
          </a:p>
          <a:p>
            <a:pPr lvl="1" algn="r" fontAlgn="auto">
              <a:spcAft>
                <a:spcPts val="0"/>
              </a:spcAft>
              <a:buNone/>
              <a:defRPr/>
            </a:pPr>
            <a:r>
              <a:rPr lang="en-AU" sz="3800" dirty="0" smtClean="0"/>
              <a:t>		</a:t>
            </a:r>
            <a:r>
              <a:rPr lang="en-AU" sz="2200" dirty="0" smtClean="0"/>
              <a:t>	</a:t>
            </a:r>
            <a:endParaRPr lang="en-AU" sz="2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58847-3A2D-4E01-841D-AD8B2B9C893C}" type="slidenum">
              <a:rPr lang="en-AU"/>
              <a:pPr>
                <a:defRPr/>
              </a:pPr>
              <a:t>9</a:t>
            </a:fld>
            <a:endParaRPr lang="en-AU" dirty="0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0828" y="363540"/>
            <a:ext cx="650606" cy="56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417638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wers Technical &amp; Economic Information Day Kingaroy 18 September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Growers Technical &amp; Economic Information Day Kingaroy 18 September 2013</Template>
  <TotalTime>0</TotalTime>
  <Words>964</Words>
  <Application>Microsoft Office PowerPoint</Application>
  <PresentationFormat>On-screen Show (4:3)</PresentationFormat>
  <Paragraphs>153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Wingdings</vt:lpstr>
      <vt:lpstr>Growers Technical &amp; Economic Information Day Kingaroy 18 September 2013</vt:lpstr>
      <vt:lpstr>1_Office Theme</vt:lpstr>
      <vt:lpstr>    “Agribusiness Financing: Innovative Financial Solutions to support Agribusiness”</vt:lpstr>
      <vt:lpstr>   SABS Samoa AgriBusiness Support Project</vt:lpstr>
      <vt:lpstr>SABS Samoa AgriBusiness Support Project </vt:lpstr>
      <vt:lpstr> Project Objective </vt:lpstr>
      <vt:lpstr> Project Facility Features </vt:lpstr>
      <vt:lpstr> Component A  Finance Support Services </vt:lpstr>
      <vt:lpstr>PowerPoint Presentation</vt:lpstr>
      <vt:lpstr> Summary of finance support process </vt:lpstr>
      <vt:lpstr> Sustainable Agribusiness Manage Risk </vt:lpstr>
      <vt:lpstr> Component B Business Support Services (BSS) </vt:lpstr>
      <vt:lpstr> BSS (continued) </vt:lpstr>
      <vt:lpstr>SABS Samoa AgriBusiness Support Project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SABS Samoa AgriBusiness Support Project</dc:title>
  <dc:creator>ian.buck</dc:creator>
  <cp:lastModifiedBy>Walker, David</cp:lastModifiedBy>
  <cp:revision>102</cp:revision>
  <cp:lastPrinted>2014-09-14T18:54:24Z</cp:lastPrinted>
  <dcterms:created xsi:type="dcterms:W3CDTF">2016-08-22T01:37:08Z</dcterms:created>
  <dcterms:modified xsi:type="dcterms:W3CDTF">2016-09-15T11:33:21Z</dcterms:modified>
</cp:coreProperties>
</file>