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1" r:id="rId1"/>
  </p:sldMasterIdLst>
  <p:notesMasterIdLst>
    <p:notesMasterId r:id="rId11"/>
  </p:notesMasterIdLst>
  <p:sldIdLst>
    <p:sldId id="281" r:id="rId2"/>
    <p:sldId id="317" r:id="rId3"/>
    <p:sldId id="316" r:id="rId4"/>
    <p:sldId id="320" r:id="rId5"/>
    <p:sldId id="321" r:id="rId6"/>
    <p:sldId id="322" r:id="rId7"/>
    <p:sldId id="318" r:id="rId8"/>
    <p:sldId id="323" r:id="rId9"/>
    <p:sldId id="324" r:id="rId1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6B90"/>
    <a:srgbClr val="64B8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A1636697-229B-4525-B952-D38D101A0E0A}">
  <a:tblStyle styleId="{A1636697-229B-4525-B952-D38D101A0E0A}" styleName="Table_0">
    <a:wholeTbl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85790" autoAdjust="0"/>
  </p:normalViewPr>
  <p:slideViewPr>
    <p:cSldViewPr snapToGrid="0" snapToObjects="1">
      <p:cViewPr varScale="1">
        <p:scale>
          <a:sx n="84" d="100"/>
          <a:sy n="84" d="100"/>
        </p:scale>
        <p:origin x="-786" y="-7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3443656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3679325" y="2753850"/>
            <a:ext cx="4903800" cy="1159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1F6B90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9pPr>
          </a:lstStyle>
          <a:p>
            <a:endParaRPr dirty="0"/>
          </a:p>
        </p:txBody>
      </p:sp>
      <p:cxnSp>
        <p:nvCxnSpPr>
          <p:cNvPr id="13" name="Shape 13"/>
          <p:cNvCxnSpPr/>
          <p:nvPr/>
        </p:nvCxnSpPr>
        <p:spPr>
          <a:xfrm>
            <a:off x="3815840" y="4083900"/>
            <a:ext cx="695700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4" name="Shape 14"/>
          <p:cNvSpPr/>
          <p:nvPr/>
        </p:nvSpPr>
        <p:spPr>
          <a:xfrm>
            <a:off x="1747200" y="2787000"/>
            <a:ext cx="1296900" cy="1296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63" t="34152" r="12881" b="28665"/>
          <a:stretch/>
        </p:blipFill>
        <p:spPr>
          <a:xfrm>
            <a:off x="0" y="0"/>
            <a:ext cx="3118449" cy="5143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44" y="633650"/>
            <a:ext cx="1817960" cy="15197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60"/>
          <p:cNvSpPr txBox="1">
            <a:spLocks noGrp="1"/>
          </p:cNvSpPr>
          <p:nvPr>
            <p:ph type="title"/>
          </p:nvPr>
        </p:nvSpPr>
        <p:spPr>
          <a:xfrm>
            <a:off x="536700" y="758000"/>
            <a:ext cx="8122078" cy="669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5" name="Shape 61"/>
          <p:cNvSpPr txBox="1">
            <a:spLocks noGrp="1"/>
          </p:cNvSpPr>
          <p:nvPr>
            <p:ph type="body" idx="1"/>
          </p:nvPr>
        </p:nvSpPr>
        <p:spPr>
          <a:xfrm>
            <a:off x="536324" y="1576500"/>
            <a:ext cx="8122453" cy="3158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FFFFFF"/>
              </a:buClr>
              <a:buSzPct val="100000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lvl="1" rtl="0">
              <a:spcBef>
                <a:spcPts val="0"/>
              </a:spcBef>
              <a:buClr>
                <a:srgbClr val="FFFFFF"/>
              </a:buClr>
              <a:buSzPct val="100000"/>
              <a:defRPr sz="14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buClr>
                <a:srgbClr val="FFFFFF"/>
              </a:buClr>
              <a:buSzPct val="100000"/>
              <a:defRPr sz="14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buClr>
                <a:srgbClr val="FFFFFF"/>
              </a:buClr>
              <a:buSzPct val="100000"/>
              <a:defRPr sz="14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buClr>
                <a:srgbClr val="FFFFFF"/>
              </a:buClr>
              <a:buSzPct val="100000"/>
              <a:defRPr sz="14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buClr>
                <a:srgbClr val="FFFFFF"/>
              </a:buClr>
              <a:buSzPct val="100000"/>
              <a:defRPr sz="14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buClr>
                <a:srgbClr val="FFFFFF"/>
              </a:buClr>
              <a:buSzPct val="100000"/>
              <a:defRPr sz="14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buClr>
                <a:srgbClr val="FFFFFF"/>
              </a:buClr>
              <a:buSzPct val="100000"/>
              <a:defRPr sz="14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buClr>
                <a:srgbClr val="FFFFFF"/>
              </a:buClr>
              <a:buSzPct val="100000"/>
              <a:defRPr sz="1400">
                <a:solidFill>
                  <a:srgbClr val="FFFFFF"/>
                </a:solidFill>
              </a:defRPr>
            </a:lvl9pPr>
          </a:lstStyle>
          <a:p>
            <a:endParaRPr dirty="0"/>
          </a:p>
        </p:txBody>
      </p:sp>
      <p:cxnSp>
        <p:nvCxnSpPr>
          <p:cNvPr id="7" name="Shape 64"/>
          <p:cNvCxnSpPr/>
          <p:nvPr userDrawn="1"/>
        </p:nvCxnSpPr>
        <p:spPr>
          <a:xfrm>
            <a:off x="647287" y="1481600"/>
            <a:ext cx="452400" cy="0"/>
          </a:xfrm>
          <a:prstGeom prst="straightConnector1">
            <a:avLst/>
          </a:prstGeom>
          <a:noFill/>
          <a:ln w="28575" cap="flat" cmpd="sng">
            <a:solidFill>
              <a:srgbClr val="294667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8" name="Shape 76"/>
          <p:cNvSpPr/>
          <p:nvPr userDrawn="1"/>
        </p:nvSpPr>
        <p:spPr>
          <a:xfrm>
            <a:off x="0" y="0"/>
            <a:ext cx="536700" cy="536700"/>
          </a:xfrm>
          <a:prstGeom prst="rect">
            <a:avLst/>
          </a:prstGeom>
          <a:solidFill>
            <a:srgbClr val="1F6B9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" name="Shape 78"/>
          <p:cNvSpPr txBox="1">
            <a:spLocks noGrp="1"/>
          </p:cNvSpPr>
          <p:nvPr>
            <p:ph type="sldNum" idx="12"/>
          </p:nvPr>
        </p:nvSpPr>
        <p:spPr>
          <a:xfrm>
            <a:off x="-6000" y="0"/>
            <a:ext cx="548700" cy="536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pPr lvl="0" algn="ctr" rtl="0">
                <a:spcBef>
                  <a:spcPts val="0"/>
                </a:spcBef>
                <a:buNone/>
              </a:pPr>
              <a:t>‹#›</a:t>
            </a:fld>
            <a:endParaRPr lang="en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469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76"/>
          <p:cNvSpPr/>
          <p:nvPr userDrawn="1"/>
        </p:nvSpPr>
        <p:spPr>
          <a:xfrm>
            <a:off x="0" y="0"/>
            <a:ext cx="536700" cy="536700"/>
          </a:xfrm>
          <a:prstGeom prst="rect">
            <a:avLst/>
          </a:prstGeom>
          <a:solidFill>
            <a:srgbClr val="1F6B9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" name="Shape 78"/>
          <p:cNvSpPr txBox="1">
            <a:spLocks/>
          </p:cNvSpPr>
          <p:nvPr userDrawn="1"/>
        </p:nvSpPr>
        <p:spPr>
          <a:xfrm>
            <a:off x="-6000" y="0"/>
            <a:ext cx="548700" cy="536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fld id="{00000000-1234-1234-1234-123412341234}" type="slidenum">
              <a:rPr lang="en" smtClean="0">
                <a:solidFill>
                  <a:srgbClr val="FFFFFF"/>
                </a:solidFill>
              </a:rPr>
              <a:pPr algn="ctr"/>
              <a:t>‹#›</a:t>
            </a:fld>
            <a:endParaRPr lang="en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771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Half - Text righ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64B8DE">
              <a:alpha val="8588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" name="Shape 33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994225" y="693649"/>
            <a:ext cx="3692400" cy="7689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4994225" y="1585101"/>
            <a:ext cx="3692400" cy="334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rgbClr val="FFC200"/>
              </a:buClr>
              <a:defRPr>
                <a:latin typeface="Arial" charset="0"/>
                <a:ea typeface="Arial" charset="0"/>
                <a:cs typeface="Arial" charset="0"/>
              </a:defRPr>
            </a:lvl1pPr>
            <a:lvl2pPr lvl="1">
              <a:spcBef>
                <a:spcPts val="0"/>
              </a:spcBef>
              <a:buClr>
                <a:srgbClr val="FFC200"/>
              </a:buClr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 dirty="0"/>
          </a:p>
        </p:txBody>
      </p:sp>
      <p:cxnSp>
        <p:nvCxnSpPr>
          <p:cNvPr id="36" name="Shape 36"/>
          <p:cNvCxnSpPr/>
          <p:nvPr/>
        </p:nvCxnSpPr>
        <p:spPr>
          <a:xfrm>
            <a:off x="5102786" y="1519975"/>
            <a:ext cx="452400" cy="0"/>
          </a:xfrm>
          <a:prstGeom prst="straightConnector1">
            <a:avLst/>
          </a:prstGeom>
          <a:noFill/>
          <a:ln w="28575" cap="flat" cmpd="sng">
            <a:solidFill>
              <a:srgbClr val="294667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37" name="Shape 37"/>
          <p:cNvSpPr/>
          <p:nvPr/>
        </p:nvSpPr>
        <p:spPr>
          <a:xfrm>
            <a:off x="0" y="0"/>
            <a:ext cx="536700" cy="536700"/>
          </a:xfrm>
          <a:prstGeom prst="rect">
            <a:avLst/>
          </a:prstGeom>
          <a:solidFill>
            <a:srgbClr val="1F6B9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-6000" y="0"/>
            <a:ext cx="548700" cy="536700"/>
          </a:xfrm>
          <a:prstGeom prst="rect">
            <a:avLst/>
          </a:prstGeom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‹#›</a:t>
            </a:fld>
            <a:endParaRPr lang="e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265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rgbClr val="294667"/>
              </a:buClr>
              <a:buFont typeface="Merriweather"/>
              <a:buNone/>
              <a:defRPr b="1">
                <a:solidFill>
                  <a:srgbClr val="294667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buClr>
                <a:srgbClr val="294667"/>
              </a:buClr>
              <a:buFont typeface="Merriweather"/>
              <a:buNone/>
              <a:defRPr b="1">
                <a:solidFill>
                  <a:srgbClr val="294667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buClr>
                <a:srgbClr val="294667"/>
              </a:buClr>
              <a:buFont typeface="Merriweather"/>
              <a:buNone/>
              <a:defRPr b="1">
                <a:solidFill>
                  <a:srgbClr val="294667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buClr>
                <a:srgbClr val="294667"/>
              </a:buClr>
              <a:buFont typeface="Merriweather"/>
              <a:buNone/>
              <a:defRPr b="1">
                <a:solidFill>
                  <a:srgbClr val="294667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buClr>
                <a:srgbClr val="294667"/>
              </a:buClr>
              <a:buFont typeface="Merriweather"/>
              <a:buNone/>
              <a:defRPr b="1">
                <a:solidFill>
                  <a:srgbClr val="294667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buClr>
                <a:srgbClr val="294667"/>
              </a:buClr>
              <a:buFont typeface="Merriweather"/>
              <a:buNone/>
              <a:defRPr b="1">
                <a:solidFill>
                  <a:srgbClr val="294667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buClr>
                <a:srgbClr val="294667"/>
              </a:buClr>
              <a:buFont typeface="Merriweather"/>
              <a:buNone/>
              <a:defRPr b="1">
                <a:solidFill>
                  <a:srgbClr val="294667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buClr>
                <a:srgbClr val="294667"/>
              </a:buClr>
              <a:buFont typeface="Merriweather"/>
              <a:buNone/>
              <a:defRPr b="1">
                <a:solidFill>
                  <a:srgbClr val="294667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buClr>
                <a:srgbClr val="294667"/>
              </a:buClr>
              <a:buFont typeface="Merriweather"/>
              <a:buNone/>
              <a:defRPr b="1">
                <a:solidFill>
                  <a:srgbClr val="294667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 dirty="0"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FFA800"/>
              </a:buClr>
              <a:buSzPct val="100000"/>
              <a:buFont typeface="Open Sans"/>
              <a:buChar char="▫"/>
              <a:defRPr sz="1800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480"/>
              </a:spcBef>
              <a:buClr>
                <a:srgbClr val="FFA800"/>
              </a:buClr>
              <a:buSzPct val="100000"/>
              <a:buFont typeface="Open Sans"/>
              <a:buChar char="▪"/>
              <a:defRPr sz="1800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480"/>
              </a:spcBef>
              <a:buClr>
                <a:srgbClr val="FFA800"/>
              </a:buClr>
              <a:buSzPct val="100000"/>
              <a:buFont typeface="Open Sans"/>
              <a:buChar char="▫"/>
              <a:defRPr sz="1800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360"/>
              </a:spcBef>
              <a:buClr>
                <a:srgbClr val="FFA800"/>
              </a:buClr>
              <a:buSzPct val="100000"/>
              <a:buFont typeface="Open Sans"/>
              <a:buChar char="▪"/>
              <a:defRPr sz="1800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360"/>
              </a:spcBef>
              <a:buClr>
                <a:srgbClr val="FFA800"/>
              </a:buClr>
              <a:buSzPct val="100000"/>
              <a:buFont typeface="Open Sans"/>
              <a:buChar char="▫"/>
              <a:defRPr sz="1800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360"/>
              </a:spcBef>
              <a:buClr>
                <a:srgbClr val="FFA800"/>
              </a:buClr>
              <a:buSzPct val="100000"/>
              <a:buFont typeface="Open Sans"/>
              <a:buChar char="▪"/>
              <a:defRPr sz="1800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360"/>
              </a:spcBef>
              <a:buClr>
                <a:srgbClr val="FFA800"/>
              </a:buClr>
              <a:buSzPct val="100000"/>
              <a:buFont typeface="Open Sans"/>
              <a:buChar char="▫"/>
              <a:defRPr sz="1800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360"/>
              </a:spcBef>
              <a:buClr>
                <a:srgbClr val="FFA800"/>
              </a:buClr>
              <a:buSzPct val="100000"/>
              <a:buFont typeface="Open Sans"/>
              <a:buChar char="▪"/>
              <a:defRPr sz="1800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360"/>
              </a:spcBef>
              <a:buClr>
                <a:srgbClr val="FFA800"/>
              </a:buClr>
              <a:buSzPct val="100000"/>
              <a:buFont typeface="Open Sans"/>
              <a:buChar char="▫"/>
              <a:defRPr sz="1800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 dirty="0"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556783" y="474985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300" b="1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rPr>
              <a:pPr lvl="0" algn="r">
                <a:spcBef>
                  <a:spcPts val="0"/>
                </a:spcBef>
                <a:buNone/>
              </a:pPr>
              <a:t>‹#›</a:t>
            </a:fld>
            <a:endParaRPr lang="en" sz="1300" b="1">
              <a:solidFill>
                <a:srgbClr val="02102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62" r:id="rId2"/>
    <p:sldLayoutId id="2147483663" r:id="rId3"/>
    <p:sldLayoutId id="2147483664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Times New Roman" charset="0"/>
          <a:ea typeface="Times New Roman" charset="0"/>
          <a:cs typeface="Times New Roman" charset="0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charset="0"/>
          <a:ea typeface="Arial" charset="0"/>
          <a:cs typeface="Arial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alisit@pipso.org.fj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39188" y="846161"/>
            <a:ext cx="4855075" cy="1553677"/>
          </a:xfrm>
        </p:spPr>
        <p:txBody>
          <a:bodyPr/>
          <a:lstStyle/>
          <a:p>
            <a:pPr algn="ctr"/>
            <a:r>
              <a:rPr lang="en-US" sz="2800" dirty="0" smtClean="0">
                <a:latin typeface="Candara" pitchFamily="34" charset="0"/>
              </a:rPr>
              <a:t>Key Outcomes of the FEMM Meeting – April 2017</a:t>
            </a:r>
            <a:endParaRPr lang="en-US" sz="2800" dirty="0">
              <a:latin typeface="Candar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39188" y="3440512"/>
            <a:ext cx="53190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ndara" pitchFamily="34" charset="0"/>
              </a:rPr>
              <a:t>Presentation to the Regional Capacity Workshop</a:t>
            </a:r>
            <a:r>
              <a:rPr lang="en-AU" dirty="0" smtClean="0">
                <a:latin typeface="Candara" pitchFamily="34" charset="0"/>
              </a:rPr>
              <a:t>, </a:t>
            </a:r>
          </a:p>
          <a:p>
            <a:pPr algn="ctr"/>
            <a:r>
              <a:rPr lang="en-US" dirty="0" smtClean="0">
                <a:latin typeface="Candara" pitchFamily="34" charset="0"/>
              </a:rPr>
              <a:t>24 July 2017, </a:t>
            </a:r>
            <a:r>
              <a:rPr lang="en-US" dirty="0" err="1" smtClean="0">
                <a:latin typeface="Candara" pitchFamily="34" charset="0"/>
              </a:rPr>
              <a:t>Nadi</a:t>
            </a:r>
            <a:r>
              <a:rPr lang="en-US" dirty="0" smtClean="0">
                <a:latin typeface="Candara" pitchFamily="34" charset="0"/>
              </a:rPr>
              <a:t>, Fiji</a:t>
            </a:r>
            <a:endParaRPr lang="en-US" dirty="0"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368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840" y="875281"/>
            <a:ext cx="3692400" cy="533439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A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A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AU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AU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A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A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AU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AU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A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Forum Economic Ministers Meeting (FEMM) 2017</a:t>
            </a:r>
            <a:endParaRPr lang="en-AU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 algn="ctr">
              <a:spcBef>
                <a:spcPts val="0"/>
              </a:spcBef>
              <a:buNone/>
            </a:pPr>
            <a:fld id="{00000000-1234-1234-1234-123412341234}" type="slidenum">
              <a:rPr lang="en" smtClean="0">
                <a:solidFill>
                  <a:srgbClr val="FFFFFF"/>
                </a:solidFill>
              </a:rPr>
              <a:t>2</a:t>
            </a:fld>
            <a:endParaRPr lang="en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15840" y="4648200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815839" y="1693545"/>
            <a:ext cx="3832859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Annual </a:t>
            </a:r>
            <a:r>
              <a:rPr lang="en-AU" dirty="0"/>
              <a:t>Meeting, April 2017, Suva, Fiji.</a:t>
            </a:r>
            <a:br>
              <a:rPr lang="en-AU" dirty="0"/>
            </a:br>
            <a:endParaRPr lang="en-AU" dirty="0" smtClean="0"/>
          </a:p>
          <a:p>
            <a:r>
              <a:rPr lang="en-A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 </a:t>
            </a:r>
            <a:r>
              <a:rPr lang="en-A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April – Private Sector Dialogue Workshop</a:t>
            </a:r>
            <a:br>
              <a:rPr lang="en-A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A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 April – Forum Economic Officials Meeting</a:t>
            </a:r>
            <a:br>
              <a:rPr lang="en-A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A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 &amp; 6 April – Forum Economic Ministers Meeting</a:t>
            </a:r>
            <a:br>
              <a:rPr lang="en-A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A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 April – Joint Dialogue between Private Sector and Civil Society</a:t>
            </a:r>
            <a:br>
              <a:rPr lang="en-A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en-AU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A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Acknowledge Pat </a:t>
            </a:r>
            <a:r>
              <a:rPr lang="en-AU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Leota</a:t>
            </a:r>
            <a:r>
              <a:rPr lang="en-A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(Samoa), </a:t>
            </a:r>
            <a:r>
              <a:rPr lang="en-AU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Katalaini</a:t>
            </a:r>
            <a:r>
              <a:rPr lang="en-A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AU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Ziru</a:t>
            </a:r>
            <a:r>
              <a:rPr lang="en-A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AU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Solomons</a:t>
            </a:r>
            <a:r>
              <a:rPr lang="en-A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Is) &amp; Howard </a:t>
            </a:r>
            <a:r>
              <a:rPr lang="en-AU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Politini</a:t>
            </a:r>
            <a:r>
              <a:rPr lang="en-A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(PIPSO Chair)</a:t>
            </a:r>
            <a:r>
              <a:rPr lang="en-A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A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en-A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A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2018 FEMM, in Palau.</a:t>
            </a:r>
          </a:p>
          <a:p>
            <a:endParaRPr lang="en-AU" dirty="0"/>
          </a:p>
        </p:txBody>
      </p:sp>
      <p:pic>
        <p:nvPicPr>
          <p:cNvPr id="1026" name="Picture 2" descr="C:\Users\HP Probook\Desktop\17546787_1286666264704371_4772223010473544684_o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0" r="25208" b="12734"/>
          <a:stretch/>
        </p:blipFill>
        <p:spPr bwMode="auto">
          <a:xfrm>
            <a:off x="0" y="829"/>
            <a:ext cx="4581525" cy="26778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HP Probook\Desktop\17758423_1285564094814588_2728978100356727471_o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12" t="15214" r="2212"/>
          <a:stretch/>
        </p:blipFill>
        <p:spPr bwMode="auto">
          <a:xfrm>
            <a:off x="-118333" y="2678655"/>
            <a:ext cx="4699858" cy="24648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813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97155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81000" y="527451"/>
            <a:ext cx="7753350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AU" sz="1800" b="1" dirty="0" smtClean="0"/>
              <a:t>@ 2017 FEMM: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 sz="1800" b="1" dirty="0" smtClean="0"/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en-AU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Regional</a:t>
            </a:r>
            <a:r>
              <a:rPr kumimoji="0" lang="en-AU" sz="18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Development Priorities/Pacific SDGs Roadmap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AU" sz="1800" baseline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Framework</a:t>
            </a:r>
            <a:r>
              <a:rPr lang="en-A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for Pacific Regionalism: Economic Returns from Fisheries*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en-AU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Mobility</a:t>
            </a:r>
            <a:r>
              <a:rPr kumimoji="0" lang="en-AU" sz="18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and Standardisation of business processes*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AU" sz="1800" baseline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Framework</a:t>
            </a:r>
            <a:r>
              <a:rPr lang="en-A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for Resilient Development in the Pacific*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en-AU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Pacific</a:t>
            </a:r>
            <a:r>
              <a:rPr kumimoji="0" lang="en-AU" sz="18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Framework for the Rights of Persons with Disabilities*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AU" sz="1800" baseline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Financing</a:t>
            </a:r>
            <a:r>
              <a:rPr lang="en-A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for Development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AU" sz="1800" dirty="0"/>
              <a:t>Pacific Islands Sustainable Development Framework for Interaction with </a:t>
            </a:r>
            <a:r>
              <a:rPr lang="en-AU" sz="1800" dirty="0" smtClean="0"/>
              <a:t>Asia*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A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Partnership with Government*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2849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97155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81000" y="-303541"/>
            <a:ext cx="7753350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 sz="1800" b="1" dirty="0" smtClean="0"/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 sz="1800" b="1" dirty="0"/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 sz="1800" b="1" dirty="0" smtClean="0"/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 sz="1800" b="1" dirty="0"/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AU" sz="1800" b="1" dirty="0" smtClean="0"/>
              <a:t>@ 2017 FEMM: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 sz="1800" b="1" dirty="0" smtClean="0"/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AU" sz="1800" u="sng" baseline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Framework</a:t>
            </a:r>
            <a:r>
              <a:rPr lang="en-AU" sz="1800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for Pacific Regionalism: Economic Returns from Fisheries</a:t>
            </a:r>
          </a:p>
          <a:p>
            <a:pPr marL="285750" lvl="1" indent="-28575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A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Coastal fisheries resources</a:t>
            </a:r>
          </a:p>
          <a:p>
            <a:pPr marL="285750" lvl="1" indent="-28575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A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Agribusiness and agrinutrition</a:t>
            </a:r>
          </a:p>
          <a:p>
            <a:pPr marL="285750" lvl="1" indent="-28575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A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Community enterprises/MSMEs</a:t>
            </a:r>
          </a:p>
          <a:p>
            <a:pPr marL="285750" lvl="1" indent="-28575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A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Sports fishing/tourism </a:t>
            </a:r>
            <a:endParaRPr lang="en-AU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endParaRPr lang="en-AU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en-AU" sz="180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Mobility</a:t>
            </a:r>
            <a:r>
              <a:rPr kumimoji="0" lang="en-AU" sz="1800" i="0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and Standardisation of business processes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A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World Bank </a:t>
            </a:r>
            <a:r>
              <a:rPr lang="en-AU" sz="18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Ease of Doing Business</a:t>
            </a:r>
            <a:r>
              <a:rPr lang="en-A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en-AU" sz="18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Cost of Doing Business</a:t>
            </a:r>
            <a:r>
              <a:rPr lang="en-A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rankings. 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A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Reforms: business law and registrations, business licencing – conducive business environment.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AU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A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Trade agreements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5856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97155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81000" y="-442036"/>
            <a:ext cx="775335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 sz="1800" b="1" dirty="0" smtClean="0"/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 sz="1800" b="1" dirty="0"/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AU" sz="1800" b="1" dirty="0" smtClean="0"/>
              <a:t>@ 2017 FEMM: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en-AU" sz="180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AU" sz="1800" u="sng" baseline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Framework</a:t>
            </a:r>
            <a:r>
              <a:rPr lang="en-AU" sz="1800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for Resilient Development in the Pacific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AU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D</a:t>
            </a:r>
            <a:r>
              <a:rPr lang="en-A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isaster risk/business resilience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AU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AU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Agri</a:t>
            </a:r>
            <a:r>
              <a:rPr lang="en-A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-financing and weather risk insurance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AU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A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Climate change financing/green climate fund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AU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A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Green business practice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en-AU" sz="180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Pacific</a:t>
            </a:r>
            <a:r>
              <a:rPr kumimoji="0" lang="en-AU" sz="1800" i="0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Framework for the Rights of Persons with Disabilities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A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Private sector role: as an employer </a:t>
            </a:r>
            <a:r>
              <a:rPr lang="en-AU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vs</a:t>
            </a:r>
            <a:r>
              <a:rPr lang="en-A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environment to support business development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AU" sz="1800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Partnership with </a:t>
            </a:r>
            <a:r>
              <a:rPr lang="en-AU" sz="1800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Government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A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Formalise PS/Government relationship with the Private Sector at the national level</a:t>
            </a:r>
            <a:endParaRPr lang="en-AU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en-AU" sz="1800" i="0" strike="noStrike" cap="none" normalizeH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4512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97155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81000" y="250459"/>
            <a:ext cx="7753350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AU" sz="1800" b="1" dirty="0" smtClean="0"/>
              <a:t>@ 2017 FEMM: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en-AU" sz="1800" i="0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AU" sz="1800" u="sng" dirty="0" smtClean="0"/>
              <a:t>Pacific </a:t>
            </a:r>
            <a:r>
              <a:rPr lang="en-AU" sz="1800" u="sng" dirty="0"/>
              <a:t>Islands Sustainable Development Framework for Interaction with </a:t>
            </a:r>
            <a:r>
              <a:rPr lang="en-AU" sz="1800" u="sng" dirty="0" smtClean="0"/>
              <a:t>Asia</a:t>
            </a:r>
            <a:endParaRPr lang="en-AU" sz="1800" u="sng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AU" sz="1800" dirty="0" smtClean="0"/>
              <a:t>overarching </a:t>
            </a:r>
            <a:r>
              <a:rPr lang="en-AU" sz="1800" dirty="0"/>
              <a:t>set </a:t>
            </a:r>
            <a:r>
              <a:rPr lang="en-AU" sz="1800" dirty="0" smtClean="0"/>
              <a:t>of principles </a:t>
            </a:r>
            <a:r>
              <a:rPr lang="en-AU" sz="1800" dirty="0"/>
              <a:t>and opportunities in the Pacific’s regional economic interactions with major </a:t>
            </a:r>
            <a:r>
              <a:rPr lang="en-AU" sz="1800" dirty="0" smtClean="0"/>
              <a:t>Asian economies and particularly China.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AU" sz="1800" dirty="0"/>
              <a:t> </a:t>
            </a:r>
            <a:r>
              <a:rPr lang="en-AU" sz="1800" dirty="0" smtClean="0"/>
              <a:t>Working Group – PIFS/PT&amp;I China, PIANGO, PIPSO, SPTO, ADB, USP, FFA, (PITA</a:t>
            </a:r>
            <a:r>
              <a:rPr lang="en-AU" sz="1800" dirty="0" smtClean="0"/>
              <a:t>)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AU" sz="1800" dirty="0"/>
              <a:t> </a:t>
            </a:r>
            <a:r>
              <a:rPr lang="en-AU" sz="1800" dirty="0" smtClean="0"/>
              <a:t>National taskforce – PS representations essential</a:t>
            </a:r>
            <a:endParaRPr lang="en-AU" sz="1800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en-AU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A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business opportunities – for the Asian economies </a:t>
            </a:r>
            <a:r>
              <a:rPr lang="en-AU" sz="1800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and</a:t>
            </a:r>
            <a:r>
              <a:rPr lang="en-A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PICs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AU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A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tourism opportunities, technology, development cooperation </a:t>
            </a:r>
            <a:r>
              <a:rPr lang="en-AU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etc</a:t>
            </a:r>
            <a:endParaRPr lang="en-AU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AU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A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with CSOs – human rights and other social dimensions.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AU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A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diplomatic relations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AU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A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presented at 2018 FEMM</a:t>
            </a:r>
          </a:p>
        </p:txBody>
      </p:sp>
    </p:spTree>
    <p:extLst>
      <p:ext uri="{BB962C8B-B14F-4D97-AF65-F5344CB8AC3E}">
        <p14:creationId xmlns:p14="http://schemas.microsoft.com/office/powerpoint/2010/main" val="2221908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97155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81000" y="-380493"/>
            <a:ext cx="7753350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 sz="1600" b="1" dirty="0" smtClean="0"/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 sz="1600" b="1" dirty="0" smtClean="0"/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 sz="1600" b="1" dirty="0"/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 sz="1600" b="1" dirty="0" smtClean="0"/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 sz="1600" b="1" dirty="0"/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AU" sz="1600" b="1" dirty="0" smtClean="0"/>
              <a:t>Outcomes of the Joint Dialogue of Economic Ministers with PS &amp; CSO</a:t>
            </a:r>
            <a:endParaRPr lang="en-US" sz="1600" dirty="0" smtClean="0"/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AU" sz="1600" b="1" dirty="0" smtClean="0">
                <a:latin typeface="+mn-lt"/>
              </a:rPr>
              <a:t>Ministers: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en-AU" sz="1600" dirty="0" smtClean="0">
              <a:latin typeface="+mn-lt"/>
            </a:endParaRPr>
          </a:p>
          <a:p>
            <a:pPr marL="285750" lvl="0" indent="-28575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en-AU" sz="1600" dirty="0" smtClean="0">
                <a:latin typeface="+mn-lt"/>
              </a:rPr>
              <a:t>Undertook to formalise their relationship with the PS at national level;</a:t>
            </a:r>
          </a:p>
          <a:p>
            <a:pPr marL="285750" lvl="0" indent="-28575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en-AU" sz="1600" dirty="0" smtClean="0">
                <a:latin typeface="+mn-lt"/>
              </a:rPr>
              <a:t>Supported engagement with the PS steering committee to progress initiatives on harmonisation of business processes as endorsed by Forum Leaders;</a:t>
            </a:r>
            <a:endParaRPr lang="en-AU" sz="1600" dirty="0" smtClean="0">
              <a:latin typeface="+mn-lt"/>
              <a:ea typeface="Calibri" pitchFamily="34" charset="0"/>
              <a:cs typeface="Times New Roman" pitchFamily="18" charset="0"/>
            </a:endParaRPr>
          </a:p>
          <a:p>
            <a:pPr marL="285750" marR="0" lvl="0" indent="-285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en-AU" sz="16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Supported the work to progress regional labour mobility through partnerships with relevant stakeholders, including the Pacific Directors of Immigration;  </a:t>
            </a:r>
            <a:endParaRPr kumimoji="0" lang="en-US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en-AU" sz="16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Encouraged Members</a:t>
            </a:r>
            <a:r>
              <a:rPr kumimoji="0" lang="en-AU" sz="160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lang="en-AU" sz="1600" dirty="0" smtClean="0">
                <a:latin typeface="+mn-lt"/>
                <a:ea typeface="Calibri" pitchFamily="34" charset="0"/>
                <a:cs typeface="Times New Roman" pitchFamily="18" charset="0"/>
              </a:rPr>
              <a:t>to </a:t>
            </a:r>
            <a:r>
              <a:rPr kumimoji="0" lang="en-AU" sz="16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use best practices to improve the business enabling environment;</a:t>
            </a:r>
            <a:endParaRPr kumimoji="0" lang="en-US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en-AU" sz="16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Supported the implementation of initiatives that promote green business practices;</a:t>
            </a:r>
            <a:endParaRPr kumimoji="0" lang="en-US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en-AU" sz="16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Supported the efforts by regional industry bodies/professional associations to identify and address skills gaps to meet the demands of the PS; and</a:t>
            </a:r>
          </a:p>
          <a:p>
            <a:pPr marL="28575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en-AU" sz="1600" dirty="0">
                <a:ea typeface="Calibri" pitchFamily="34" charset="0"/>
                <a:cs typeface="Times New Roman" pitchFamily="18" charset="0"/>
              </a:rPr>
              <a:t>Encouraged </a:t>
            </a:r>
            <a:r>
              <a:rPr lang="en-AU" sz="1600" dirty="0" smtClean="0">
                <a:ea typeface="Calibri" pitchFamily="34" charset="0"/>
                <a:cs typeface="Times New Roman" pitchFamily="18" charset="0"/>
              </a:rPr>
              <a:t>Members to </a:t>
            </a:r>
            <a:r>
              <a:rPr lang="en-AU" sz="1600" dirty="0">
                <a:ea typeface="Calibri" pitchFamily="34" charset="0"/>
                <a:cs typeface="Times New Roman" pitchFamily="18" charset="0"/>
              </a:rPr>
              <a:t>support business reforms for the development of non-traditional financing mechanisms and platforms for MSMEs and </a:t>
            </a:r>
            <a:r>
              <a:rPr lang="en-AU" sz="1600" dirty="0" smtClean="0">
                <a:ea typeface="Calibri" pitchFamily="34" charset="0"/>
                <a:cs typeface="Times New Roman" pitchFamily="18" charset="0"/>
              </a:rPr>
              <a:t>start-ups</a:t>
            </a:r>
            <a:r>
              <a:rPr lang="en-AU" sz="1600" dirty="0">
                <a:ea typeface="Calibri" pitchFamily="34" charset="0"/>
                <a:cs typeface="Times New Roman" pitchFamily="18" charset="0"/>
              </a:rPr>
              <a:t>.</a:t>
            </a:r>
            <a:endParaRPr lang="en-US" sz="1600" dirty="0">
              <a:solidFill>
                <a:schemeClr val="tx1"/>
              </a:solidFill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3341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97155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81000" y="1712387"/>
            <a:ext cx="775335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AU" sz="1600" dirty="0" smtClean="0"/>
              <a:t>Opportunities for </a:t>
            </a:r>
            <a:r>
              <a:rPr lang="en-AU" sz="1600" smtClean="0"/>
              <a:t>greater engagement </a:t>
            </a:r>
            <a:r>
              <a:rPr lang="en-AU" sz="1600" dirty="0" smtClean="0"/>
              <a:t>with Governments at national and regional levels.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AU" sz="1600" dirty="0" smtClean="0">
                <a:solidFill>
                  <a:schemeClr val="tx1"/>
                </a:solidFill>
                <a:cs typeface="Arial" pitchFamily="34" charset="0"/>
              </a:rPr>
              <a:t>Strengthen NPSOs and CSOs to advocate/lobby their issues.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AU" sz="1600" dirty="0" smtClean="0">
                <a:solidFill>
                  <a:schemeClr val="tx1"/>
                </a:solidFill>
                <a:cs typeface="Arial" pitchFamily="34" charset="0"/>
              </a:rPr>
              <a:t>National mechanisms are important !</a:t>
            </a:r>
            <a:endParaRPr lang="en-US" sz="1600" dirty="0">
              <a:solidFill>
                <a:schemeClr val="tx1"/>
              </a:solidFill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72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97155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81000" y="1589278"/>
            <a:ext cx="775335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AU" sz="1600" dirty="0" err="1" smtClean="0"/>
              <a:t>Vinaka</a:t>
            </a:r>
            <a:r>
              <a:rPr lang="en-AU" sz="1600" dirty="0" smtClean="0"/>
              <a:t> </a:t>
            </a:r>
            <a:r>
              <a:rPr lang="en-AU" sz="1600" dirty="0" err="1" smtClean="0"/>
              <a:t>vakalevu</a:t>
            </a:r>
            <a:r>
              <a:rPr lang="en-AU" sz="1600" dirty="0" smtClean="0"/>
              <a:t>, thank you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AU" sz="1600" dirty="0">
              <a:solidFill>
                <a:schemeClr val="tx1"/>
              </a:solidFill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AU" sz="1600" dirty="0" err="1" smtClean="0">
                <a:solidFill>
                  <a:schemeClr val="tx1"/>
                </a:solidFill>
                <a:cs typeface="Arial" pitchFamily="34" charset="0"/>
              </a:rPr>
              <a:t>Alisi</a:t>
            </a:r>
            <a:r>
              <a:rPr lang="en-AU" sz="1600" dirty="0" smtClean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AU" sz="1600" dirty="0" err="1" smtClean="0">
                <a:solidFill>
                  <a:schemeClr val="tx1"/>
                </a:solidFill>
                <a:cs typeface="Arial" pitchFamily="34" charset="0"/>
              </a:rPr>
              <a:t>Tuqa</a:t>
            </a:r>
            <a:endParaRPr lang="en-AU" sz="1600" dirty="0" smtClean="0">
              <a:solidFill>
                <a:schemeClr val="tx1"/>
              </a:solidFill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AU" sz="1600" dirty="0" smtClean="0">
                <a:solidFill>
                  <a:schemeClr val="tx1"/>
                </a:solidFill>
                <a:cs typeface="Arial" pitchFamily="34" charset="0"/>
              </a:rPr>
              <a:t>Email: </a:t>
            </a:r>
            <a:r>
              <a:rPr lang="en-AU" sz="1600" dirty="0" smtClean="0">
                <a:solidFill>
                  <a:schemeClr val="tx1"/>
                </a:solidFill>
                <a:cs typeface="Arial" pitchFamily="34" charset="0"/>
                <a:hlinkClick r:id="rId2"/>
              </a:rPr>
              <a:t>alisit@pipso.org.fj</a:t>
            </a:r>
            <a:endParaRPr lang="en-AU" sz="1600" dirty="0" smtClean="0">
              <a:solidFill>
                <a:schemeClr val="tx1"/>
              </a:solidFill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chemeClr val="tx1"/>
              </a:solidFill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93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milia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2099</TotalTime>
  <Words>493</Words>
  <Application>Microsoft Office PowerPoint</Application>
  <PresentationFormat>On-screen Show (16:9)</PresentationFormat>
  <Paragraphs>84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Emilia template</vt:lpstr>
      <vt:lpstr>Key Outcomes of the FEMM Meeting – April 2017</vt:lpstr>
      <vt:lpstr>    Forum Economic Ministers Meeting (FEMM) 2017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User</dc:creator>
  <cp:lastModifiedBy>Alisi TUQA</cp:lastModifiedBy>
  <cp:revision>143</cp:revision>
  <dcterms:modified xsi:type="dcterms:W3CDTF">2017-07-23T21:17:54Z</dcterms:modified>
</cp:coreProperties>
</file>