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63" r:id="rId4"/>
    <p:sldId id="275" r:id="rId5"/>
    <p:sldId id="259" r:id="rId6"/>
    <p:sldId id="273" r:id="rId7"/>
    <p:sldId id="262" r:id="rId8"/>
    <p:sldId id="272" r:id="rId9"/>
    <p:sldId id="280" r:id="rId10"/>
    <p:sldId id="281" r:id="rId11"/>
    <p:sldId id="278" r:id="rId12"/>
    <p:sldId id="261" r:id="rId13"/>
    <p:sldId id="257" r:id="rId14"/>
    <p:sldId id="283" r:id="rId15"/>
    <p:sldId id="260" r:id="rId16"/>
    <p:sldId id="284" r:id="rId17"/>
    <p:sldId id="25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5005-C37E-43ED-BF44-DD128EFAD1A5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9DC5C-E4F5-4320-A2AF-7903214EC2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76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01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5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8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85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35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94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3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39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0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87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15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9670-0E70-4F8A-B920-CE1CB48FDD00}" type="datetimeFigureOut">
              <a:rPr lang="en-AU" smtClean="0"/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3686-7768-4F7B-B155-83F10F9F17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41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enbusiness.solution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borg@pacificidf.org" TargetMode="External"/><Relationship Id="rId2" Type="http://schemas.openxmlformats.org/officeDocument/2006/relationships/hyperlink" Target="mailto:nlal@pacificidf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1532"/>
            <a:ext cx="6400800" cy="124726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13" y="616039"/>
            <a:ext cx="4869287" cy="458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9"/>
          <a:stretch/>
        </p:blipFill>
        <p:spPr>
          <a:xfrm>
            <a:off x="1148018" y="4871537"/>
            <a:ext cx="5443282" cy="9843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3" descr="a549de4095c0e7ddf97fae7bd4dc98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9" name="Picture 3" descr="a549de4095c0e7ddf97fae7bd4dc98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574075"/>
            <a:ext cx="647700" cy="14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Mainstreaming Green Economy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7" y="1752600"/>
            <a:ext cx="8229600" cy="452596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87" y="4571396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4187" y="1600200"/>
            <a:ext cx="8610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To establish </a:t>
            </a:r>
            <a:r>
              <a:rPr lang="en-AU" sz="2000" u="sng" dirty="0" smtClean="0">
                <a:solidFill>
                  <a:schemeClr val="accent6">
                    <a:lumMod val="75000"/>
                  </a:schemeClr>
                </a:solidFill>
              </a:rPr>
              <a:t>Green Growth Frameworks</a:t>
            </a:r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 in all PIDF member countries and assist them in formulating a plan of action for their implementation.</a:t>
            </a:r>
          </a:p>
          <a:p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To ensure that through a </a:t>
            </a:r>
            <a:r>
              <a:rPr lang="en-AU" sz="2000" u="sng" dirty="0" smtClean="0">
                <a:solidFill>
                  <a:schemeClr val="accent4">
                    <a:lumMod val="75000"/>
                  </a:schemeClr>
                </a:solidFill>
              </a:rPr>
              <a:t>Green Audits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 mechanism, policy contributes positively to sustainable development for the benefit of people and environment.</a:t>
            </a:r>
          </a:p>
          <a:p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To support PIDF member countries reform and develop </a:t>
            </a:r>
            <a:r>
              <a:rPr lang="en-AU" sz="2000" u="sng" dirty="0" smtClean="0">
                <a:solidFill>
                  <a:schemeClr val="accent6">
                    <a:lumMod val="75000"/>
                  </a:schemeClr>
                </a:solidFill>
              </a:rPr>
              <a:t>education</a:t>
            </a:r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 curricula to reflect the principles of Green Economy and the Sustainable Development Goals for both formal and non-formal education.</a:t>
            </a:r>
          </a:p>
          <a:p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To introduce </a:t>
            </a:r>
            <a:r>
              <a:rPr lang="en-AU" sz="2000" u="sng" dirty="0" smtClean="0">
                <a:solidFill>
                  <a:schemeClr val="accent4">
                    <a:lumMod val="75000"/>
                  </a:schemeClr>
                </a:solidFill>
              </a:rPr>
              <a:t>traditional leaders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 and resource owners to concepts of Green Economy and Sustainable Development and the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benefits of multi stakeholder processes to address the needs of their communities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To establish a </a:t>
            </a:r>
            <a:r>
              <a:rPr lang="en-AU" sz="2000" u="sng" dirty="0" smtClean="0">
                <a:solidFill>
                  <a:schemeClr val="accent6">
                    <a:lumMod val="75000"/>
                  </a:schemeClr>
                </a:solidFill>
              </a:rPr>
              <a:t>Green Business Centre</a:t>
            </a:r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 to assist the Private Sector to design and implement strategies to make their businesses environmentally cleaner.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3289" y="1676400"/>
            <a:ext cx="590550" cy="615945"/>
            <a:chOff x="1423575" y="3350879"/>
            <a:chExt cx="590550" cy="615945"/>
          </a:xfrm>
        </p:grpSpPr>
        <p:sp>
          <p:nvSpPr>
            <p:cNvPr id="11" name="Oval 10"/>
            <p:cNvSpPr/>
            <p:nvPr/>
          </p:nvSpPr>
          <p:spPr>
            <a:xfrm>
              <a:off x="1423575" y="3350879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04" y="3421393"/>
              <a:ext cx="250291" cy="47491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63288" y="2408333"/>
            <a:ext cx="590550" cy="615945"/>
            <a:chOff x="1423575" y="3350879"/>
            <a:chExt cx="590550" cy="615945"/>
          </a:xfrm>
        </p:grpSpPr>
        <p:sp>
          <p:nvSpPr>
            <p:cNvPr id="14" name="Oval 13"/>
            <p:cNvSpPr/>
            <p:nvPr/>
          </p:nvSpPr>
          <p:spPr>
            <a:xfrm>
              <a:off x="1423575" y="3350879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04" y="3421393"/>
              <a:ext cx="250291" cy="4749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5186" y="3352800"/>
            <a:ext cx="590550" cy="615945"/>
            <a:chOff x="1423575" y="3350879"/>
            <a:chExt cx="590550" cy="615945"/>
          </a:xfrm>
        </p:grpSpPr>
        <p:sp>
          <p:nvSpPr>
            <p:cNvPr id="17" name="Oval 16"/>
            <p:cNvSpPr/>
            <p:nvPr/>
          </p:nvSpPr>
          <p:spPr>
            <a:xfrm>
              <a:off x="1423575" y="3350879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04" y="3421393"/>
              <a:ext cx="250291" cy="4749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65186" y="4392705"/>
            <a:ext cx="590550" cy="615945"/>
            <a:chOff x="1423575" y="3350879"/>
            <a:chExt cx="590550" cy="615945"/>
          </a:xfrm>
        </p:grpSpPr>
        <p:sp>
          <p:nvSpPr>
            <p:cNvPr id="20" name="Oval 19"/>
            <p:cNvSpPr/>
            <p:nvPr/>
          </p:nvSpPr>
          <p:spPr>
            <a:xfrm>
              <a:off x="1423575" y="3350879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04" y="3421393"/>
              <a:ext cx="250291" cy="4749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2400" y="5257800"/>
            <a:ext cx="590550" cy="615945"/>
            <a:chOff x="1423575" y="3350879"/>
            <a:chExt cx="590550" cy="615945"/>
          </a:xfrm>
        </p:grpSpPr>
        <p:sp>
          <p:nvSpPr>
            <p:cNvPr id="23" name="Oval 22"/>
            <p:cNvSpPr/>
            <p:nvPr/>
          </p:nvSpPr>
          <p:spPr>
            <a:xfrm>
              <a:off x="1423575" y="3350879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04" y="3421393"/>
              <a:ext cx="250291" cy="47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143000"/>
            <a:ext cx="46482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79" y="3062968"/>
            <a:ext cx="4410075" cy="1038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335768"/>
            <a:ext cx="2105025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9" y="4114800"/>
            <a:ext cx="30099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59" y="4191000"/>
            <a:ext cx="1358773" cy="1358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31018"/>
            <a:ext cx="2752725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Green Business Centre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0995" y="1447800"/>
            <a:ext cx="4156205" cy="471883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Support businesses </a:t>
            </a:r>
            <a:r>
              <a:rPr lang="en-AU" sz="2400" dirty="0"/>
              <a:t>to be in a position to introduce cleaner technologies and offset their activities while ensuring their profitability. </a:t>
            </a:r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Provide incentives</a:t>
            </a:r>
            <a:r>
              <a:rPr lang="en-AU" sz="2400" dirty="0"/>
              <a:t>, capacity-building, </a:t>
            </a:r>
            <a:r>
              <a:rPr lang="en-AU" sz="2400" dirty="0" smtClean="0"/>
              <a:t>best practices, manuals</a:t>
            </a:r>
            <a:r>
              <a:rPr lang="en-AU" sz="2400" dirty="0"/>
              <a:t>, </a:t>
            </a:r>
            <a:r>
              <a:rPr lang="en-AU" sz="2400" dirty="0" smtClean="0"/>
              <a:t>on-business </a:t>
            </a:r>
            <a:r>
              <a:rPr lang="en-AU" sz="2400" dirty="0"/>
              <a:t>tailored support, </a:t>
            </a:r>
            <a:r>
              <a:rPr lang="en-AU" sz="2400" dirty="0" smtClean="0"/>
              <a:t>funding opportunities, web </a:t>
            </a:r>
            <a:r>
              <a:rPr lang="en-AU" sz="2400" dirty="0"/>
              <a:t>development support </a:t>
            </a:r>
            <a:r>
              <a:rPr lang="en-AU" sz="2400" dirty="0" smtClean="0"/>
              <a:t>for Green business.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26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Greening Business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t="12128"/>
          <a:stretch/>
        </p:blipFill>
        <p:spPr>
          <a:xfrm>
            <a:off x="914400" y="1447800"/>
            <a:ext cx="7086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Pacific Green Business Centre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85800"/>
            <a:ext cx="2452845" cy="5486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AU" dirty="0" smtClean="0"/>
              <a:t>Not a project with an end date</a:t>
            </a:r>
          </a:p>
          <a:p>
            <a:r>
              <a:rPr lang="en-AU" dirty="0" smtClean="0"/>
              <a:t>UNDP providing seed funds for establishment</a:t>
            </a:r>
          </a:p>
          <a:p>
            <a:r>
              <a:rPr lang="en-AU" dirty="0" smtClean="0"/>
              <a:t>A PIDF and Pacific Islands Private Sector Organisation partnership</a:t>
            </a:r>
          </a:p>
          <a:p>
            <a:r>
              <a:rPr lang="en-AU" dirty="0" smtClean="0"/>
              <a:t>Hosted at PIDF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10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6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Pacific Green Business Centre Tools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AU" dirty="0" smtClean="0"/>
              <a:t>Features Green initiatives</a:t>
            </a:r>
          </a:p>
          <a:p>
            <a:pPr lvl="0"/>
            <a:r>
              <a:rPr lang="en-AU" dirty="0" smtClean="0"/>
              <a:t>Carry ‘How to’ </a:t>
            </a:r>
            <a:r>
              <a:rPr lang="en-AU" dirty="0" smtClean="0"/>
              <a:t>Guides</a:t>
            </a:r>
          </a:p>
          <a:p>
            <a:pPr lvl="1"/>
            <a:r>
              <a:rPr lang="en-AU" dirty="0" smtClean="0"/>
              <a:t>Self </a:t>
            </a:r>
            <a:r>
              <a:rPr lang="en-AU" smtClean="0"/>
              <a:t>assessments guides</a:t>
            </a:r>
            <a:endParaRPr lang="en-AU" dirty="0" smtClean="0"/>
          </a:p>
          <a:p>
            <a:pPr lvl="1"/>
            <a:r>
              <a:rPr lang="en-AU" dirty="0" smtClean="0"/>
              <a:t>Self help guides</a:t>
            </a:r>
            <a:endParaRPr lang="en-AU" dirty="0" smtClean="0"/>
          </a:p>
          <a:p>
            <a:pPr lvl="0"/>
            <a:r>
              <a:rPr lang="en-AU" dirty="0" smtClean="0"/>
              <a:t>Links to Green Business resources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10" name="Picture 3" descr="a549de4095c0e7ddf97fae7bd4dc98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1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PGBC deliverables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initial focus of the Centre will be on the following deliverables:</a:t>
            </a:r>
          </a:p>
          <a:p>
            <a:pPr lvl="1"/>
            <a:r>
              <a:rPr lang="en-AU" dirty="0" smtClean="0"/>
              <a:t>Renewable energy</a:t>
            </a:r>
          </a:p>
          <a:p>
            <a:pPr lvl="1"/>
            <a:r>
              <a:rPr lang="en-AU" dirty="0" smtClean="0"/>
              <a:t>Green packaging</a:t>
            </a:r>
          </a:p>
          <a:p>
            <a:pPr lvl="1"/>
            <a:r>
              <a:rPr lang="en-AU" dirty="0" smtClean="0"/>
              <a:t>Blue economy</a:t>
            </a:r>
          </a:p>
          <a:p>
            <a:pPr lvl="1"/>
            <a:r>
              <a:rPr lang="en-AU" dirty="0" smtClean="0"/>
              <a:t>Sustainable tourism</a:t>
            </a:r>
          </a:p>
          <a:p>
            <a:pPr lvl="1"/>
            <a:r>
              <a:rPr lang="en-AU" dirty="0" smtClean="0"/>
              <a:t>Organic Agriculture</a:t>
            </a:r>
          </a:p>
          <a:p>
            <a:pPr lvl="1"/>
            <a:r>
              <a:rPr lang="en-AU" dirty="0" smtClean="0"/>
              <a:t>Corporate Social Responsibility</a:t>
            </a:r>
          </a:p>
          <a:p>
            <a:pPr marL="457200" lvl="1" indent="0">
              <a:buNone/>
            </a:pP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PGBC next deliverables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Next deliverables</a:t>
            </a:r>
          </a:p>
          <a:p>
            <a:pPr lvl="1"/>
            <a:r>
              <a:rPr lang="en-AU" dirty="0" smtClean="0"/>
              <a:t>Green audits;</a:t>
            </a:r>
          </a:p>
          <a:p>
            <a:pPr lvl="1"/>
            <a:r>
              <a:rPr lang="en-AU" dirty="0" smtClean="0"/>
              <a:t>Green certification; and</a:t>
            </a:r>
          </a:p>
          <a:p>
            <a:pPr lvl="1"/>
            <a:r>
              <a:rPr lang="en-AU" dirty="0" smtClean="0"/>
              <a:t>Pacific Environment and Climate Exchange.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Web-portal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2107603" cy="5655609"/>
          </a:xfr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 smtClean="0"/>
              <a:t>The Pacific Green Business Centre is primarily a virtual centre</a:t>
            </a:r>
          </a:p>
          <a:p>
            <a:r>
              <a:rPr lang="en-AU" sz="4000" dirty="0" smtClean="0"/>
              <a:t>The portal will have a scalable format with potential of green business sectors  contributing to dedicated sections of the portal</a:t>
            </a:r>
          </a:p>
          <a:p>
            <a:r>
              <a:rPr lang="en-AU" sz="4000" dirty="0" smtClean="0"/>
              <a:t>Web: </a:t>
            </a:r>
            <a:r>
              <a:rPr lang="en-AU" sz="4000" dirty="0" smtClean="0">
                <a:hlinkClick r:id="rId4"/>
              </a:rPr>
              <a:t>www.greenbusiness.solutions</a:t>
            </a:r>
            <a:endParaRPr lang="en-AU" sz="4000" dirty="0"/>
          </a:p>
          <a:p>
            <a:r>
              <a:rPr lang="en-AU" sz="4000" dirty="0" smtClean="0"/>
              <a:t>Facebook: </a:t>
            </a:r>
            <a:r>
              <a:rPr lang="en-AU" sz="4000" dirty="0" err="1" smtClean="0"/>
              <a:t>pacificGBC</a:t>
            </a:r>
            <a:endParaRPr lang="en-AU" sz="4000" dirty="0" smtClean="0"/>
          </a:p>
          <a:p>
            <a:r>
              <a:rPr lang="en-AU" sz="4000" dirty="0" smtClean="0"/>
              <a:t>Twitter: @</a:t>
            </a:r>
            <a:r>
              <a:rPr lang="en-AU" sz="4000" dirty="0" err="1" smtClean="0"/>
              <a:t>PacificGBC</a:t>
            </a:r>
            <a:endParaRPr lang="en-AU" sz="4000" dirty="0" smtClean="0"/>
          </a:p>
          <a:p>
            <a:r>
              <a:rPr lang="en-AU" sz="4000" dirty="0" smtClean="0"/>
              <a:t>A mobile app also to be released soon.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1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THANKS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dirty="0" smtClean="0"/>
              <a:t>For further information contact:</a:t>
            </a:r>
          </a:p>
          <a:p>
            <a:pPr algn="ctr"/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Nikhil Lal (</a:t>
            </a:r>
            <a:r>
              <a:rPr lang="en-AU" dirty="0" smtClean="0">
                <a:hlinkClick r:id="rId2"/>
              </a:rPr>
              <a:t>nlal@pacificidf.org</a:t>
            </a:r>
            <a:r>
              <a:rPr lang="en-AU" dirty="0" smtClean="0"/>
              <a:t>) </a:t>
            </a:r>
          </a:p>
          <a:p>
            <a:pPr marL="0" indent="0" algn="ctr">
              <a:buNone/>
            </a:pPr>
            <a:r>
              <a:rPr lang="en-AU" dirty="0" smtClean="0"/>
              <a:t>Mark Borg (</a:t>
            </a:r>
            <a:r>
              <a:rPr lang="en-AU" dirty="0" smtClean="0">
                <a:hlinkClick r:id="rId3"/>
              </a:rPr>
              <a:t>mborg@pacificidf.org</a:t>
            </a:r>
            <a:r>
              <a:rPr lang="en-AU" dirty="0" smtClean="0"/>
              <a:t>)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Or visit: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www.greenbusiness.solutions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Pacific Islands Development Forum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Vision:</a:t>
            </a:r>
          </a:p>
          <a:p>
            <a:pPr marL="0" indent="0">
              <a:buNone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United, Distinctive and Sustainable Pacific Society</a:t>
            </a:r>
            <a:endParaRPr lang="en-GB" dirty="0"/>
          </a:p>
          <a:p>
            <a:pPr marL="0" indent="0">
              <a:buNone/>
            </a:pPr>
            <a:r>
              <a:rPr lang="en-AU" dirty="0" smtClean="0"/>
              <a:t>Mission:</a:t>
            </a:r>
          </a:p>
          <a:p>
            <a:pPr marL="0" lvl="1" indent="0">
              <a:buNone/>
            </a:pPr>
            <a:r>
              <a:rPr lang="en-AU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Enabling Green–Blue Pacific Economies through Inclusive Strategies, Multi-stakeholder Governance, and Genuine Partnerships.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6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Principles of Green Economy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57" y="5274512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4876" y="1473496"/>
            <a:ext cx="83820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Is sustainable;</a:t>
            </a:r>
          </a:p>
          <a:p>
            <a:r>
              <a:rPr lang="en-AU" sz="2400" dirty="0" smtClean="0"/>
              <a:t>delivers </a:t>
            </a:r>
            <a:r>
              <a:rPr lang="en-AU" sz="2400" dirty="0"/>
              <a:t>equity; </a:t>
            </a:r>
            <a:endParaRPr lang="en-AU" sz="2400" dirty="0" smtClean="0"/>
          </a:p>
          <a:p>
            <a:r>
              <a:rPr lang="en-AU" sz="2400" dirty="0" smtClean="0"/>
              <a:t>creates </a:t>
            </a:r>
            <a:r>
              <a:rPr lang="en-AU" sz="2400" dirty="0"/>
              <a:t>genuine prosperity and wellbeing for all; </a:t>
            </a:r>
            <a:endParaRPr lang="en-AU" sz="2400" dirty="0" smtClean="0"/>
          </a:p>
          <a:p>
            <a:r>
              <a:rPr lang="en-AU" sz="2400" dirty="0" smtClean="0"/>
              <a:t>improves </a:t>
            </a:r>
            <a:r>
              <a:rPr lang="en-AU" sz="2400" dirty="0"/>
              <a:t>the natural world; </a:t>
            </a:r>
          </a:p>
          <a:p>
            <a:r>
              <a:rPr lang="en-AU" sz="2400" dirty="0" smtClean="0"/>
              <a:t>is </a:t>
            </a:r>
            <a:r>
              <a:rPr lang="en-AU" sz="2400" dirty="0"/>
              <a:t>inclusive and participatory in decision making; </a:t>
            </a:r>
            <a:endParaRPr lang="en-AU" sz="2400" dirty="0" smtClean="0"/>
          </a:p>
          <a:p>
            <a:r>
              <a:rPr lang="en-AU" sz="2400" dirty="0" smtClean="0"/>
              <a:t>is </a:t>
            </a:r>
            <a:r>
              <a:rPr lang="en-AU" sz="2400" dirty="0"/>
              <a:t>accountable; </a:t>
            </a:r>
            <a:endParaRPr lang="en-AU" sz="2400" dirty="0" smtClean="0"/>
          </a:p>
          <a:p>
            <a:r>
              <a:rPr lang="en-AU" sz="2400" dirty="0" smtClean="0"/>
              <a:t>builds </a:t>
            </a:r>
            <a:r>
              <a:rPr lang="en-AU" sz="2400" dirty="0"/>
              <a:t>economic, social and environmental resilience; </a:t>
            </a:r>
            <a:endParaRPr lang="en-AU" sz="2400" dirty="0" smtClean="0"/>
          </a:p>
          <a:p>
            <a:r>
              <a:rPr lang="en-AU" sz="2400" dirty="0" smtClean="0"/>
              <a:t>delivers </a:t>
            </a:r>
            <a:r>
              <a:rPr lang="en-AU" sz="2400" dirty="0"/>
              <a:t>sustainable production and judicious use of resources; </a:t>
            </a:r>
            <a:endParaRPr lang="en-AU" sz="2400" dirty="0" smtClean="0"/>
          </a:p>
          <a:p>
            <a:r>
              <a:rPr lang="en-AU" sz="2400" dirty="0" smtClean="0"/>
              <a:t>invests </a:t>
            </a:r>
            <a:r>
              <a:rPr lang="en-AU" sz="2400" dirty="0"/>
              <a:t>for the </a:t>
            </a:r>
            <a:r>
              <a:rPr lang="en-AU" sz="2400" dirty="0" smtClean="0"/>
              <a:t>future; and</a:t>
            </a:r>
          </a:p>
          <a:p>
            <a:r>
              <a:rPr lang="en-AU" sz="2400" dirty="0" smtClean="0"/>
              <a:t>supports </a:t>
            </a:r>
            <a:r>
              <a:rPr lang="en-AU" sz="2400" dirty="0"/>
              <a:t>and </a:t>
            </a:r>
            <a:r>
              <a:rPr lang="en-AU" sz="2400" dirty="0" smtClean="0"/>
              <a:t>reinforces </a:t>
            </a:r>
            <a:r>
              <a:rPr lang="en-AU" sz="2400" dirty="0"/>
              <a:t>cultural and spiritual </a:t>
            </a:r>
            <a:r>
              <a:rPr lang="en-AU" sz="2400" dirty="0" smtClean="0"/>
              <a:t>values.</a:t>
            </a:r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952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PIDF Membership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u="sng" dirty="0" smtClean="0"/>
              <a:t>Countries</a:t>
            </a:r>
          </a:p>
          <a:p>
            <a:pPr marL="0" indent="0">
              <a:buNone/>
            </a:pPr>
            <a:endParaRPr lang="en-AU" u="sng" dirty="0" smtClean="0"/>
          </a:p>
          <a:p>
            <a:r>
              <a:rPr lang="en-AU" dirty="0" smtClean="0"/>
              <a:t>Fiji</a:t>
            </a:r>
          </a:p>
          <a:p>
            <a:r>
              <a:rPr lang="en-AU" dirty="0" smtClean="0"/>
              <a:t>Federated States of Micronesia</a:t>
            </a:r>
          </a:p>
          <a:p>
            <a:r>
              <a:rPr lang="en-AU" dirty="0" smtClean="0"/>
              <a:t>Kiribati</a:t>
            </a:r>
          </a:p>
          <a:p>
            <a:r>
              <a:rPr lang="en-AU" dirty="0" smtClean="0"/>
              <a:t>Marshall Islands</a:t>
            </a:r>
          </a:p>
          <a:p>
            <a:r>
              <a:rPr lang="en-AU" dirty="0" smtClean="0"/>
              <a:t>Nauru</a:t>
            </a:r>
          </a:p>
          <a:p>
            <a:r>
              <a:rPr lang="en-AU" dirty="0" smtClean="0"/>
              <a:t>Solomon Islands</a:t>
            </a:r>
          </a:p>
          <a:p>
            <a:r>
              <a:rPr lang="en-AU" dirty="0" smtClean="0"/>
              <a:t>Timor-Leste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Tokelau</a:t>
            </a:r>
          </a:p>
          <a:p>
            <a:r>
              <a:rPr lang="en-AU" dirty="0" smtClean="0"/>
              <a:t>Tonga</a:t>
            </a:r>
          </a:p>
          <a:p>
            <a:r>
              <a:rPr lang="en-AU" dirty="0" smtClean="0"/>
              <a:t>Tuvalu</a:t>
            </a:r>
          </a:p>
          <a:p>
            <a:r>
              <a:rPr lang="en-AU" dirty="0" smtClean="0"/>
              <a:t>Vanuatu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u="sng" dirty="0" smtClean="0"/>
              <a:t>Organisations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PIANGO</a:t>
            </a:r>
          </a:p>
          <a:p>
            <a:r>
              <a:rPr lang="en-AU" dirty="0" smtClean="0"/>
              <a:t>PIPSO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PIDF Governance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8" y="1600200"/>
            <a:ext cx="73652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/>
              <a:t>National Sustainable Development Boards</a:t>
            </a:r>
            <a:endParaRPr lang="en-AU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Each PIDF member country needs to establish a NSDB</a:t>
            </a:r>
          </a:p>
          <a:p>
            <a:r>
              <a:rPr lang="en-AU" dirty="0" smtClean="0"/>
              <a:t>NSDBs have multi-stakeholder membership with representatives from:</a:t>
            </a:r>
            <a:endParaRPr lang="en-AU" dirty="0"/>
          </a:p>
          <a:p>
            <a:pPr lvl="1"/>
            <a:r>
              <a:rPr lang="en-AU" dirty="0" smtClean="0"/>
              <a:t>Government;</a:t>
            </a:r>
            <a:endParaRPr lang="en-AU" dirty="0"/>
          </a:p>
          <a:p>
            <a:pPr lvl="1"/>
            <a:r>
              <a:rPr lang="en-AU" dirty="0" smtClean="0"/>
              <a:t>Civil Society; and</a:t>
            </a:r>
            <a:endParaRPr lang="en-AU" dirty="0"/>
          </a:p>
          <a:p>
            <a:pPr lvl="1"/>
            <a:r>
              <a:rPr lang="en-AU" dirty="0" smtClean="0"/>
              <a:t>The Private Sector.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73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/>
              <a:t>National Sustainable Development Boards</a:t>
            </a:r>
            <a:endParaRPr lang="en-AU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PIDF </a:t>
            </a:r>
            <a:r>
              <a:rPr lang="en-AU" dirty="0" smtClean="0"/>
              <a:t>Charter provides </a:t>
            </a:r>
            <a:r>
              <a:rPr lang="en-AU" dirty="0"/>
              <a:t>the purpose of the NSDB: </a:t>
            </a:r>
          </a:p>
          <a:p>
            <a:r>
              <a:rPr lang="en-AU" dirty="0" smtClean="0"/>
              <a:t>Serves </a:t>
            </a:r>
            <a:r>
              <a:rPr lang="en-AU" dirty="0"/>
              <a:t>as the </a:t>
            </a:r>
            <a:r>
              <a:rPr lang="en-AU" dirty="0" smtClean="0"/>
              <a:t>national </a:t>
            </a:r>
            <a:r>
              <a:rPr lang="en-AU" dirty="0"/>
              <a:t>focal point and repository of information on all PIDF matters at the </a:t>
            </a:r>
            <a:r>
              <a:rPr lang="en-AU" dirty="0" smtClean="0"/>
              <a:t>national level</a:t>
            </a:r>
            <a:r>
              <a:rPr lang="en-AU" dirty="0"/>
              <a:t>; </a:t>
            </a:r>
          </a:p>
          <a:p>
            <a:r>
              <a:rPr lang="en-AU" dirty="0" smtClean="0"/>
              <a:t>Promotes </a:t>
            </a:r>
            <a:r>
              <a:rPr lang="en-AU" dirty="0"/>
              <a:t>the establishment of multi-stakeholder and inclusive processes at the </a:t>
            </a:r>
            <a:r>
              <a:rPr lang="en-AU" dirty="0" smtClean="0"/>
              <a:t>national </a:t>
            </a:r>
            <a:r>
              <a:rPr lang="en-AU" dirty="0"/>
              <a:t>level; </a:t>
            </a:r>
          </a:p>
          <a:p>
            <a:r>
              <a:rPr lang="en-AU" dirty="0" smtClean="0"/>
              <a:t>Coordinates </a:t>
            </a:r>
            <a:r>
              <a:rPr lang="en-AU" dirty="0"/>
              <a:t>the implementation of the decisions of the PIDF at </a:t>
            </a:r>
            <a:r>
              <a:rPr lang="en-AU" dirty="0" smtClean="0"/>
              <a:t>the national </a:t>
            </a:r>
            <a:r>
              <a:rPr lang="en-AU" dirty="0"/>
              <a:t>level; </a:t>
            </a:r>
          </a:p>
          <a:p>
            <a:r>
              <a:rPr lang="en-AU" dirty="0" smtClean="0"/>
              <a:t>Advocates </a:t>
            </a:r>
            <a:r>
              <a:rPr lang="en-AU" dirty="0"/>
              <a:t>and </a:t>
            </a:r>
            <a:r>
              <a:rPr lang="en-AU" dirty="0" smtClean="0"/>
              <a:t>leads </a:t>
            </a:r>
            <a:r>
              <a:rPr lang="en-AU" dirty="0"/>
              <a:t>the vision and purposes of the PIDF at the </a:t>
            </a:r>
            <a:r>
              <a:rPr lang="en-AU" dirty="0" smtClean="0"/>
              <a:t>national </a:t>
            </a:r>
            <a:r>
              <a:rPr lang="en-AU" dirty="0"/>
              <a:t>level; </a:t>
            </a:r>
            <a:r>
              <a:rPr lang="en-AU" dirty="0" smtClean="0"/>
              <a:t>and</a:t>
            </a:r>
            <a:endParaRPr lang="en-AU" dirty="0"/>
          </a:p>
          <a:p>
            <a:r>
              <a:rPr lang="en-AU" dirty="0" smtClean="0"/>
              <a:t>Reports </a:t>
            </a:r>
            <a:r>
              <a:rPr lang="en-AU" dirty="0"/>
              <a:t>to the </a:t>
            </a:r>
            <a:r>
              <a:rPr lang="en-AU" dirty="0" smtClean="0"/>
              <a:t>Members’ Representative Council.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/>
          <a:lstStyle/>
          <a:p>
            <a:pPr algn="l"/>
            <a:r>
              <a:rPr lang="en-AU" dirty="0" smtClean="0"/>
              <a:t>One Pasifika Programme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GOAL: To create and support an enabling environment in PIDF Member Countries for sustainable development that empowers people and safeguards their environment and social fibre and pursues a Green Economy model with full and active participation of their government institutions, civil society and the private sector.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38"/>
            <a:ext cx="8229600" cy="801599"/>
          </a:xfrm>
        </p:spPr>
        <p:txBody>
          <a:bodyPr>
            <a:normAutofit/>
          </a:bodyPr>
          <a:lstStyle/>
          <a:p>
            <a:pPr algn="l"/>
            <a:r>
              <a:rPr lang="en-AU" dirty="0" smtClean="0"/>
              <a:t>PIDF draft Strategic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632529"/>
            <a:ext cx="1013613" cy="953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39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1276" y="6248400"/>
            <a:ext cx="9185276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pic>
        <p:nvPicPr>
          <p:cNvPr id="8" name="Picture 3" descr="a549de4095c0e7ddf97fae7bd4dc98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248400"/>
            <a:ext cx="918527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8150" y="1752600"/>
            <a:ext cx="5505450" cy="7955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M Cluster: Mainstreaming </a:t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>Green Economy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150" y="2632272"/>
            <a:ext cx="5505450" cy="7955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D Cluster: Decarbonisation 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of the Pacific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150" y="3530992"/>
            <a:ext cx="5505450" cy="9221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R </a:t>
            </a:r>
            <a:r>
              <a:rPr lang="en-AU" sz="2400" b="1" dirty="0">
                <a:solidFill>
                  <a:schemeClr val="tx1"/>
                </a:solidFill>
              </a:rPr>
              <a:t>Cluster: </a:t>
            </a:r>
            <a:r>
              <a:rPr lang="en-AU" sz="2400" b="1" dirty="0" smtClean="0">
                <a:solidFill>
                  <a:schemeClr val="tx1"/>
                </a:solidFill>
              </a:rPr>
              <a:t> Adaptive Solutions 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for Island Resilience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150" y="4529111"/>
            <a:ext cx="5505450" cy="7955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I </a:t>
            </a:r>
            <a:r>
              <a:rPr lang="en-AU" sz="2400" b="1" dirty="0">
                <a:solidFill>
                  <a:schemeClr val="tx1"/>
                </a:solidFill>
              </a:rPr>
              <a:t>Cluster: </a:t>
            </a:r>
            <a:r>
              <a:rPr lang="en-AU" sz="2400" b="1" dirty="0" smtClean="0">
                <a:solidFill>
                  <a:schemeClr val="tx1"/>
                </a:solidFill>
              </a:rPr>
              <a:t/>
            </a:r>
            <a:br>
              <a:rPr lang="en-AU" sz="2400" b="1" dirty="0" smtClean="0">
                <a:solidFill>
                  <a:schemeClr val="tx1"/>
                </a:solidFill>
              </a:rPr>
            </a:br>
            <a:r>
              <a:rPr lang="en-AU" sz="2400" b="1" dirty="0" smtClean="0">
                <a:solidFill>
                  <a:schemeClr val="tx1"/>
                </a:solidFill>
              </a:rPr>
              <a:t>Institutional Arrangements</a:t>
            </a:r>
            <a:endParaRPr lang="en-AU" sz="24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1714" y="4618919"/>
            <a:ext cx="590550" cy="615945"/>
            <a:chOff x="4641374" y="4940756"/>
            <a:chExt cx="590550" cy="615945"/>
          </a:xfrm>
        </p:grpSpPr>
        <p:sp>
          <p:nvSpPr>
            <p:cNvPr id="14" name="Oval 13"/>
            <p:cNvSpPr/>
            <p:nvPr/>
          </p:nvSpPr>
          <p:spPr>
            <a:xfrm>
              <a:off x="4641374" y="4940756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47" y="5020126"/>
              <a:ext cx="457203" cy="45720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41713" y="3686925"/>
            <a:ext cx="590550" cy="615945"/>
            <a:chOff x="1447800" y="4938552"/>
            <a:chExt cx="590550" cy="615945"/>
          </a:xfrm>
        </p:grpSpPr>
        <p:sp>
          <p:nvSpPr>
            <p:cNvPr id="17" name="Oval 16"/>
            <p:cNvSpPr/>
            <p:nvPr/>
          </p:nvSpPr>
          <p:spPr>
            <a:xfrm>
              <a:off x="1447800" y="4938552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667" y="5023694"/>
              <a:ext cx="392815" cy="39281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72861" y="1842408"/>
            <a:ext cx="590550" cy="615945"/>
            <a:chOff x="1423575" y="3350879"/>
            <a:chExt cx="590550" cy="615945"/>
          </a:xfrm>
        </p:grpSpPr>
        <p:sp>
          <p:nvSpPr>
            <p:cNvPr id="20" name="Oval 19"/>
            <p:cNvSpPr/>
            <p:nvPr/>
          </p:nvSpPr>
          <p:spPr>
            <a:xfrm>
              <a:off x="1423575" y="3350879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04" y="3421393"/>
              <a:ext cx="250291" cy="4749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91096" y="2722080"/>
            <a:ext cx="590550" cy="615945"/>
            <a:chOff x="4648200" y="3350878"/>
            <a:chExt cx="590550" cy="615945"/>
          </a:xfrm>
        </p:grpSpPr>
        <p:sp>
          <p:nvSpPr>
            <p:cNvPr id="23" name="Oval 22"/>
            <p:cNvSpPr/>
            <p:nvPr/>
          </p:nvSpPr>
          <p:spPr>
            <a:xfrm>
              <a:off x="4648200" y="3350878"/>
              <a:ext cx="590550" cy="615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-2000" contrast="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5679" y="3437328"/>
              <a:ext cx="415591" cy="45897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8" y="1615105"/>
            <a:ext cx="2905228" cy="3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664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Pacific Islands Development Forum</vt:lpstr>
      <vt:lpstr>Principles of Green Economy</vt:lpstr>
      <vt:lpstr>PIDF Membership</vt:lpstr>
      <vt:lpstr>PIDF Governance</vt:lpstr>
      <vt:lpstr>National Sustainable Development Boards</vt:lpstr>
      <vt:lpstr>National Sustainable Development Boards</vt:lpstr>
      <vt:lpstr>One Pasifika Programme</vt:lpstr>
      <vt:lpstr>PIDF draft Strategic Plan</vt:lpstr>
      <vt:lpstr>Mainstreaming Green Economy</vt:lpstr>
      <vt:lpstr>Green Business Centre</vt:lpstr>
      <vt:lpstr>Greening Business</vt:lpstr>
      <vt:lpstr>Pacific Green Business Centre</vt:lpstr>
      <vt:lpstr>Pacific Green Business Centre Tools</vt:lpstr>
      <vt:lpstr>PGBC deliverables</vt:lpstr>
      <vt:lpstr>PGBC next deliverables</vt:lpstr>
      <vt:lpstr>Web-portal</vt:lpstr>
      <vt:lpstr>THANKS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2017-06-27T03:50:13Z</dcterms:created>
  <dcterms:modified xsi:type="dcterms:W3CDTF">2017-07-25T19:27:38Z</dcterms:modified>
</cp:coreProperties>
</file>