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5D8F4-7BCB-47E7-A92A-29F2562B3239}" type="datetimeFigureOut">
              <a:rPr lang="en-NZ" smtClean="0"/>
              <a:t>24/07/2017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4D5-C778-43B8-A354-9D9EBB2BBBB2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31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56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868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121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186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10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77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19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5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750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781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B2AD-503D-4C06-8E22-6381DCD567E8}" type="datetimeFigureOut">
              <a:rPr lang="en-US" smtClean="0"/>
              <a:pPr/>
              <a:t>7/24/2017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2DCF1-AF54-4BD0-B7D9-9701271D19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82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62173"/>
            <a:ext cx="9938197" cy="195528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 IMPORTANCE OF PRIVATE SECTOR ENGAEMENT IN REGIONAL POLICY MAKING: GAPS AND CHALLENGES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552" y="5105637"/>
            <a:ext cx="9144000" cy="118131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b="1" dirty="0" smtClean="0"/>
              <a:t>PIPSO CAPACITY TRAINING</a:t>
            </a:r>
          </a:p>
          <a:p>
            <a:pPr algn="r"/>
            <a:r>
              <a:rPr lang="en-US" b="1" dirty="0" smtClean="0"/>
              <a:t>24</a:t>
            </a:r>
            <a:r>
              <a:rPr lang="en-US" b="1" baseline="30000" dirty="0" smtClean="0"/>
              <a:t>TH</a:t>
            </a:r>
            <a:r>
              <a:rPr lang="en-US" b="1" dirty="0" smtClean="0"/>
              <a:t> JULY 2016</a:t>
            </a:r>
          </a:p>
          <a:p>
            <a:pPr algn="r"/>
            <a:r>
              <a:rPr lang="en-US" b="1" dirty="0" smtClean="0"/>
              <a:t>HEXAGON HOTEL</a:t>
            </a:r>
          </a:p>
          <a:p>
            <a:pPr algn="r"/>
            <a:r>
              <a:rPr lang="en-US" b="1" dirty="0" smtClean="0"/>
              <a:t>NADI FIJI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96496" cy="177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19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ENGAGE IN REGIONAL POLICY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Why engage, why is it important for private sector to engage in regional policy?</a:t>
            </a:r>
          </a:p>
          <a:p>
            <a:r>
              <a:rPr lang="en-US" dirty="0" smtClean="0"/>
              <a:t>Examples of regional policy action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SPARTECA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PICTA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MSG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PACER Plus</a:t>
            </a:r>
            <a:endParaRPr lang="en-US" dirty="0"/>
          </a:p>
          <a:p>
            <a:r>
              <a:rPr lang="en-US" dirty="0" smtClean="0"/>
              <a:t>What are the key drivers of these regional policies?</a:t>
            </a:r>
          </a:p>
          <a:p>
            <a:r>
              <a:rPr lang="en-US" dirty="0" smtClean="0"/>
              <a:t>Established national platforms.</a:t>
            </a:r>
          </a:p>
          <a:p>
            <a:r>
              <a:rPr lang="en-US" dirty="0" smtClean="0"/>
              <a:t>are these platforms working?</a:t>
            </a:r>
          </a:p>
          <a:p>
            <a:r>
              <a:rPr lang="en-US" dirty="0" smtClean="0"/>
              <a:t> Are we influencing these spaces? </a:t>
            </a:r>
          </a:p>
          <a:p>
            <a:r>
              <a:rPr lang="en-US" dirty="0" smtClean="0"/>
              <a:t>Where do we see ourselves in the process, at the start, midway, or at the implementation/ end stages?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841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Regional Policy Architecture</a:t>
            </a:r>
            <a:br>
              <a:rPr lang="en-US" dirty="0" smtClean="0"/>
            </a:br>
            <a:r>
              <a:rPr lang="en-US" dirty="0" smtClean="0"/>
              <a:t>Pacific Islands Forum Secretariat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PIFS Strategic Outcomes</a:t>
            </a:r>
          </a:p>
          <a:p>
            <a:pPr lvl="0"/>
            <a:r>
              <a:rPr lang="en-AU" dirty="0"/>
              <a:t>Maximising the Potential of Our Shared Pacific Ocean</a:t>
            </a:r>
            <a:r>
              <a:rPr lang="en-AU" i="1" dirty="0"/>
              <a:t> </a:t>
            </a:r>
            <a:endParaRPr lang="en-US" dirty="0"/>
          </a:p>
          <a:p>
            <a:pPr lvl="0"/>
            <a:r>
              <a:rPr lang="en-AU" dirty="0"/>
              <a:t>increasing Economic Prosperity </a:t>
            </a:r>
            <a:endParaRPr lang="en-US" dirty="0"/>
          </a:p>
          <a:p>
            <a:pPr lvl="0"/>
            <a:r>
              <a:rPr lang="en-US" dirty="0"/>
              <a:t>Strong Pacific Governance for a Peaceful and Stable Region </a:t>
            </a:r>
          </a:p>
          <a:p>
            <a:pPr lvl="0"/>
            <a:r>
              <a:rPr lang="en-US" dirty="0"/>
              <a:t>Promoting People-Centered Development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Role of PIFS</a:t>
            </a:r>
          </a:p>
          <a:p>
            <a:r>
              <a:rPr lang="en-US" dirty="0" smtClean="0"/>
              <a:t> policy advice</a:t>
            </a:r>
          </a:p>
          <a:p>
            <a:r>
              <a:rPr lang="en-US" dirty="0" smtClean="0"/>
              <a:t> coordination around implementation of Forum Leaders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6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Pacific Regionalism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is in the Framework for Pacific Regionalism?</a:t>
            </a:r>
          </a:p>
          <a:p>
            <a:r>
              <a:rPr lang="en-US" dirty="0" smtClean="0"/>
              <a:t>The Framework rests on the belief that deeper regionalism will help </a:t>
            </a:r>
            <a:r>
              <a:rPr lang="en-US" b="1" dirty="0" smtClean="0"/>
              <a:t>increase socio-economic and development prospects, expand market opportunities, improve service delivery, and contribute to security and good governance for Pacific people and for the region as a whole.</a:t>
            </a:r>
          </a:p>
          <a:p>
            <a:r>
              <a:rPr lang="en-US" b="1" dirty="0" smtClean="0"/>
              <a:t>To drive deeper regionalism, we need good processes and clear political direction.</a:t>
            </a:r>
            <a:endParaRPr lang="en-US" dirty="0" smtClean="0"/>
          </a:p>
          <a:p>
            <a:r>
              <a:rPr lang="en-US" b="1" dirty="0" smtClean="0"/>
              <a:t>Vision</a:t>
            </a:r>
            <a:r>
              <a:rPr lang="en-US" dirty="0" smtClean="0"/>
              <a:t>: The Framework in a short and memorable vision statement </a:t>
            </a:r>
            <a:r>
              <a:rPr lang="en-US" b="1" dirty="0" smtClean="0"/>
              <a:t>“a region of peace, harmony, security, social inclusion, and prosperity, so that all Pacific people can lead free, healthy, and productive lives”.</a:t>
            </a:r>
          </a:p>
          <a:p>
            <a:endParaRPr lang="en-US" dirty="0" smtClean="0"/>
          </a:p>
          <a:p>
            <a:r>
              <a:rPr lang="en-US" b="1" dirty="0" smtClean="0"/>
              <a:t>Values</a:t>
            </a:r>
            <a:r>
              <a:rPr lang="en-US" dirty="0" smtClean="0"/>
              <a:t>: The Framework sets out a set of values that should underpin all of the work we do in the region, and be reflected in all policy making. These values capture cross-cutting issues such as </a:t>
            </a:r>
            <a:r>
              <a:rPr lang="en-US" b="1" dirty="0" smtClean="0"/>
              <a:t>gender equality, inclusiveness, and good partnerships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8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vs National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understanding the process upstream and downstream</a:t>
            </a:r>
          </a:p>
          <a:p>
            <a:r>
              <a:rPr lang="en-US" dirty="0" smtClean="0"/>
              <a:t>Are there clear process at the national level?</a:t>
            </a:r>
          </a:p>
          <a:p>
            <a:r>
              <a:rPr lang="en-US" dirty="0" smtClean="0"/>
              <a:t>NSA roles in these processes, what influence does the private sector have at this level?</a:t>
            </a:r>
          </a:p>
          <a:p>
            <a:r>
              <a:rPr lang="en-US" dirty="0" smtClean="0"/>
              <a:t>What is the value of private sector engagement at regional level?</a:t>
            </a:r>
          </a:p>
          <a:p>
            <a:r>
              <a:rPr lang="en-US" dirty="0" smtClean="0"/>
              <a:t>Is the FPR provides a clear process as stipulated under the FPR.  </a:t>
            </a:r>
          </a:p>
          <a:p>
            <a:r>
              <a:rPr lang="en-US" dirty="0" smtClean="0"/>
              <a:t>Example of private sector engagement – proposition of business harmonisation and ease of doing business in the region – Forum Travel Card, Labour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17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Hook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275" y="1416676"/>
            <a:ext cx="5065311" cy="47394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68225" y="1803042"/>
            <a:ext cx="41985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The hook can be considered as having two key components: (1) informing and advising Leaders to set and progress a prioritized regionalism agenda; and (2) enabling the region to deliver the Leaders priorities for Pacific regionalism.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6450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Avenues for Engagement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5803430"/>
              </p:ext>
            </p:extLst>
          </p:nvPr>
        </p:nvGraphicFramePr>
        <p:xfrm>
          <a:off x="963054" y="1582550"/>
          <a:ext cx="8128000" cy="3134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 Processes/Platforms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National Processes/</a:t>
                      </a:r>
                      <a:r>
                        <a:rPr lang="en-US" baseline="0" dirty="0" smtClean="0"/>
                        <a:t> Platforms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Sector Dialogue with Forum Leaders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Sector Dialogue with FEMM/ FTMM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FPR</a:t>
                      </a:r>
                      <a:r>
                        <a:rPr lang="en-US" baseline="0" dirty="0" smtClean="0"/>
                        <a:t> Public Policy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SSCR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Quarterly</a:t>
                      </a:r>
                      <a:r>
                        <a:rPr lang="en-US" baseline="0" dirty="0" smtClean="0"/>
                        <a:t> PIFS NSA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CROP WGs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5915" y="4765183"/>
            <a:ext cx="8062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processes and platforms exist at national level?</a:t>
            </a:r>
          </a:p>
          <a:p>
            <a:r>
              <a:rPr lang="en-US" sz="2800" b="1" dirty="0" smtClean="0"/>
              <a:t>Are these processes clear, useful, effective?</a:t>
            </a:r>
          </a:p>
          <a:p>
            <a:r>
              <a:rPr lang="en-US" sz="2800" b="1" dirty="0" smtClean="0"/>
              <a:t>How can the private sector influence both processes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9813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973"/>
            <a:ext cx="10515600" cy="1141703"/>
          </a:xfrm>
        </p:spPr>
        <p:txBody>
          <a:bodyPr/>
          <a:lstStyle/>
          <a:p>
            <a:r>
              <a:rPr lang="en-US" dirty="0" smtClean="0"/>
              <a:t>Formal and Informal avenues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1121150"/>
              </p:ext>
            </p:extLst>
          </p:nvPr>
        </p:nvGraphicFramePr>
        <p:xfrm>
          <a:off x="988810" y="1690688"/>
          <a:ext cx="1006126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0631"/>
                <a:gridCol w="50306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media and other communication channels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Forum Leaders- Annual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Policy seminars</a:t>
                      </a:r>
                      <a:r>
                        <a:rPr lang="en-US" baseline="0" dirty="0" smtClean="0"/>
                        <a:t> – national/ regional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Ministerial/ Officials meetings-FEMM/FTMM- Annual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Generating</a:t>
                      </a:r>
                      <a:r>
                        <a:rPr lang="en-US" baseline="0" dirty="0" smtClean="0"/>
                        <a:t> policy briefs for discussions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FPR – annual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Talanoa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SSCR - annual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Wontok</a:t>
                      </a:r>
                      <a:r>
                        <a:rPr lang="en-US" dirty="0" smtClean="0"/>
                        <a:t>-ism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PIFS NSA - Quarterly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CROP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17431" y="5087155"/>
            <a:ext cx="9994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this seen as a gap?</a:t>
            </a:r>
          </a:p>
          <a:p>
            <a:r>
              <a:rPr lang="en-US" sz="2400" dirty="0" smtClean="0"/>
              <a:t>What are other informal policy </a:t>
            </a:r>
            <a:r>
              <a:rPr lang="en-US" sz="2400" smtClean="0"/>
              <a:t>spaces that needs </a:t>
            </a:r>
            <a:r>
              <a:rPr lang="en-US" sz="2400" dirty="0" smtClean="0"/>
              <a:t>to be leveraged?</a:t>
            </a:r>
          </a:p>
          <a:p>
            <a:r>
              <a:rPr lang="en-US" sz="2400" dirty="0" smtClean="0"/>
              <a:t>Is there scope to strengthen existing mechanisms or create new robust spaces?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5815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2018 Forum Leaders Meeting Theme: Our Blue Pacific: </a:t>
            </a:r>
            <a:r>
              <a:rPr lang="en-US" b="1" i="1" dirty="0"/>
              <a:t>“Our Blue Pacific – our sea of islands – our security through sustainable development, management and conservation”</a:t>
            </a:r>
            <a:endParaRPr lang="en-US" dirty="0" smtClean="0"/>
          </a:p>
          <a:p>
            <a:r>
              <a:rPr lang="en-US" dirty="0" smtClean="0"/>
              <a:t>Oceans – source of wellbeing</a:t>
            </a:r>
          </a:p>
          <a:p>
            <a:r>
              <a:rPr lang="en-US" dirty="0"/>
              <a:t>K</a:t>
            </a:r>
            <a:r>
              <a:rPr lang="en-US" dirty="0" smtClean="0"/>
              <a:t>ey role - private sector </a:t>
            </a:r>
          </a:p>
          <a:p>
            <a:r>
              <a:rPr lang="en-US" dirty="0" smtClean="0"/>
              <a:t>Innovation- thinking, engaging, implementation</a:t>
            </a:r>
          </a:p>
          <a:p>
            <a:r>
              <a:rPr lang="en-US" dirty="0" smtClean="0"/>
              <a:t>Strengthen cross sectoral partnerships exploration of new opportunities, thinking and acting outside the box, </a:t>
            </a:r>
          </a:p>
          <a:p>
            <a:r>
              <a:rPr lang="en-US" dirty="0" smtClean="0"/>
              <a:t>engaging beyond the formal spaces</a:t>
            </a:r>
          </a:p>
          <a:p>
            <a:r>
              <a:rPr lang="en-US" dirty="0" smtClean="0"/>
              <a:t>seeking and creating new platforms and processes</a:t>
            </a:r>
          </a:p>
          <a:p>
            <a:r>
              <a:rPr lang="en-US" dirty="0" smtClean="0"/>
              <a:t>Effective and </a:t>
            </a:r>
            <a:r>
              <a:rPr lang="en-US" smtClean="0"/>
              <a:t>proactive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267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191</TotalTime>
  <Words>652</Words>
  <Application>Microsoft Office PowerPoint</Application>
  <PresentationFormat>Custom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IMPORTANCE OF PRIVATE SECTOR ENGAEMENT IN REGIONAL POLICY MAKING: GAPS AND CHALLENGES</vt:lpstr>
      <vt:lpstr>WHY ENGAGE IN REGIONAL POLICY MAKING</vt:lpstr>
      <vt:lpstr>Regional Policy Architecture Pacific Islands Forum Secretariat</vt:lpstr>
      <vt:lpstr>Framework for Pacific Regionalism</vt:lpstr>
      <vt:lpstr>Regional vs National Policy</vt:lpstr>
      <vt:lpstr>Policy Hook</vt:lpstr>
      <vt:lpstr>Avenues for Engagement</vt:lpstr>
      <vt:lpstr>Formal and Informal avenues</vt:lpstr>
      <vt:lpstr>Key message</vt:lpstr>
    </vt:vector>
  </TitlesOfParts>
  <Company>The Pacific Islands Forum Secretariat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PRIVATE SECTOR ENGAEMENT IN REGIONAL POLICY MAKING: GAPS AND CHALLENGES</dc:title>
  <dc:creator>Penisoni Naupoto</dc:creator>
  <cp:lastModifiedBy>Jone_M</cp:lastModifiedBy>
  <cp:revision>15</cp:revision>
  <dcterms:created xsi:type="dcterms:W3CDTF">2017-07-23T00:11:17Z</dcterms:created>
  <dcterms:modified xsi:type="dcterms:W3CDTF">2017-07-23T21:35:51Z</dcterms:modified>
</cp:coreProperties>
</file>