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25"/>
  </p:notesMasterIdLst>
  <p:sldIdLst>
    <p:sldId id="281" r:id="rId2"/>
    <p:sldId id="292" r:id="rId3"/>
    <p:sldId id="293" r:id="rId4"/>
    <p:sldId id="306" r:id="rId5"/>
    <p:sldId id="291" r:id="rId6"/>
    <p:sldId id="288" r:id="rId7"/>
    <p:sldId id="303" r:id="rId8"/>
    <p:sldId id="304" r:id="rId9"/>
    <p:sldId id="305" r:id="rId10"/>
    <p:sldId id="296" r:id="rId11"/>
    <p:sldId id="297" r:id="rId12"/>
    <p:sldId id="302" r:id="rId13"/>
    <p:sldId id="290" r:id="rId14"/>
    <p:sldId id="298" r:id="rId15"/>
    <p:sldId id="299" r:id="rId16"/>
    <p:sldId id="300" r:id="rId17"/>
    <p:sldId id="301" r:id="rId18"/>
    <p:sldId id="308" r:id="rId19"/>
    <p:sldId id="294" r:id="rId20"/>
    <p:sldId id="289" r:id="rId21"/>
    <p:sldId id="310" r:id="rId22"/>
    <p:sldId id="309" r:id="rId23"/>
    <p:sldId id="28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F6B90"/>
    <a:srgbClr val="64B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636697-229B-4525-B952-D38D101A0E0A}">
  <a:tblStyle styleId="{A1636697-229B-4525-B952-D38D101A0E0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49" autoAdjust="0"/>
    <p:restoredTop sz="94655"/>
  </p:normalViewPr>
  <p:slideViewPr>
    <p:cSldViewPr snapToGrid="0" snapToObjects="1">
      <p:cViewPr varScale="1">
        <p:scale>
          <a:sx n="87" d="100"/>
          <a:sy n="87" d="100"/>
        </p:scale>
        <p:origin x="11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44365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13" name="Shape 13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Shape 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34152" r="12881" b="28665"/>
          <a:stretch/>
        </p:blipFill>
        <p:spPr>
          <a:xfrm>
            <a:off x="0" y="0"/>
            <a:ext cx="3118449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4" y="633650"/>
            <a:ext cx="1817960" cy="1519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34152" r="12881" b="28665"/>
          <a:stretch/>
        </p:blipFill>
        <p:spPr>
          <a:xfrm>
            <a:off x="6099900" y="0"/>
            <a:ext cx="3118449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3" t="34152" r="12881" b="28665"/>
          <a:stretch/>
        </p:blipFill>
        <p:spPr>
          <a:xfrm>
            <a:off x="3087265" y="0"/>
            <a:ext cx="3118449" cy="5143500"/>
          </a:xfrm>
          <a:prstGeom prst="rect">
            <a:avLst/>
          </a:prstGeom>
        </p:spPr>
      </p:pic>
      <p:sp>
        <p:nvSpPr>
          <p:cNvPr id="73" name="Shape 73"/>
          <p:cNvSpPr/>
          <p:nvPr/>
        </p:nvSpPr>
        <p:spPr>
          <a:xfrm>
            <a:off x="0" y="0"/>
            <a:ext cx="30440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F6B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  <p:cxnSp>
        <p:nvCxnSpPr>
          <p:cNvPr id="10" name="Shape 68"/>
          <p:cNvCxnSpPr/>
          <p:nvPr userDrawn="1"/>
        </p:nvCxnSpPr>
        <p:spPr>
          <a:xfrm>
            <a:off x="536700" y="1796985"/>
            <a:ext cx="452399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0"/>
          <p:cNvSpPr txBox="1">
            <a:spLocks noGrp="1"/>
          </p:cNvSpPr>
          <p:nvPr>
            <p:ph type="title"/>
          </p:nvPr>
        </p:nvSpPr>
        <p:spPr>
          <a:xfrm>
            <a:off x="536700" y="758000"/>
            <a:ext cx="8122078" cy="6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61"/>
          <p:cNvSpPr txBox="1">
            <a:spLocks noGrp="1"/>
          </p:cNvSpPr>
          <p:nvPr>
            <p:ph type="body" idx="1"/>
          </p:nvPr>
        </p:nvSpPr>
        <p:spPr>
          <a:xfrm>
            <a:off x="536324" y="1576500"/>
            <a:ext cx="8122453" cy="315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1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cxnSp>
        <p:nvCxnSpPr>
          <p:cNvPr id="7" name="Shape 64"/>
          <p:cNvCxnSpPr/>
          <p:nvPr userDrawn="1"/>
        </p:nvCxnSpPr>
        <p:spPr>
          <a:xfrm>
            <a:off x="647287" y="148160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29466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Shape 76"/>
          <p:cNvSpPr/>
          <p:nvPr userDrawn="1"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F6B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78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6"/>
          <p:cNvSpPr/>
          <p:nvPr userDrawn="1"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1F6B9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78"/>
          <p:cNvSpPr txBox="1">
            <a:spLocks/>
          </p:cNvSpPr>
          <p:nvPr userDrawn="1"/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en" smtClean="0">
                <a:solidFill>
                  <a:srgbClr val="FFFFFF"/>
                </a:solidFill>
              </a:rPr>
              <a:pPr algn="ctr"/>
              <a:t>‹#›</a:t>
            </a:fld>
            <a:endParaRPr lang="e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294667"/>
              </a:buClr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A800"/>
              </a:buClr>
              <a:buSzPct val="1000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300" b="1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62" r:id="rId3"/>
    <p:sldLayoutId id="214748366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Times New Roman" charset="0"/>
          <a:ea typeface="Times New Roman" charset="0"/>
          <a:cs typeface="Times New Roman" charset="0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charset="0"/>
          <a:ea typeface="Arial" charset="0"/>
          <a:cs typeface="Arial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Davids@pipso.org.f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1427" y="1388124"/>
            <a:ext cx="4282072" cy="1288973"/>
          </a:xfrm>
        </p:spPr>
        <p:txBody>
          <a:bodyPr/>
          <a:lstStyle/>
          <a:p>
            <a:pPr algn="ctr"/>
            <a:r>
              <a:rPr lang="en-AU" sz="2800" dirty="0" smtClean="0"/>
              <a:t>Business Development  &amp; Productivity Specialist Business Advisor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6169" y="3778786"/>
            <a:ext cx="3026149" cy="941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AU" sz="2800" dirty="0" smtClean="0"/>
              <a:t>David Sutherland</a:t>
            </a:r>
          </a:p>
          <a:p>
            <a:endParaRPr lang="en-AU" sz="1000" dirty="0" smtClean="0"/>
          </a:p>
          <a:p>
            <a:pPr algn="ctr"/>
            <a:r>
              <a:rPr lang="en-AU" sz="1800" b="0" dirty="0" smtClean="0"/>
              <a:t>Davids@pipso.org.fj</a:t>
            </a:r>
            <a:endParaRPr lang="en-US" sz="1800" b="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4" y="452428"/>
            <a:ext cx="2137272" cy="7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8637" y="2540539"/>
            <a:ext cx="5349603" cy="813506"/>
          </a:xfrm>
        </p:spPr>
        <p:txBody>
          <a:bodyPr/>
          <a:lstStyle/>
          <a:p>
            <a:pPr algn="ctr"/>
            <a:r>
              <a:rPr lang="en-US" sz="2800" dirty="0" smtClean="0"/>
              <a:t>USP Entrepreneurial Workshop</a:t>
            </a:r>
            <a:br>
              <a:rPr lang="en-US" sz="2800" dirty="0" smtClean="0"/>
            </a:br>
            <a:r>
              <a:rPr lang="en-US" sz="1400" dirty="0" smtClean="0"/>
              <a:t>Small Business Incubator Workshop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800" y="4491831"/>
            <a:ext cx="264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USP JAPAN ICT CENTRE</a:t>
            </a:r>
            <a:br>
              <a:rPr lang="en-US" b="1" dirty="0" smtClean="0"/>
            </a:br>
            <a:r>
              <a:rPr lang="en-US" b="1" dirty="0" smtClean="0"/>
              <a:t>02-05 MAY, 2017</a:t>
            </a:r>
            <a:endParaRPr lang="en-US" b="1" dirty="0"/>
          </a:p>
        </p:txBody>
      </p:sp>
      <p:pic>
        <p:nvPicPr>
          <p:cNvPr id="4" name="Picture 19" descr="Image result for U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13" y="193978"/>
            <a:ext cx="1730690" cy="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52833" y="200206"/>
            <a:ext cx="3312985" cy="16348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US" sz="4000" dirty="0" smtClean="0"/>
              <a:t>Bula </a:t>
            </a:r>
            <a:r>
              <a:rPr lang="en-US" sz="4000" dirty="0" err="1" smtClean="0"/>
              <a:t>Vinaka</a:t>
            </a:r>
            <a:endParaRPr lang="en-US" sz="4000" dirty="0" smtClean="0"/>
          </a:p>
          <a:p>
            <a:pPr algn="ctr"/>
            <a:r>
              <a:rPr lang="en-US" sz="4000" dirty="0" smtClean="0"/>
              <a:t>Welcome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41110" y="2168452"/>
            <a:ext cx="5904656" cy="434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USP 2017 Entrepreneurial &amp; Career Fair </a:t>
            </a: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18637" y="3453839"/>
            <a:ext cx="5349603" cy="813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US" sz="2000" dirty="0" smtClean="0"/>
              <a:t>Presented by PIPSO</a:t>
            </a:r>
          </a:p>
          <a:p>
            <a:pPr algn="ctr"/>
            <a:r>
              <a:rPr lang="en-US" sz="2000" dirty="0" smtClean="0"/>
              <a:t>Pacific Island Private Sector Organisation </a:t>
            </a:r>
            <a:endParaRPr lang="en-US" sz="2000" dirty="0"/>
          </a:p>
        </p:txBody>
      </p:sp>
      <p:pic>
        <p:nvPicPr>
          <p:cNvPr id="9" name="Content Placeholder 3" descr="Image result for bula vinaka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34" y="205644"/>
            <a:ext cx="3188294" cy="137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776527" y="4267345"/>
            <a:ext cx="1236976" cy="861774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Participants </a:t>
            </a:r>
          </a:p>
          <a:p>
            <a:pPr algn="ctr"/>
            <a:endParaRPr lang="en-US" sz="800" b="1" dirty="0"/>
          </a:p>
          <a:p>
            <a:pPr algn="ctr"/>
            <a:r>
              <a:rPr lang="en-US" sz="2800" b="1" dirty="0" smtClean="0"/>
              <a:t>81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512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476" y="10075"/>
            <a:ext cx="5349603" cy="1288336"/>
          </a:xfrm>
        </p:spPr>
        <p:txBody>
          <a:bodyPr/>
          <a:lstStyle/>
          <a:p>
            <a:pPr algn="ctr"/>
            <a:r>
              <a:rPr lang="en-US" sz="4000" dirty="0" smtClean="0"/>
              <a:t>Entrepreneur Workshop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82621" y="4485721"/>
            <a:ext cx="3021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USP - JAPAN ICT CENTRE</a:t>
            </a:r>
            <a:br>
              <a:rPr lang="en-US" b="1" dirty="0" smtClean="0"/>
            </a:br>
            <a:r>
              <a:rPr lang="en-US" b="1" dirty="0" smtClean="0"/>
              <a:t>21 July, 2017  2-4 pm</a:t>
            </a:r>
            <a:endParaRPr lang="en-US" b="1" dirty="0"/>
          </a:p>
        </p:txBody>
      </p:sp>
      <p:pic>
        <p:nvPicPr>
          <p:cNvPr id="4" name="Picture 19" descr="Image result for U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8" y="193977"/>
            <a:ext cx="1957795" cy="9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18637" y="3678325"/>
            <a:ext cx="5349603" cy="813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US" sz="1400" dirty="0" smtClean="0"/>
              <a:t>Facilitated by PIPSO</a:t>
            </a:r>
          </a:p>
          <a:p>
            <a:pPr algn="ctr"/>
            <a:r>
              <a:rPr lang="en-US" sz="1400" dirty="0" smtClean="0"/>
              <a:t>Pacific Island Private Sector Organisation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344367" y="2505603"/>
            <a:ext cx="5349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Driving your Idea Vision Concept into a Business Venture. 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4144" y="1467788"/>
            <a:ext cx="4118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“The </a:t>
            </a:r>
            <a:r>
              <a:rPr lang="en-US" sz="3600" b="1" dirty="0"/>
              <a:t>NEXT </a:t>
            </a:r>
            <a:r>
              <a:rPr lang="en-US" sz="3600" b="1" dirty="0" smtClean="0"/>
              <a:t>Step”</a:t>
            </a:r>
            <a:endParaRPr lang="en-A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94923" y="4063146"/>
            <a:ext cx="1236976" cy="861774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Participants </a:t>
            </a:r>
          </a:p>
          <a:p>
            <a:pPr algn="ctr"/>
            <a:endParaRPr lang="en-US" sz="800" b="1" dirty="0"/>
          </a:p>
          <a:p>
            <a:pPr algn="ctr"/>
            <a:r>
              <a:rPr lang="en-US" sz="2800" b="1" dirty="0" smtClean="0"/>
              <a:t>48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611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476" y="10075"/>
            <a:ext cx="5349603" cy="1288336"/>
          </a:xfrm>
        </p:spPr>
        <p:txBody>
          <a:bodyPr/>
          <a:lstStyle/>
          <a:p>
            <a:pPr algn="ctr"/>
            <a:r>
              <a:rPr lang="en-US" sz="4000" dirty="0" smtClean="0"/>
              <a:t>Entrepreneur Workshop</a:t>
            </a:r>
            <a:endParaRPr lang="en-US" sz="4000" dirty="0"/>
          </a:p>
        </p:txBody>
      </p:sp>
      <p:pic>
        <p:nvPicPr>
          <p:cNvPr id="4" name="Picture 19" descr="Image result for U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08" y="193977"/>
            <a:ext cx="1957795" cy="9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44367" y="4281282"/>
            <a:ext cx="5349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&amp; Discussion with Business owner Panellists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635" y="2351265"/>
            <a:ext cx="5156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Business Innovation centre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2707" y="1398824"/>
            <a:ext cx="4452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new initiative</a:t>
            </a:r>
          </a:p>
          <a:p>
            <a:pPr algn="ctr"/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with USP and Private Sector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4777">
            <a:off x="7643309" y="3102196"/>
            <a:ext cx="1307278" cy="980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378">
            <a:off x="3428444" y="2974074"/>
            <a:ext cx="874293" cy="1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6311" y="957647"/>
            <a:ext cx="4572000" cy="1508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AU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Aim</a:t>
            </a:r>
          </a:p>
          <a:p>
            <a:pPr algn="ctr"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Foster and create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collaborative approach </a:t>
            </a: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AU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Fiji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community, </a:t>
            </a:r>
            <a:endParaRPr lang="en-AU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FCEF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Councils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Stakeholders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410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25" y="285433"/>
            <a:ext cx="1870333" cy="50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28218" y="776039"/>
            <a:ext cx="262734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Concept Note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6951" y="166304"/>
            <a:ext cx="3563671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Creation of a </a:t>
            </a:r>
            <a:endParaRPr lang="en-AU" i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AU" sz="1800" b="1" i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sz="1800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Innovation Centre</a:t>
            </a:r>
            <a:r>
              <a:rPr lang="en-AU" sz="1800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1800" i="1" u="sng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AU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AU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Tank.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0960" y="3161355"/>
            <a:ext cx="5312369" cy="1640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Vision </a:t>
            </a:r>
            <a:endParaRPr lang="en-AU" sz="1600" b="1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connect Business Owners with Assistance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Start, Develop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Grow their Business for sustainability by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Establishing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environment that can facilitate synergy between </a:t>
            </a:r>
            <a:endParaRPr lang="en-AU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 Students in Business Studies and related fields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Sector Entrepreneurs and Small Business operators.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8263" y="2527599"/>
            <a:ext cx="528809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Creating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Business Innovation </a:t>
            </a: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</a:p>
          <a:p>
            <a:pPr algn="ctr"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Think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Tank 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to an incubator).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9507" y="1670798"/>
            <a:ext cx="5233985" cy="335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Hands on &amp; Practical assistance </a:t>
            </a:r>
          </a:p>
          <a:p>
            <a:pPr lvl="0" algn="ctr"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Entrepreneurs and Business owners to develop &amp; evolve their Business Ideas, Visions and ventures</a:t>
            </a:r>
          </a:p>
          <a:p>
            <a:pPr lvl="0" algn="ctr">
              <a:lnSpc>
                <a:spcPct val="107000"/>
              </a:lnSpc>
            </a:pPr>
            <a:r>
              <a:rPr lang="en-AU" sz="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Business knowledge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&amp; Research in Business related activities.</a:t>
            </a:r>
            <a:endParaRPr lang="en-A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sz="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Involvement in Real and Live, Business Activities</a:t>
            </a:r>
          </a:p>
          <a:p>
            <a:pPr lvl="0" algn="ctr"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Hands on &amp; Practical assistance; will give students the opportunity to be involved in Real and Live, Business Activities and use this experience for their studies and as experience for their CV.</a:t>
            </a:r>
          </a:p>
          <a:p>
            <a:pPr lvl="0" algn="ctr">
              <a:lnSpc>
                <a:spcPct val="107000"/>
              </a:lnSpc>
            </a:pPr>
            <a:r>
              <a:rPr lang="en-AU" sz="8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Start-up their own Business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assistance exploring a Business concept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9102" y="197623"/>
            <a:ext cx="41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Innovation </a:t>
            </a:r>
            <a:r>
              <a:rPr lang="en-AU" b="1" i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AU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Concept Note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579507" y="651346"/>
            <a:ext cx="489051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16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</a:p>
          <a:p>
            <a:pPr>
              <a:lnSpc>
                <a:spcPct val="107000"/>
              </a:lnSpc>
            </a:pPr>
            <a:endParaRPr lang="en-AU" sz="1000" b="1" i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</a:t>
            </a:r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Study Students </a:t>
            </a:r>
            <a:r>
              <a:rPr lang="en-AU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opportunity to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208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2070" y="1838380"/>
            <a:ext cx="4966340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related Business fields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Academic Support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physically provide assistance with tasks required to solve business issues.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Provides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business related activities.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Experienced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</a:t>
            </a: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Owners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Sharing their Skill Knowledge and Experience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AU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en-AU" b="1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Mentor </a:t>
            </a:r>
            <a:r>
              <a:rPr lang="en-AU" b="1" dirty="0" smtClean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A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9102" y="197623"/>
            <a:ext cx="41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Innovation </a:t>
            </a:r>
            <a:r>
              <a:rPr lang="en-AU" b="1" i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AU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Concept Note 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3792070" y="656796"/>
            <a:ext cx="4786043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16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</a:p>
          <a:p>
            <a:pPr>
              <a:lnSpc>
                <a:spcPct val="107000"/>
              </a:lnSpc>
            </a:pPr>
            <a:endParaRPr lang="en-AU" sz="1000" b="1" i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Entrepreneurs and Small Business Owners</a:t>
            </a:r>
            <a:r>
              <a:rPr lang="en-AU" b="1" i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or Aspiring Business people, Access to:</a:t>
            </a:r>
          </a:p>
        </p:txBody>
      </p:sp>
    </p:spTree>
    <p:extLst>
      <p:ext uri="{BB962C8B-B14F-4D97-AF65-F5344CB8AC3E}">
        <p14:creationId xmlns:p14="http://schemas.microsoft.com/office/powerpoint/2010/main" val="15718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1899" y="1531079"/>
            <a:ext cx="4847910" cy="308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Funding sources 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 Consolidated Information of available funding sources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Tank Meetings;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Sessions where entrepreneurs or aspiring business people, could present and introduce new ventures or concepts that could be evaluated by experienced Business people and academic personnel, for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guidance</a:t>
            </a:r>
          </a:p>
          <a:p>
            <a:pPr>
              <a:lnSpc>
                <a:spcPct val="107000"/>
              </a:lnSpc>
            </a:pPr>
            <a:endParaRPr lang="en-AU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section of the Youth Entrepreneurs Council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membership stream for students to belong to the FCEF – Young Entrepreneurs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9102" y="197623"/>
            <a:ext cx="41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Innovation </a:t>
            </a:r>
            <a:r>
              <a:rPr lang="en-AU" b="1" i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AU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Concept Note 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3711899" y="741561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opportunities from the “Innovation Centre” could include;</a:t>
            </a:r>
            <a:endParaRPr lang="en-AU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10500" y="1603599"/>
            <a:ext cx="4572000" cy="285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Mentor </a:t>
            </a: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 a Mentor program using existing business owners/ people.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the Innovation Centre and business people to match Business to a Suitable mentor and provide follow up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Business on Campus 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 the creation and implementation and operation of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functioning business’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campus run by students that could be used by Faculty as a venture to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study,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value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to,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grow.</a:t>
            </a:r>
            <a:endParaRPr lang="en-A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9102" y="197623"/>
            <a:ext cx="41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Innovation </a:t>
            </a:r>
            <a:r>
              <a:rPr lang="en-AU" b="1" i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AU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Concept Note 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3795311" y="792401"/>
            <a:ext cx="4572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opportunities from the “Innovation Centre” could include;</a:t>
            </a:r>
            <a:endParaRPr lang="en-AU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7263" y="1034098"/>
            <a:ext cx="5387248" cy="1978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concept note has now been shared with Stakeholders</a:t>
            </a:r>
          </a:p>
          <a:p>
            <a:endParaRPr lang="en-AU" sz="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Commerce &amp; Employers Federation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Council Members</a:t>
            </a:r>
          </a:p>
          <a:p>
            <a:endParaRPr lang="en-AU" sz="800" b="1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a Steering committee involving the stakeholders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decide if there is enough commitment to move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formulating the Terms of Reference</a:t>
            </a:r>
          </a:p>
          <a:p>
            <a:pPr>
              <a:lnSpc>
                <a:spcPct val="107000"/>
              </a:lnSpc>
            </a:pPr>
            <a:endParaRPr lang="en-AU" sz="800" b="1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37263" y="639754"/>
            <a:ext cx="193945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b="1" i="1" u="sng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to from here</a:t>
            </a:r>
            <a:endParaRPr lang="en-AU" sz="12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9102" y="197623"/>
            <a:ext cx="4174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Innovation </a:t>
            </a:r>
            <a:r>
              <a:rPr lang="en-AU" b="1" i="1" u="sng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AU" i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Concept Note 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3437263" y="3135122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 Moving forward </a:t>
            </a:r>
            <a:endParaRPr lang="en-AU" b="1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Ministry for Support </a:t>
            </a:r>
            <a:endParaRPr lang="en-AU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 and obtain the Local business buy in </a:t>
            </a: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Ownership </a:t>
            </a: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Centre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the program Process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21196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3125" y="474840"/>
            <a:ext cx="4855075" cy="539355"/>
          </a:xfrm>
        </p:spPr>
        <p:txBody>
          <a:bodyPr/>
          <a:lstStyle/>
          <a:p>
            <a:r>
              <a:rPr lang="en-AU" sz="2800" dirty="0" smtClean="0"/>
              <a:t>PIPSO Specialist Impact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603125" y="1362231"/>
            <a:ext cx="403324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2000" b="1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Questions or Comments</a:t>
            </a:r>
          </a:p>
          <a:p>
            <a:pPr>
              <a:lnSpc>
                <a:spcPct val="107000"/>
              </a:lnSpc>
            </a:pPr>
            <a:endParaRPr lang="en-AU" sz="2000" b="1" dirty="0" smtClean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AU" sz="20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sz="2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 Specialist role</a:t>
            </a:r>
          </a:p>
          <a:p>
            <a:pPr>
              <a:lnSpc>
                <a:spcPct val="107000"/>
              </a:lnSpc>
            </a:pPr>
            <a:endParaRPr lang="en-AU" sz="20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sz="20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Centre Concept </a:t>
            </a:r>
            <a:endParaRPr lang="en-AU" sz="20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848" y="1718631"/>
            <a:ext cx="4231623" cy="1011122"/>
          </a:xfrm>
        </p:spPr>
        <p:txBody>
          <a:bodyPr/>
          <a:lstStyle/>
          <a:p>
            <a:r>
              <a:rPr lang="en-AU" sz="2800" dirty="0" smtClean="0"/>
              <a:t>AVID Program Funded by DFAT Australia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39178" y="4020539"/>
            <a:ext cx="3782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rgbClr val="012043"/>
                </a:solidFill>
                <a:latin typeface="Lato"/>
              </a:rPr>
              <a:t>AVI are the in Country administrators of the AVID Program</a:t>
            </a:r>
            <a:endParaRPr lang="en-AU" sz="1600" dirty="0"/>
          </a:p>
        </p:txBody>
      </p:sp>
      <p:pic>
        <p:nvPicPr>
          <p:cNvPr id="2050" name="Picture 2" descr="Australian Volunteers for International Development (AVID) program log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35" y="466328"/>
            <a:ext cx="19240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VI Inviting Chang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99" y="3097452"/>
            <a:ext cx="2993925" cy="7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2077">
            <a:off x="3013076" y="736350"/>
            <a:ext cx="3419359" cy="2564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080">
            <a:off x="6312946" y="1165361"/>
            <a:ext cx="2449417" cy="34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1427" y="1112703"/>
            <a:ext cx="4282072" cy="1288973"/>
          </a:xfrm>
        </p:spPr>
        <p:txBody>
          <a:bodyPr/>
          <a:lstStyle/>
          <a:p>
            <a:pPr algn="ctr"/>
            <a:r>
              <a:rPr lang="en-AU" sz="2800" dirty="0" smtClean="0"/>
              <a:t>Business Development  &amp; Productivity Specialist Business Advisor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6169" y="3243728"/>
            <a:ext cx="3026149" cy="1299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AU" sz="2800" dirty="0" smtClean="0"/>
              <a:t>David Sutherland</a:t>
            </a:r>
          </a:p>
          <a:p>
            <a:endParaRPr lang="en-AU" sz="1000" dirty="0" smtClean="0"/>
          </a:p>
          <a:p>
            <a:pPr algn="ctr"/>
            <a:r>
              <a:rPr lang="en-AU" sz="1800" b="0" dirty="0" smtClean="0"/>
              <a:t>Davids@pipso.org.fj</a:t>
            </a:r>
            <a:endParaRPr lang="en-US" sz="1800" b="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94" y="275422"/>
            <a:ext cx="2137272" cy="7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7263" y="594919"/>
            <a:ext cx="5387248" cy="4142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Challengers &amp; Issues I Identify in the Development of Business in Fiji</a:t>
            </a:r>
          </a:p>
          <a:p>
            <a:pPr>
              <a:lnSpc>
                <a:spcPct val="107000"/>
              </a:lnSpc>
            </a:pPr>
            <a:endParaRPr lang="en-AU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Handout Mentality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out sustainable outcomes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measured against a sustainable outcome</a:t>
            </a:r>
          </a:p>
          <a:p>
            <a:pPr>
              <a:lnSpc>
                <a:spcPct val="107000"/>
              </a:lnSpc>
            </a:pPr>
            <a:endParaRPr lang="en-AU" b="1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Culture 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looking forward – Living for now</a:t>
            </a:r>
          </a:p>
          <a:p>
            <a:pPr>
              <a:lnSpc>
                <a:spcPct val="107000"/>
              </a:lnSpc>
            </a:pPr>
            <a:endParaRPr lang="en-AU" b="1" dirty="0" smtClean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b="1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Assistance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Expat Development force, consultants 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Workshops – Participation Certificates</a:t>
            </a:r>
            <a:endParaRPr lang="en-AU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Duplication of programs from many organisations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Sustainable development</a:t>
            </a:r>
          </a:p>
          <a:p>
            <a:pPr>
              <a:lnSpc>
                <a:spcPct val="107000"/>
              </a:lnSpc>
            </a:pPr>
            <a:r>
              <a:rPr lang="en-A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Little Competency based Training</a:t>
            </a:r>
          </a:p>
          <a:p>
            <a:pPr>
              <a:lnSpc>
                <a:spcPct val="107000"/>
              </a:lnSpc>
            </a:pPr>
            <a:endParaRPr lang="en-AU" sz="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05" y="874050"/>
            <a:ext cx="2147400" cy="674700"/>
          </a:xfrm>
        </p:spPr>
        <p:txBody>
          <a:bodyPr/>
          <a:lstStyle/>
          <a:p>
            <a:pPr algn="ctr"/>
            <a:r>
              <a:rPr lang="en-US" sz="2000" dirty="0" smtClean="0"/>
              <a:t>Contact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23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42405" y="2178390"/>
            <a:ext cx="2361755" cy="178768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David Sutherland</a:t>
            </a:r>
          </a:p>
          <a:p>
            <a:pPr algn="ctr"/>
            <a:endParaRPr lang="en-US" dirty="0" smtClean="0">
              <a:latin typeface="+mj-lt"/>
              <a:cs typeface="Arial" pitchFamily="34" charset="0"/>
            </a:endParaRPr>
          </a:p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Email: </a:t>
            </a:r>
            <a:r>
              <a:rPr lang="en-US" dirty="0" smtClean="0">
                <a:latin typeface="+mj-lt"/>
                <a:cs typeface="Arial" pitchFamily="34" charset="0"/>
                <a:hlinkClick r:id="rId2"/>
              </a:rPr>
              <a:t>Davids@pipso.org.fj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algn="ctr"/>
            <a:endParaRPr lang="en-US" dirty="0">
              <a:latin typeface="+mj-lt"/>
            </a:endParaRPr>
          </a:p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www.pipso.org.fj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3" y="2469176"/>
            <a:ext cx="2982368" cy="226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62" y="225285"/>
            <a:ext cx="4319263" cy="695374"/>
          </a:xfrm>
        </p:spPr>
        <p:txBody>
          <a:bodyPr/>
          <a:lstStyle/>
          <a:p>
            <a:r>
              <a:rPr lang="en-AU" sz="2000" dirty="0" smtClean="0"/>
              <a:t>PIPSO Productivity Specialist Impact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178367" y="1517174"/>
            <a:ext cx="607580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Owner Operator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- Transport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 &amp;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Company </a:t>
            </a:r>
            <a:r>
              <a:rPr lang="en-A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and a Business Management Degree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Management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Managed Distribution Centres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Logistics Manager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improvement and Lean practice Management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Manufacturing Company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CSR 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 Manager </a:t>
            </a: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Privately Owned National Company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CEO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A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AU" sz="1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Party Logistics 15 years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A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8367" y="1065028"/>
            <a:ext cx="4147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and Business career   1978 – </a:t>
            </a:r>
            <a:r>
              <a:rPr lang="en-AU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5683210" y="703719"/>
            <a:ext cx="2380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rgbClr val="012043"/>
                </a:solidFill>
                <a:latin typeface="Lato"/>
              </a:rPr>
              <a:t>Work Experience - Brief 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734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662" y="225285"/>
            <a:ext cx="4319263" cy="695374"/>
          </a:xfrm>
        </p:spPr>
        <p:txBody>
          <a:bodyPr/>
          <a:lstStyle/>
          <a:p>
            <a:r>
              <a:rPr lang="en-AU" sz="2000" dirty="0" smtClean="0"/>
              <a:t>PIPSO Productivity Specialist Impact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83210" y="748512"/>
            <a:ext cx="2380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rgbClr val="012043"/>
                </a:solidFill>
                <a:latin typeface="Lato"/>
              </a:rPr>
              <a:t>Work Experience - Brief </a:t>
            </a:r>
            <a:endParaRPr lang="en-AU" sz="1600" dirty="0"/>
          </a:p>
        </p:txBody>
      </p:sp>
      <p:sp>
        <p:nvSpPr>
          <p:cNvPr id="9" name="Rectangle 8"/>
          <p:cNvSpPr/>
          <p:nvPr/>
        </p:nvSpPr>
        <p:spPr>
          <a:xfrm>
            <a:off x="3178367" y="1065028"/>
            <a:ext cx="4129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and Business career   </a:t>
            </a:r>
            <a:r>
              <a:rPr lang="en-AU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 </a:t>
            </a:r>
            <a:r>
              <a:rPr lang="en-AU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2017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178367" y="1517174"/>
            <a:ext cx="54037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Implementation Management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	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 for Implementation o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review and redevelopment from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facilities to a Greenfield Distribution centre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Operational structure, Process and procedure review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improvement thru Change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 &amp;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Logistics Management Implementation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A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Chain Review &amp; Enhancement 	</a:t>
            </a:r>
            <a:r>
              <a:rPr lang="en-A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Project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</a:t>
            </a:r>
          </a:p>
          <a:p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A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Occupation Health &amp; Safety</a:t>
            </a:r>
            <a:r>
              <a:rPr lang="en-A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Safety Management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26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pso-supporting-npsos-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08" y="1065595"/>
            <a:ext cx="892318" cy="8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6351" y="12501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1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Supporting national private sector organisations (NPSOS) to be strong and responsive organisations</a:t>
            </a:r>
            <a:endParaRPr lang="en-AU" dirty="0"/>
          </a:p>
        </p:txBody>
      </p:sp>
      <p:pic>
        <p:nvPicPr>
          <p:cNvPr id="1028" name="Picture 4" descr="pipso-enhance-business-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45" y="2075777"/>
            <a:ext cx="73866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26526" y="2183499"/>
            <a:ext cx="3977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2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Assisting Pacific businesses to enhance their business competitiveness and growth</a:t>
            </a:r>
            <a:endParaRPr lang="en-AU" dirty="0"/>
          </a:p>
        </p:txBody>
      </p:sp>
      <p:pic>
        <p:nvPicPr>
          <p:cNvPr id="1030" name="Picture 6" descr="pipso-private-sector-champion-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36" y="2991952"/>
            <a:ext cx="923157" cy="92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04956" y="3191920"/>
            <a:ext cx="4083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3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Championing the interests of private sector in the appropriate fora</a:t>
            </a:r>
            <a:endParaRPr lang="en-AU" dirty="0"/>
          </a:p>
        </p:txBody>
      </p:sp>
      <p:pic>
        <p:nvPicPr>
          <p:cNvPr id="1032" name="Picture 8" descr="pipso-organisation-sustainability-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4032973"/>
            <a:ext cx="892318" cy="8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6527" y="4217522"/>
            <a:ext cx="3843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4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Ensuring the sustainability of PIPSO’s resources and enhancing its capabilities</a:t>
            </a:r>
            <a:endParaRPr lang="en-AU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749067" y="214777"/>
            <a:ext cx="4803125" cy="811216"/>
          </a:xfrm>
        </p:spPr>
        <p:txBody>
          <a:bodyPr/>
          <a:lstStyle/>
          <a:p>
            <a:pPr algn="ctr"/>
            <a:r>
              <a:rPr lang="en-AU" sz="2400" dirty="0" smtClean="0"/>
              <a:t>PIPSO Strategic Plan 2016 – 2019 Strategic Focus Areas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33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80000" y="711674"/>
            <a:ext cx="4803125" cy="369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AU" sz="1200" dirty="0" smtClean="0"/>
              <a:t>PIPSO Strategic Plan 2016 – 2019 Strategic Focus Areas</a:t>
            </a:r>
            <a:endParaRPr lang="en-US" sz="1200" dirty="0"/>
          </a:p>
        </p:txBody>
      </p:sp>
      <p:pic>
        <p:nvPicPr>
          <p:cNvPr id="10" name="Picture 2" descr="pipso-supporting-npsos-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08" y="982471"/>
            <a:ext cx="892318" cy="8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95226" y="1167020"/>
            <a:ext cx="4717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1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Supporting </a:t>
            </a:r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National Private Sector Organisations </a:t>
            </a:r>
          </a:p>
          <a:p>
            <a:endParaRPr lang="en-AU" sz="800" b="1" i="1" dirty="0">
              <a:solidFill>
                <a:srgbClr val="012043"/>
              </a:solidFill>
              <a:latin typeface="Lato"/>
            </a:endParaRPr>
          </a:p>
          <a:p>
            <a:pPr algn="ctr"/>
            <a:r>
              <a:rPr lang="en-AU" i="1" dirty="0" smtClean="0">
                <a:solidFill>
                  <a:srgbClr val="012043"/>
                </a:solidFill>
                <a:latin typeface="Lato"/>
              </a:rPr>
              <a:t>(</a:t>
            </a:r>
            <a:r>
              <a:rPr lang="en-AU" i="1" dirty="0">
                <a:solidFill>
                  <a:srgbClr val="012043"/>
                </a:solidFill>
                <a:latin typeface="Lato"/>
              </a:rPr>
              <a:t>NPSOS) to be strong and responsive organisations</a:t>
            </a:r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138656" y="1892354"/>
            <a:ext cx="40618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NPSO Support </a:t>
            </a:r>
          </a:p>
          <a:p>
            <a:endParaRPr lang="en-AU" sz="800" dirty="0" smtClean="0">
              <a:solidFill>
                <a:srgbClr val="012043"/>
              </a:solidFill>
              <a:latin typeface="Lato"/>
            </a:endParaRPr>
          </a:p>
          <a:p>
            <a:r>
              <a:rPr lang="en-AU" sz="1600" dirty="0" smtClean="0">
                <a:solidFill>
                  <a:srgbClr val="012043"/>
                </a:solidFill>
                <a:latin typeface="Lato"/>
              </a:rPr>
              <a:t>Council Attachments  </a:t>
            </a:r>
          </a:p>
          <a:p>
            <a:endParaRPr lang="en-AU" sz="800" dirty="0" smtClean="0">
              <a:solidFill>
                <a:srgbClr val="012043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Women in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Manufacture &amp; Trades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Business Disaster Resilience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8656" y="3431024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Youth Entrepreneurs</a:t>
            </a:r>
          </a:p>
          <a:p>
            <a:pPr lvl="7"/>
            <a:r>
              <a:rPr lang="en-AU" sz="1200" dirty="0" smtClean="0">
                <a:solidFill>
                  <a:srgbClr val="012043"/>
                </a:solidFill>
                <a:latin typeface="Lato"/>
              </a:rPr>
              <a:t>	Participation in </a:t>
            </a:r>
            <a:r>
              <a:rPr lang="en-AU" sz="1200" dirty="0">
                <a:solidFill>
                  <a:srgbClr val="012043"/>
                </a:solidFill>
                <a:latin typeface="Lato"/>
              </a:rPr>
              <a:t>Workshops</a:t>
            </a:r>
          </a:p>
          <a:p>
            <a:pPr lvl="7"/>
            <a:r>
              <a:rPr lang="en-AU" sz="1200" dirty="0" smtClean="0">
                <a:solidFill>
                  <a:srgbClr val="012043"/>
                </a:solidFill>
                <a:latin typeface="Lato"/>
              </a:rPr>
              <a:t>	Mentoring Interim Chairman</a:t>
            </a:r>
          </a:p>
          <a:p>
            <a:pPr lvl="7"/>
            <a:r>
              <a:rPr lang="en-AU" sz="1200" dirty="0" smtClean="0">
                <a:solidFill>
                  <a:srgbClr val="012043"/>
                </a:solidFill>
                <a:latin typeface="Lato"/>
              </a:rPr>
              <a:t>	Facilitating New Strategic Plan</a:t>
            </a:r>
          </a:p>
          <a:p>
            <a:pPr lvl="7"/>
            <a:r>
              <a:rPr lang="en-AU" sz="1200" dirty="0">
                <a:solidFill>
                  <a:srgbClr val="012043"/>
                </a:solidFill>
                <a:latin typeface="Lato"/>
              </a:rPr>
              <a:t>	</a:t>
            </a:r>
            <a:r>
              <a:rPr lang="en-AU" sz="1200" dirty="0" smtClean="0">
                <a:solidFill>
                  <a:srgbClr val="012043"/>
                </a:solidFill>
                <a:latin typeface="Lato"/>
              </a:rPr>
              <a:t>Collaborate the Creation of Video </a:t>
            </a:r>
            <a:r>
              <a:rPr lang="en-AU" sz="1200" dirty="0">
                <a:solidFill>
                  <a:srgbClr val="012043"/>
                </a:solidFill>
                <a:latin typeface="Lato"/>
              </a:rPr>
              <a:t>to </a:t>
            </a:r>
            <a:endParaRPr lang="en-AU" sz="1200" dirty="0" smtClean="0">
              <a:solidFill>
                <a:srgbClr val="012043"/>
              </a:solidFill>
              <a:latin typeface="Lato"/>
            </a:endParaRPr>
          </a:p>
          <a:p>
            <a:pPr lvl="7" algn="ctr"/>
            <a:r>
              <a:rPr lang="en-AU" sz="1200" dirty="0" smtClean="0">
                <a:solidFill>
                  <a:srgbClr val="012043"/>
                </a:solidFill>
                <a:latin typeface="Lato"/>
              </a:rPr>
              <a:t>                   showcase Pacific </a:t>
            </a:r>
            <a:r>
              <a:rPr lang="en-AU" sz="1200" dirty="0">
                <a:solidFill>
                  <a:srgbClr val="012043"/>
                </a:solidFill>
                <a:latin typeface="Lato"/>
              </a:rPr>
              <a:t>Island Entrepreneurs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1199" y="106453"/>
            <a:ext cx="4319263" cy="492677"/>
          </a:xfrm>
        </p:spPr>
        <p:txBody>
          <a:bodyPr/>
          <a:lstStyle/>
          <a:p>
            <a:r>
              <a:rPr lang="en-AU" sz="2000" dirty="0" smtClean="0"/>
              <a:t>PIPSO Productivity Specialist Impact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4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6133" y="2114840"/>
            <a:ext cx="44537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Businesses Directly Assisted  </a:t>
            </a:r>
            <a:r>
              <a:rPr lang="en-AU" sz="2000" dirty="0" smtClean="0">
                <a:solidFill>
                  <a:srgbClr val="012043"/>
                </a:solidFill>
                <a:latin typeface="Lato"/>
              </a:rPr>
              <a:t>      </a:t>
            </a:r>
          </a:p>
          <a:p>
            <a:endParaRPr lang="en-AU" sz="800" dirty="0" smtClean="0">
              <a:solidFill>
                <a:srgbClr val="012043"/>
              </a:solidFill>
              <a:latin typeface="Lato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Agriculture Business  	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Manufacturing 		3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Other </a:t>
            </a:r>
            <a:r>
              <a:rPr lang="en-AU" sz="1600" dirty="0" smtClean="0">
                <a:solidFill>
                  <a:srgbClr val="012043"/>
                </a:solidFill>
                <a:latin typeface="Lato"/>
              </a:rPr>
              <a:t>/ Retail </a:t>
            </a:r>
            <a:r>
              <a:rPr lang="en-AU" sz="1600" dirty="0">
                <a:solidFill>
                  <a:srgbClr val="012043"/>
                </a:solidFill>
                <a:latin typeface="Lato"/>
              </a:rPr>
              <a:t>	</a:t>
            </a:r>
            <a:r>
              <a:rPr lang="en-AU" sz="1600" dirty="0" smtClean="0">
                <a:solidFill>
                  <a:srgbClr val="012043"/>
                </a:solidFill>
                <a:latin typeface="Lato"/>
              </a:rPr>
              <a:t>	2 </a:t>
            </a:r>
            <a:endParaRPr lang="en-AU" sz="1600" dirty="0"/>
          </a:p>
        </p:txBody>
      </p:sp>
      <p:pic>
        <p:nvPicPr>
          <p:cNvPr id="6" name="Picture 4" descr="pipso-enhance-business-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32" y="1052232"/>
            <a:ext cx="73866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22013" y="1159954"/>
            <a:ext cx="39778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2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Assisting Pacific businesses </a:t>
            </a:r>
            <a:endParaRPr lang="en-AU" b="1" i="1" dirty="0" smtClean="0">
              <a:solidFill>
                <a:srgbClr val="012043"/>
              </a:solidFill>
              <a:latin typeface="Lato"/>
            </a:endParaRPr>
          </a:p>
          <a:p>
            <a:endParaRPr lang="en-AU" sz="800" b="1" i="1" dirty="0" smtClean="0">
              <a:solidFill>
                <a:srgbClr val="012043"/>
              </a:solidFill>
              <a:latin typeface="Lato"/>
            </a:endParaRPr>
          </a:p>
          <a:p>
            <a:pPr algn="ctr"/>
            <a:r>
              <a:rPr lang="en-AU" i="1" dirty="0" smtClean="0">
                <a:solidFill>
                  <a:srgbClr val="012043"/>
                </a:solidFill>
                <a:latin typeface="Lato"/>
              </a:rPr>
              <a:t>to </a:t>
            </a:r>
            <a:r>
              <a:rPr lang="en-AU" i="1" dirty="0">
                <a:solidFill>
                  <a:srgbClr val="012043"/>
                </a:solidFill>
                <a:latin typeface="Lato"/>
              </a:rPr>
              <a:t>enhance their business competitiveness and growth</a:t>
            </a:r>
            <a:endParaRPr lang="en-A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80000" y="762566"/>
            <a:ext cx="4803125" cy="387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AU" sz="1200" dirty="0" smtClean="0"/>
              <a:t>PIPSO Strategic Plan 2016 – 2019 Strategic Focus Areas</a:t>
            </a:r>
            <a:endParaRPr lang="en-US" sz="120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81199" y="106453"/>
            <a:ext cx="4319263" cy="492677"/>
          </a:xfrm>
        </p:spPr>
        <p:txBody>
          <a:bodyPr/>
          <a:lstStyle/>
          <a:p>
            <a:r>
              <a:rPr lang="en-AU" sz="2000" dirty="0" smtClean="0"/>
              <a:t>PIPSO Productivity Specialist Impact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94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780000" y="580863"/>
            <a:ext cx="4803125" cy="3443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AU" sz="1200" dirty="0" smtClean="0"/>
              <a:t>PIPSO Strategic Plan 2016 – 2019 Strategic Focus Areas</a:t>
            </a:r>
            <a:endParaRPr lang="en-US" sz="1200" dirty="0"/>
          </a:p>
        </p:txBody>
      </p:sp>
      <p:pic>
        <p:nvPicPr>
          <p:cNvPr id="8" name="Picture 6" descr="pipso-private-sector-champion-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77" y="846558"/>
            <a:ext cx="923157" cy="92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9497" y="959002"/>
            <a:ext cx="432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3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Championing the interests of private </a:t>
            </a:r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sector</a:t>
            </a:r>
          </a:p>
          <a:p>
            <a:pPr algn="ctr"/>
            <a:endParaRPr lang="en-AU" sz="800" b="1" i="1" dirty="0">
              <a:solidFill>
                <a:srgbClr val="012043"/>
              </a:solidFill>
              <a:latin typeface="Lato"/>
            </a:endParaRPr>
          </a:p>
          <a:p>
            <a:pPr algn="ctr"/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 </a:t>
            </a:r>
            <a:r>
              <a:rPr lang="en-AU" i="1" dirty="0">
                <a:solidFill>
                  <a:srgbClr val="012043"/>
                </a:solidFill>
                <a:latin typeface="Lato"/>
              </a:rPr>
              <a:t>in the appropriate fora</a:t>
            </a:r>
            <a:endParaRPr lang="en-AU" dirty="0"/>
          </a:p>
        </p:txBody>
      </p:sp>
      <p:sp>
        <p:nvSpPr>
          <p:cNvPr id="2" name="Rectangle 1"/>
          <p:cNvSpPr/>
          <p:nvPr/>
        </p:nvSpPr>
        <p:spPr>
          <a:xfrm>
            <a:off x="3709104" y="1698388"/>
            <a:ext cx="466345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Steering </a:t>
            </a:r>
            <a:r>
              <a:rPr lang="en-AU" sz="2000" b="1" dirty="0">
                <a:solidFill>
                  <a:srgbClr val="012043"/>
                </a:solidFill>
                <a:latin typeface="Lato"/>
              </a:rPr>
              <a:t>Committees</a:t>
            </a:r>
            <a:r>
              <a:rPr lang="en-AU" sz="2000" dirty="0">
                <a:solidFill>
                  <a:srgbClr val="012043"/>
                </a:solidFill>
                <a:latin typeface="Lato"/>
              </a:rPr>
              <a:t>	</a:t>
            </a:r>
            <a:endParaRPr lang="en-AU" sz="2000" dirty="0" smtClean="0">
              <a:solidFill>
                <a:srgbClr val="012043"/>
              </a:solidFill>
              <a:latin typeface="Lato"/>
            </a:endParaRPr>
          </a:p>
          <a:p>
            <a:endParaRPr lang="en-AU" sz="800" dirty="0">
              <a:solidFill>
                <a:srgbClr val="012043"/>
              </a:solidFill>
              <a:latin typeface="Lat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Plastic Reduction </a:t>
            </a:r>
            <a:r>
              <a:rPr lang="en-AU" sz="1600" dirty="0" smtClean="0">
                <a:solidFill>
                  <a:srgbClr val="012043"/>
                </a:solidFill>
                <a:latin typeface="Lato"/>
              </a:rPr>
              <a:t>Steering Committee- </a:t>
            </a:r>
            <a:r>
              <a:rPr lang="en-AU" sz="1600" dirty="0">
                <a:solidFill>
                  <a:srgbClr val="012043"/>
                </a:solidFill>
                <a:latin typeface="Lato"/>
              </a:rPr>
              <a:t>PIFD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Business Disaster </a:t>
            </a:r>
            <a:r>
              <a:rPr lang="en-AU" sz="1600" dirty="0" smtClean="0">
                <a:solidFill>
                  <a:srgbClr val="012043"/>
                </a:solidFill>
                <a:latin typeface="Lato"/>
              </a:rPr>
              <a:t>Resilience </a:t>
            </a:r>
            <a:r>
              <a:rPr lang="en-AU" sz="1600" dirty="0">
                <a:solidFill>
                  <a:srgbClr val="012043"/>
                </a:solidFill>
                <a:latin typeface="Lato"/>
              </a:rPr>
              <a:t>– UN WFP </a:t>
            </a:r>
            <a:endParaRPr lang="en-AU" sz="1600" dirty="0"/>
          </a:p>
        </p:txBody>
      </p:sp>
      <p:sp>
        <p:nvSpPr>
          <p:cNvPr id="11" name="Rectangle 10"/>
          <p:cNvSpPr/>
          <p:nvPr/>
        </p:nvSpPr>
        <p:spPr>
          <a:xfrm>
            <a:off x="3987277" y="2994977"/>
            <a:ext cx="410710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Interaction with Academia</a:t>
            </a:r>
          </a:p>
          <a:p>
            <a:pPr algn="ctr"/>
            <a:endParaRPr lang="en-AU" sz="800" b="1" dirty="0" smtClean="0">
              <a:solidFill>
                <a:srgbClr val="012043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Program Advisory Committees</a:t>
            </a:r>
          </a:p>
          <a:p>
            <a:pPr lvl="3">
              <a:lnSpc>
                <a:spcPct val="150000"/>
              </a:lnSpc>
            </a:pPr>
            <a:r>
              <a:rPr lang="en-AU" dirty="0" smtClean="0">
                <a:solidFill>
                  <a:srgbClr val="012043"/>
                </a:solidFill>
                <a:latin typeface="Lato"/>
              </a:rPr>
              <a:t>             Engineer &amp; Physics USP</a:t>
            </a:r>
            <a:endParaRPr lang="en-AU" dirty="0">
              <a:solidFill>
                <a:srgbClr val="012043"/>
              </a:solidFill>
              <a:latin typeface="Lato"/>
            </a:endParaRPr>
          </a:p>
          <a:p>
            <a:pPr>
              <a:lnSpc>
                <a:spcPct val="150000"/>
              </a:lnSpc>
            </a:pPr>
            <a:r>
              <a:rPr lang="en-AU" dirty="0" smtClean="0">
                <a:solidFill>
                  <a:srgbClr val="012043"/>
                </a:solidFill>
                <a:latin typeface="Lato"/>
              </a:rPr>
              <a:t>             Business Faculty USP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>
              <a:solidFill>
                <a:srgbClr val="012043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Development of Workplace Programs </a:t>
            </a:r>
            <a:endParaRPr lang="en-AU" sz="1600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1199" y="106453"/>
            <a:ext cx="4319263" cy="492677"/>
          </a:xfrm>
        </p:spPr>
        <p:txBody>
          <a:bodyPr/>
          <a:lstStyle/>
          <a:p>
            <a:r>
              <a:rPr lang="en-AU" sz="2000" dirty="0" smtClean="0"/>
              <a:t>PIPSO Productivity Specialist Impact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40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139829" y="567867"/>
            <a:ext cx="4130111" cy="324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Merriweather"/>
              <a:buNone/>
              <a:defRPr sz="3600" b="1" i="0" u="none" strike="noStrike" cap="none">
                <a:solidFill>
                  <a:srgbClr val="1F6B90"/>
                </a:solidFill>
                <a:latin typeface="Times New Roman" charset="0"/>
                <a:ea typeface="Times New Roman" charset="0"/>
                <a:cs typeface="Times New Roman" charset="0"/>
                <a:sym typeface="Merriweather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3600" b="1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algn="ctr"/>
            <a:r>
              <a:rPr lang="en-AU" sz="1200" dirty="0" smtClean="0"/>
              <a:t>PIPSO Strategic Plan 2016 – 2019 Strategic Focus Areas</a:t>
            </a:r>
            <a:endParaRPr lang="en-US" sz="1200" dirty="0"/>
          </a:p>
        </p:txBody>
      </p:sp>
      <p:pic>
        <p:nvPicPr>
          <p:cNvPr id="8" name="Picture 8" descr="pipso-organisation-sustainability-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96" y="769034"/>
            <a:ext cx="892318" cy="8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57048" y="953583"/>
            <a:ext cx="3843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4 </a:t>
            </a:r>
            <a:r>
              <a:rPr lang="en-AU" b="1" i="1" dirty="0">
                <a:solidFill>
                  <a:srgbClr val="012043"/>
                </a:solidFill>
                <a:latin typeface="Lato"/>
              </a:rPr>
              <a:t>– Ensuring the sustainability of </a:t>
            </a:r>
            <a:r>
              <a:rPr lang="en-AU" b="1" i="1" dirty="0" smtClean="0">
                <a:solidFill>
                  <a:srgbClr val="012043"/>
                </a:solidFill>
                <a:latin typeface="Lato"/>
              </a:rPr>
              <a:t>PIPSO’s</a:t>
            </a:r>
          </a:p>
          <a:p>
            <a:endParaRPr lang="en-AU" sz="800" b="1" i="1" dirty="0">
              <a:solidFill>
                <a:srgbClr val="012043"/>
              </a:solidFill>
              <a:latin typeface="Lato"/>
            </a:endParaRPr>
          </a:p>
          <a:p>
            <a:pPr algn="ctr"/>
            <a:r>
              <a:rPr lang="en-AU" i="1" dirty="0" smtClean="0">
                <a:solidFill>
                  <a:srgbClr val="012043"/>
                </a:solidFill>
                <a:latin typeface="Lato"/>
              </a:rPr>
              <a:t> </a:t>
            </a:r>
            <a:r>
              <a:rPr lang="en-AU" i="1" dirty="0">
                <a:solidFill>
                  <a:srgbClr val="012043"/>
                </a:solidFill>
                <a:latin typeface="Lato"/>
              </a:rPr>
              <a:t>resources and enhancing its capabilities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4357048" y="3418976"/>
            <a:ext cx="3394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Workshops Facilitation </a:t>
            </a:r>
          </a:p>
          <a:p>
            <a:endParaRPr lang="en-AU" sz="800" dirty="0" smtClean="0">
              <a:solidFill>
                <a:srgbClr val="012043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PIPSO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800" dirty="0" smtClean="0">
              <a:solidFill>
                <a:srgbClr val="012043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12043"/>
                </a:solidFill>
                <a:latin typeface="Lato"/>
              </a:rPr>
              <a:t>USP -</a:t>
            </a:r>
            <a:r>
              <a:rPr lang="en-AU" sz="1600" dirty="0" smtClean="0">
                <a:solidFill>
                  <a:srgbClr val="012043"/>
                </a:solidFill>
                <a:latin typeface="Lato"/>
              </a:rPr>
              <a:t> May 2017  - 81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USP - July 2017  - 48</a:t>
            </a:r>
            <a:endParaRPr lang="en-AU" sz="1600" dirty="0">
              <a:solidFill>
                <a:srgbClr val="012043"/>
              </a:solidFill>
              <a:latin typeface="Lato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1199" y="106453"/>
            <a:ext cx="4319263" cy="492677"/>
          </a:xfrm>
        </p:spPr>
        <p:txBody>
          <a:bodyPr/>
          <a:lstStyle/>
          <a:p>
            <a:r>
              <a:rPr lang="en-AU" sz="2000" i="1" dirty="0" smtClean="0"/>
              <a:t>PIPSO Productivity Specialist Impact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4268745" y="2627545"/>
            <a:ext cx="3544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Provision of Business Development </a:t>
            </a:r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Support</a:t>
            </a:r>
            <a:endParaRPr lang="en-AU" sz="2000" b="1" dirty="0" smtClean="0">
              <a:solidFill>
                <a:srgbClr val="012043"/>
              </a:solidFill>
              <a:latin typeface="Lato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2800" y="1666726"/>
            <a:ext cx="35441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 smtClean="0">
                <a:solidFill>
                  <a:srgbClr val="012043"/>
                </a:solidFill>
                <a:latin typeface="Lato"/>
              </a:rPr>
              <a:t>Provide </a:t>
            </a:r>
            <a:r>
              <a:rPr lang="en-AU" sz="2000" b="1" dirty="0" smtClean="0">
                <a:solidFill>
                  <a:srgbClr val="012043"/>
                </a:solidFill>
                <a:latin typeface="Lato"/>
              </a:rPr>
              <a:t>OHS Guidance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Safety Coordinator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 smtClean="0">
                <a:solidFill>
                  <a:srgbClr val="012043"/>
                </a:solidFill>
                <a:latin typeface="Lato"/>
              </a:rPr>
              <a:t>Safety Policy Introduction</a:t>
            </a:r>
            <a:endParaRPr lang="en-AU" sz="1600" dirty="0" smtClean="0">
              <a:solidFill>
                <a:srgbClr val="012043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053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731</Words>
  <Application>Microsoft Office PowerPoint</Application>
  <PresentationFormat>On-screen Show (16:9)</PresentationFormat>
  <Paragraphs>236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Lato</vt:lpstr>
      <vt:lpstr>Merriweather</vt:lpstr>
      <vt:lpstr>Open Sans</vt:lpstr>
      <vt:lpstr>Times New Roman</vt:lpstr>
      <vt:lpstr>Wingdings</vt:lpstr>
      <vt:lpstr>Emilia template</vt:lpstr>
      <vt:lpstr>Business Development  &amp; Productivity Specialist Business Advisor</vt:lpstr>
      <vt:lpstr>AVID Program Funded by DFAT Australia</vt:lpstr>
      <vt:lpstr>PIPSO Productivity Specialist Impact</vt:lpstr>
      <vt:lpstr>PIPSO Productivity Specialist Impact</vt:lpstr>
      <vt:lpstr>PIPSO Strategic Plan 2016 – 2019 Strategic Focus Areas</vt:lpstr>
      <vt:lpstr>PIPSO Productivity Specialist Impact</vt:lpstr>
      <vt:lpstr>PIPSO Productivity Specialist Impact</vt:lpstr>
      <vt:lpstr>PIPSO Productivity Specialist Impact</vt:lpstr>
      <vt:lpstr>PIPSO Productivity Specialist Impact</vt:lpstr>
      <vt:lpstr>USP Entrepreneurial Workshop Small Business Incubator Workshop</vt:lpstr>
      <vt:lpstr>Entrepreneur Workshop</vt:lpstr>
      <vt:lpstr>Entrepreneur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PIPSO Specialist Impact</vt:lpstr>
      <vt:lpstr>PowerPoint Presentation</vt:lpstr>
      <vt:lpstr>Business Development  &amp; Productivity Specialist Business Advisor</vt:lpstr>
      <vt:lpstr>PowerPoint Presentation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HP Probook</dc:creator>
  <cp:lastModifiedBy>Administrator</cp:lastModifiedBy>
  <cp:revision>86</cp:revision>
  <dcterms:modified xsi:type="dcterms:W3CDTF">2017-07-26T00:48:26Z</dcterms:modified>
</cp:coreProperties>
</file>