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11"/>
  </p:notesMasterIdLst>
  <p:sldIdLst>
    <p:sldId id="281" r:id="rId2"/>
    <p:sldId id="316" r:id="rId3"/>
    <p:sldId id="327" r:id="rId4"/>
    <p:sldId id="328" r:id="rId5"/>
    <p:sldId id="329" r:id="rId6"/>
    <p:sldId id="330" r:id="rId7"/>
    <p:sldId id="331" r:id="rId8"/>
    <p:sldId id="332" r:id="rId9"/>
    <p:sldId id="317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6B90"/>
    <a:srgbClr val="64B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1636697-229B-4525-B952-D38D101A0E0A}">
  <a:tblStyle styleId="{A1636697-229B-4525-B952-D38D101A0E0A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88621" autoAdjust="0"/>
  </p:normalViewPr>
  <p:slideViewPr>
    <p:cSldViewPr snapToGrid="0" snapToObjects="1">
      <p:cViewPr>
        <p:scale>
          <a:sx n="90" d="100"/>
          <a:sy n="90" d="100"/>
        </p:scale>
        <p:origin x="-606" y="-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43656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390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679325" y="2753850"/>
            <a:ext cx="4903800" cy="1159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1F6B90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cxnSp>
        <p:nvCxnSpPr>
          <p:cNvPr id="13" name="Shape 13"/>
          <p:cNvCxnSpPr/>
          <p:nvPr/>
        </p:nvCxnSpPr>
        <p:spPr>
          <a:xfrm>
            <a:off x="3815840" y="4083900"/>
            <a:ext cx="6957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4" name="Shape 14"/>
          <p:cNvSpPr/>
          <p:nvPr/>
        </p:nvSpPr>
        <p:spPr>
          <a:xfrm>
            <a:off x="1747200" y="2787000"/>
            <a:ext cx="1296900" cy="129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3" t="34152" r="12881" b="28665"/>
          <a:stretch/>
        </p:blipFill>
        <p:spPr>
          <a:xfrm>
            <a:off x="0" y="0"/>
            <a:ext cx="3118449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4" y="633650"/>
            <a:ext cx="1817960" cy="15197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0"/>
          <p:cNvSpPr txBox="1">
            <a:spLocks noGrp="1"/>
          </p:cNvSpPr>
          <p:nvPr>
            <p:ph type="title"/>
          </p:nvPr>
        </p:nvSpPr>
        <p:spPr>
          <a:xfrm>
            <a:off x="536700" y="758000"/>
            <a:ext cx="8122078" cy="669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" name="Shape 61"/>
          <p:cNvSpPr txBox="1">
            <a:spLocks noGrp="1"/>
          </p:cNvSpPr>
          <p:nvPr>
            <p:ph type="body" idx="1"/>
          </p:nvPr>
        </p:nvSpPr>
        <p:spPr>
          <a:xfrm>
            <a:off x="536324" y="1576500"/>
            <a:ext cx="8122453" cy="3158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cxnSp>
        <p:nvCxnSpPr>
          <p:cNvPr id="7" name="Shape 64"/>
          <p:cNvCxnSpPr/>
          <p:nvPr userDrawn="1"/>
        </p:nvCxnSpPr>
        <p:spPr>
          <a:xfrm>
            <a:off x="647287" y="1481600"/>
            <a:ext cx="452400" cy="0"/>
          </a:xfrm>
          <a:prstGeom prst="straightConnector1">
            <a:avLst/>
          </a:prstGeom>
          <a:noFill/>
          <a:ln w="28575" cap="flat" cmpd="sng">
            <a:solidFill>
              <a:srgbClr val="294667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" name="Shape 76"/>
          <p:cNvSpPr/>
          <p:nvPr userDrawn="1"/>
        </p:nvSpPr>
        <p:spPr>
          <a:xfrm>
            <a:off x="0" y="0"/>
            <a:ext cx="536700" cy="536700"/>
          </a:xfrm>
          <a:prstGeom prst="rect">
            <a:avLst/>
          </a:prstGeom>
          <a:solidFill>
            <a:srgbClr val="1F6B9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78"/>
          <p:cNvSpPr txBox="1">
            <a:spLocks noGrp="1"/>
          </p:cNvSpPr>
          <p:nvPr>
            <p:ph type="sldNum" idx="12"/>
          </p:nvPr>
        </p:nvSpPr>
        <p:spPr>
          <a:xfrm>
            <a:off x="-6000" y="0"/>
            <a:ext cx="548700" cy="536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 lvl="0" algn="ctr" rtl="0">
                <a:spcBef>
                  <a:spcPts val="0"/>
                </a:spcBef>
                <a:buNone/>
              </a:pPr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6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6"/>
          <p:cNvSpPr/>
          <p:nvPr userDrawn="1"/>
        </p:nvSpPr>
        <p:spPr>
          <a:xfrm>
            <a:off x="0" y="0"/>
            <a:ext cx="536700" cy="536700"/>
          </a:xfrm>
          <a:prstGeom prst="rect">
            <a:avLst/>
          </a:prstGeom>
          <a:solidFill>
            <a:srgbClr val="1F6B9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78"/>
          <p:cNvSpPr txBox="1">
            <a:spLocks/>
          </p:cNvSpPr>
          <p:nvPr userDrawn="1"/>
        </p:nvSpPr>
        <p:spPr>
          <a:xfrm>
            <a:off x="-6000" y="0"/>
            <a:ext cx="548700" cy="53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en" smtClean="0">
                <a:solidFill>
                  <a:srgbClr val="FFFFFF"/>
                </a:solidFill>
              </a:rPr>
              <a:pPr algn="ctr"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7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hird - 2 columns righ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3" t="34152" r="12881" b="28665"/>
          <a:stretch/>
        </p:blipFill>
        <p:spPr>
          <a:xfrm>
            <a:off x="2939" y="0"/>
            <a:ext cx="3118449" cy="5143500"/>
          </a:xfrm>
          <a:prstGeom prst="rect">
            <a:avLst/>
          </a:prstGeom>
        </p:spPr>
      </p:pic>
      <p:sp>
        <p:nvSpPr>
          <p:cNvPr id="49" name="Shape 49"/>
          <p:cNvSpPr/>
          <p:nvPr/>
        </p:nvSpPr>
        <p:spPr>
          <a:xfrm>
            <a:off x="3043975" y="0"/>
            <a:ext cx="6099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0" y="0"/>
            <a:ext cx="536700" cy="536700"/>
          </a:xfrm>
          <a:prstGeom prst="rect">
            <a:avLst/>
          </a:prstGeom>
          <a:solidFill>
            <a:srgbClr val="1F6B9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468200" y="796375"/>
            <a:ext cx="5218800" cy="669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467824" y="1614875"/>
            <a:ext cx="2532900" cy="3158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>
                <a:latin typeface="Arial" charset="0"/>
                <a:ea typeface="Arial" charset="0"/>
                <a:cs typeface="Arial" charset="0"/>
              </a:defRPr>
            </a:lvl1pPr>
            <a:lvl2pPr lvl="1">
              <a:spcBef>
                <a:spcPts val="0"/>
              </a:spcBef>
              <a:buSzPct val="100000"/>
              <a:defRPr sz="1400"/>
            </a:lvl2pPr>
            <a:lvl3pPr lvl="2">
              <a:spcBef>
                <a:spcPts val="0"/>
              </a:spcBef>
              <a:buSzPct val="100000"/>
              <a:defRPr sz="1400"/>
            </a:lvl3pPr>
            <a:lvl4pPr lvl="3">
              <a:spcBef>
                <a:spcPts val="0"/>
              </a:spcBef>
              <a:buSzPct val="100000"/>
              <a:defRPr sz="1400"/>
            </a:lvl4pPr>
            <a:lvl5pPr lvl="4">
              <a:spcBef>
                <a:spcPts val="0"/>
              </a:spcBef>
              <a:buSzPct val="100000"/>
              <a:defRPr sz="1400"/>
            </a:lvl5pPr>
            <a:lvl6pPr lvl="5">
              <a:spcBef>
                <a:spcPts val="0"/>
              </a:spcBef>
              <a:buSzPct val="100000"/>
              <a:defRPr sz="1400"/>
            </a:lvl6pPr>
            <a:lvl7pPr lvl="6">
              <a:spcBef>
                <a:spcPts val="0"/>
              </a:spcBef>
              <a:buSzPct val="100000"/>
              <a:defRPr sz="1400"/>
            </a:lvl7pPr>
            <a:lvl8pPr lvl="7">
              <a:spcBef>
                <a:spcPts val="0"/>
              </a:spcBef>
              <a:buSzPct val="100000"/>
              <a:defRPr sz="1400"/>
            </a:lvl8pPr>
            <a:lvl9pPr lvl="8">
              <a:spcBef>
                <a:spcPts val="0"/>
              </a:spcBef>
              <a:buSzPct val="100000"/>
              <a:defRPr sz="1400"/>
            </a:lvl9pPr>
          </a:lstStyle>
          <a:p>
            <a:endParaRPr dirty="0"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6153578" y="1614875"/>
            <a:ext cx="2532899" cy="3158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>
                <a:latin typeface="Arial" charset="0"/>
                <a:ea typeface="Arial" charset="0"/>
                <a:cs typeface="Arial" charset="0"/>
              </a:defRPr>
            </a:lvl1pPr>
            <a:lvl2pPr lvl="1">
              <a:spcBef>
                <a:spcPts val="0"/>
              </a:spcBef>
              <a:buSzPct val="100000"/>
              <a:defRPr sz="1400"/>
            </a:lvl2pPr>
            <a:lvl3pPr lvl="2">
              <a:spcBef>
                <a:spcPts val="0"/>
              </a:spcBef>
              <a:buSzPct val="100000"/>
              <a:defRPr sz="1400"/>
            </a:lvl3pPr>
            <a:lvl4pPr lvl="3">
              <a:spcBef>
                <a:spcPts val="0"/>
              </a:spcBef>
              <a:buSzPct val="100000"/>
              <a:defRPr sz="1400"/>
            </a:lvl4pPr>
            <a:lvl5pPr lvl="4">
              <a:spcBef>
                <a:spcPts val="0"/>
              </a:spcBef>
              <a:buSzPct val="100000"/>
              <a:defRPr sz="1400"/>
            </a:lvl5pPr>
            <a:lvl6pPr lvl="5">
              <a:spcBef>
                <a:spcPts val="0"/>
              </a:spcBef>
              <a:buSzPct val="100000"/>
              <a:defRPr sz="1400"/>
            </a:lvl6pPr>
            <a:lvl7pPr lvl="6">
              <a:spcBef>
                <a:spcPts val="0"/>
              </a:spcBef>
              <a:buSzPct val="100000"/>
              <a:defRPr sz="1400"/>
            </a:lvl7pPr>
            <a:lvl8pPr lvl="7">
              <a:spcBef>
                <a:spcPts val="0"/>
              </a:spcBef>
              <a:buSzPct val="100000"/>
              <a:defRPr sz="1400"/>
            </a:lvl8pPr>
            <a:lvl9pPr lvl="8">
              <a:spcBef>
                <a:spcPts val="0"/>
              </a:spcBef>
              <a:buSzPct val="100000"/>
              <a:defRPr sz="1400"/>
            </a:lvl9pPr>
          </a:lstStyle>
          <a:p>
            <a:endParaRPr dirty="0"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-6000" y="0"/>
            <a:ext cx="548700" cy="536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 lvl="0" algn="ctr">
                <a:spcBef>
                  <a:spcPts val="0"/>
                </a:spcBef>
                <a:buNone/>
              </a:pPr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  <p:cxnSp>
        <p:nvCxnSpPr>
          <p:cNvPr id="55" name="Shape 55"/>
          <p:cNvCxnSpPr/>
          <p:nvPr/>
        </p:nvCxnSpPr>
        <p:spPr>
          <a:xfrm>
            <a:off x="3578786" y="1519975"/>
            <a:ext cx="452400" cy="0"/>
          </a:xfrm>
          <a:prstGeom prst="straightConnector1">
            <a:avLst/>
          </a:prstGeom>
          <a:noFill/>
          <a:ln w="28575" cap="flat" cmpd="sng">
            <a:solidFill>
              <a:srgbClr val="294667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3" t="34152" r="12881" b="28665"/>
          <a:stretch/>
        </p:blipFill>
        <p:spPr>
          <a:xfrm>
            <a:off x="6099900" y="0"/>
            <a:ext cx="3118449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3" t="34152" r="12881" b="28665"/>
          <a:stretch/>
        </p:blipFill>
        <p:spPr>
          <a:xfrm>
            <a:off x="3087265" y="0"/>
            <a:ext cx="3118449" cy="5143500"/>
          </a:xfrm>
          <a:prstGeom prst="rect">
            <a:avLst/>
          </a:prstGeom>
        </p:spPr>
      </p:pic>
      <p:sp>
        <p:nvSpPr>
          <p:cNvPr id="73" name="Shape 73"/>
          <p:cNvSpPr/>
          <p:nvPr/>
        </p:nvSpPr>
        <p:spPr>
          <a:xfrm>
            <a:off x="0" y="0"/>
            <a:ext cx="3044099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0" y="0"/>
            <a:ext cx="536700" cy="536700"/>
          </a:xfrm>
          <a:prstGeom prst="rect">
            <a:avLst/>
          </a:prstGeom>
          <a:solidFill>
            <a:srgbClr val="1F6B9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42405" y="1045150"/>
            <a:ext cx="2147400" cy="674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-6000" y="0"/>
            <a:ext cx="548700" cy="536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 lvl="0" algn="ctr" rtl="0">
                <a:spcBef>
                  <a:spcPts val="0"/>
                </a:spcBef>
                <a:buNone/>
              </a:pPr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  <p:cxnSp>
        <p:nvCxnSpPr>
          <p:cNvPr id="10" name="Shape 68"/>
          <p:cNvCxnSpPr/>
          <p:nvPr userDrawn="1"/>
        </p:nvCxnSpPr>
        <p:spPr>
          <a:xfrm>
            <a:off x="536700" y="1796985"/>
            <a:ext cx="452399" cy="0"/>
          </a:xfrm>
          <a:prstGeom prst="straightConnector1">
            <a:avLst/>
          </a:prstGeom>
          <a:noFill/>
          <a:ln w="28575" cap="flat" cmpd="sng">
            <a:solidFill>
              <a:srgbClr val="294667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A800"/>
              </a:buClr>
              <a:buSzPct val="1000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480"/>
              </a:spcBef>
              <a:buClr>
                <a:srgbClr val="FFA800"/>
              </a:buClr>
              <a:buSzPct val="1000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480"/>
              </a:spcBef>
              <a:buClr>
                <a:srgbClr val="FFA800"/>
              </a:buClr>
              <a:buSzPct val="1000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360"/>
              </a:spcBef>
              <a:buClr>
                <a:srgbClr val="FFA800"/>
              </a:buClr>
              <a:buSzPct val="1000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360"/>
              </a:spcBef>
              <a:buClr>
                <a:srgbClr val="FFA800"/>
              </a:buClr>
              <a:buSzPct val="1000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360"/>
              </a:spcBef>
              <a:buClr>
                <a:srgbClr val="FFA800"/>
              </a:buClr>
              <a:buSzPct val="1000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360"/>
              </a:spcBef>
              <a:buClr>
                <a:srgbClr val="FFA800"/>
              </a:buClr>
              <a:buSzPct val="1000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360"/>
              </a:spcBef>
              <a:buClr>
                <a:srgbClr val="FFA800"/>
              </a:buClr>
              <a:buSzPct val="1000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360"/>
              </a:spcBef>
              <a:buClr>
                <a:srgbClr val="FFA800"/>
              </a:buClr>
              <a:buSzPct val="1000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300" b="1">
              <a:solidFill>
                <a:srgbClr val="02102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Times New Roman" charset="0"/>
          <a:ea typeface="Times New Roman" charset="0"/>
          <a:cs typeface="Times New Roman" charset="0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charset="0"/>
          <a:ea typeface="Arial" charset="0"/>
          <a:cs typeface="Arial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9188" y="1622999"/>
            <a:ext cx="4855075" cy="1553677"/>
          </a:xfrm>
        </p:spPr>
        <p:txBody>
          <a:bodyPr/>
          <a:lstStyle/>
          <a:p>
            <a:pPr algn="ctr"/>
            <a:r>
              <a:rPr lang="en-US" sz="2800" dirty="0" smtClean="0">
                <a:latin typeface="Candara" pitchFamily="34" charset="0"/>
              </a:rPr>
              <a:t>2017 Work Updates</a:t>
            </a:r>
            <a:endParaRPr lang="en-US" sz="2800" dirty="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9188" y="3440512"/>
            <a:ext cx="4708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ndara" pitchFamily="34" charset="0"/>
              </a:rPr>
              <a:t>Presentation to the AGM</a:t>
            </a:r>
            <a:r>
              <a:rPr lang="en-AU" dirty="0" smtClean="0">
                <a:latin typeface="Candara" pitchFamily="34" charset="0"/>
              </a:rPr>
              <a:t>, </a:t>
            </a:r>
            <a:r>
              <a:rPr lang="en-AU" dirty="0" err="1" smtClean="0">
                <a:latin typeface="Candara" pitchFamily="34" charset="0"/>
              </a:rPr>
              <a:t>Nadi</a:t>
            </a:r>
            <a:endParaRPr lang="en-US" dirty="0" smtClean="0">
              <a:latin typeface="Candara" pitchFamily="34" charset="0"/>
            </a:endParaRPr>
          </a:p>
          <a:p>
            <a:pPr algn="ctr"/>
            <a:r>
              <a:rPr lang="en-US" dirty="0" smtClean="0">
                <a:latin typeface="Candara" pitchFamily="34" charset="0"/>
              </a:rPr>
              <a:t>Fiji  26</a:t>
            </a:r>
            <a:r>
              <a:rPr lang="en-US" baseline="30000" dirty="0" smtClean="0">
                <a:latin typeface="Candara" pitchFamily="34" charset="0"/>
              </a:rPr>
              <a:t>th</a:t>
            </a:r>
            <a:r>
              <a:rPr lang="en-US" dirty="0" smtClean="0">
                <a:latin typeface="Candara" pitchFamily="34" charset="0"/>
              </a:rPr>
              <a:t> July 2017</a:t>
            </a:r>
            <a:endParaRPr lang="en-US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68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200" y="468460"/>
            <a:ext cx="5218800" cy="669300"/>
          </a:xfrm>
        </p:spPr>
        <p:txBody>
          <a:bodyPr/>
          <a:lstStyle/>
          <a:p>
            <a:r>
              <a:rPr lang="en-US" sz="3200" dirty="0" smtClean="0">
                <a:latin typeface="Candara" pitchFamily="34" charset="0"/>
              </a:rPr>
              <a:t>Four Strategic Focus Areas</a:t>
            </a:r>
            <a:endParaRPr lang="en-US" sz="3200" dirty="0">
              <a:latin typeface="Candar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pPr lvl="0" algn="ctr">
                <a:spcBef>
                  <a:spcPts val="0"/>
                </a:spcBef>
                <a:buNone/>
              </a:pPr>
              <a:t>2</a:t>
            </a:fld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8167" y="1669467"/>
            <a:ext cx="54388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sz="1800" dirty="0" smtClean="0">
                <a:latin typeface="Candara" pitchFamily="34" charset="0"/>
              </a:rPr>
              <a:t>Supporting NPSOs to be Strong and responsive organizations</a:t>
            </a:r>
          </a:p>
          <a:p>
            <a:pPr algn="just">
              <a:buFont typeface="Wingdings" pitchFamily="2" charset="2"/>
              <a:buChar char="q"/>
            </a:pPr>
            <a:endParaRPr lang="en-US" sz="1800" dirty="0" smtClean="0">
              <a:latin typeface="Candara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sz="1800" dirty="0" smtClean="0">
                <a:latin typeface="Candara" pitchFamily="34" charset="0"/>
              </a:rPr>
              <a:t>Assisting Pacific Businesses to enhance their Business Competitiveness and Growth</a:t>
            </a:r>
          </a:p>
          <a:p>
            <a:pPr marL="285750" indent="-285750" algn="just"/>
            <a:endParaRPr lang="en-US" sz="1800" dirty="0" smtClean="0">
              <a:latin typeface="Candara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sz="1800" dirty="0" smtClean="0">
                <a:latin typeface="Candara" pitchFamily="34" charset="0"/>
              </a:rPr>
              <a:t>Championing the interest of the private sector in the appropriate </a:t>
            </a:r>
            <a:r>
              <a:rPr lang="en-US" sz="1800" dirty="0" err="1" smtClean="0">
                <a:latin typeface="Candara" pitchFamily="34" charset="0"/>
              </a:rPr>
              <a:t>Fora’s</a:t>
            </a:r>
            <a:endParaRPr lang="en-US" sz="1800" dirty="0" smtClean="0">
              <a:latin typeface="Candara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endParaRPr lang="en-US" sz="1800" dirty="0" smtClean="0">
              <a:latin typeface="Candara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sz="1800" dirty="0" smtClean="0">
                <a:latin typeface="Candara" pitchFamily="34" charset="0"/>
              </a:rPr>
              <a:t>Ensuring the sustainability of PIPSO’s resources and enhancing its capabilities.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095"/>
            <a:ext cx="2992548" cy="22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200" y="461725"/>
            <a:ext cx="5218800" cy="669300"/>
          </a:xfrm>
        </p:spPr>
        <p:txBody>
          <a:bodyPr/>
          <a:lstStyle/>
          <a:p>
            <a:r>
              <a:rPr lang="en-US" sz="1800" dirty="0" smtClean="0">
                <a:latin typeface="Candara" pitchFamily="34" charset="0"/>
              </a:rPr>
              <a:t>Supporting NPSOs to be Strong and Responsive Organizations</a:t>
            </a:r>
            <a:endParaRPr lang="en-US" sz="1800" dirty="0">
              <a:latin typeface="Candar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pPr lvl="0" algn="ctr">
                <a:spcBef>
                  <a:spcPts val="0"/>
                </a:spcBef>
                <a:buNone/>
              </a:pPr>
              <a:t>3</a:t>
            </a:fld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200" y="1562100"/>
            <a:ext cx="5218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Review of Forum leaders, FEMM &amp; FTMM Outcomes to be undertaken by PIPSO &amp; NPSOs</a:t>
            </a: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Candara" pitchFamily="34" charset="0"/>
            </a:endParaRPr>
          </a:p>
          <a:p>
            <a:pPr marL="171450" indent="-171450"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Developed Action Matrix with PIFS to action implementation relevant to each organization</a:t>
            </a: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Candara" pitchFamily="34" charset="0"/>
            </a:endParaRPr>
          </a:p>
          <a:p>
            <a:pPr marL="228600" indent="-228600"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Conduct E-Surveys to asses NPSOs capacity Building Needs</a:t>
            </a: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Candara" pitchFamily="34" charset="0"/>
            </a:endParaRPr>
          </a:p>
          <a:p>
            <a:pPr marL="228600" indent="-228600"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Prepared and Secured NSA II Funding for NPSOs Capacity</a:t>
            </a:r>
          </a:p>
          <a:p>
            <a:pPr marL="228600" indent="-228600"/>
            <a:r>
              <a:rPr lang="en-US" dirty="0" smtClean="0">
                <a:latin typeface="Candara" pitchFamily="34" charset="0"/>
              </a:rPr>
              <a:t> Building</a:t>
            </a:r>
          </a:p>
          <a:p>
            <a:pPr marL="228600" indent="-228600"/>
            <a:endParaRPr lang="en-US" dirty="0" smtClean="0">
              <a:latin typeface="Candara" pitchFamily="34" charset="0"/>
            </a:endParaRPr>
          </a:p>
          <a:p>
            <a:pPr marL="228600" indent="-228600"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Regional Anti-corruption Code of </a:t>
            </a:r>
            <a:r>
              <a:rPr lang="en-US" sz="1600" dirty="0" smtClean="0">
                <a:latin typeface="Candara" pitchFamily="34" charset="0"/>
              </a:rPr>
              <a:t>Conduct</a:t>
            </a:r>
          </a:p>
          <a:p>
            <a:endParaRPr lang="en-US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Dissemination of relevant information to NPSOs</a:t>
            </a:r>
            <a:endParaRPr lang="en-US" dirty="0">
              <a:latin typeface="Candara" pitchFamily="34" charset="0"/>
            </a:endParaRPr>
          </a:p>
        </p:txBody>
      </p:sp>
      <p:pic>
        <p:nvPicPr>
          <p:cNvPr id="1026" name="Picture 2" descr="C:\Users\Mereia Volavola\Pictures\Kiribati 3 April 2013\101MSDCF\DSC027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00" y="1733812"/>
            <a:ext cx="3073050" cy="2304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200" y="461725"/>
            <a:ext cx="5218800" cy="669300"/>
          </a:xfrm>
        </p:spPr>
        <p:txBody>
          <a:bodyPr/>
          <a:lstStyle/>
          <a:p>
            <a:pPr marL="285750" indent="-285750"/>
            <a:r>
              <a:rPr lang="en-US" sz="1800" dirty="0" smtClean="0">
                <a:latin typeface="Candara" pitchFamily="34" charset="0"/>
              </a:rPr>
              <a:t>Assisting Pacific Businesses to Enhance their Business Competitiveness and Growth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pPr lvl="0" algn="ctr">
                <a:spcBef>
                  <a:spcPts val="0"/>
                </a:spcBef>
                <a:buNone/>
              </a:pPr>
              <a:t>4</a:t>
            </a:fld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200" y="1752600"/>
            <a:ext cx="5218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 Knowledge management platform – agribusinesses profiles, coconut industry stakeholders</a:t>
            </a: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Finalization of the ACP TBT Food Safety Protocols Training of Trainers</a:t>
            </a: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 Business resilience work for the region –recruitment of resilience officer</a:t>
            </a: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 Women in Agribusiness Platform – Research &amp; network platform</a:t>
            </a: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Finalization of the Feasibility Study on Collection </a:t>
            </a:r>
            <a:r>
              <a:rPr lang="en-US" dirty="0" err="1" smtClean="0">
                <a:latin typeface="Candara" pitchFamily="34" charset="0"/>
              </a:rPr>
              <a:t>centres</a:t>
            </a:r>
            <a:endParaRPr lang="en-US" dirty="0">
              <a:latin typeface="Candara" pitchFamily="34" charset="0"/>
            </a:endParaRPr>
          </a:p>
        </p:txBody>
      </p:sp>
      <p:pic>
        <p:nvPicPr>
          <p:cNvPr id="2050" name="Picture 2" descr="C:\Users\Mereia Volavola\Pictures\SPC&amp;CTA Value Chain Supply Workshop\20140611_0955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752600"/>
            <a:ext cx="3143249" cy="2038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pPr lvl="0" algn="ctr">
                <a:spcBef>
                  <a:spcPts val="0"/>
                </a:spcBef>
                <a:buNone/>
              </a:pPr>
              <a:t>5</a:t>
            </a:fld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68200" y="461725"/>
            <a:ext cx="5218800" cy="669300"/>
          </a:xfrm>
        </p:spPr>
        <p:txBody>
          <a:bodyPr/>
          <a:lstStyle/>
          <a:p>
            <a:pPr marL="285750" indent="-285750"/>
            <a:r>
              <a:rPr lang="en-US" sz="1800" dirty="0" smtClean="0">
                <a:latin typeface="Candara" pitchFamily="34" charset="0"/>
              </a:rPr>
              <a:t>Assisting Pacific Businesses to Enhance their Business Competitiveness and Growth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68200" y="1866900"/>
            <a:ext cx="5218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600" dirty="0" smtClean="0">
                <a:latin typeface="Candara" pitchFamily="34" charset="0"/>
              </a:rPr>
              <a:t>  Business Financial Training</a:t>
            </a:r>
          </a:p>
          <a:p>
            <a:pPr>
              <a:buFont typeface="Wingdings" pitchFamily="2" charset="2"/>
              <a:buChar char="q"/>
            </a:pPr>
            <a:endParaRPr lang="en-US" sz="1600" dirty="0" smtClean="0">
              <a:latin typeface="Candara" pitchFamily="34" charset="0"/>
            </a:endParaRPr>
          </a:p>
          <a:p>
            <a:pPr marL="228600" indent="-228600">
              <a:buFont typeface="Wingdings" pitchFamily="2" charset="2"/>
              <a:buChar char="q"/>
            </a:pPr>
            <a:r>
              <a:rPr lang="en-US" sz="1600" dirty="0" smtClean="0">
                <a:latin typeface="Candara" pitchFamily="34" charset="0"/>
              </a:rPr>
              <a:t>Development of the E- Financial Business Training with COLEACP</a:t>
            </a:r>
          </a:p>
          <a:p>
            <a:pPr>
              <a:buFont typeface="Wingdings" pitchFamily="2" charset="2"/>
              <a:buChar char="q"/>
            </a:pPr>
            <a:endParaRPr lang="en-US" sz="1600" dirty="0" smtClean="0">
              <a:latin typeface="Candara" pitchFamily="34" charset="0"/>
            </a:endParaRPr>
          </a:p>
          <a:p>
            <a:pPr defTabSz="228600">
              <a:buFont typeface="Wingdings" pitchFamily="2" charset="2"/>
              <a:buChar char="q"/>
            </a:pPr>
            <a:r>
              <a:rPr lang="en-US" sz="1600" dirty="0" smtClean="0">
                <a:latin typeface="Candara" pitchFamily="34" charset="0"/>
              </a:rPr>
              <a:t> 	EDF11th  proposal – focus of tourism Industry</a:t>
            </a:r>
          </a:p>
          <a:p>
            <a:pPr>
              <a:buFont typeface="Wingdings" pitchFamily="2" charset="2"/>
              <a:buChar char="q"/>
            </a:pPr>
            <a:endParaRPr lang="en-US" sz="16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600" dirty="0" smtClean="0">
                <a:latin typeface="Candara" pitchFamily="34" charset="0"/>
              </a:rPr>
              <a:t> Engagement of the productivity and production specialist</a:t>
            </a:r>
          </a:p>
          <a:p>
            <a:pPr>
              <a:buFont typeface="Wingdings" pitchFamily="2" charset="2"/>
              <a:buChar char="q"/>
            </a:pPr>
            <a:endParaRPr lang="en-US" sz="16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600" dirty="0" smtClean="0">
                <a:latin typeface="Candara" pitchFamily="34" charset="0"/>
              </a:rPr>
              <a:t> IFAD/CTA Project</a:t>
            </a:r>
            <a:endParaRPr lang="en-US" sz="1600" dirty="0">
              <a:latin typeface="Candara" pitchFamily="34" charset="0"/>
            </a:endParaRPr>
          </a:p>
        </p:txBody>
      </p:sp>
      <p:pic>
        <p:nvPicPr>
          <p:cNvPr id="3074" name="Picture 2" descr="C:\Users\Mereia Volavola\Pictures\SPC&amp;CTA Value Chain Supply Workshop\20140611_0855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089" y="2007634"/>
            <a:ext cx="3051065" cy="21177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200" y="461725"/>
            <a:ext cx="5218800" cy="669300"/>
          </a:xfrm>
        </p:spPr>
        <p:txBody>
          <a:bodyPr/>
          <a:lstStyle/>
          <a:p>
            <a:r>
              <a:rPr lang="en-US" sz="1800" dirty="0" smtClean="0"/>
              <a:t>Championing of the interest of the Private Sector in the appropriate  </a:t>
            </a:r>
            <a:r>
              <a:rPr lang="en-US" sz="1800" dirty="0" err="1" smtClean="0"/>
              <a:t>Fora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pPr lvl="0" algn="ctr">
                <a:spcBef>
                  <a:spcPts val="0"/>
                </a:spcBef>
                <a:buNone/>
              </a:pPr>
              <a:t>6</a:t>
            </a:fld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200" y="1752600"/>
            <a:ext cx="5218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NSA Dialogue on PACER Plus</a:t>
            </a: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NSA Committee with PIFS</a:t>
            </a: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ICT Regional Taskforce Committee</a:t>
            </a: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Pacific TAFE Committee</a:t>
            </a: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USP MBA Programme Committee</a:t>
            </a:r>
          </a:p>
          <a:p>
            <a:endParaRPr lang="en-US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SPC Women Empowerment Working Group</a:t>
            </a: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Pacific Resilience Partnerships – PIFS, SPC, SPREP</a:t>
            </a:r>
          </a:p>
          <a:p>
            <a:endParaRPr lang="en-US" dirty="0">
              <a:latin typeface="Candara" pitchFamily="34" charset="0"/>
            </a:endParaRPr>
          </a:p>
        </p:txBody>
      </p:sp>
      <p:pic>
        <p:nvPicPr>
          <p:cNvPr id="7" name="Picture 2" descr="Y:\PHOTO GALLERY\2014\Trade Pasifika 2014\Day 3\IMG_66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72075"/>
            <a:ext cx="3056931" cy="2043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pPr lvl="0" algn="ctr">
                <a:spcBef>
                  <a:spcPts val="0"/>
                </a:spcBef>
                <a:buNone/>
              </a:pPr>
              <a:t>7</a:t>
            </a:fld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68200" y="461725"/>
            <a:ext cx="5218800" cy="669300"/>
          </a:xfrm>
        </p:spPr>
        <p:txBody>
          <a:bodyPr/>
          <a:lstStyle/>
          <a:p>
            <a:r>
              <a:rPr lang="en-US" sz="1800" dirty="0" smtClean="0"/>
              <a:t>Championing of the interest of the Private Sector in the appropriate  </a:t>
            </a:r>
            <a:r>
              <a:rPr lang="en-US" sz="1800" dirty="0" err="1" smtClean="0"/>
              <a:t>Fora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3468200" y="1714500"/>
            <a:ext cx="4990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Pacific Women Development  Reference Group</a:t>
            </a: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 ACP Private Sector Steering  Strategic Committee</a:t>
            </a: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 Forum Leaders, FEMM &amp; FTMM</a:t>
            </a: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PIDF Officials Working Group</a:t>
            </a: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Candara" pitchFamily="34" charset="0"/>
            </a:endParaRPr>
          </a:p>
          <a:p>
            <a:pPr marL="228600" indent="-228600"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 Business Resilience Working Group (SPC, UNDP, PIPSO, UNDISR, UNOCHA, Connecting Business Initiative)</a:t>
            </a:r>
          </a:p>
          <a:p>
            <a:pPr marL="228600" indent="-228600">
              <a:buFont typeface="Wingdings" pitchFamily="2" charset="2"/>
              <a:buChar char="q"/>
            </a:pPr>
            <a:endParaRPr lang="en-US" dirty="0" smtClean="0">
              <a:latin typeface="Candara" pitchFamily="34" charset="0"/>
            </a:endParaRPr>
          </a:p>
          <a:p>
            <a:pPr marL="228600" indent="-228600">
              <a:buFont typeface="Wingdings" pitchFamily="2" charset="2"/>
              <a:buChar char="q"/>
            </a:pPr>
            <a:r>
              <a:rPr lang="en-US" dirty="0" smtClean="0">
                <a:latin typeface="Candara" pitchFamily="34" charset="0"/>
              </a:rPr>
              <a:t>Development of Pacific Sustainable Framework for business connection with Asia</a:t>
            </a:r>
          </a:p>
          <a:p>
            <a:pPr>
              <a:buFont typeface="Wingdings" pitchFamily="2" charset="2"/>
              <a:buChar char="q"/>
            </a:pPr>
            <a:endParaRPr lang="en-US" dirty="0">
              <a:latin typeface="Candara" pitchFamily="34" charset="0"/>
            </a:endParaRPr>
          </a:p>
        </p:txBody>
      </p:sp>
      <p:pic>
        <p:nvPicPr>
          <p:cNvPr id="8" name="Picture 2" descr="Y:\PHOTO GALLERY\2014\Trade Pasifika 2014\Day 2\IMG_59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14875"/>
            <a:ext cx="3024522" cy="2016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200" y="461725"/>
            <a:ext cx="5218800" cy="669300"/>
          </a:xfrm>
        </p:spPr>
        <p:txBody>
          <a:bodyPr/>
          <a:lstStyle/>
          <a:p>
            <a:r>
              <a:rPr lang="en-US" sz="1800" dirty="0" smtClean="0"/>
              <a:t>Ensuring the sustainability of PIPSO’s resources and enhancing its capabilities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pPr lvl="0" algn="ctr">
                <a:spcBef>
                  <a:spcPts val="0"/>
                </a:spcBef>
                <a:buNone/>
              </a:pPr>
              <a:t>8</a:t>
            </a:fld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200" y="1600200"/>
            <a:ext cx="5218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 Recruitment of three Project Officers – IFAD/CTA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 Review of Communication Strategy </a:t>
            </a:r>
          </a:p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 Development of Risk Management Policy</a:t>
            </a:r>
          </a:p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 Development of Procurement Policy</a:t>
            </a:r>
          </a:p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 marL="228600" indent="-228600">
              <a:buFont typeface="Wingdings" pitchFamily="2" charset="2"/>
              <a:buChar char="q"/>
            </a:pPr>
            <a:r>
              <a:rPr lang="en-US" dirty="0" smtClean="0"/>
              <a:t> Reviewing of Financing Strategy -  need to have sustainable institutional funding</a:t>
            </a:r>
          </a:p>
          <a:p>
            <a:pPr marL="228600" indent="-228600">
              <a:buFont typeface="Wingdings" pitchFamily="2" charset="2"/>
              <a:buChar char="q"/>
            </a:pPr>
            <a:endParaRPr lang="en-US" dirty="0" smtClean="0"/>
          </a:p>
          <a:p>
            <a:pPr marL="228600" indent="-228600">
              <a:buFont typeface="Wingdings" pitchFamily="2" charset="2"/>
              <a:buChar char="q"/>
            </a:pPr>
            <a:r>
              <a:rPr lang="en-US" dirty="0" smtClean="0"/>
              <a:t>Exchange Officer </a:t>
            </a:r>
            <a:r>
              <a:rPr lang="en-US" dirty="0" smtClean="0">
                <a:latin typeface="Candara" pitchFamily="34" charset="0"/>
              </a:rPr>
              <a:t>Programme</a:t>
            </a:r>
          </a:p>
          <a:p>
            <a:pPr marL="228600" indent="-228600">
              <a:buFont typeface="Wingdings" pitchFamily="2" charset="2"/>
              <a:buChar char="q"/>
            </a:pPr>
            <a:endParaRPr lang="en-US" dirty="0" smtClean="0"/>
          </a:p>
          <a:p>
            <a:pPr marL="228600" indent="-228600">
              <a:buFont typeface="Wingdings" pitchFamily="2" charset="2"/>
              <a:buChar char="q"/>
            </a:pPr>
            <a:r>
              <a:rPr lang="en-US" dirty="0" smtClean="0"/>
              <a:t>Recruitment of Resilience Officer</a:t>
            </a:r>
          </a:p>
          <a:p>
            <a:pPr marL="228600" indent="-228600">
              <a:buFont typeface="Wingdings" pitchFamily="2" charset="2"/>
              <a:buChar char="q"/>
            </a:pPr>
            <a:endParaRPr lang="en-US" dirty="0" smtClean="0"/>
          </a:p>
          <a:p>
            <a:pPr marL="228600" indent="-228600">
              <a:buFont typeface="Wingdings" pitchFamily="2" charset="2"/>
              <a:buChar char="q"/>
            </a:pPr>
            <a:r>
              <a:rPr lang="en-US" dirty="0" smtClean="0"/>
              <a:t>Attendance of Workshops by Staff/ Presenters</a:t>
            </a:r>
            <a:endParaRPr lang="en-US" dirty="0"/>
          </a:p>
        </p:txBody>
      </p:sp>
      <p:pic>
        <p:nvPicPr>
          <p:cNvPr id="7" name="Picture 1" descr="Y:\PHOTO GALLERY\2016\2nd Agribusiness Forum, Apia, Samoa\Seabreeze Hotel Samo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28799"/>
            <a:ext cx="3057099" cy="1713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04" y="1045150"/>
            <a:ext cx="2532807" cy="674700"/>
          </a:xfrm>
        </p:spPr>
        <p:txBody>
          <a:bodyPr/>
          <a:lstStyle/>
          <a:p>
            <a:r>
              <a:rPr lang="en-US" sz="1600" dirty="0" smtClean="0">
                <a:latin typeface="Candara" pitchFamily="34" charset="0"/>
              </a:rPr>
              <a:t>End of the Presentation</a:t>
            </a:r>
            <a:endParaRPr lang="en-US" sz="1600" dirty="0">
              <a:latin typeface="Candar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pPr lvl="0" algn="ctr" rtl="0">
                <a:spcBef>
                  <a:spcPts val="0"/>
                </a:spcBef>
                <a:buNone/>
              </a:pPr>
              <a:t>9</a:t>
            </a:fld>
            <a:endParaRPr lang="en">
              <a:solidFill>
                <a:srgbClr val="FFFFFF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42405" y="1984800"/>
            <a:ext cx="2361755" cy="22976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85" y="3327210"/>
            <a:ext cx="1850136" cy="14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9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mi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2368</TotalTime>
  <Words>407</Words>
  <Application>Microsoft Office PowerPoint</Application>
  <PresentationFormat>On-screen Show (16:9)</PresentationFormat>
  <Paragraphs>95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Emilia template</vt:lpstr>
      <vt:lpstr>2017 Work Updates</vt:lpstr>
      <vt:lpstr>Four Strategic Focus Areas</vt:lpstr>
      <vt:lpstr>Supporting NPSOs to be Strong and Responsive Organizations</vt:lpstr>
      <vt:lpstr>Assisting Pacific Businesses to Enhance their Business Competitiveness and Growth</vt:lpstr>
      <vt:lpstr>Assisting Pacific Businesses to Enhance their Business Competitiveness and Growth</vt:lpstr>
      <vt:lpstr>Championing of the interest of the Private Sector in the appropriate  Fora</vt:lpstr>
      <vt:lpstr>Championing of the interest of the Private Sector in the appropriate  Fora</vt:lpstr>
      <vt:lpstr>Ensuring the sustainability of PIPSO’s resources and enhancing its capabilities</vt:lpstr>
      <vt:lpstr>End of the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User</dc:creator>
  <cp:lastModifiedBy>HP Probook</cp:lastModifiedBy>
  <cp:revision>202</cp:revision>
  <dcterms:modified xsi:type="dcterms:W3CDTF">2017-07-25T23:46:35Z</dcterms:modified>
</cp:coreProperties>
</file>