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rawings/drawing2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10.xml" ContentType="application/vnd.openxmlformats-officedocument.drawingml.chart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1" r:id="rId1"/>
  </p:sldMasterIdLst>
  <p:notesMasterIdLst>
    <p:notesMasterId r:id="rId14"/>
  </p:notesMasterIdLst>
  <p:sldIdLst>
    <p:sldId id="281" r:id="rId2"/>
    <p:sldId id="316" r:id="rId3"/>
    <p:sldId id="318" r:id="rId4"/>
    <p:sldId id="320" r:id="rId5"/>
    <p:sldId id="325" r:id="rId6"/>
    <p:sldId id="321" r:id="rId7"/>
    <p:sldId id="322" r:id="rId8"/>
    <p:sldId id="324" r:id="rId9"/>
    <p:sldId id="323" r:id="rId10"/>
    <p:sldId id="319" r:id="rId11"/>
    <p:sldId id="326" r:id="rId12"/>
    <p:sldId id="317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6B90"/>
    <a:srgbClr val="64B8D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A1636697-229B-4525-B952-D38D101A0E0A}">
  <a:tblStyle styleId="{A1636697-229B-4525-B952-D38D101A0E0A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8" autoAdjust="0"/>
    <p:restoredTop sz="88621" autoAdjust="0"/>
  </p:normalViewPr>
  <p:slideViewPr>
    <p:cSldViewPr snapToGrid="0" snapToObjects="1">
      <p:cViewPr>
        <p:scale>
          <a:sx n="50" d="100"/>
          <a:sy n="50" d="100"/>
        </p:scale>
        <p:origin x="-3300" y="-141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Mereia%20Volavola\Documents\Graphs%20Training%20Needs%20Analysis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ereia%20Volavola\Documents\Graphs%20Training%20Needs%20Analysis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Mereia%20Volavola\Documents\Graphs%20Training%20Needs%20Analysi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ereia%20Volavola\Documents\Graphs%20Training%20Needs%20Analysi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ereia%20Volavola\Documents\Graphs%20Training%20Needs%20Analysi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ereia%20Volavola\Documents\Graphs%20Training%20Needs%20Analysi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ereia%20Volavola\Documents\Graphs%20Training%20Needs%20Analysi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ereia%20Volavola\Documents\Graphs%20Training%20Needs%20Analysi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ereia%20Volavola\Documents\Graphs%20Training%20Needs%20Analysis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ereia%20Volavola\Documents\Graphs%20Training%20Needs%20Analysi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6"/>
  <c:chart>
    <c:plotArea>
      <c:layout>
        <c:manualLayout>
          <c:layoutTarget val="inner"/>
          <c:xMode val="edge"/>
          <c:yMode val="edge"/>
          <c:x val="0.19326299510011694"/>
          <c:y val="0.20143877284738301"/>
          <c:w val="0.49638211654138131"/>
          <c:h val="0.630297917144238"/>
        </c:manualLayout>
      </c:layout>
      <c:pieChart>
        <c:varyColors val="1"/>
        <c:ser>
          <c:idx val="0"/>
          <c:order val="0"/>
          <c:dPt>
            <c:idx val="0"/>
            <c:explosion val="2"/>
          </c:dPt>
          <c:cat>
            <c:strRef>
              <c:f>Sheet1!$C$3:$C$4</c:f>
              <c:strCache>
                <c:ptCount val="2"/>
                <c:pt idx="0">
                  <c:v>Permanent Staff</c:v>
                </c:pt>
                <c:pt idx="1">
                  <c:v>Voluntary Staff</c:v>
                </c:pt>
              </c:strCache>
            </c:strRef>
          </c:cat>
          <c:val>
            <c:numRef>
              <c:f>Sheet1!$D$3:$D$4</c:f>
              <c:numCache>
                <c:formatCode>0.00%</c:formatCode>
                <c:ptCount val="2"/>
                <c:pt idx="0">
                  <c:v>0.26670000000000005</c:v>
                </c:pt>
                <c:pt idx="1">
                  <c:v>0.67140000000000044</c:v>
                </c:pt>
              </c:numCache>
            </c:numRef>
          </c:val>
        </c:ser>
        <c:firstSliceAng val="0"/>
      </c:pieChart>
    </c:plotArea>
    <c:legend>
      <c:legendPos val="b"/>
      <c:layout/>
    </c:legend>
    <c:plotVisOnly val="1"/>
  </c:chart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6"/>
  <c:chart>
    <c:autoTitleDeleted val="1"/>
    <c:plotArea>
      <c:layout>
        <c:manualLayout>
          <c:layoutTarget val="inner"/>
          <c:xMode val="edge"/>
          <c:yMode val="edge"/>
          <c:x val="0.22402990067418038"/>
          <c:y val="8.2595870206489772E-2"/>
          <c:w val="0.61403195924038945"/>
          <c:h val="0.73901191554595502"/>
        </c:manualLayout>
      </c:layout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0.13254786166435079"/>
                  <c:y val="0.1709327680193822"/>
                </c:manualLayout>
              </c:layout>
              <c:showPercent val="1"/>
            </c:dLbl>
            <c:dLbl>
              <c:idx val="1"/>
              <c:layout>
                <c:manualLayout>
                  <c:x val="0.16110918120529061"/>
                  <c:y val="-0.20319738878794014"/>
                </c:manualLayout>
              </c:layout>
              <c:showPercent val="1"/>
            </c:dLbl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Percent val="1"/>
            <c:showLeaderLines val="1"/>
          </c:dLbls>
          <c:cat>
            <c:strRef>
              <c:f>Sheet1!$C$147:$C$148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Sheet1!$D$147:$D$148</c:f>
              <c:numCache>
                <c:formatCode>General</c:formatCode>
                <c:ptCount val="2"/>
                <c:pt idx="0">
                  <c:v>20</c:v>
                </c:pt>
                <c:pt idx="1">
                  <c:v>80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b"/>
      <c:layout/>
      <c:txPr>
        <a:bodyPr/>
        <a:lstStyle/>
        <a:p>
          <a:pPr>
            <a:defRPr sz="2000"/>
          </a:pPr>
          <a:endParaRPr lang="en-US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6"/>
  <c:chart>
    <c:plotArea>
      <c:layout>
        <c:manualLayout>
          <c:layoutTarget val="inner"/>
          <c:xMode val="edge"/>
          <c:yMode val="edge"/>
          <c:x val="0.18561254987635242"/>
          <c:y val="0.20071684587813646"/>
          <c:w val="0.50931439928390376"/>
          <c:h val="0.63162287509760262"/>
        </c:manualLayout>
      </c:layout>
      <c:pieChart>
        <c:varyColors val="1"/>
        <c:ser>
          <c:idx val="0"/>
          <c:order val="0"/>
          <c:cat>
            <c:strRef>
              <c:f>Sheet1!$C$6:$C$10</c:f>
              <c:strCache>
                <c:ptCount val="5"/>
                <c:pt idx="0">
                  <c:v>No of Staff</c:v>
                </c:pt>
                <c:pt idx="1">
                  <c:v>0-2</c:v>
                </c:pt>
                <c:pt idx="2">
                  <c:v>3-5</c:v>
                </c:pt>
                <c:pt idx="3">
                  <c:v>5-10</c:v>
                </c:pt>
                <c:pt idx="4">
                  <c:v>Over 10</c:v>
                </c:pt>
              </c:strCache>
            </c:strRef>
          </c:cat>
          <c:val>
            <c:numRef>
              <c:f>Sheet1!$D$6:$D$10</c:f>
              <c:numCache>
                <c:formatCode>0.00%</c:formatCode>
                <c:ptCount val="5"/>
                <c:pt idx="1">
                  <c:v>0.26670000000000005</c:v>
                </c:pt>
                <c:pt idx="2">
                  <c:v>0.33330000000000037</c:v>
                </c:pt>
                <c:pt idx="3">
                  <c:v>0.26670000000000005</c:v>
                </c:pt>
                <c:pt idx="4">
                  <c:v>0.1333</c:v>
                </c:pt>
              </c:numCache>
            </c:numRef>
          </c:val>
        </c:ser>
        <c:firstSliceAng val="0"/>
      </c:pieChart>
    </c:plotArea>
    <c:legend>
      <c:legendPos val="b"/>
      <c:layout/>
    </c:legend>
    <c:plotVisOnly val="1"/>
  </c:chart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9"/>
  <c:chart>
    <c:plotArea>
      <c:layout>
        <c:manualLayout>
          <c:layoutTarget val="inner"/>
          <c:xMode val="edge"/>
          <c:yMode val="edge"/>
          <c:x val="0.31493985126859142"/>
          <c:y val="8.2747257685221648E-2"/>
          <c:w val="0.65294203849518917"/>
          <c:h val="0.77976753358929984"/>
        </c:manualLayout>
      </c:layout>
      <c:barChart>
        <c:barDir val="bar"/>
        <c:grouping val="clustered"/>
        <c:ser>
          <c:idx val="0"/>
          <c:order val="0"/>
          <c:cat>
            <c:strRef>
              <c:f>Sheet1!$C$19:$C$26</c:f>
              <c:strCache>
                <c:ptCount val="8"/>
                <c:pt idx="0">
                  <c:v>Leadership and Mgt </c:v>
                </c:pt>
                <c:pt idx="1">
                  <c:v>Finance</c:v>
                </c:pt>
                <c:pt idx="2">
                  <c:v>Strategic Planning</c:v>
                </c:pt>
                <c:pt idx="3">
                  <c:v>Human Resource Dev</c:v>
                </c:pt>
                <c:pt idx="4">
                  <c:v>Office Admin</c:v>
                </c:pt>
                <c:pt idx="5">
                  <c:v>Monitoring and Evaluation</c:v>
                </c:pt>
                <c:pt idx="6">
                  <c:v>Governance</c:v>
                </c:pt>
                <c:pt idx="7">
                  <c:v>Others</c:v>
                </c:pt>
              </c:strCache>
            </c:strRef>
          </c:cat>
          <c:val>
            <c:numRef>
              <c:f>Sheet1!$D$19:$D$26</c:f>
              <c:numCache>
                <c:formatCode>General</c:formatCode>
                <c:ptCount val="8"/>
                <c:pt idx="0">
                  <c:v>46.67</c:v>
                </c:pt>
                <c:pt idx="1">
                  <c:v>46.67</c:v>
                </c:pt>
                <c:pt idx="2">
                  <c:v>40</c:v>
                </c:pt>
                <c:pt idx="3">
                  <c:v>40</c:v>
                </c:pt>
                <c:pt idx="4">
                  <c:v>40</c:v>
                </c:pt>
                <c:pt idx="5">
                  <c:v>46.67</c:v>
                </c:pt>
                <c:pt idx="6">
                  <c:v>40</c:v>
                </c:pt>
                <c:pt idx="7">
                  <c:v>26.67</c:v>
                </c:pt>
              </c:numCache>
            </c:numRef>
          </c:val>
        </c:ser>
        <c:axId val="143392128"/>
        <c:axId val="143399552"/>
      </c:barChart>
      <c:catAx>
        <c:axId val="143392128"/>
        <c:scaling>
          <c:orientation val="minMax"/>
        </c:scaling>
        <c:axPos val="l"/>
        <c:tickLblPos val="nextTo"/>
        <c:crossAx val="143399552"/>
        <c:crosses val="autoZero"/>
        <c:auto val="1"/>
        <c:lblAlgn val="ctr"/>
        <c:lblOffset val="100"/>
      </c:catAx>
      <c:valAx>
        <c:axId val="143399552"/>
        <c:scaling>
          <c:orientation val="minMax"/>
        </c:scaling>
        <c:axPos val="b"/>
        <c:numFmt formatCode="General" sourceLinked="1"/>
        <c:tickLblPos val="nextTo"/>
        <c:crossAx val="143392128"/>
        <c:crosses val="autoZero"/>
        <c:crossBetween val="between"/>
      </c:valAx>
    </c:plotArea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6"/>
  <c:chart>
    <c:autoTitleDeleted val="1"/>
    <c:plotArea>
      <c:layout>
        <c:manualLayout>
          <c:layoutTarget val="inner"/>
          <c:xMode val="edge"/>
          <c:yMode val="edge"/>
          <c:x val="0.3952575002533093"/>
          <c:y val="0.12629629629629643"/>
          <c:w val="0.56599191253005232"/>
          <c:h val="0.75696908719743361"/>
        </c:manualLayout>
      </c:layout>
      <c:barChart>
        <c:barDir val="bar"/>
        <c:grouping val="clustered"/>
        <c:ser>
          <c:idx val="0"/>
          <c:order val="0"/>
          <c:cat>
            <c:strRef>
              <c:f>Sheet1!$C$37:$C$42</c:f>
              <c:strCache>
                <c:ptCount val="6"/>
                <c:pt idx="0">
                  <c:v>Project Management</c:v>
                </c:pt>
                <c:pt idx="1">
                  <c:v>Business Management</c:v>
                </c:pt>
                <c:pt idx="2">
                  <c:v>Planning</c:v>
                </c:pt>
                <c:pt idx="3">
                  <c:v>Effective Communications</c:v>
                </c:pt>
                <c:pt idx="4">
                  <c:v>Funding Proposals Preparation</c:v>
                </c:pt>
                <c:pt idx="5">
                  <c:v>Others</c:v>
                </c:pt>
              </c:strCache>
            </c:strRef>
          </c:cat>
          <c:val>
            <c:numRef>
              <c:f>Sheet1!$D$37:$D$42</c:f>
              <c:numCache>
                <c:formatCode>General</c:formatCode>
                <c:ptCount val="6"/>
                <c:pt idx="0">
                  <c:v>46.67</c:v>
                </c:pt>
                <c:pt idx="1">
                  <c:v>40</c:v>
                </c:pt>
                <c:pt idx="2">
                  <c:v>33.33</c:v>
                </c:pt>
                <c:pt idx="3">
                  <c:v>33.33</c:v>
                </c:pt>
                <c:pt idx="4">
                  <c:v>80</c:v>
                </c:pt>
                <c:pt idx="5">
                  <c:v>13.33</c:v>
                </c:pt>
              </c:numCache>
            </c:numRef>
          </c:val>
        </c:ser>
        <c:axId val="118690944"/>
        <c:axId val="143428992"/>
      </c:barChart>
      <c:valAx>
        <c:axId val="143428992"/>
        <c:scaling>
          <c:orientation val="minMax"/>
        </c:scaling>
        <c:axPos val="b"/>
        <c:numFmt formatCode="General" sourceLinked="1"/>
        <c:tickLblPos val="nextTo"/>
        <c:crossAx val="118690944"/>
        <c:crosses val="autoZero"/>
        <c:crossBetween val="between"/>
      </c:valAx>
      <c:catAx>
        <c:axId val="118690944"/>
        <c:scaling>
          <c:orientation val="minMax"/>
        </c:scaling>
        <c:axPos val="l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43428992"/>
        <c:crosses val="autoZero"/>
        <c:auto val="1"/>
        <c:lblAlgn val="ctr"/>
        <c:lblOffset val="100"/>
      </c:catAx>
    </c:plotArea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7"/>
  <c:chart>
    <c:plotArea>
      <c:layout>
        <c:manualLayout>
          <c:layoutTarget val="inner"/>
          <c:xMode val="edge"/>
          <c:yMode val="edge"/>
          <c:x val="0.45871062992125988"/>
          <c:y val="0"/>
          <c:w val="0.46610192475940532"/>
          <c:h val="0.88078505112234107"/>
        </c:manualLayout>
      </c:layout>
      <c:barChart>
        <c:barDir val="bar"/>
        <c:grouping val="clustered"/>
        <c:ser>
          <c:idx val="0"/>
          <c:order val="0"/>
          <c:cat>
            <c:strRef>
              <c:f>Sheet1!$C$59:$C$65</c:f>
              <c:strCache>
                <c:ptCount val="7"/>
                <c:pt idx="0">
                  <c:v>Organisation Development</c:v>
                </c:pt>
                <c:pt idx="1">
                  <c:v>Governance</c:v>
                </c:pt>
                <c:pt idx="2">
                  <c:v>Advocacy</c:v>
                </c:pt>
                <c:pt idx="3">
                  <c:v>Public-Private Dialogue</c:v>
                </c:pt>
                <c:pt idx="4">
                  <c:v>Effective Communication Strategies</c:v>
                </c:pt>
                <c:pt idx="5">
                  <c:v>NPSO and Business Services</c:v>
                </c:pt>
                <c:pt idx="6">
                  <c:v>Business Continuity</c:v>
                </c:pt>
              </c:strCache>
            </c:strRef>
          </c:cat>
          <c:val>
            <c:numRef>
              <c:f>Sheet1!$D$59:$D$65</c:f>
              <c:numCache>
                <c:formatCode>General</c:formatCode>
                <c:ptCount val="7"/>
                <c:pt idx="0">
                  <c:v>64.290000000000006</c:v>
                </c:pt>
                <c:pt idx="1">
                  <c:v>50</c:v>
                </c:pt>
                <c:pt idx="2">
                  <c:v>57.14</c:v>
                </c:pt>
                <c:pt idx="3">
                  <c:v>71.430000000000007</c:v>
                </c:pt>
                <c:pt idx="4">
                  <c:v>71.430000000000007</c:v>
                </c:pt>
                <c:pt idx="5">
                  <c:v>64.290000000000006</c:v>
                </c:pt>
                <c:pt idx="6">
                  <c:v>42.86</c:v>
                </c:pt>
              </c:numCache>
            </c:numRef>
          </c:val>
        </c:ser>
        <c:axId val="118747904"/>
        <c:axId val="118749440"/>
      </c:barChart>
      <c:catAx>
        <c:axId val="118747904"/>
        <c:scaling>
          <c:orientation val="minMax"/>
        </c:scaling>
        <c:axPos val="l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18749440"/>
        <c:crosses val="autoZero"/>
        <c:auto val="1"/>
        <c:lblAlgn val="ctr"/>
        <c:lblOffset val="100"/>
      </c:catAx>
      <c:valAx>
        <c:axId val="118749440"/>
        <c:scaling>
          <c:orientation val="minMax"/>
        </c:scaling>
        <c:axPos val="b"/>
        <c:numFmt formatCode="General" sourceLinked="1"/>
        <c:tickLblPos val="nextTo"/>
        <c:crossAx val="118747904"/>
        <c:crosses val="autoZero"/>
        <c:crossBetween val="between"/>
      </c:valAx>
      <c:spPr>
        <a:noFill/>
        <a:ln w="25400">
          <a:noFill/>
        </a:ln>
      </c:spPr>
    </c:plotArea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6"/>
  <c:chart>
    <c:autoTitleDeleted val="1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0.16039213995554533"/>
                  <c:y val="7.89122460609855E-2"/>
                </c:manualLayout>
              </c:layout>
              <c:showPercent val="1"/>
            </c:dLbl>
            <c:dLbl>
              <c:idx val="1"/>
              <c:layout>
                <c:manualLayout>
                  <c:x val="0.14170297769602216"/>
                  <c:y val="-7.5512533410387939E-2"/>
                </c:manualLayout>
              </c:layout>
              <c:showPercent val="1"/>
            </c:dLbl>
            <c:showPercent val="1"/>
            <c:showLeaderLines val="1"/>
          </c:dLbls>
          <c:cat>
            <c:strRef>
              <c:f>Sheet1!$C$78:$C$79</c:f>
              <c:strCache>
                <c:ptCount val="2"/>
                <c:pt idx="0">
                  <c:v>Yes </c:v>
                </c:pt>
                <c:pt idx="1">
                  <c:v>No</c:v>
                </c:pt>
              </c:strCache>
            </c:strRef>
          </c:cat>
          <c:val>
            <c:numRef>
              <c:f>Sheet1!$D$78:$D$79</c:f>
              <c:numCache>
                <c:formatCode>General</c:formatCode>
                <c:ptCount val="2"/>
                <c:pt idx="0">
                  <c:v>40</c:v>
                </c:pt>
                <c:pt idx="1">
                  <c:v>60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b"/>
      <c:layout/>
    </c:legend>
    <c:plotVisOnly val="1"/>
  </c:chart>
  <c:txPr>
    <a:bodyPr/>
    <a:lstStyle/>
    <a:p>
      <a:pPr>
        <a:defRPr sz="1400"/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31"/>
  <c:chart>
    <c:plotArea>
      <c:layout>
        <c:manualLayout>
          <c:layoutTarget val="inner"/>
          <c:xMode val="edge"/>
          <c:yMode val="edge"/>
          <c:x val="0.45366907261592299"/>
          <c:y val="0.15532428679692542"/>
          <c:w val="0.46003237095363081"/>
          <c:h val="0.72022813228759408"/>
        </c:manualLayout>
      </c:layout>
      <c:barChart>
        <c:barDir val="bar"/>
        <c:grouping val="clustered"/>
        <c:ser>
          <c:idx val="0"/>
          <c:order val="0"/>
          <c:cat>
            <c:strRef>
              <c:f>Sheet1!$C$94:$C$101</c:f>
              <c:strCache>
                <c:ptCount val="8"/>
                <c:pt idx="0">
                  <c:v>Small Business Training (Levels 1-3)</c:v>
                </c:pt>
                <c:pt idx="1">
                  <c:v>Value Chain Supply</c:v>
                </c:pt>
                <c:pt idx="2">
                  <c:v>Marketing</c:v>
                </c:pt>
                <c:pt idx="3">
                  <c:v>Quality Control</c:v>
                </c:pt>
                <c:pt idx="4">
                  <c:v>Organic Farming</c:v>
                </c:pt>
                <c:pt idx="5">
                  <c:v>Market requirements</c:v>
                </c:pt>
                <c:pt idx="6">
                  <c:v>Business Continuity</c:v>
                </c:pt>
                <c:pt idx="7">
                  <c:v>Others</c:v>
                </c:pt>
              </c:strCache>
            </c:strRef>
          </c:cat>
          <c:val>
            <c:numRef>
              <c:f>Sheet1!$D$94:$D$101</c:f>
              <c:numCache>
                <c:formatCode>General</c:formatCode>
                <c:ptCount val="8"/>
                <c:pt idx="0">
                  <c:v>61.54</c:v>
                </c:pt>
                <c:pt idx="1">
                  <c:v>30.77</c:v>
                </c:pt>
                <c:pt idx="2">
                  <c:v>61.54</c:v>
                </c:pt>
                <c:pt idx="3">
                  <c:v>46.15</c:v>
                </c:pt>
                <c:pt idx="4">
                  <c:v>38.46</c:v>
                </c:pt>
                <c:pt idx="5">
                  <c:v>46.15</c:v>
                </c:pt>
                <c:pt idx="6">
                  <c:v>53.85</c:v>
                </c:pt>
                <c:pt idx="7">
                  <c:v>30.77</c:v>
                </c:pt>
              </c:numCache>
            </c:numRef>
          </c:val>
        </c:ser>
        <c:axId val="143498624"/>
        <c:axId val="143520896"/>
      </c:barChart>
      <c:catAx>
        <c:axId val="143498624"/>
        <c:scaling>
          <c:orientation val="minMax"/>
        </c:scaling>
        <c:axPos val="l"/>
        <c:tickLblPos val="nextTo"/>
        <c:crossAx val="143520896"/>
        <c:crosses val="autoZero"/>
        <c:auto val="1"/>
        <c:lblAlgn val="ctr"/>
        <c:lblOffset val="100"/>
      </c:catAx>
      <c:valAx>
        <c:axId val="143520896"/>
        <c:scaling>
          <c:orientation val="minMax"/>
        </c:scaling>
        <c:axPos val="b"/>
        <c:numFmt formatCode="General" sourceLinked="1"/>
        <c:tickLblPos val="nextTo"/>
        <c:crossAx val="143498624"/>
        <c:crosses val="autoZero"/>
        <c:crossBetween val="between"/>
      </c:valAx>
    </c:plotArea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32"/>
  <c:chart>
    <c:plotArea>
      <c:layout>
        <c:manualLayout>
          <c:layoutTarget val="inner"/>
          <c:xMode val="edge"/>
          <c:yMode val="edge"/>
          <c:x val="0.13925218722659671"/>
          <c:y val="0.13786521527986792"/>
          <c:w val="0.76611592300962383"/>
          <c:h val="0.7117603006529496"/>
        </c:manualLayout>
      </c:layout>
      <c:barChart>
        <c:barDir val="bar"/>
        <c:grouping val="clustered"/>
        <c:ser>
          <c:idx val="0"/>
          <c:order val="0"/>
          <c:cat>
            <c:strRef>
              <c:f>Sheet1!$C$116:$C$122</c:f>
              <c:strCache>
                <c:ptCount val="7"/>
                <c:pt idx="0">
                  <c:v>ILO</c:v>
                </c:pt>
                <c:pt idx="1">
                  <c:v>UNDP</c:v>
                </c:pt>
                <c:pt idx="2">
                  <c:v>DFAT</c:v>
                </c:pt>
                <c:pt idx="3">
                  <c:v>IFAD</c:v>
                </c:pt>
                <c:pt idx="4">
                  <c:v>ITC</c:v>
                </c:pt>
                <c:pt idx="5">
                  <c:v>MFAT</c:v>
                </c:pt>
                <c:pt idx="6">
                  <c:v>Others </c:v>
                </c:pt>
              </c:strCache>
            </c:strRef>
          </c:cat>
          <c:val>
            <c:numRef>
              <c:f>Sheet1!$D$116:$D$122</c:f>
              <c:numCache>
                <c:formatCode>General</c:formatCode>
                <c:ptCount val="7"/>
                <c:pt idx="0">
                  <c:v>53.85</c:v>
                </c:pt>
                <c:pt idx="1">
                  <c:v>46.15</c:v>
                </c:pt>
                <c:pt idx="2">
                  <c:v>23.08</c:v>
                </c:pt>
                <c:pt idx="3">
                  <c:v>0</c:v>
                </c:pt>
                <c:pt idx="4">
                  <c:v>7.6899999999999995</c:v>
                </c:pt>
                <c:pt idx="5">
                  <c:v>38.46</c:v>
                </c:pt>
                <c:pt idx="6">
                  <c:v>61.54</c:v>
                </c:pt>
              </c:numCache>
            </c:numRef>
          </c:val>
        </c:ser>
        <c:axId val="143573760"/>
        <c:axId val="143575296"/>
      </c:barChart>
      <c:catAx>
        <c:axId val="143573760"/>
        <c:scaling>
          <c:orientation val="minMax"/>
        </c:scaling>
        <c:axPos val="l"/>
        <c:tickLblPos val="nextTo"/>
        <c:crossAx val="143575296"/>
        <c:crosses val="autoZero"/>
        <c:auto val="1"/>
        <c:lblAlgn val="ctr"/>
        <c:lblOffset val="100"/>
      </c:catAx>
      <c:valAx>
        <c:axId val="143575296"/>
        <c:scaling>
          <c:orientation val="minMax"/>
        </c:scaling>
        <c:axPos val="b"/>
        <c:numFmt formatCode="General" sourceLinked="1"/>
        <c:tickLblPos val="nextTo"/>
        <c:crossAx val="143573760"/>
        <c:crosses val="autoZero"/>
        <c:crossBetween val="between"/>
      </c:valAx>
    </c:plotArea>
    <c:plotVisOnly val="1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6"/>
  <c:chart>
    <c:autoTitleDeleted val="1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0.12333683289588801"/>
                  <c:y val="0.17348347894869309"/>
                </c:manualLayout>
              </c:layout>
              <c:showPercent val="1"/>
            </c:dLbl>
            <c:dLbl>
              <c:idx val="1"/>
              <c:layout>
                <c:manualLayout>
                  <c:x val="0.11536807899012619"/>
                  <c:y val="-0.19814072555998988"/>
                </c:manualLayout>
              </c:layout>
              <c:showPercent val="1"/>
            </c:dLbl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Percent val="1"/>
            <c:showLeaderLines val="1"/>
          </c:dLbls>
          <c:cat>
            <c:strRef>
              <c:f>Sheet1!$C$132:$C$133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Sheet1!$D$132:$D$133</c:f>
              <c:numCache>
                <c:formatCode>General</c:formatCode>
                <c:ptCount val="2"/>
                <c:pt idx="0">
                  <c:v>20</c:v>
                </c:pt>
                <c:pt idx="1">
                  <c:v>80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b"/>
      <c:layout>
        <c:manualLayout>
          <c:xMode val="edge"/>
          <c:yMode val="edge"/>
          <c:x val="0.34110286214223245"/>
          <c:y val="0.82421371301190061"/>
          <c:w val="0.37493688288963911"/>
          <c:h val="0.10272692625750557"/>
        </c:manualLayout>
      </c:layout>
      <c:txPr>
        <a:bodyPr/>
        <a:lstStyle/>
        <a:p>
          <a:pPr>
            <a:defRPr sz="2000"/>
          </a:pPr>
          <a:endParaRPr lang="en-US"/>
        </a:p>
      </c:txPr>
    </c:legend>
    <c:plotVisOnly val="1"/>
  </c:chart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0.13314</cdr:x>
      <cdr:y>0.02518</cdr:y>
    </cdr:from>
    <cdr:to>
      <cdr:x>0.85836</cdr:x>
      <cdr:y>0.10432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47675" y="66676"/>
          <a:ext cx="2438400" cy="2095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0.15297</cdr:x>
      <cdr:y>0.04317</cdr:y>
    </cdr:from>
    <cdr:to>
      <cdr:x>0.8102</cdr:x>
      <cdr:y>0.14029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14350" y="114301"/>
          <a:ext cx="2209800" cy="2571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/>
            <a:t>Composition of Staff with NPSOs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0.1763</cdr:x>
      <cdr:y>0.06093</cdr:y>
    </cdr:from>
    <cdr:to>
      <cdr:x>0.75433</cdr:x>
      <cdr:y>0.15771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81025" y="161925"/>
          <a:ext cx="1904999" cy="2571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1100" b="1"/>
            <a:t>Number</a:t>
          </a:r>
          <a:r>
            <a:rPr lang="en-US" sz="1100" b="1" baseline="0"/>
            <a:t> of Staff at </a:t>
          </a:r>
          <a:r>
            <a:rPr lang="en-US" sz="1100" b="1"/>
            <a:t>NPSOs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03443656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03390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03390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03390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03390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03390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03390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03390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03390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679325" y="2753850"/>
            <a:ext cx="4903800" cy="1159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1F6B90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cxnSp>
        <p:nvCxnSpPr>
          <p:cNvPr id="13" name="Shape 13"/>
          <p:cNvCxnSpPr/>
          <p:nvPr/>
        </p:nvCxnSpPr>
        <p:spPr>
          <a:xfrm>
            <a:off x="3815840" y="4083900"/>
            <a:ext cx="695700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4" name="Shape 14"/>
          <p:cNvSpPr/>
          <p:nvPr/>
        </p:nvSpPr>
        <p:spPr>
          <a:xfrm>
            <a:off x="1747200" y="2787000"/>
            <a:ext cx="1296900" cy="129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463" t="34152" r="12881" b="28665"/>
          <a:stretch/>
        </p:blipFill>
        <p:spPr>
          <a:xfrm>
            <a:off x="0" y="0"/>
            <a:ext cx="3118449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244" y="633650"/>
            <a:ext cx="1817960" cy="15197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0"/>
          <p:cNvSpPr txBox="1">
            <a:spLocks noGrp="1"/>
          </p:cNvSpPr>
          <p:nvPr>
            <p:ph type="title"/>
          </p:nvPr>
        </p:nvSpPr>
        <p:spPr>
          <a:xfrm>
            <a:off x="536700" y="758000"/>
            <a:ext cx="8122078" cy="669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>
                <a:latin typeface="Times New Roman" charset="0"/>
                <a:ea typeface="Times New Roman" charset="0"/>
                <a:cs typeface="Times New Roman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5" name="Shape 61"/>
          <p:cNvSpPr txBox="1">
            <a:spLocks noGrp="1"/>
          </p:cNvSpPr>
          <p:nvPr>
            <p:ph type="body" idx="1"/>
          </p:nvPr>
        </p:nvSpPr>
        <p:spPr>
          <a:xfrm>
            <a:off x="536324" y="1576500"/>
            <a:ext cx="8122453" cy="3158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defRPr sz="14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defRPr sz="14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defRPr sz="14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defRPr sz="14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defRPr sz="14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defRPr sz="14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defRPr sz="14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defRPr sz="14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cxnSp>
        <p:nvCxnSpPr>
          <p:cNvPr id="7" name="Shape 64"/>
          <p:cNvCxnSpPr/>
          <p:nvPr userDrawn="1"/>
        </p:nvCxnSpPr>
        <p:spPr>
          <a:xfrm>
            <a:off x="647287" y="1481600"/>
            <a:ext cx="452400" cy="0"/>
          </a:xfrm>
          <a:prstGeom prst="straightConnector1">
            <a:avLst/>
          </a:prstGeom>
          <a:noFill/>
          <a:ln w="28575" cap="flat" cmpd="sng">
            <a:solidFill>
              <a:srgbClr val="294667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" name="Shape 76"/>
          <p:cNvSpPr/>
          <p:nvPr userDrawn="1"/>
        </p:nvSpPr>
        <p:spPr>
          <a:xfrm>
            <a:off x="0" y="0"/>
            <a:ext cx="536700" cy="536700"/>
          </a:xfrm>
          <a:prstGeom prst="rect">
            <a:avLst/>
          </a:prstGeom>
          <a:solidFill>
            <a:srgbClr val="1F6B9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" name="Shape 78"/>
          <p:cNvSpPr txBox="1">
            <a:spLocks noGrp="1"/>
          </p:cNvSpPr>
          <p:nvPr>
            <p:ph type="sldNum" idx="12"/>
          </p:nvPr>
        </p:nvSpPr>
        <p:spPr>
          <a:xfrm>
            <a:off x="-6000" y="0"/>
            <a:ext cx="548700" cy="536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pPr lvl="0" algn="ctr" rtl="0">
                <a:spcBef>
                  <a:spcPts val="0"/>
                </a:spcBef>
                <a:buNone/>
              </a:pPr>
              <a:t>‹#›</a:t>
            </a:fld>
            <a:endParaRPr lang="en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1469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6"/>
          <p:cNvSpPr/>
          <p:nvPr userDrawn="1"/>
        </p:nvSpPr>
        <p:spPr>
          <a:xfrm>
            <a:off x="0" y="0"/>
            <a:ext cx="536700" cy="536700"/>
          </a:xfrm>
          <a:prstGeom prst="rect">
            <a:avLst/>
          </a:prstGeom>
          <a:solidFill>
            <a:srgbClr val="1F6B9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" name="Shape 78"/>
          <p:cNvSpPr txBox="1">
            <a:spLocks/>
          </p:cNvSpPr>
          <p:nvPr userDrawn="1"/>
        </p:nvSpPr>
        <p:spPr>
          <a:xfrm>
            <a:off x="-6000" y="0"/>
            <a:ext cx="548700" cy="53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en" smtClean="0">
                <a:solidFill>
                  <a:srgbClr val="FFFFFF"/>
                </a:solidFill>
              </a:rPr>
              <a:pPr algn="ctr"/>
              <a:t>‹#›</a:t>
            </a:fld>
            <a:endParaRPr lang="en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2771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hird - 2 columns righ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463" t="34152" r="12881" b="28665"/>
          <a:stretch/>
        </p:blipFill>
        <p:spPr>
          <a:xfrm>
            <a:off x="2939" y="0"/>
            <a:ext cx="3118449" cy="5143500"/>
          </a:xfrm>
          <a:prstGeom prst="rect">
            <a:avLst/>
          </a:prstGeom>
        </p:spPr>
      </p:pic>
      <p:sp>
        <p:nvSpPr>
          <p:cNvPr id="49" name="Shape 49"/>
          <p:cNvSpPr/>
          <p:nvPr/>
        </p:nvSpPr>
        <p:spPr>
          <a:xfrm>
            <a:off x="3043975" y="0"/>
            <a:ext cx="60999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" name="Shape 50"/>
          <p:cNvSpPr/>
          <p:nvPr/>
        </p:nvSpPr>
        <p:spPr>
          <a:xfrm>
            <a:off x="0" y="0"/>
            <a:ext cx="536700" cy="536700"/>
          </a:xfrm>
          <a:prstGeom prst="rect">
            <a:avLst/>
          </a:prstGeom>
          <a:solidFill>
            <a:srgbClr val="1F6B9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3468200" y="796375"/>
            <a:ext cx="5218800" cy="669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>
                <a:latin typeface="Times New Roman" charset="0"/>
                <a:ea typeface="Times New Roman" charset="0"/>
                <a:cs typeface="Times New Roman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3467824" y="1614875"/>
            <a:ext cx="2532900" cy="3158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>
                <a:latin typeface="Arial" charset="0"/>
                <a:ea typeface="Arial" charset="0"/>
                <a:cs typeface="Arial" charset="0"/>
              </a:defRPr>
            </a:lvl1pPr>
            <a:lvl2pPr lvl="1">
              <a:spcBef>
                <a:spcPts val="0"/>
              </a:spcBef>
              <a:buSzPct val="100000"/>
              <a:defRPr sz="1400"/>
            </a:lvl2pPr>
            <a:lvl3pPr lvl="2">
              <a:spcBef>
                <a:spcPts val="0"/>
              </a:spcBef>
              <a:buSzPct val="100000"/>
              <a:defRPr sz="1400"/>
            </a:lvl3pPr>
            <a:lvl4pPr lvl="3">
              <a:spcBef>
                <a:spcPts val="0"/>
              </a:spcBef>
              <a:buSzPct val="100000"/>
              <a:defRPr sz="1400"/>
            </a:lvl4pPr>
            <a:lvl5pPr lvl="4">
              <a:spcBef>
                <a:spcPts val="0"/>
              </a:spcBef>
              <a:buSzPct val="100000"/>
              <a:defRPr sz="1400"/>
            </a:lvl5pPr>
            <a:lvl6pPr lvl="5">
              <a:spcBef>
                <a:spcPts val="0"/>
              </a:spcBef>
              <a:buSzPct val="100000"/>
              <a:defRPr sz="1400"/>
            </a:lvl6pPr>
            <a:lvl7pPr lvl="6">
              <a:spcBef>
                <a:spcPts val="0"/>
              </a:spcBef>
              <a:buSzPct val="100000"/>
              <a:defRPr sz="1400"/>
            </a:lvl7pPr>
            <a:lvl8pPr lvl="7">
              <a:spcBef>
                <a:spcPts val="0"/>
              </a:spcBef>
              <a:buSzPct val="100000"/>
              <a:defRPr sz="1400"/>
            </a:lvl8pPr>
            <a:lvl9pPr lvl="8">
              <a:spcBef>
                <a:spcPts val="0"/>
              </a:spcBef>
              <a:buSzPct val="100000"/>
              <a:defRPr sz="1400"/>
            </a:lvl9pPr>
          </a:lstStyle>
          <a:p>
            <a:endParaRPr dirty="0"/>
          </a:p>
        </p:txBody>
      </p:sp>
      <p:sp>
        <p:nvSpPr>
          <p:cNvPr id="53" name="Shape 53"/>
          <p:cNvSpPr txBox="1">
            <a:spLocks noGrp="1"/>
          </p:cNvSpPr>
          <p:nvPr>
            <p:ph type="body" idx="2"/>
          </p:nvPr>
        </p:nvSpPr>
        <p:spPr>
          <a:xfrm>
            <a:off x="6153578" y="1614875"/>
            <a:ext cx="2532899" cy="3158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>
                <a:latin typeface="Arial" charset="0"/>
                <a:ea typeface="Arial" charset="0"/>
                <a:cs typeface="Arial" charset="0"/>
              </a:defRPr>
            </a:lvl1pPr>
            <a:lvl2pPr lvl="1">
              <a:spcBef>
                <a:spcPts val="0"/>
              </a:spcBef>
              <a:buSzPct val="100000"/>
              <a:defRPr sz="1400"/>
            </a:lvl2pPr>
            <a:lvl3pPr lvl="2">
              <a:spcBef>
                <a:spcPts val="0"/>
              </a:spcBef>
              <a:buSzPct val="100000"/>
              <a:defRPr sz="1400"/>
            </a:lvl3pPr>
            <a:lvl4pPr lvl="3">
              <a:spcBef>
                <a:spcPts val="0"/>
              </a:spcBef>
              <a:buSzPct val="100000"/>
              <a:defRPr sz="1400"/>
            </a:lvl4pPr>
            <a:lvl5pPr lvl="4">
              <a:spcBef>
                <a:spcPts val="0"/>
              </a:spcBef>
              <a:buSzPct val="100000"/>
              <a:defRPr sz="1400"/>
            </a:lvl5pPr>
            <a:lvl6pPr lvl="5">
              <a:spcBef>
                <a:spcPts val="0"/>
              </a:spcBef>
              <a:buSzPct val="100000"/>
              <a:defRPr sz="1400"/>
            </a:lvl6pPr>
            <a:lvl7pPr lvl="6">
              <a:spcBef>
                <a:spcPts val="0"/>
              </a:spcBef>
              <a:buSzPct val="100000"/>
              <a:defRPr sz="1400"/>
            </a:lvl7pPr>
            <a:lvl8pPr lvl="7">
              <a:spcBef>
                <a:spcPts val="0"/>
              </a:spcBef>
              <a:buSzPct val="100000"/>
              <a:defRPr sz="1400"/>
            </a:lvl8pPr>
            <a:lvl9pPr lvl="8">
              <a:spcBef>
                <a:spcPts val="0"/>
              </a:spcBef>
              <a:buSzPct val="100000"/>
              <a:defRPr sz="1400"/>
            </a:lvl9pPr>
          </a:lstStyle>
          <a:p>
            <a:endParaRPr dirty="0"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-6000" y="0"/>
            <a:ext cx="548700" cy="536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pPr lvl="0" algn="ctr">
                <a:spcBef>
                  <a:spcPts val="0"/>
                </a:spcBef>
                <a:buNone/>
              </a:pPr>
              <a:t>‹#›</a:t>
            </a:fld>
            <a:endParaRPr lang="en" dirty="0">
              <a:solidFill>
                <a:srgbClr val="FFFFFF"/>
              </a:solidFill>
            </a:endParaRPr>
          </a:p>
        </p:txBody>
      </p:sp>
      <p:cxnSp>
        <p:nvCxnSpPr>
          <p:cNvPr id="55" name="Shape 55"/>
          <p:cNvCxnSpPr/>
          <p:nvPr/>
        </p:nvCxnSpPr>
        <p:spPr>
          <a:xfrm>
            <a:off x="3578786" y="1519975"/>
            <a:ext cx="452400" cy="0"/>
          </a:xfrm>
          <a:prstGeom prst="straightConnector1">
            <a:avLst/>
          </a:prstGeom>
          <a:noFill/>
          <a:ln w="28575" cap="flat" cmpd="sng">
            <a:solidFill>
              <a:srgbClr val="294667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463" t="34152" r="12881" b="28665"/>
          <a:stretch/>
        </p:blipFill>
        <p:spPr>
          <a:xfrm>
            <a:off x="6099900" y="0"/>
            <a:ext cx="3118449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463" t="34152" r="12881" b="28665"/>
          <a:stretch/>
        </p:blipFill>
        <p:spPr>
          <a:xfrm>
            <a:off x="3087265" y="0"/>
            <a:ext cx="3118449" cy="5143500"/>
          </a:xfrm>
          <a:prstGeom prst="rect">
            <a:avLst/>
          </a:prstGeom>
        </p:spPr>
      </p:pic>
      <p:sp>
        <p:nvSpPr>
          <p:cNvPr id="73" name="Shape 73"/>
          <p:cNvSpPr/>
          <p:nvPr/>
        </p:nvSpPr>
        <p:spPr>
          <a:xfrm>
            <a:off x="0" y="0"/>
            <a:ext cx="3044099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6" name="Shape 76"/>
          <p:cNvSpPr/>
          <p:nvPr/>
        </p:nvSpPr>
        <p:spPr>
          <a:xfrm>
            <a:off x="0" y="0"/>
            <a:ext cx="536700" cy="536700"/>
          </a:xfrm>
          <a:prstGeom prst="rect">
            <a:avLst/>
          </a:prstGeom>
          <a:solidFill>
            <a:srgbClr val="1F6B9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442405" y="1045150"/>
            <a:ext cx="2147400" cy="674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>
                <a:latin typeface="Times New Roman" charset="0"/>
                <a:ea typeface="Times New Roman" charset="0"/>
                <a:cs typeface="Times New Roman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-6000" y="0"/>
            <a:ext cx="548700" cy="536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pPr lvl="0" algn="ctr" rtl="0">
                <a:spcBef>
                  <a:spcPts val="0"/>
                </a:spcBef>
                <a:buNone/>
              </a:pPr>
              <a:t>‹#›</a:t>
            </a:fld>
            <a:endParaRPr lang="en" dirty="0">
              <a:solidFill>
                <a:srgbClr val="FFFFFF"/>
              </a:solidFill>
            </a:endParaRPr>
          </a:p>
        </p:txBody>
      </p:sp>
      <p:cxnSp>
        <p:nvCxnSpPr>
          <p:cNvPr id="10" name="Shape 68"/>
          <p:cNvCxnSpPr/>
          <p:nvPr userDrawn="1"/>
        </p:nvCxnSpPr>
        <p:spPr>
          <a:xfrm>
            <a:off x="536700" y="1796985"/>
            <a:ext cx="452399" cy="0"/>
          </a:xfrm>
          <a:prstGeom prst="straightConnector1">
            <a:avLst/>
          </a:prstGeom>
          <a:noFill/>
          <a:ln w="28575" cap="flat" cmpd="sng">
            <a:solidFill>
              <a:srgbClr val="294667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294667"/>
              </a:buClr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buClr>
                <a:srgbClr val="294667"/>
              </a:buClr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buClr>
                <a:srgbClr val="294667"/>
              </a:buClr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buClr>
                <a:srgbClr val="294667"/>
              </a:buClr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buClr>
                <a:srgbClr val="294667"/>
              </a:buClr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buClr>
                <a:srgbClr val="294667"/>
              </a:buClr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buClr>
                <a:srgbClr val="294667"/>
              </a:buClr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buClr>
                <a:srgbClr val="294667"/>
              </a:buClr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buClr>
                <a:srgbClr val="294667"/>
              </a:buClr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FFA800"/>
              </a:buClr>
              <a:buSzPct val="100000"/>
              <a:buFont typeface="Open Sans"/>
              <a:buChar char="▫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480"/>
              </a:spcBef>
              <a:buClr>
                <a:srgbClr val="FFA800"/>
              </a:buClr>
              <a:buSzPct val="100000"/>
              <a:buFont typeface="Open Sans"/>
              <a:buChar char="▪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480"/>
              </a:spcBef>
              <a:buClr>
                <a:srgbClr val="FFA800"/>
              </a:buClr>
              <a:buSzPct val="100000"/>
              <a:buFont typeface="Open Sans"/>
              <a:buChar char="▫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360"/>
              </a:spcBef>
              <a:buClr>
                <a:srgbClr val="FFA800"/>
              </a:buClr>
              <a:buSzPct val="100000"/>
              <a:buFont typeface="Open Sans"/>
              <a:buChar char="▪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360"/>
              </a:spcBef>
              <a:buClr>
                <a:srgbClr val="FFA800"/>
              </a:buClr>
              <a:buSzPct val="100000"/>
              <a:buFont typeface="Open Sans"/>
              <a:buChar char="▫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360"/>
              </a:spcBef>
              <a:buClr>
                <a:srgbClr val="FFA800"/>
              </a:buClr>
              <a:buSzPct val="100000"/>
              <a:buFont typeface="Open Sans"/>
              <a:buChar char="▪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360"/>
              </a:spcBef>
              <a:buClr>
                <a:srgbClr val="FFA800"/>
              </a:buClr>
              <a:buSzPct val="100000"/>
              <a:buFont typeface="Open Sans"/>
              <a:buChar char="▫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360"/>
              </a:spcBef>
              <a:buClr>
                <a:srgbClr val="FFA800"/>
              </a:buClr>
              <a:buSzPct val="100000"/>
              <a:buFont typeface="Open Sans"/>
              <a:buChar char="▪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360"/>
              </a:spcBef>
              <a:buClr>
                <a:srgbClr val="FFA800"/>
              </a:buClr>
              <a:buSzPct val="100000"/>
              <a:buFont typeface="Open Sans"/>
              <a:buChar char="▫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300" b="1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300" b="1">
              <a:solidFill>
                <a:srgbClr val="02102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Times New Roman" charset="0"/>
          <a:ea typeface="Times New Roman" charset="0"/>
          <a:cs typeface="Times New Roman" charset="0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charset="0"/>
          <a:ea typeface="Arial" charset="0"/>
          <a:cs typeface="Arial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9188" y="846161"/>
            <a:ext cx="4855075" cy="1553677"/>
          </a:xfrm>
        </p:spPr>
        <p:txBody>
          <a:bodyPr/>
          <a:lstStyle/>
          <a:p>
            <a:pPr algn="ctr"/>
            <a:r>
              <a:rPr lang="en-US" sz="2800" dirty="0" smtClean="0">
                <a:latin typeface="Candara" pitchFamily="34" charset="0"/>
              </a:rPr>
              <a:t>Training Needs Analysis Results for NPSOs for 2017</a:t>
            </a:r>
            <a:endParaRPr lang="en-US" sz="2800" dirty="0">
              <a:latin typeface="Candar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39188" y="3440512"/>
            <a:ext cx="4708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ndara" pitchFamily="34" charset="0"/>
              </a:rPr>
              <a:t>Presentation to the Regional capacity Workshop</a:t>
            </a:r>
            <a:r>
              <a:rPr lang="en-AU" dirty="0" smtClean="0">
                <a:latin typeface="Candara" pitchFamily="34" charset="0"/>
              </a:rPr>
              <a:t>, </a:t>
            </a:r>
            <a:r>
              <a:rPr lang="en-AU" dirty="0" err="1" smtClean="0">
                <a:latin typeface="Candara" pitchFamily="34" charset="0"/>
              </a:rPr>
              <a:t>Nadi</a:t>
            </a:r>
            <a:endParaRPr lang="en-US" dirty="0" smtClean="0">
              <a:latin typeface="Candara" pitchFamily="34" charset="0"/>
            </a:endParaRPr>
          </a:p>
          <a:p>
            <a:pPr algn="ctr"/>
            <a:r>
              <a:rPr lang="en-US" dirty="0" smtClean="0">
                <a:latin typeface="Candara" pitchFamily="34" charset="0"/>
              </a:rPr>
              <a:t>Fiji  24</a:t>
            </a:r>
            <a:r>
              <a:rPr lang="en-US" baseline="30000" dirty="0" smtClean="0">
                <a:latin typeface="Candara" pitchFamily="34" charset="0"/>
              </a:rPr>
              <a:t>th</a:t>
            </a:r>
            <a:r>
              <a:rPr lang="en-US" dirty="0" smtClean="0">
                <a:latin typeface="Candara" pitchFamily="34" charset="0"/>
              </a:rPr>
              <a:t> July 2017</a:t>
            </a:r>
            <a:endParaRPr lang="en-US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368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314325" y="819150"/>
          <a:ext cx="4000500" cy="3476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/>
          <p:cNvGraphicFramePr/>
          <p:nvPr/>
        </p:nvGraphicFramePr>
        <p:xfrm>
          <a:off x="4905375" y="1066799"/>
          <a:ext cx="3886200" cy="3228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1"/>
          <p:cNvSpPr txBox="1"/>
          <p:nvPr/>
        </p:nvSpPr>
        <p:spPr>
          <a:xfrm>
            <a:off x="1243005" y="603260"/>
            <a:ext cx="2709870" cy="46353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Budget for Overseas Training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5748330" y="587380"/>
            <a:ext cx="2595570" cy="46353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Budget for </a:t>
            </a:r>
            <a:r>
              <a:rPr lang="en-US" sz="1400" b="1" dirty="0" smtClean="0"/>
              <a:t>Local </a:t>
            </a:r>
            <a:r>
              <a:rPr lang="en-US" sz="1400" b="1" dirty="0"/>
              <a:t>Training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ctr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rgbClr val="FFFFFF"/>
                </a:solidFill>
              </a:rPr>
              <a:pPr lvl="0" algn="ctr">
                <a:spcBef>
                  <a:spcPts val="0"/>
                </a:spcBef>
                <a:buNone/>
              </a:pPr>
              <a:t>11</a:t>
            </a:fld>
            <a:endParaRPr lang="en" dirty="0">
              <a:solidFill>
                <a:srgbClr val="FFFFFF"/>
              </a:solidFill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3324585" y="735135"/>
            <a:ext cx="5216780" cy="39687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Summary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111690" y="1760561"/>
            <a:ext cx="574570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 algn="just">
              <a:buFont typeface="Wingdings" pitchFamily="2" charset="2"/>
              <a:buChar char="q"/>
            </a:pPr>
            <a:r>
              <a:rPr lang="en-US" dirty="0" smtClean="0"/>
              <a:t>Need for  good staffing  - Possibility of engaging  AVI to provide technical staff</a:t>
            </a:r>
          </a:p>
          <a:p>
            <a:pPr marL="231775" indent="-231775" algn="just">
              <a:buFont typeface="Wingdings" pitchFamily="2" charset="2"/>
              <a:buChar char="q"/>
            </a:pPr>
            <a:endParaRPr lang="en-US" dirty="0" smtClean="0"/>
          </a:p>
          <a:p>
            <a:pPr marL="231775" indent="-231775" algn="just">
              <a:buFont typeface="Wingdings" pitchFamily="2" charset="2"/>
              <a:buChar char="q"/>
            </a:pPr>
            <a:r>
              <a:rPr lang="en-US" dirty="0" smtClean="0"/>
              <a:t>Huge Skills gaps in many areas - need for organization strengthening to effectively engage in public and private dialogue, policy advocacy and consultation</a:t>
            </a:r>
          </a:p>
          <a:p>
            <a:pPr marL="231775" indent="-231775" algn="just">
              <a:buFont typeface="Wingdings" pitchFamily="2" charset="2"/>
              <a:buChar char="q"/>
            </a:pPr>
            <a:endParaRPr lang="en-US" dirty="0" smtClean="0"/>
          </a:p>
          <a:p>
            <a:pPr marL="231775" indent="-231775" algn="just">
              <a:buFont typeface="Wingdings" pitchFamily="2" charset="2"/>
              <a:buChar char="q"/>
            </a:pPr>
            <a:r>
              <a:rPr lang="en-US" dirty="0" smtClean="0"/>
              <a:t>Great need for technical assistance especially in the areas of preparing funding proposal.</a:t>
            </a:r>
          </a:p>
          <a:p>
            <a:pPr marL="231775" indent="-231775" algn="just">
              <a:buFont typeface="Wingdings" pitchFamily="2" charset="2"/>
              <a:buChar char="q"/>
            </a:pPr>
            <a:endParaRPr lang="en-US" dirty="0" smtClean="0"/>
          </a:p>
          <a:p>
            <a:pPr marL="231775" indent="-231775" algn="just">
              <a:buFont typeface="Wingdings" pitchFamily="2" charset="2"/>
              <a:buChar char="q"/>
            </a:pPr>
            <a:r>
              <a:rPr lang="en-US" dirty="0" smtClean="0"/>
              <a:t>Need for NPSOs to know the demand and areas of training of their members</a:t>
            </a:r>
          </a:p>
          <a:p>
            <a:pPr marL="231775" indent="-231775" algn="just">
              <a:buFont typeface="Wingdings" pitchFamily="2" charset="2"/>
              <a:buChar char="q"/>
            </a:pPr>
            <a:endParaRPr lang="en-US" dirty="0" smtClean="0"/>
          </a:p>
          <a:p>
            <a:pPr marL="231775" indent="-231775" algn="just">
              <a:buFont typeface="Wingdings" pitchFamily="2" charset="2"/>
              <a:buChar char="q"/>
            </a:pPr>
            <a:r>
              <a:rPr lang="en-US" dirty="0" smtClean="0"/>
              <a:t>Conducting surveys can help the NPSOs to support funding proposal</a:t>
            </a:r>
          </a:p>
          <a:p>
            <a:pPr marL="231775" indent="-231775" algn="just">
              <a:buFont typeface="Wingdings" pitchFamily="2" charset="2"/>
              <a:buChar char="q"/>
            </a:pPr>
            <a:endParaRPr lang="en-US" dirty="0"/>
          </a:p>
        </p:txBody>
      </p:sp>
      <p:pic>
        <p:nvPicPr>
          <p:cNvPr id="1026" name="Picture 2" descr="Y:\PHOTO GALLERY\2014\CLUSTERS 2014\Nadi review workshop 11 and 12 Aug 2014\Pati reporting to plenar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150" y="1820061"/>
            <a:ext cx="3111690" cy="20744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1295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404" y="1045150"/>
            <a:ext cx="2532807" cy="674700"/>
          </a:xfrm>
        </p:spPr>
        <p:txBody>
          <a:bodyPr/>
          <a:lstStyle/>
          <a:p>
            <a:r>
              <a:rPr lang="en-US" sz="1600" dirty="0" smtClean="0">
                <a:latin typeface="Candara" pitchFamily="34" charset="0"/>
              </a:rPr>
              <a:t>End of the Presentation</a:t>
            </a:r>
            <a:endParaRPr lang="en-US" sz="1600" dirty="0">
              <a:latin typeface="Candar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ctr" rtl="0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rgbClr val="FFFFFF"/>
                </a:solidFill>
              </a:rPr>
              <a:pPr lvl="0" algn="ctr" rtl="0">
                <a:spcBef>
                  <a:spcPts val="0"/>
                </a:spcBef>
                <a:buNone/>
              </a:pPr>
              <a:t>12</a:t>
            </a:fld>
            <a:endParaRPr lang="en">
              <a:solidFill>
                <a:srgbClr val="FFFFFF"/>
              </a:solidFill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42405" y="1984800"/>
            <a:ext cx="2361755" cy="229764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3885" y="3327210"/>
            <a:ext cx="1850136" cy="140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119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8200" y="468460"/>
            <a:ext cx="5218800" cy="669300"/>
          </a:xfrm>
        </p:spPr>
        <p:txBody>
          <a:bodyPr/>
          <a:lstStyle/>
          <a:p>
            <a:r>
              <a:rPr lang="en-US" sz="3200" dirty="0" smtClean="0">
                <a:latin typeface="Candara" pitchFamily="34" charset="0"/>
              </a:rPr>
              <a:t>Four Key Areas of Survey</a:t>
            </a:r>
            <a:endParaRPr lang="en-US" sz="3200" dirty="0">
              <a:latin typeface="Candara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ctr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rgbClr val="FFFFFF"/>
                </a:solidFill>
              </a:rPr>
              <a:pPr lvl="0" algn="ctr">
                <a:spcBef>
                  <a:spcPts val="0"/>
                </a:spcBef>
                <a:buNone/>
              </a:pPr>
              <a:t>2</a:t>
            </a:fld>
            <a:endParaRPr lang="en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48167" y="1669467"/>
            <a:ext cx="54388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n-US" sz="1800" dirty="0" smtClean="0">
                <a:latin typeface="Candara" pitchFamily="34" charset="0"/>
              </a:rPr>
              <a:t>  Staffing</a:t>
            </a:r>
          </a:p>
          <a:p>
            <a:pPr algn="just">
              <a:buFont typeface="Wingdings" pitchFamily="2" charset="2"/>
              <a:buChar char="q"/>
            </a:pPr>
            <a:endParaRPr lang="en-US" sz="1800" dirty="0" smtClean="0">
              <a:latin typeface="Candara" pitchFamily="34" charset="0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en-US" sz="1800" dirty="0" smtClean="0">
                <a:latin typeface="Candara" pitchFamily="34" charset="0"/>
              </a:rPr>
              <a:t>Capacity Building Needs of NPSOs &amp; other members</a:t>
            </a:r>
          </a:p>
          <a:p>
            <a:pPr marL="285750" indent="-285750" algn="just">
              <a:buFont typeface="Wingdings" pitchFamily="2" charset="2"/>
              <a:buChar char="q"/>
            </a:pPr>
            <a:endParaRPr lang="en-US" sz="1800" dirty="0" smtClean="0">
              <a:latin typeface="Candara" pitchFamily="34" charset="0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en-US" sz="1800" dirty="0" smtClean="0">
                <a:latin typeface="Candara" pitchFamily="34" charset="0"/>
              </a:rPr>
              <a:t>Capacity Building Needs of Businesses</a:t>
            </a:r>
          </a:p>
          <a:p>
            <a:pPr marL="285750" indent="-285750" algn="just">
              <a:buFont typeface="Wingdings" pitchFamily="2" charset="2"/>
              <a:buChar char="q"/>
            </a:pPr>
            <a:endParaRPr lang="en-US" sz="1800" dirty="0" smtClean="0">
              <a:latin typeface="Candara" pitchFamily="34" charset="0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en-US" sz="1800" dirty="0" smtClean="0">
                <a:latin typeface="Candara" pitchFamily="34" charset="0"/>
              </a:rPr>
              <a:t>Availability of Training Resources</a:t>
            </a:r>
          </a:p>
          <a:p>
            <a:pPr algn="just"/>
            <a:endParaRPr lang="en-US" sz="1800" dirty="0" smtClean="0">
              <a:latin typeface="Candara" pitchFamily="34" charset="0"/>
            </a:endParaRPr>
          </a:p>
        </p:txBody>
      </p:sp>
      <p:pic>
        <p:nvPicPr>
          <p:cNvPr id="1026" name="Picture 2" descr="Y:\PHOTO GALLERY\2014\Lau Women Mar2014Pictures\IMG_63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999" y="1669467"/>
            <a:ext cx="3054000" cy="20345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1295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5225" y="390525"/>
            <a:ext cx="2409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Staffing at NPSOs</a:t>
            </a:r>
            <a:endParaRPr lang="en-US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661987" y="1238250"/>
          <a:ext cx="3786188" cy="3019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/>
        </p:nvGraphicFramePr>
        <p:xfrm>
          <a:off x="5143500" y="1057275"/>
          <a:ext cx="3724275" cy="3200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ctr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rgbClr val="FFFFFF"/>
                </a:solidFill>
              </a:rPr>
              <a:pPr lvl="0" algn="ctr">
                <a:spcBef>
                  <a:spcPts val="0"/>
                </a:spcBef>
                <a:buNone/>
              </a:pPr>
              <a:t>4</a:t>
            </a:fld>
            <a:endParaRPr lang="en" dirty="0">
              <a:solidFill>
                <a:srgbClr val="FFFFFF"/>
              </a:solidFill>
            </a:endParaRPr>
          </a:p>
        </p:txBody>
      </p:sp>
      <p:graphicFrame>
        <p:nvGraphicFramePr>
          <p:cNvPr id="7" name="Chart 6"/>
          <p:cNvGraphicFramePr/>
          <p:nvPr/>
        </p:nvGraphicFramePr>
        <p:xfrm>
          <a:off x="3200400" y="1137760"/>
          <a:ext cx="5486600" cy="4005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1"/>
          <p:cNvSpPr txBox="1"/>
          <p:nvPr/>
        </p:nvSpPr>
        <p:spPr>
          <a:xfrm>
            <a:off x="4004220" y="489191"/>
            <a:ext cx="4412159" cy="43237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Gaps in Knowledge and </a:t>
            </a:r>
            <a:r>
              <a:rPr lang="en-US" sz="1400" b="1" baseline="0" dirty="0"/>
              <a:t> Expertise in NPSOs</a:t>
            </a:r>
            <a:endParaRPr lang="en-US" sz="1400" b="1" dirty="0"/>
          </a:p>
        </p:txBody>
      </p:sp>
      <p:pic>
        <p:nvPicPr>
          <p:cNvPr id="1026" name="Picture 2" descr="Y:\PHOTO GALLERY\2014\Trade Pasifika 2014\Day 2\IMG_594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4697" y="1498602"/>
            <a:ext cx="3078427" cy="2052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1295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ctr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rgbClr val="FFFFFF"/>
                </a:solidFill>
              </a:rPr>
              <a:pPr lvl="0" algn="ctr">
                <a:spcBef>
                  <a:spcPts val="0"/>
                </a:spcBef>
                <a:buNone/>
              </a:pPr>
              <a:t>5</a:t>
            </a:fld>
            <a:endParaRPr lang="en" dirty="0">
              <a:solidFill>
                <a:srgbClr val="FFFFFF"/>
              </a:solidFill>
            </a:endParaRPr>
          </a:p>
        </p:txBody>
      </p:sp>
      <p:graphicFrame>
        <p:nvGraphicFramePr>
          <p:cNvPr id="8" name="Chart 7"/>
          <p:cNvGraphicFramePr/>
          <p:nvPr/>
        </p:nvGraphicFramePr>
        <p:xfrm>
          <a:off x="3458675" y="1285875"/>
          <a:ext cx="542815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124325" y="536700"/>
            <a:ext cx="4391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Organization Skills and Requirements in NPSOs</a:t>
            </a:r>
            <a:endParaRPr lang="en-US" b="1" dirty="0"/>
          </a:p>
        </p:txBody>
      </p:sp>
      <p:pic>
        <p:nvPicPr>
          <p:cNvPr id="2050" name="Picture 2" descr="Y:\PHOTO GALLERY\2014\Trade Pasifika 2014\Day 3\IMG_618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45674"/>
            <a:ext cx="3028208" cy="20188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1295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ctr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rgbClr val="FFFFFF"/>
                </a:solidFill>
              </a:rPr>
              <a:pPr lvl="0" algn="ctr">
                <a:spcBef>
                  <a:spcPts val="0"/>
                </a:spcBef>
                <a:buNone/>
              </a:pPr>
              <a:t>6</a:t>
            </a:fld>
            <a:endParaRPr lang="en" dirty="0">
              <a:solidFill>
                <a:srgbClr val="FFFFFF"/>
              </a:solidFill>
            </a:endParaRPr>
          </a:p>
        </p:txBody>
      </p:sp>
      <p:graphicFrame>
        <p:nvGraphicFramePr>
          <p:cNvPr id="6" name="Chart 5"/>
          <p:cNvGraphicFramePr/>
          <p:nvPr/>
        </p:nvGraphicFramePr>
        <p:xfrm>
          <a:off x="3211226" y="1660193"/>
          <a:ext cx="5195796" cy="3483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560126" y="721365"/>
            <a:ext cx="3051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Staff Training Needs Analysis</a:t>
            </a:r>
            <a:endParaRPr lang="en-US" sz="1600" b="1" dirty="0"/>
          </a:p>
        </p:txBody>
      </p:sp>
      <p:pic>
        <p:nvPicPr>
          <p:cNvPr id="4098" name="Picture 2" descr="Y:\PHOTO GALLERY\2014\CLUSTERS 2014\Samoa pics June 2014 workshop 3 and seminar\IMG_88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60193"/>
            <a:ext cx="3043453" cy="20289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1295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ctr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rgbClr val="FFFFFF"/>
                </a:solidFill>
              </a:rPr>
              <a:pPr lvl="0" algn="ctr">
                <a:spcBef>
                  <a:spcPts val="0"/>
                </a:spcBef>
                <a:buNone/>
              </a:pPr>
              <a:t>7</a:t>
            </a:fld>
            <a:endParaRPr lang="en" dirty="0">
              <a:solidFill>
                <a:srgbClr val="FFFFFF"/>
              </a:solidFill>
            </a:endParaRPr>
          </a:p>
        </p:txBody>
      </p:sp>
      <p:graphicFrame>
        <p:nvGraphicFramePr>
          <p:cNvPr id="4" name="Chart 3"/>
          <p:cNvGraphicFramePr/>
          <p:nvPr/>
        </p:nvGraphicFramePr>
        <p:xfrm>
          <a:off x="3468200" y="1247775"/>
          <a:ext cx="5218800" cy="3333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677750" y="650677"/>
            <a:ext cx="4437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Assessment of NPSOs Members Training Needs</a:t>
            </a:r>
            <a:endParaRPr lang="en-US" b="1" dirty="0"/>
          </a:p>
        </p:txBody>
      </p:sp>
      <p:pic>
        <p:nvPicPr>
          <p:cNvPr id="3074" name="Picture 2" descr="Y:\PHOTO GALLERY\2014\Trade Pasifika 2014\Day 3\IMG_666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647" y="1790076"/>
            <a:ext cx="3027845" cy="20184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1295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ctr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rgbClr val="FFFFFF"/>
                </a:solidFill>
              </a:rPr>
              <a:pPr lvl="0" algn="ctr">
                <a:spcBef>
                  <a:spcPts val="0"/>
                </a:spcBef>
                <a:buNone/>
              </a:pPr>
              <a:t>8</a:t>
            </a:fld>
            <a:endParaRPr lang="en" dirty="0">
              <a:solidFill>
                <a:srgbClr val="FFFFFF"/>
              </a:solidFill>
            </a:endParaRPr>
          </a:p>
        </p:txBody>
      </p:sp>
      <p:graphicFrame>
        <p:nvGraphicFramePr>
          <p:cNvPr id="4" name="Chart 3"/>
          <p:cNvGraphicFramePr/>
          <p:nvPr/>
        </p:nvGraphicFramePr>
        <p:xfrm>
          <a:off x="3238500" y="890110"/>
          <a:ext cx="5600700" cy="3624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152900" y="536700"/>
            <a:ext cx="4336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Training Needs of Businesses</a:t>
            </a:r>
            <a:endParaRPr lang="en-US" sz="1600" b="1" dirty="0"/>
          </a:p>
        </p:txBody>
      </p:sp>
      <p:pic>
        <p:nvPicPr>
          <p:cNvPr id="5122" name="Picture 2" descr="Y:\PHOTO GALLERY\2014\CLUSTERS 2014\PNG Cluster Muster 10 April 2014\cluster muster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542198"/>
            <a:ext cx="3070746" cy="20471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1295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ctr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rgbClr val="FFFFFF"/>
                </a:solidFill>
              </a:rPr>
              <a:pPr lvl="0" algn="ctr">
                <a:spcBef>
                  <a:spcPts val="0"/>
                </a:spcBef>
                <a:buNone/>
              </a:pPr>
              <a:t>9</a:t>
            </a:fld>
            <a:endParaRPr lang="en" dirty="0">
              <a:solidFill>
                <a:srgbClr val="FFFFFF"/>
              </a:solidFill>
            </a:endParaRPr>
          </a:p>
        </p:txBody>
      </p:sp>
      <p:graphicFrame>
        <p:nvGraphicFramePr>
          <p:cNvPr id="4" name="Chart 3"/>
          <p:cNvGraphicFramePr/>
          <p:nvPr/>
        </p:nvGraphicFramePr>
        <p:xfrm>
          <a:off x="3468200" y="1104900"/>
          <a:ext cx="5467349" cy="3790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1"/>
          <p:cNvSpPr txBox="1"/>
          <p:nvPr/>
        </p:nvSpPr>
        <p:spPr>
          <a:xfrm>
            <a:off x="3324585" y="536700"/>
            <a:ext cx="5216780" cy="39687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err="1"/>
              <a:t>Organisations</a:t>
            </a:r>
            <a:r>
              <a:rPr lang="en-US" sz="1400" b="1" dirty="0"/>
              <a:t> Working With NPSOs</a:t>
            </a:r>
            <a:r>
              <a:rPr lang="en-US" sz="1400" b="1" baseline="0" dirty="0"/>
              <a:t> to Provide Training</a:t>
            </a:r>
            <a:endParaRPr lang="en-US" sz="1400" b="1" dirty="0"/>
          </a:p>
        </p:txBody>
      </p:sp>
      <p:pic>
        <p:nvPicPr>
          <p:cNvPr id="6146" name="Picture 2" descr="Y:\PHOTO GALLERY\2014\CLUSTERS 2014\Photos Savaii Workshop 130614 PIPSO PICS\Val presser demo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100" y="735633"/>
            <a:ext cx="2448150" cy="3672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1295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mili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2300</TotalTime>
  <Words>200</Words>
  <Application>Microsoft Office PowerPoint</Application>
  <PresentationFormat>On-screen Show (16:9)</PresentationFormat>
  <Paragraphs>48</Paragraphs>
  <Slides>12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Emilia template</vt:lpstr>
      <vt:lpstr>Training Needs Analysis Results for NPSOs for 2017</vt:lpstr>
      <vt:lpstr>Four Key Areas of Survey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End of the Presentation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User</dc:creator>
  <cp:lastModifiedBy>Mereia Volavola</cp:lastModifiedBy>
  <cp:revision>176</cp:revision>
  <dcterms:modified xsi:type="dcterms:W3CDTF">2017-07-20T22:51:42Z</dcterms:modified>
</cp:coreProperties>
</file>