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mov" ContentType="video/quicktime"/>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59" r:id="rId4"/>
    <p:sldId id="261" r:id="rId5"/>
    <p:sldId id="289" r:id="rId6"/>
    <p:sldId id="262" r:id="rId7"/>
    <p:sldId id="265" r:id="rId8"/>
    <p:sldId id="266" r:id="rId9"/>
    <p:sldId id="268" r:id="rId10"/>
    <p:sldId id="269" r:id="rId11"/>
    <p:sldId id="271" r:id="rId12"/>
    <p:sldId id="272" r:id="rId13"/>
    <p:sldId id="273" r:id="rId14"/>
    <p:sldId id="274" r:id="rId15"/>
    <p:sldId id="275" r:id="rId16"/>
    <p:sldId id="276" r:id="rId17"/>
    <p:sldId id="278" r:id="rId18"/>
    <p:sldId id="280" r:id="rId19"/>
    <p:sldId id="281" r:id="rId20"/>
    <p:sldId id="282" r:id="rId21"/>
    <p:sldId id="283" r:id="rId22"/>
    <p:sldId id="285" r:id="rId23"/>
    <p:sldId id="286" r:id="rId2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67200" autoAdjust="0"/>
  </p:normalViewPr>
  <p:slideViewPr>
    <p:cSldViewPr snapToGrid="0">
      <p:cViewPr varScale="1">
        <p:scale>
          <a:sx n="33" d="100"/>
          <a:sy n="33" d="100"/>
        </p:scale>
        <p:origin x="-2034" y="-102"/>
      </p:cViewPr>
      <p:guideLst>
        <p:guide orient="horz" pos="3072"/>
        <p:guide pos="4096"/>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xfrm>
            <a:off x="1143000" y="685800"/>
            <a:ext cx="4572000" cy="3429000"/>
          </a:xfrm>
          <a:prstGeom prst="rect">
            <a:avLst/>
          </a:prstGeom>
        </p:spPr>
        <p:txBody>
          <a:bodyPr/>
          <a:lstStyle/>
          <a:p>
            <a:endParaRPr/>
          </a:p>
        </p:txBody>
      </p:sp>
      <p:sp>
        <p:nvSpPr>
          <p:cNvPr id="162" name="Shape 16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Challenges</a:t>
            </a:r>
            <a:r>
              <a:rPr lang="en-AU" baseline="0" dirty="0" smtClean="0"/>
              <a:t> that exist in the Pacific are unique. In some cases it is challenges caused by shallow aquifers of fresh water lenses such as in the case of Kiribati where to keep a healthy system of fresh water only a certain amount of water can be extracted.</a:t>
            </a:r>
          </a:p>
          <a:p>
            <a:endParaRPr lang="en-AU" baseline="0" dirty="0" smtClean="0"/>
          </a:p>
          <a:p>
            <a:r>
              <a:rPr lang="en-AU" baseline="0" dirty="0" smtClean="0"/>
              <a:t>But the other issues of geography and mere access to transport in the vastness of the region create significant challenges that I am sure everyone in this room is familiar with. </a:t>
            </a:r>
            <a:endParaRPr lang="en-AU" dirty="0"/>
          </a:p>
        </p:txBody>
      </p:sp>
    </p:spTree>
    <p:extLst>
      <p:ext uri="{BB962C8B-B14F-4D97-AF65-F5344CB8AC3E}">
        <p14:creationId xmlns:p14="http://schemas.microsoft.com/office/powerpoint/2010/main" xmlns="" val="3217281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Looking at guttering</a:t>
            </a:r>
            <a:r>
              <a:rPr lang="en-AU" baseline="0" dirty="0" smtClean="0"/>
              <a:t> and saving water capture from suitable roofs and extending guttering to water tanks has had </a:t>
            </a:r>
            <a:r>
              <a:rPr lang="en-AU" baseline="0" dirty="0" err="1" smtClean="0"/>
              <a:t>signficant</a:t>
            </a:r>
            <a:r>
              <a:rPr lang="en-AU" baseline="0" dirty="0" smtClean="0"/>
              <a:t> impact	</a:t>
            </a:r>
          </a:p>
          <a:p>
            <a:endParaRPr lang="en-AU" baseline="0" dirty="0" smtClean="0"/>
          </a:p>
          <a:p>
            <a:r>
              <a:rPr lang="en-AU" dirty="0" smtClean="0"/>
              <a:t>Research was carried out to understand roof quality and size, number of people in the home and health of the gutters and if there was a water tank.</a:t>
            </a:r>
          </a:p>
          <a:p>
            <a:endParaRPr lang="en-AU" dirty="0" smtClean="0"/>
          </a:p>
          <a:p>
            <a:r>
              <a:rPr lang="en-AU" dirty="0" err="1" smtClean="0"/>
              <a:t>Parnets</a:t>
            </a:r>
            <a:r>
              <a:rPr lang="en-AU" dirty="0" smtClean="0"/>
              <a:t> with kids off at USP never ran out of water but families were running low regularly. </a:t>
            </a:r>
          </a:p>
          <a:p>
            <a:endParaRPr lang="en-AU" dirty="0"/>
          </a:p>
        </p:txBody>
      </p:sp>
    </p:spTree>
    <p:extLst>
      <p:ext uri="{BB962C8B-B14F-4D97-AF65-F5344CB8AC3E}">
        <p14:creationId xmlns:p14="http://schemas.microsoft.com/office/powerpoint/2010/main" xmlns="" val="2879627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Extending the guttering,</a:t>
            </a:r>
            <a:r>
              <a:rPr lang="en-AU" baseline="0" dirty="0" smtClean="0"/>
              <a:t> installing tanks in some cases and increased or repairing areas of roof mean increased water capture is possible.</a:t>
            </a:r>
          </a:p>
          <a:p>
            <a:endParaRPr lang="en-AU" baseline="0" dirty="0" smtClean="0"/>
          </a:p>
          <a:p>
            <a:r>
              <a:rPr lang="en-AU" baseline="0" dirty="0" smtClean="0"/>
              <a:t>The predictions of this work show repairing and extending gutters with one 10,000 litre tanks.</a:t>
            </a:r>
          </a:p>
          <a:p>
            <a:endParaRPr lang="en-AU" baseline="0" dirty="0" smtClean="0"/>
          </a:p>
          <a:p>
            <a:r>
              <a:rPr lang="en-AU" baseline="0" dirty="0" smtClean="0"/>
              <a:t>Crisis is averted more than 1000 times without piping increased and water tanks being installed. </a:t>
            </a:r>
            <a:endParaRPr lang="en-AU" dirty="0"/>
          </a:p>
        </p:txBody>
      </p:sp>
    </p:spTree>
    <p:extLst>
      <p:ext uri="{BB962C8B-B14F-4D97-AF65-F5344CB8AC3E}">
        <p14:creationId xmlns:p14="http://schemas.microsoft.com/office/powerpoint/2010/main" xmlns="" val="867554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Resistivity or conductivity measurement of purified water - mapping on lenses. This is in </a:t>
            </a:r>
            <a:r>
              <a:rPr lang="en-AU" dirty="0" err="1" smtClean="0"/>
              <a:t>Kirbati</a:t>
            </a:r>
            <a:r>
              <a:rPr lang="en-AU" dirty="0" smtClean="0"/>
              <a:t> again but this work is currently also being carried out in Vanuatu at present to access increased water lenses.</a:t>
            </a:r>
          </a:p>
          <a:p>
            <a:endParaRPr lang="en-AU" dirty="0"/>
          </a:p>
        </p:txBody>
      </p:sp>
    </p:spTree>
    <p:extLst>
      <p:ext uri="{BB962C8B-B14F-4D97-AF65-F5344CB8AC3E}">
        <p14:creationId xmlns:p14="http://schemas.microsoft.com/office/powerpoint/2010/main" xmlns="" val="1496423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New source</a:t>
            </a:r>
            <a:r>
              <a:rPr lang="en-AU" baseline="0" dirty="0" smtClean="0"/>
              <a:t> in Kiribati that could be used for drought conditions and in line with Traditional Knowledge of elders in the community </a:t>
            </a:r>
            <a:endParaRPr lang="en-AU" dirty="0"/>
          </a:p>
        </p:txBody>
      </p:sp>
    </p:spTree>
    <p:extLst>
      <p:ext uri="{BB962C8B-B14F-4D97-AF65-F5344CB8AC3E}">
        <p14:creationId xmlns:p14="http://schemas.microsoft.com/office/powerpoint/2010/main" xmlns="" val="3146700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MDGs – </a:t>
            </a:r>
            <a:r>
              <a:rPr lang="en-AU" sz="2200" b="1" i="0" u="none" strike="noStrike" dirty="0" smtClean="0">
                <a:effectLst/>
                <a:latin typeface="Helvetica Neue"/>
                <a:ea typeface="Helvetica Neue"/>
                <a:cs typeface="Helvetica Neue"/>
                <a:sym typeface="Helvetica Neue"/>
              </a:rPr>
              <a:t>Halve, by 2015, the proportion of the population without sustainable access to safe drinking water and basic sanitation</a:t>
            </a:r>
            <a:r>
              <a:rPr lang="en-AU" sz="2200" b="1" i="0" u="none" strike="noStrike" baseline="0" dirty="0" smtClean="0">
                <a:effectLst/>
                <a:latin typeface="Helvetica Neue"/>
                <a:ea typeface="Helvetica Neue"/>
                <a:cs typeface="Helvetica Neue"/>
                <a:sym typeface="Helvetica Neue"/>
              </a:rPr>
              <a:t> </a:t>
            </a:r>
            <a:r>
              <a:rPr lang="en-AU" baseline="0" dirty="0" smtClean="0"/>
              <a:t>but Pacific didn’t do too well on some of the MDGs</a:t>
            </a:r>
          </a:p>
          <a:p>
            <a:pPr marL="342900" indent="-342900">
              <a:buFontTx/>
              <a:buChar char="-"/>
            </a:pPr>
            <a:r>
              <a:rPr lang="en-AU" baseline="0" dirty="0" smtClean="0"/>
              <a:t>This is reflective of region and not country necessarily</a:t>
            </a:r>
          </a:p>
          <a:p>
            <a:pPr marL="342900" indent="-342900">
              <a:buFontTx/>
              <a:buChar char="-"/>
            </a:pPr>
            <a:r>
              <a:rPr lang="en-AU" baseline="0" dirty="0" smtClean="0"/>
              <a:t>Good examples of innovation exist but collectively we need to do more</a:t>
            </a:r>
          </a:p>
          <a:p>
            <a:pPr marL="342900" indent="-342900">
              <a:buFontTx/>
              <a:buChar char="-"/>
            </a:pPr>
            <a:endParaRPr lang="en-AU" baseline="0" dirty="0" smtClean="0"/>
          </a:p>
          <a:p>
            <a:pPr marL="342900" indent="-342900">
              <a:buFontTx/>
              <a:buChar char="-"/>
            </a:pPr>
            <a:endParaRPr lang="en-AU" baseline="0" dirty="0" smtClean="0"/>
          </a:p>
          <a:p>
            <a:r>
              <a:rPr lang="en-AU" baseline="0" dirty="0" smtClean="0"/>
              <a:t>Sustainable Development Goals – Ensure access to water and sanitation for all</a:t>
            </a:r>
          </a:p>
          <a:p>
            <a:pPr marL="342900" indent="-342900">
              <a:buFontTx/>
              <a:buChar char="-"/>
            </a:pPr>
            <a:r>
              <a:rPr lang="en-AU" sz="2200" b="0" i="0" dirty="0" smtClean="0">
                <a:effectLst/>
                <a:latin typeface="Helvetica Neue"/>
                <a:ea typeface="Helvetica Neue"/>
                <a:cs typeface="Helvetica Neue"/>
                <a:sym typeface="Helvetica Neue"/>
              </a:rPr>
              <a:t>2.6 billion people have gained access to improved drinking water sources since 1990, but 663 million people are still without</a:t>
            </a:r>
          </a:p>
          <a:p>
            <a:pPr marL="342900" indent="-342900">
              <a:buFontTx/>
              <a:buChar char="-"/>
            </a:pPr>
            <a:r>
              <a:rPr lang="en-AU" sz="2200" b="0" i="0" dirty="0" smtClean="0">
                <a:effectLst/>
                <a:latin typeface="Helvetica Neue"/>
                <a:ea typeface="Helvetica Neue"/>
                <a:cs typeface="Helvetica Neue"/>
                <a:sym typeface="Helvetica Neue"/>
              </a:rPr>
              <a:t>By 2030, achieve universal and equitable access to safe and affordable drinking water for all</a:t>
            </a:r>
          </a:p>
          <a:p>
            <a:pPr marL="342900" indent="-342900">
              <a:buFontTx/>
              <a:buChar char="-"/>
            </a:pPr>
            <a:r>
              <a:rPr lang="en-AU" sz="2200" b="0" i="0" dirty="0" smtClean="0">
                <a:effectLst/>
                <a:latin typeface="Helvetica Neue"/>
                <a:ea typeface="Helvetica Neue"/>
                <a:cs typeface="Helvetica Neue"/>
                <a:sym typeface="Helvetica Neue"/>
              </a:rPr>
              <a:t>By 2030, achieve access to adequate and equitable sanitation and hygiene for all and end open defecation, paying special attention to the needs of women and girls and those in vulnerable situations. In disaster we know the risk of using</a:t>
            </a:r>
            <a:r>
              <a:rPr lang="en-AU" sz="2200" b="0" i="0" baseline="0" dirty="0" smtClean="0">
                <a:effectLst/>
                <a:latin typeface="Helvetica Neue"/>
                <a:ea typeface="Helvetica Neue"/>
                <a:cs typeface="Helvetica Neue"/>
                <a:sym typeface="Helvetica Neue"/>
              </a:rPr>
              <a:t> </a:t>
            </a:r>
            <a:r>
              <a:rPr lang="en-AU" sz="2200" b="0" i="0" baseline="0" dirty="0" err="1" smtClean="0">
                <a:effectLst/>
                <a:latin typeface="Helvetica Neue"/>
                <a:ea typeface="Helvetica Neue"/>
                <a:cs typeface="Helvetica Neue"/>
                <a:sym typeface="Helvetica Neue"/>
              </a:rPr>
              <a:t>toliets</a:t>
            </a:r>
            <a:r>
              <a:rPr lang="en-AU" sz="2200" b="0" i="0" baseline="0" dirty="0" smtClean="0">
                <a:effectLst/>
                <a:latin typeface="Helvetica Neue"/>
                <a:ea typeface="Helvetica Neue"/>
                <a:cs typeface="Helvetica Neue"/>
                <a:sym typeface="Helvetica Neue"/>
              </a:rPr>
              <a:t> in evacuation centres for example can increase the risk of violence and assault to women</a:t>
            </a:r>
          </a:p>
          <a:p>
            <a:pPr marL="342900" indent="-342900">
              <a:buFontTx/>
              <a:buChar char="-"/>
            </a:pPr>
            <a:endParaRPr lang="en-AU" sz="2200" b="0" i="0" dirty="0" smtClean="0">
              <a:effectLst/>
              <a:latin typeface="Helvetica Neue"/>
              <a:ea typeface="Helvetica Neue"/>
              <a:cs typeface="Helvetica Neue"/>
              <a:sym typeface="Helvetica Neue"/>
            </a:endParaRPr>
          </a:p>
          <a:p>
            <a:r>
              <a:rPr lang="en-AU" sz="2200" b="0" i="0" dirty="0" smtClean="0">
                <a:effectLst/>
                <a:latin typeface="Helvetica Neue"/>
                <a:ea typeface="Helvetica Neue"/>
                <a:cs typeface="Helvetica Neue"/>
                <a:sym typeface="Helvetica Neue"/>
              </a:rPr>
              <a:t/>
            </a:r>
            <a:br>
              <a:rPr lang="en-AU" sz="2200" b="0" i="0" dirty="0" smtClean="0">
                <a:effectLst/>
                <a:latin typeface="Helvetica Neue"/>
                <a:ea typeface="Helvetica Neue"/>
                <a:cs typeface="Helvetica Neue"/>
                <a:sym typeface="Helvetica Neue"/>
              </a:rPr>
            </a:br>
            <a:endParaRPr lang="en-AU" sz="2200" b="0" i="0" dirty="0" smtClean="0">
              <a:effectLst/>
              <a:latin typeface="Helvetica Neue"/>
              <a:ea typeface="Helvetica Neue"/>
              <a:cs typeface="Helvetica Neue"/>
              <a:sym typeface="Helvetica Neue"/>
            </a:endParaRPr>
          </a:p>
          <a:p>
            <a:endParaRPr lang="en-AU" sz="2200" b="0" i="0" dirty="0" smtClean="0">
              <a:effectLst/>
              <a:latin typeface="Helvetica Neue"/>
              <a:ea typeface="Helvetica Neue"/>
              <a:cs typeface="Helvetica Neue"/>
              <a:sym typeface="Helvetica Neue"/>
            </a:endParaRPr>
          </a:p>
        </p:txBody>
      </p:sp>
    </p:spTree>
    <p:extLst>
      <p:ext uri="{BB962C8B-B14F-4D97-AF65-F5344CB8AC3E}">
        <p14:creationId xmlns:p14="http://schemas.microsoft.com/office/powerpoint/2010/main" xmlns="" val="1746027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smtClean="0"/>
              <a:t>1. This, split equally across the population of Kiribati, in the year 2000 was approximately 45 litres. THREE BREAKFAST CRACKER BUCKETS. </a:t>
            </a:r>
          </a:p>
          <a:p>
            <a:r>
              <a:rPr lang="en-AU" baseline="0" dirty="0" smtClean="0"/>
              <a:t>2. Population growth means that more people will need more water from this </a:t>
            </a:r>
            <a:r>
              <a:rPr lang="en-AU" baseline="0" dirty="0" err="1" smtClean="0"/>
              <a:t>lense</a:t>
            </a:r>
            <a:r>
              <a:rPr lang="en-AU" baseline="0" dirty="0" smtClean="0"/>
              <a:t> as we continue on from 2000 and in 2015 when the MDGs were due this average split across the population had gone down to 30 litres  (2 breakfast cracker buckets)</a:t>
            </a:r>
          </a:p>
          <a:p>
            <a:r>
              <a:rPr lang="en-AU" baseline="0" dirty="0" smtClean="0"/>
              <a:t>3. Now if we look forward to 2030 and this is based purely on daily pressures and climate variability this prediction moves down to 20 litres or 1 bucket and 1/3 </a:t>
            </a:r>
          </a:p>
          <a:p>
            <a:r>
              <a:rPr lang="en-AU" baseline="0" dirty="0" smtClean="0"/>
              <a:t>4. But lets say there is a drought in 2030 which means the reduction in water is 5 litres per person. So we are down to just one bucket.  THIS IS THE SPHERE STANDARD based on population and growth rate with a little bit of climate variability added in there </a:t>
            </a:r>
          </a:p>
          <a:p>
            <a:r>
              <a:rPr lang="en-AU" baseline="0" dirty="0" smtClean="0"/>
              <a:t>5. However there is non commercial assets that come into play and this is something that private sector equate as lost money which is the seepage in the lines that carry the water to the consumers.  This is on average 50% seepage or wasted water running out of the pipes or becoming polluted. This is common across the region and is not just in Kiribati. So you have a drought. You are down to 15 litres a day in 2030 when we are working to meet sustainable development goals on increased access to safe drinking water for everyone and you lose another 50%.  This brings it down to 7.5 litres. LITTLE CRACKER BUCKET</a:t>
            </a:r>
          </a:p>
          <a:p>
            <a:endParaRPr lang="en-AU" baseline="0" dirty="0" smtClean="0"/>
          </a:p>
          <a:p>
            <a:endParaRPr lang="en-AU" dirty="0" smtClean="0"/>
          </a:p>
          <a:p>
            <a:endParaRPr lang="en-AU" dirty="0"/>
          </a:p>
        </p:txBody>
      </p:sp>
    </p:spTree>
    <p:extLst>
      <p:ext uri="{BB962C8B-B14F-4D97-AF65-F5344CB8AC3E}">
        <p14:creationId xmlns:p14="http://schemas.microsoft.com/office/powerpoint/2010/main" xmlns="" val="3881821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impact you can have</a:t>
            </a:r>
            <a:r>
              <a:rPr lang="en-AU" baseline="0" dirty="0" smtClean="0"/>
              <a:t> on the daily challenges – the better the protection, resilience and preparedness you have for the climate variability and climate change impacts.</a:t>
            </a:r>
            <a:endParaRPr lang="en-AU" dirty="0" smtClean="0"/>
          </a:p>
          <a:p>
            <a:endParaRPr lang="en-AU" dirty="0" smtClean="0"/>
          </a:p>
          <a:p>
            <a:r>
              <a:rPr lang="en-AU" dirty="0" smtClean="0"/>
              <a:t>The challenges that exist in this region are a</a:t>
            </a:r>
            <a:r>
              <a:rPr lang="en-AU" baseline="0" dirty="0" smtClean="0"/>
              <a:t> build up of a range of things. We talk about climate change and climate variability. We also talk about disasters and many of you both see the impact of climate change and have faced significant disaster but at the core level what are the daily challenges that impact upon this? </a:t>
            </a:r>
          </a:p>
          <a:p>
            <a:endParaRPr lang="en-AU" baseline="0" dirty="0" smtClean="0"/>
          </a:p>
          <a:p>
            <a:r>
              <a:rPr lang="en-AU" baseline="0" dirty="0" smtClean="0"/>
              <a:t>For example – access to safe water, health and sanitation, Governance and having organisations that can support increases in sustainable development which support increased access to things like safe water in efficient ways. </a:t>
            </a:r>
          </a:p>
          <a:p>
            <a:endParaRPr lang="en-AU" baseline="0" dirty="0" smtClean="0"/>
          </a:p>
          <a:p>
            <a:r>
              <a:rPr lang="en-AU" baseline="0" dirty="0" smtClean="0"/>
              <a:t>Then we have Climate Variability which is at its core naturally occurring variables. Floods, drought, normal weather conditions. </a:t>
            </a:r>
          </a:p>
          <a:p>
            <a:endParaRPr lang="en-AU" baseline="0" dirty="0" smtClean="0"/>
          </a:p>
          <a:p>
            <a:r>
              <a:rPr lang="en-AU" baseline="0" dirty="0" smtClean="0"/>
              <a:t>This is naturally occurring but when you stack climate change on top the predictions show increases or increased severity in things like drought, flooding, intensity of cyclones. </a:t>
            </a:r>
          </a:p>
          <a:p>
            <a:endParaRPr lang="en-AU" baseline="0" dirty="0" smtClean="0"/>
          </a:p>
          <a:p>
            <a:r>
              <a:rPr lang="en-AU" baseline="0" dirty="0" smtClean="0"/>
              <a:t>So it makes the first building block of daily challenges and overcoming these harder.</a:t>
            </a:r>
          </a:p>
          <a:p>
            <a:endParaRPr lang="en-AU" baseline="0" dirty="0" smtClean="0"/>
          </a:p>
          <a:p>
            <a:r>
              <a:rPr lang="en-AU" baseline="0" dirty="0" smtClean="0"/>
              <a:t>This is a good over all look at business when you think of daily challenges being access to water for manufacturing or irrigation becoming a risk and looking at the </a:t>
            </a:r>
            <a:r>
              <a:rPr lang="en-AU" baseline="0" dirty="0" err="1" smtClean="0"/>
              <a:t>climte</a:t>
            </a:r>
            <a:r>
              <a:rPr lang="en-AU" baseline="0" dirty="0" smtClean="0"/>
              <a:t> variability and how it will continue to determine how you can reduce your risks at this first level. </a:t>
            </a:r>
          </a:p>
          <a:p>
            <a:endParaRPr lang="en-AU" dirty="0"/>
          </a:p>
        </p:txBody>
      </p:sp>
    </p:spTree>
    <p:extLst>
      <p:ext uri="{BB962C8B-B14F-4D97-AF65-F5344CB8AC3E}">
        <p14:creationId xmlns:p14="http://schemas.microsoft.com/office/powerpoint/2010/main" xmlns="" val="3451284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xmlns="" val="3922400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Examples of this are</a:t>
            </a:r>
            <a:r>
              <a:rPr lang="en-AU" baseline="0" dirty="0" smtClean="0"/>
              <a:t> installation of compost toilets not just for drought only conditions but all year round to also reduce the impact on the environment when it comes to sanitation waste.</a:t>
            </a:r>
          </a:p>
          <a:p>
            <a:endParaRPr lang="en-AU" baseline="0" dirty="0" smtClean="0"/>
          </a:p>
          <a:p>
            <a:r>
              <a:rPr lang="en-AU" baseline="0" dirty="0" smtClean="0"/>
              <a:t>In Tuvalu putting in compost toilets has saved significant water needs not having flush toilets.	</a:t>
            </a:r>
          </a:p>
          <a:p>
            <a:endParaRPr lang="en-AU" dirty="0"/>
          </a:p>
        </p:txBody>
      </p:sp>
    </p:spTree>
    <p:extLst>
      <p:ext uri="{BB962C8B-B14F-4D97-AF65-F5344CB8AC3E}">
        <p14:creationId xmlns:p14="http://schemas.microsoft.com/office/powerpoint/2010/main" xmlns="" val="1401854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Calculated savings of water in drought equate to 8 10,000litre water tanks per year in drought. This means reducing the need for water tank delivery for the country from every 2 months to every</a:t>
            </a:r>
            <a:r>
              <a:rPr lang="en-AU" baseline="0" dirty="0" smtClean="0"/>
              <a:t> 2 years</a:t>
            </a:r>
          </a:p>
          <a:p>
            <a:endParaRPr lang="en-AU" baseline="0" dirty="0" smtClean="0"/>
          </a:p>
          <a:p>
            <a:r>
              <a:rPr lang="en-AU" baseline="0" dirty="0" smtClean="0"/>
              <a:t>Organic matter produced from the compost toilets also provides healthy soil for the atoll and for all atoll countries</a:t>
            </a:r>
          </a:p>
          <a:p>
            <a:endParaRPr lang="en-AU" dirty="0"/>
          </a:p>
        </p:txBody>
      </p:sp>
    </p:spTree>
    <p:extLst>
      <p:ext uri="{BB962C8B-B14F-4D97-AF65-F5344CB8AC3E}">
        <p14:creationId xmlns:p14="http://schemas.microsoft.com/office/powerpoint/2010/main" xmlns="" val="2335661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xmlns="" val="4125712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SODIS –</a:t>
            </a:r>
            <a:r>
              <a:rPr lang="en-AU" baseline="0" dirty="0" smtClean="0"/>
              <a:t> some of you may use these Solar Water Disinfection Process or SODIS </a:t>
            </a:r>
          </a:p>
          <a:p>
            <a:r>
              <a:rPr lang="en-AU" baseline="0" dirty="0" smtClean="0"/>
              <a:t>It uses intense sunlight and ultraviolet light which the Pacific is RICH in</a:t>
            </a:r>
          </a:p>
          <a:p>
            <a:endParaRPr lang="en-AU" baseline="0" dirty="0" smtClean="0"/>
          </a:p>
          <a:p>
            <a:r>
              <a:rPr lang="en-AU" sz="2200" b="1" i="0" dirty="0" smtClean="0">
                <a:effectLst/>
                <a:latin typeface="Helvetica Neue"/>
                <a:ea typeface="Helvetica Neue"/>
                <a:cs typeface="Helvetica Neue"/>
                <a:sym typeface="Helvetica Neue"/>
              </a:rPr>
              <a:t>SODIS stands for</a:t>
            </a:r>
            <a:r>
              <a:rPr lang="en-AU" sz="2200" b="0" i="0" dirty="0" smtClean="0">
                <a:effectLst/>
                <a:latin typeface="Helvetica Neue"/>
                <a:ea typeface="Helvetica Neue"/>
                <a:cs typeface="Helvetica Neue"/>
                <a:sym typeface="Helvetica Neue"/>
              </a:rPr>
              <a:t> Solar Disinfection known as the solar water disinfection process. In short, the intense ultraviolet radiation from the sunlight shining through a </a:t>
            </a:r>
            <a:r>
              <a:rPr lang="en-AU" sz="2200" b="0" i="0" dirty="0" err="1" smtClean="0">
                <a:effectLst/>
                <a:latin typeface="Helvetica Neue"/>
                <a:ea typeface="Helvetica Neue"/>
                <a:cs typeface="Helvetica Neue"/>
                <a:sym typeface="Helvetica Neue"/>
              </a:rPr>
              <a:t>nonopaque</a:t>
            </a:r>
            <a:r>
              <a:rPr lang="en-AU" sz="2200" b="0" i="0" dirty="0" smtClean="0">
                <a:effectLst/>
                <a:latin typeface="Helvetica Neue"/>
                <a:ea typeface="Helvetica Neue"/>
                <a:cs typeface="Helvetica Neue"/>
                <a:sym typeface="Helvetica Neue"/>
              </a:rPr>
              <a:t> container filled with </a:t>
            </a:r>
            <a:r>
              <a:rPr lang="en-AU" sz="2200" b="0" i="0" dirty="0" err="1" smtClean="0">
                <a:effectLst/>
                <a:latin typeface="Helvetica Neue"/>
                <a:ea typeface="Helvetica Neue"/>
                <a:cs typeface="Helvetica Neue"/>
                <a:sym typeface="Helvetica Neue"/>
              </a:rPr>
              <a:t>nonpotable</a:t>
            </a:r>
            <a:r>
              <a:rPr lang="en-AU" sz="2200" b="0" i="0" dirty="0" smtClean="0">
                <a:effectLst/>
                <a:latin typeface="Helvetica Neue"/>
                <a:ea typeface="Helvetica Neue"/>
                <a:cs typeface="Helvetica Neue"/>
                <a:sym typeface="Helvetica Neue"/>
              </a:rPr>
              <a:t> water will irradiate and kill undesirable pathogens rendering the water safe to drink</a:t>
            </a:r>
            <a:endParaRPr lang="en-AU" dirty="0"/>
          </a:p>
        </p:txBody>
      </p:sp>
    </p:spTree>
    <p:extLst>
      <p:ext uri="{BB962C8B-B14F-4D97-AF65-F5344CB8AC3E}">
        <p14:creationId xmlns:p14="http://schemas.microsoft.com/office/powerpoint/2010/main" xmlns="" val="729306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Title Text</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vl1pPr>
          </a:lstStyle>
          <a:p>
            <a:r>
              <a:t>–Johnny Appleseed</a:t>
            </a:r>
          </a:p>
        </p:txBody>
      </p:sp>
      <p:sp>
        <p:nvSpPr>
          <p:cNvPr id="94" name="Shape 94"/>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117" name="Shape 117"/>
          <p:cNvSpPr>
            <a:spLocks noGrp="1"/>
          </p:cNvSpPr>
          <p:nvPr>
            <p:ph type="title"/>
          </p:nvPr>
        </p:nvSpPr>
        <p:spPr>
          <a:xfrm>
            <a:off x="650240" y="130952"/>
            <a:ext cx="11704320" cy="2144888"/>
          </a:xfrm>
          <a:prstGeom prst="rect">
            <a:avLst/>
          </a:prstGeom>
        </p:spPr>
        <p:txBody>
          <a:bodyPr lIns="48767" tIns="48767" rIns="48767" bIns="48767">
            <a:noAutofit/>
          </a:bodyPr>
          <a:lstStyle>
            <a:lvl1pPr defTabSz="1016000">
              <a:defRPr sz="6000">
                <a:uFill>
                  <a:solidFill>
                    <a:srgbClr val="000000"/>
                  </a:solidFill>
                </a:uFill>
                <a:latin typeface="Calibri"/>
                <a:ea typeface="Calibri"/>
                <a:cs typeface="Calibri"/>
                <a:sym typeface="Calibri"/>
              </a:defRPr>
            </a:lvl1pPr>
          </a:lstStyle>
          <a:p>
            <a:r>
              <a:t>Title Text</a:t>
            </a:r>
          </a:p>
        </p:txBody>
      </p:sp>
      <p:sp>
        <p:nvSpPr>
          <p:cNvPr id="118" name="Shape 118"/>
          <p:cNvSpPr>
            <a:spLocks noGrp="1"/>
          </p:cNvSpPr>
          <p:nvPr>
            <p:ph type="body" idx="1"/>
          </p:nvPr>
        </p:nvSpPr>
        <p:spPr>
          <a:xfrm>
            <a:off x="650240" y="2275840"/>
            <a:ext cx="11704320" cy="7477760"/>
          </a:xfrm>
          <a:prstGeom prst="rect">
            <a:avLst/>
          </a:prstGeom>
        </p:spPr>
        <p:txBody>
          <a:bodyPr lIns="48767" tIns="48767" rIns="48767" bIns="48767" anchor="t">
            <a:noAutofit/>
          </a:bodyPr>
          <a:lstStyle>
            <a:lvl1pPr marL="423582" indent="-423582" defTabSz="1016000">
              <a:spcBef>
                <a:spcPts val="800"/>
              </a:spcBef>
              <a:buClr>
                <a:srgbClr val="000000"/>
              </a:buClr>
              <a:buSzPct val="100000"/>
              <a:buFont typeface="Arial"/>
              <a:defRPr sz="4200">
                <a:uFill>
                  <a:solidFill>
                    <a:srgbClr val="000000"/>
                  </a:solidFill>
                </a:uFill>
                <a:latin typeface="Calibri"/>
                <a:ea typeface="Calibri"/>
                <a:cs typeface="Calibri"/>
                <a:sym typeface="Calibri"/>
              </a:defRPr>
            </a:lvl1pPr>
            <a:lvl2pPr marL="819150" indent="-361950" defTabSz="1016000">
              <a:spcBef>
                <a:spcPts val="700"/>
              </a:spcBef>
              <a:buClr>
                <a:srgbClr val="000000"/>
              </a:buClr>
              <a:buSzPct val="100000"/>
              <a:buFont typeface="Arial"/>
              <a:buAutoNum type="arabicPeriod"/>
              <a:defRPr sz="3800">
                <a:uFill>
                  <a:solidFill>
                    <a:srgbClr val="000000"/>
                  </a:solidFill>
                </a:uFill>
                <a:latin typeface="Calibri"/>
                <a:ea typeface="Calibri"/>
                <a:cs typeface="Calibri"/>
                <a:sym typeface="Calibri"/>
              </a:defRPr>
            </a:lvl2pPr>
            <a:lvl3pPr marL="1195753" indent="-281353" defTabSz="1016000">
              <a:spcBef>
                <a:spcPts val="600"/>
              </a:spcBef>
              <a:buClr>
                <a:srgbClr val="000000"/>
              </a:buClr>
              <a:buSzPct val="100000"/>
              <a:buFont typeface="Arial"/>
              <a:defRPr sz="3200">
                <a:uFill>
                  <a:solidFill>
                    <a:srgbClr val="000000"/>
                  </a:solidFill>
                </a:uFill>
                <a:latin typeface="Calibri"/>
                <a:ea typeface="Calibri"/>
                <a:cs typeface="Calibri"/>
                <a:sym typeface="Calibri"/>
              </a:defRPr>
            </a:lvl3pPr>
            <a:lvl4pPr marL="1662545" indent="-290945" defTabSz="1016000">
              <a:spcBef>
                <a:spcPts val="500"/>
              </a:spcBef>
              <a:buClr>
                <a:srgbClr val="000000"/>
              </a:buClr>
              <a:buSzPct val="100000"/>
              <a:buFont typeface="Arial"/>
              <a:buChar char="–"/>
              <a:defRPr sz="2800">
                <a:uFill>
                  <a:solidFill>
                    <a:srgbClr val="000000"/>
                  </a:solidFill>
                </a:uFill>
                <a:latin typeface="Calibri"/>
                <a:ea typeface="Calibri"/>
                <a:cs typeface="Calibri"/>
                <a:sym typeface="Calibri"/>
              </a:defRPr>
            </a:lvl4pPr>
            <a:lvl5pPr marL="2119745" indent="-290945" defTabSz="1016000">
              <a:spcBef>
                <a:spcPts val="500"/>
              </a:spcBef>
              <a:buClr>
                <a:srgbClr val="000000"/>
              </a:buClr>
              <a:buSzPct val="100000"/>
              <a:buFont typeface="Arial"/>
              <a:buChar char="»"/>
              <a:defRPr sz="2800">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xfrm>
            <a:off x="12064092" y="9236541"/>
            <a:ext cx="290468" cy="313437"/>
          </a:xfrm>
          <a:prstGeom prst="rect">
            <a:avLst/>
          </a:prstGeom>
          <a:ln>
            <a:round/>
          </a:ln>
        </p:spPr>
        <p:txBody>
          <a:bodyPr lIns="48767" tIns="48767" rIns="48767" bIns="48767" anchor="ctr"/>
          <a:lstStyle>
            <a:lvl1pPr algn="r" defTabSz="1016000">
              <a:buClr>
                <a:srgbClr val="9A9A9A"/>
              </a:buClr>
              <a:defRPr sz="1400">
                <a:solidFill>
                  <a:srgbClr val="9A9A9A"/>
                </a:solidFill>
                <a:uFill>
                  <a:solidFill>
                    <a:srgbClr val="9A9A9A"/>
                  </a:solidFill>
                </a:u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26" name="Shape 126"/>
          <p:cNvSpPr>
            <a:spLocks noGrp="1"/>
          </p:cNvSpPr>
          <p:nvPr>
            <p:ph type="title"/>
          </p:nvPr>
        </p:nvSpPr>
        <p:spPr>
          <a:xfrm>
            <a:off x="1270000" y="1638300"/>
            <a:ext cx="10464801" cy="3302000"/>
          </a:xfrm>
          <a:prstGeom prst="rect">
            <a:avLst/>
          </a:prstGeom>
        </p:spPr>
        <p:txBody>
          <a:bodyPr anchor="b"/>
          <a:lstStyle>
            <a:lvl1pPr>
              <a:defRPr sz="7800"/>
            </a:lvl1pPr>
          </a:lstStyle>
          <a:p>
            <a:r>
              <a:t>Title Text</a:t>
            </a:r>
          </a:p>
        </p:txBody>
      </p:sp>
      <p:sp>
        <p:nvSpPr>
          <p:cNvPr id="127" name="Shape 127"/>
          <p:cNvSpPr>
            <a:spLocks noGrp="1"/>
          </p:cNvSpPr>
          <p:nvPr>
            <p:ph type="body" sz="quarter" idx="1"/>
          </p:nvPr>
        </p:nvSpPr>
        <p:spPr>
          <a:xfrm>
            <a:off x="1270000" y="5029200"/>
            <a:ext cx="10464801" cy="1130300"/>
          </a:xfrm>
          <a:prstGeom prst="rect">
            <a:avLst/>
          </a:prstGeom>
        </p:spPr>
        <p:txBody>
          <a:bodyPr anchor="t"/>
          <a:lstStyle>
            <a:lvl1pPr marL="0" indent="0" algn="ctr">
              <a:spcBef>
                <a:spcPts val="0"/>
              </a:spcBef>
              <a:buSzTx/>
              <a:buNone/>
              <a:defRPr sz="3000"/>
            </a:lvl1pPr>
            <a:lvl2pPr marL="0" indent="228600" algn="ctr">
              <a:spcBef>
                <a:spcPts val="0"/>
              </a:spcBef>
              <a:buSzTx/>
              <a:buNone/>
              <a:defRPr sz="3000"/>
            </a:lvl2pPr>
            <a:lvl3pPr marL="0" indent="457200" algn="ctr">
              <a:spcBef>
                <a:spcPts val="0"/>
              </a:spcBef>
              <a:buSzTx/>
              <a:buNone/>
              <a:defRPr sz="3000"/>
            </a:lvl3pPr>
            <a:lvl4pPr marL="0" indent="685800" algn="ctr">
              <a:spcBef>
                <a:spcPts val="0"/>
              </a:spcBef>
              <a:buSzTx/>
              <a:buNone/>
              <a:defRPr sz="3000"/>
            </a:lvl4pPr>
            <a:lvl5pPr marL="0" indent="914400" algn="ctr">
              <a:spcBef>
                <a:spcPts val="0"/>
              </a:spcBef>
              <a:buSzTx/>
              <a:buNone/>
              <a:defRPr sz="3000"/>
            </a:lvl5pPr>
          </a:lstStyle>
          <a:p>
            <a:r>
              <a:t>Body Level One</a:t>
            </a:r>
          </a:p>
          <a:p>
            <a:pPr lvl="1"/>
            <a:r>
              <a:t>Body Level Two</a:t>
            </a:r>
          </a:p>
          <a:p>
            <a:pPr lvl="2"/>
            <a:r>
              <a:t>Body Level Three</a:t>
            </a:r>
          </a:p>
          <a:p>
            <a:pPr lvl="3"/>
            <a:r>
              <a:t>Body Level Four</a:t>
            </a:r>
          </a:p>
          <a:p>
            <a:pPr lvl="4"/>
            <a:r>
              <a:t>Body Level Five</a:t>
            </a:r>
          </a:p>
        </p:txBody>
      </p:sp>
      <p:sp>
        <p:nvSpPr>
          <p:cNvPr id="128" name="Shape 128"/>
          <p:cNvSpPr>
            <a:spLocks noGrp="1"/>
          </p:cNvSpPr>
          <p:nvPr>
            <p:ph type="sldNum" sz="quarter" idx="2"/>
          </p:nvPr>
        </p:nvSpPr>
        <p:spPr>
          <a:xfrm>
            <a:off x="6325920" y="9251950"/>
            <a:ext cx="340260" cy="342900"/>
          </a:xfrm>
          <a:prstGeom prst="rect">
            <a:avLst/>
          </a:prstGeom>
        </p:spPr>
        <p:txBody>
          <a:bodyPr/>
          <a:lstStyle>
            <a:lvl1pPr>
              <a:defRPr sz="1600"/>
            </a:lvl1pPr>
          </a:lstStyle>
          <a:p>
            <a:fld id="{86CB4B4D-7CA3-9044-876B-883B54F8677D}" type="slidenum">
              <a:rPr/>
              <a:p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35" name="Shape 135"/>
          <p:cNvSpPr>
            <a:spLocks noGrp="1"/>
          </p:cNvSpPr>
          <p:nvPr>
            <p:ph type="title"/>
          </p:nvPr>
        </p:nvSpPr>
        <p:spPr>
          <a:xfrm>
            <a:off x="1267968" y="1641855"/>
            <a:ext cx="10468865" cy="3299969"/>
          </a:xfrm>
          <a:prstGeom prst="rect">
            <a:avLst/>
          </a:prstGeom>
        </p:spPr>
        <p:txBody>
          <a:bodyPr lIns="48767" tIns="48767" rIns="48767" bIns="48767" anchor="b">
            <a:noAutofit/>
          </a:bodyPr>
          <a:lstStyle>
            <a:lvl1pPr defTabSz="457200">
              <a:defRPr>
                <a:latin typeface="Gill Sans"/>
                <a:ea typeface="Gill Sans"/>
                <a:cs typeface="Gill Sans"/>
                <a:sym typeface="Gill Sans"/>
              </a:defRPr>
            </a:lvl1pPr>
          </a:lstStyle>
          <a:p>
            <a:r>
              <a:t>Title Text</a:t>
            </a:r>
          </a:p>
        </p:txBody>
      </p:sp>
      <p:sp>
        <p:nvSpPr>
          <p:cNvPr id="136" name="Shape 136"/>
          <p:cNvSpPr>
            <a:spLocks noGrp="1"/>
          </p:cNvSpPr>
          <p:nvPr>
            <p:ph type="body" sz="quarter" idx="1"/>
          </p:nvPr>
        </p:nvSpPr>
        <p:spPr>
          <a:xfrm>
            <a:off x="1267968" y="5023103"/>
            <a:ext cx="10468865" cy="1137921"/>
          </a:xfrm>
          <a:prstGeom prst="rect">
            <a:avLst/>
          </a:prstGeom>
        </p:spPr>
        <p:txBody>
          <a:bodyPr lIns="48767" tIns="48767" rIns="48767" bIns="48767" anchor="t">
            <a:noAutofit/>
          </a:bodyPr>
          <a:lstStyle>
            <a:lvl1pPr marL="0" indent="0" algn="ctr" defTabSz="457200">
              <a:spcBef>
                <a:spcPts val="0"/>
              </a:spcBef>
              <a:buSzTx/>
              <a:buNone/>
              <a:defRPr sz="3400">
                <a:latin typeface="Gill Sans"/>
                <a:ea typeface="Gill Sans"/>
                <a:cs typeface="Gill Sans"/>
                <a:sym typeface="Gill Sans"/>
              </a:defRPr>
            </a:lvl1pPr>
            <a:lvl2pPr marL="0" indent="0" algn="ctr" defTabSz="457200">
              <a:spcBef>
                <a:spcPts val="0"/>
              </a:spcBef>
              <a:buSzTx/>
              <a:buNone/>
              <a:defRPr sz="3400">
                <a:latin typeface="Gill Sans"/>
                <a:ea typeface="Gill Sans"/>
                <a:cs typeface="Gill Sans"/>
                <a:sym typeface="Gill Sans"/>
              </a:defRPr>
            </a:lvl2pPr>
            <a:lvl3pPr marL="0" indent="0" algn="ctr" defTabSz="457200">
              <a:spcBef>
                <a:spcPts val="0"/>
              </a:spcBef>
              <a:buSzTx/>
              <a:buNone/>
              <a:defRPr sz="3400">
                <a:latin typeface="Gill Sans"/>
                <a:ea typeface="Gill Sans"/>
                <a:cs typeface="Gill Sans"/>
                <a:sym typeface="Gill Sans"/>
              </a:defRPr>
            </a:lvl3pPr>
            <a:lvl4pPr marL="0" indent="0" algn="ctr" defTabSz="457200">
              <a:spcBef>
                <a:spcPts val="0"/>
              </a:spcBef>
              <a:buSzTx/>
              <a:buNone/>
              <a:defRPr sz="3400">
                <a:latin typeface="Gill Sans"/>
                <a:ea typeface="Gill Sans"/>
                <a:cs typeface="Gill Sans"/>
                <a:sym typeface="Gill Sans"/>
              </a:defRPr>
            </a:lvl4pPr>
            <a:lvl5pPr marL="0" indent="0" algn="ctr" defTabSz="457200">
              <a:spcBef>
                <a:spcPts val="0"/>
              </a:spcBef>
              <a:buSzTx/>
              <a:buNone/>
              <a:defRPr sz="34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7" name="Shape 137"/>
          <p:cNvSpPr>
            <a:spLocks noGrp="1"/>
          </p:cNvSpPr>
          <p:nvPr>
            <p:ph type="sldNum" sz="quarter" idx="2"/>
          </p:nvPr>
        </p:nvSpPr>
        <p:spPr>
          <a:xfrm>
            <a:off x="6337553" y="9282176"/>
            <a:ext cx="313437" cy="338837"/>
          </a:xfrm>
          <a:prstGeom prst="rect">
            <a:avLst/>
          </a:prstGeom>
        </p:spPr>
        <p:txBody>
          <a:bodyPr lIns="48767" tIns="48767" rIns="48767" bIns="48767"/>
          <a:lstStyle>
            <a:lvl1pPr defTabSz="457200">
              <a:defRPr sz="1600">
                <a:latin typeface="Gill Sans"/>
                <a:ea typeface="Gill Sans"/>
                <a:cs typeface="Gill Sans"/>
                <a:sym typeface="Gill Sans"/>
              </a:defRPr>
            </a:lvl1pPr>
          </a:lstStyle>
          <a:p>
            <a:fld id="{86CB4B4D-7CA3-9044-876B-883B54F8677D}" type="slidenum">
              <a:rPr/>
              <a:p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000000"/>
        </a:solidFill>
        <a:effectLst/>
      </p:bgPr>
    </p:bg>
    <p:spTree>
      <p:nvGrpSpPr>
        <p:cNvPr id="1" name=""/>
        <p:cNvGrpSpPr/>
        <p:nvPr/>
      </p:nvGrpSpPr>
      <p:grpSpPr>
        <a:xfrm>
          <a:off x="0" y="0"/>
          <a:ext cx="0" cy="0"/>
          <a:chOff x="0" y="0"/>
          <a:chExt cx="0" cy="0"/>
        </a:xfrm>
      </p:grpSpPr>
      <p:sp>
        <p:nvSpPr>
          <p:cNvPr id="144" name="Shape 144"/>
          <p:cNvSpPr>
            <a:spLocks noGrp="1"/>
          </p:cNvSpPr>
          <p:nvPr>
            <p:ph type="title"/>
          </p:nvPr>
        </p:nvSpPr>
        <p:spPr>
          <a:xfrm>
            <a:off x="1270000" y="1638300"/>
            <a:ext cx="10464800" cy="3302000"/>
          </a:xfrm>
          <a:prstGeom prst="rect">
            <a:avLst/>
          </a:prstGeom>
        </p:spPr>
        <p:txBody>
          <a:bodyPr anchor="b"/>
          <a:lstStyle>
            <a:lvl1pPr>
              <a:defRPr>
                <a:solidFill>
                  <a:srgbClr val="FFFFFF"/>
                </a:solidFill>
              </a:defRPr>
            </a:lvl1pPr>
          </a:lstStyle>
          <a:p>
            <a:r>
              <a:t>Title Text</a:t>
            </a:r>
          </a:p>
        </p:txBody>
      </p:sp>
      <p:sp>
        <p:nvSpPr>
          <p:cNvPr id="145" name="Shape 145"/>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solidFill>
                  <a:srgbClr val="FFFFFF"/>
                </a:solidFill>
              </a:defRPr>
            </a:lvl1pPr>
            <a:lvl2pPr marL="0" indent="228600" algn="ctr">
              <a:spcBef>
                <a:spcPts val="0"/>
              </a:spcBef>
              <a:buSzTx/>
              <a:buNone/>
              <a:defRPr sz="3200">
                <a:solidFill>
                  <a:srgbClr val="FFFFFF"/>
                </a:solidFill>
              </a:defRPr>
            </a:lvl2pPr>
            <a:lvl3pPr marL="0" indent="457200" algn="ctr">
              <a:spcBef>
                <a:spcPts val="0"/>
              </a:spcBef>
              <a:buSzTx/>
              <a:buNone/>
              <a:defRPr sz="3200">
                <a:solidFill>
                  <a:srgbClr val="FFFFFF"/>
                </a:solidFill>
              </a:defRPr>
            </a:lvl3pPr>
            <a:lvl4pPr marL="0" indent="685800" algn="ctr">
              <a:spcBef>
                <a:spcPts val="0"/>
              </a:spcBef>
              <a:buSzTx/>
              <a:buNone/>
              <a:defRPr sz="3200">
                <a:solidFill>
                  <a:srgbClr val="FFFFFF"/>
                </a:solidFill>
              </a:defRPr>
            </a:lvl4pPr>
            <a:lvl5pPr marL="0" indent="914400" algn="ctr">
              <a:spcBef>
                <a:spcPts val="0"/>
              </a:spcBef>
              <a:buSzTx/>
              <a:buNone/>
              <a:defRPr sz="3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hape 146"/>
          <p:cNvSpPr>
            <a:spLocks noGrp="1"/>
          </p:cNvSpPr>
          <p:nvPr>
            <p:ph type="sldNum" sz="quarter" idx="2"/>
          </p:nvPr>
        </p:nvSpPr>
        <p:spPr>
          <a:xfrm>
            <a:off x="6311798" y="9258300"/>
            <a:ext cx="368504" cy="381000"/>
          </a:xfrm>
          <a:prstGeom prst="rect">
            <a:avLst/>
          </a:prstGeom>
        </p:spPr>
        <p:txBody>
          <a:bodyPr/>
          <a:lstStyle>
            <a:lvl1pPr>
              <a:defRPr>
                <a:solidFill>
                  <a:srgbClr val="FFFFFF"/>
                </a:solidFill>
              </a:defRPr>
            </a:lvl1pPr>
          </a:lstStyle>
          <a:p>
            <a:fld id="{86CB4B4D-7CA3-9044-876B-883B54F8677D}" type="slidenum">
              <a:rPr/>
              <a:pPr/>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53" name="Shape 153"/>
          <p:cNvSpPr>
            <a:spLocks noGrp="1"/>
          </p:cNvSpPr>
          <p:nvPr>
            <p:ph type="title"/>
          </p:nvPr>
        </p:nvSpPr>
        <p:spPr>
          <a:xfrm>
            <a:off x="1270000" y="1638300"/>
            <a:ext cx="10464801" cy="3302000"/>
          </a:xfrm>
          <a:prstGeom prst="rect">
            <a:avLst/>
          </a:prstGeom>
        </p:spPr>
        <p:txBody>
          <a:bodyPr anchor="b"/>
          <a:lstStyle>
            <a:lvl1pPr defTabSz="747776">
              <a:defRPr sz="7600"/>
            </a:lvl1pPr>
          </a:lstStyle>
          <a:p>
            <a:r>
              <a:t>Title Text</a:t>
            </a:r>
          </a:p>
        </p:txBody>
      </p:sp>
      <p:sp>
        <p:nvSpPr>
          <p:cNvPr id="154" name="Shape 154"/>
          <p:cNvSpPr>
            <a:spLocks noGrp="1"/>
          </p:cNvSpPr>
          <p:nvPr>
            <p:ph type="body" sz="quarter" idx="1"/>
          </p:nvPr>
        </p:nvSpPr>
        <p:spPr>
          <a:xfrm>
            <a:off x="1270000" y="5029200"/>
            <a:ext cx="10464801" cy="1130300"/>
          </a:xfrm>
          <a:prstGeom prst="rect">
            <a:avLst/>
          </a:prstGeom>
        </p:spPr>
        <p:txBody>
          <a:bodyPr anchor="t"/>
          <a:lstStyle>
            <a:lvl1pPr marL="0" indent="0" algn="ctr" defTabSz="747776">
              <a:spcBef>
                <a:spcPts val="0"/>
              </a:spcBef>
              <a:buSzTx/>
              <a:buNone/>
              <a:defRPr sz="2800"/>
            </a:lvl1pPr>
            <a:lvl2pPr marL="0" indent="228600" algn="ctr" defTabSz="747776">
              <a:spcBef>
                <a:spcPts val="0"/>
              </a:spcBef>
              <a:buSzTx/>
              <a:buNone/>
              <a:defRPr sz="2800"/>
            </a:lvl2pPr>
            <a:lvl3pPr marL="0" indent="457200" algn="ctr" defTabSz="747776">
              <a:spcBef>
                <a:spcPts val="0"/>
              </a:spcBef>
              <a:buSzTx/>
              <a:buNone/>
              <a:defRPr sz="2800"/>
            </a:lvl3pPr>
            <a:lvl4pPr marL="0" indent="685800" algn="ctr" defTabSz="747776">
              <a:spcBef>
                <a:spcPts val="0"/>
              </a:spcBef>
              <a:buSzTx/>
              <a:buNone/>
              <a:defRPr sz="2800"/>
            </a:lvl4pPr>
            <a:lvl5pPr marL="0" indent="914400" algn="ctr" defTabSz="747776">
              <a:spcBef>
                <a:spcPts val="0"/>
              </a:spcBef>
              <a:buSzTx/>
              <a:buNone/>
              <a:defRPr sz="2800"/>
            </a:lvl5pPr>
          </a:lstStyle>
          <a:p>
            <a:r>
              <a:t>Body Level One</a:t>
            </a:r>
          </a:p>
          <a:p>
            <a:pPr lvl="1"/>
            <a:r>
              <a:t>Body Level Two</a:t>
            </a:r>
          </a:p>
          <a:p>
            <a:pPr lvl="2"/>
            <a:r>
              <a:t>Body Level Three</a:t>
            </a:r>
          </a:p>
          <a:p>
            <a:pPr lvl="3"/>
            <a:r>
              <a:t>Body Level Four</a:t>
            </a:r>
          </a:p>
          <a:p>
            <a:pPr lvl="4"/>
            <a:r>
              <a:t>Body Level Five</a:t>
            </a:r>
          </a:p>
        </p:txBody>
      </p:sp>
      <p:sp>
        <p:nvSpPr>
          <p:cNvPr id="155" name="Shape 155"/>
          <p:cNvSpPr>
            <a:spLocks noGrp="1"/>
          </p:cNvSpPr>
          <p:nvPr>
            <p:ph type="sldNum" sz="quarter" idx="2"/>
          </p:nvPr>
        </p:nvSpPr>
        <p:spPr>
          <a:xfrm>
            <a:off x="6340043" y="9251950"/>
            <a:ext cx="312014" cy="317500"/>
          </a:xfrm>
          <a:prstGeom prst="rect">
            <a:avLst/>
          </a:prstGeom>
        </p:spPr>
        <p:txBody>
          <a:bodyPr/>
          <a:lstStyle>
            <a:lvl1pPr defTabSz="747776">
              <a:defRPr sz="1400"/>
            </a:lvl1p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270000" y="6718300"/>
            <a:ext cx="10464800" cy="1422400"/>
          </a:xfrm>
          <a:prstGeom prst="rect">
            <a:avLst/>
          </a:prstGeom>
        </p:spPr>
        <p:txBody>
          <a:bodyPr anchor="b"/>
          <a:lstStyle/>
          <a:p>
            <a:r>
              <a:t>Title Text</a:t>
            </a:r>
          </a:p>
        </p:txBody>
      </p:sp>
      <p:sp>
        <p:nvSpPr>
          <p:cNvPr id="22" name="Shape 22"/>
          <p:cNvSpPr>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6311798" y="9245600"/>
            <a:ext cx="368504" cy="381000"/>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270000" y="3225800"/>
            <a:ext cx="10464800" cy="33020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Shape 40"/>
          <p:cNvSpPr>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724518" y="889000"/>
            <a:ext cx="5334001" cy="3771900"/>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9.xml"/><Relationship Id="rId7" Type="http://schemas.openxmlformats.org/officeDocument/2006/relationships/image" Target="../media/image20.jpe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17.png"/><Relationship Id="rId4" Type="http://schemas.microsoft.com/office/2007/relationships/media" Target="../media/media4.mp4"/><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1.png"/><Relationship Id="rId5" Type="http://schemas.openxmlformats.org/officeDocument/2006/relationships/image" Target="../media/image4.png"/><Relationship Id="rId4" Type="http://schemas.microsoft.com/office/2007/relationships/media" Target="../media/media1.mov"/></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2.xml"/><Relationship Id="rId7"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1.png"/><Relationship Id="rId5" Type="http://schemas.openxmlformats.org/officeDocument/2006/relationships/image" Target="../media/image27.png"/><Relationship Id="rId4" Type="http://schemas.microsoft.com/office/2007/relationships/media" Target="../media/media5.mp4"/></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6" name="Group 206"/>
          <p:cNvGrpSpPr/>
          <p:nvPr/>
        </p:nvGrpSpPr>
        <p:grpSpPr>
          <a:xfrm>
            <a:off x="-19845" y="-8020162"/>
            <a:ext cx="13044490" cy="14478338"/>
            <a:chOff x="0" y="0"/>
            <a:chExt cx="13044489" cy="14478337"/>
          </a:xfrm>
        </p:grpSpPr>
        <p:grpSp>
          <p:nvGrpSpPr>
            <p:cNvPr id="202" name="Group 202"/>
            <p:cNvGrpSpPr/>
            <p:nvPr/>
          </p:nvGrpSpPr>
          <p:grpSpPr>
            <a:xfrm>
              <a:off x="0" y="0"/>
              <a:ext cx="13044490" cy="9053681"/>
              <a:chOff x="0" y="0"/>
              <a:chExt cx="13044489" cy="9053680"/>
            </a:xfrm>
          </p:grpSpPr>
          <p:grpSp>
            <p:nvGrpSpPr>
              <p:cNvPr id="168" name="Group 168"/>
              <p:cNvGrpSpPr/>
              <p:nvPr/>
            </p:nvGrpSpPr>
            <p:grpSpPr>
              <a:xfrm>
                <a:off x="1348120" y="0"/>
                <a:ext cx="10028061" cy="1104900"/>
                <a:chOff x="0" y="0"/>
                <a:chExt cx="10028060" cy="1104900"/>
              </a:xfrm>
            </p:grpSpPr>
            <p:sp>
              <p:nvSpPr>
                <p:cNvPr id="164" name="Shape 164"/>
                <p:cNvSpPr/>
                <p:nvPr/>
              </p:nvSpPr>
              <p:spPr>
                <a:xfrm>
                  <a:off x="1446822" y="215899"/>
                  <a:ext cx="8581239" cy="7747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4400">
                      <a:solidFill>
                        <a:srgbClr val="3380B0"/>
                      </a:solidFill>
                    </a:defRPr>
                  </a:lvl1pPr>
                </a:lstStyle>
                <a:p>
                  <a:r>
                    <a:t>Minimising the impacts of drought</a:t>
                  </a:r>
                </a:p>
              </p:txBody>
            </p:sp>
            <p:grpSp>
              <p:nvGrpSpPr>
                <p:cNvPr id="167" name="Group 167"/>
                <p:cNvGrpSpPr/>
                <p:nvPr/>
              </p:nvGrpSpPr>
              <p:grpSpPr>
                <a:xfrm>
                  <a:off x="0" y="0"/>
                  <a:ext cx="1104900" cy="1104900"/>
                  <a:chOff x="0" y="0"/>
                  <a:chExt cx="1104900" cy="1104900"/>
                </a:xfrm>
              </p:grpSpPr>
              <p:sp>
                <p:nvSpPr>
                  <p:cNvPr id="165" name="Shape 165"/>
                  <p:cNvSpPr/>
                  <p:nvPr/>
                </p:nvSpPr>
                <p:spPr>
                  <a:xfrm>
                    <a:off x="0" y="0"/>
                    <a:ext cx="1104900" cy="1104900"/>
                  </a:xfrm>
                  <a:prstGeom prst="roundRect">
                    <a:avLst>
                      <a:gd name="adj" fmla="val 15000"/>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166" name="Shape 166"/>
                  <p:cNvSpPr/>
                  <p:nvPr/>
                </p:nvSpPr>
                <p:spPr>
                  <a:xfrm>
                    <a:off x="79596" y="79596"/>
                    <a:ext cx="945708" cy="94570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464" y="4077"/>
                        </a:lnTo>
                        <a:lnTo>
                          <a:pt x="6667" y="824"/>
                        </a:lnTo>
                        <a:lnTo>
                          <a:pt x="6991" y="5101"/>
                        </a:lnTo>
                        <a:lnTo>
                          <a:pt x="3164" y="3164"/>
                        </a:lnTo>
                        <a:lnTo>
                          <a:pt x="5100" y="6993"/>
                        </a:lnTo>
                        <a:lnTo>
                          <a:pt x="822" y="6667"/>
                        </a:lnTo>
                        <a:lnTo>
                          <a:pt x="4077" y="9464"/>
                        </a:lnTo>
                        <a:lnTo>
                          <a:pt x="0" y="10800"/>
                        </a:lnTo>
                        <a:lnTo>
                          <a:pt x="4077" y="12138"/>
                        </a:lnTo>
                        <a:lnTo>
                          <a:pt x="822" y="14934"/>
                        </a:lnTo>
                        <a:lnTo>
                          <a:pt x="5100" y="14609"/>
                        </a:lnTo>
                        <a:lnTo>
                          <a:pt x="3164" y="18438"/>
                        </a:lnTo>
                        <a:lnTo>
                          <a:pt x="6991" y="16500"/>
                        </a:lnTo>
                        <a:lnTo>
                          <a:pt x="6667" y="20778"/>
                        </a:lnTo>
                        <a:lnTo>
                          <a:pt x="9464" y="17525"/>
                        </a:lnTo>
                        <a:lnTo>
                          <a:pt x="10800" y="21600"/>
                        </a:lnTo>
                        <a:lnTo>
                          <a:pt x="12138" y="17525"/>
                        </a:lnTo>
                        <a:lnTo>
                          <a:pt x="14933" y="20778"/>
                        </a:lnTo>
                        <a:lnTo>
                          <a:pt x="14609" y="16500"/>
                        </a:lnTo>
                        <a:lnTo>
                          <a:pt x="18438" y="18438"/>
                        </a:lnTo>
                        <a:lnTo>
                          <a:pt x="16500" y="14609"/>
                        </a:lnTo>
                        <a:lnTo>
                          <a:pt x="20778" y="14934"/>
                        </a:lnTo>
                        <a:lnTo>
                          <a:pt x="17523" y="12138"/>
                        </a:lnTo>
                        <a:lnTo>
                          <a:pt x="21600" y="10800"/>
                        </a:lnTo>
                        <a:lnTo>
                          <a:pt x="17523" y="9464"/>
                        </a:lnTo>
                        <a:lnTo>
                          <a:pt x="20778" y="6667"/>
                        </a:lnTo>
                        <a:lnTo>
                          <a:pt x="16500" y="6993"/>
                        </a:lnTo>
                        <a:lnTo>
                          <a:pt x="18438" y="3164"/>
                        </a:lnTo>
                        <a:lnTo>
                          <a:pt x="14609" y="5101"/>
                        </a:lnTo>
                        <a:lnTo>
                          <a:pt x="14933" y="824"/>
                        </a:lnTo>
                        <a:lnTo>
                          <a:pt x="12138" y="4077"/>
                        </a:lnTo>
                        <a:lnTo>
                          <a:pt x="10800" y="0"/>
                        </a:lnTo>
                        <a:close/>
                        <a:moveTo>
                          <a:pt x="10800" y="5098"/>
                        </a:moveTo>
                        <a:cubicBezTo>
                          <a:pt x="13950" y="5098"/>
                          <a:pt x="16504" y="7650"/>
                          <a:pt x="16504" y="10800"/>
                        </a:cubicBezTo>
                        <a:cubicBezTo>
                          <a:pt x="16504" y="13950"/>
                          <a:pt x="13950" y="16504"/>
                          <a:pt x="10800" y="16504"/>
                        </a:cubicBezTo>
                        <a:cubicBezTo>
                          <a:pt x="7650" y="16504"/>
                          <a:pt x="5096" y="13950"/>
                          <a:pt x="5096" y="10800"/>
                        </a:cubicBezTo>
                        <a:cubicBezTo>
                          <a:pt x="5096" y="7650"/>
                          <a:pt x="7650" y="5098"/>
                          <a:pt x="10800" y="5098"/>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sz="2400">
                        <a:solidFill>
                          <a:schemeClr val="accent1">
                            <a:satOff val="-3355"/>
                            <a:lumOff val="26614"/>
                          </a:schemeClr>
                        </a:solidFill>
                      </a:defRPr>
                    </a:pPr>
                    <a:endParaRPr/>
                  </a:p>
                </p:txBody>
              </p:sp>
            </p:grpSp>
          </p:grpSp>
          <p:grpSp>
            <p:nvGrpSpPr>
              <p:cNvPr id="173" name="Group 173"/>
              <p:cNvGrpSpPr/>
              <p:nvPr/>
            </p:nvGrpSpPr>
            <p:grpSpPr>
              <a:xfrm>
                <a:off x="1348120" y="1458706"/>
                <a:ext cx="7324561" cy="1104901"/>
                <a:chOff x="0" y="0"/>
                <a:chExt cx="7324560" cy="1104900"/>
              </a:xfrm>
            </p:grpSpPr>
            <p:sp>
              <p:nvSpPr>
                <p:cNvPr id="169" name="Shape 169"/>
                <p:cNvSpPr/>
                <p:nvPr/>
              </p:nvSpPr>
              <p:spPr>
                <a:xfrm>
                  <a:off x="1422679" y="190500"/>
                  <a:ext cx="5901882" cy="7239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4100">
                      <a:solidFill>
                        <a:srgbClr val="3380B0"/>
                      </a:solidFill>
                    </a:defRPr>
                  </a:lvl1pPr>
                </a:lstStyle>
                <a:p>
                  <a:r>
                    <a:t>Reducing water wastage</a:t>
                  </a:r>
                </a:p>
              </p:txBody>
            </p:sp>
            <p:grpSp>
              <p:nvGrpSpPr>
                <p:cNvPr id="172" name="Group 172"/>
                <p:cNvGrpSpPr/>
                <p:nvPr/>
              </p:nvGrpSpPr>
              <p:grpSpPr>
                <a:xfrm>
                  <a:off x="0" y="0"/>
                  <a:ext cx="1104900" cy="1104900"/>
                  <a:chOff x="0" y="0"/>
                  <a:chExt cx="1104900" cy="1104900"/>
                </a:xfrm>
              </p:grpSpPr>
              <p:sp>
                <p:nvSpPr>
                  <p:cNvPr id="170" name="Shape 170"/>
                  <p:cNvSpPr/>
                  <p:nvPr/>
                </p:nvSpPr>
                <p:spPr>
                  <a:xfrm>
                    <a:off x="0" y="0"/>
                    <a:ext cx="1104900" cy="1104900"/>
                  </a:xfrm>
                  <a:prstGeom prst="roundRect">
                    <a:avLst>
                      <a:gd name="adj" fmla="val 15000"/>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171" name="Shape 171"/>
                  <p:cNvSpPr/>
                  <p:nvPr/>
                </p:nvSpPr>
                <p:spPr>
                  <a:xfrm>
                    <a:off x="185495" y="165100"/>
                    <a:ext cx="733911" cy="774701"/>
                  </a:xfrm>
                  <a:custGeom>
                    <a:avLst/>
                    <a:gdLst/>
                    <a:ahLst/>
                    <a:cxnLst>
                      <a:cxn ang="0">
                        <a:pos x="wd2" y="hd2"/>
                      </a:cxn>
                      <a:cxn ang="5400000">
                        <a:pos x="wd2" y="hd2"/>
                      </a:cxn>
                      <a:cxn ang="10800000">
                        <a:pos x="wd2" y="hd2"/>
                      </a:cxn>
                      <a:cxn ang="16200000">
                        <a:pos x="wd2" y="hd2"/>
                      </a:cxn>
                    </a:cxnLst>
                    <a:rect l="0" t="0" r="r" b="b"/>
                    <a:pathLst>
                      <a:path w="21583" h="21600" extrusionOk="0">
                        <a:moveTo>
                          <a:pt x="16635" y="0"/>
                        </a:moveTo>
                        <a:cubicBezTo>
                          <a:pt x="15960" y="0"/>
                          <a:pt x="15414" y="519"/>
                          <a:pt x="15414" y="1159"/>
                        </a:cubicBezTo>
                        <a:lnTo>
                          <a:pt x="15414" y="10127"/>
                        </a:lnTo>
                        <a:cubicBezTo>
                          <a:pt x="15414" y="10127"/>
                          <a:pt x="1027" y="10127"/>
                          <a:pt x="440" y="10127"/>
                        </a:cubicBezTo>
                        <a:cubicBezTo>
                          <a:pt x="-17" y="10127"/>
                          <a:pt x="0" y="10432"/>
                          <a:pt x="0" y="10635"/>
                        </a:cubicBezTo>
                        <a:cubicBezTo>
                          <a:pt x="0" y="10837"/>
                          <a:pt x="214" y="13040"/>
                          <a:pt x="3366" y="15167"/>
                        </a:cubicBezTo>
                        <a:cubicBezTo>
                          <a:pt x="3606" y="15345"/>
                          <a:pt x="4015" y="15748"/>
                          <a:pt x="3909" y="16281"/>
                        </a:cubicBezTo>
                        <a:cubicBezTo>
                          <a:pt x="3803" y="16814"/>
                          <a:pt x="2858" y="21600"/>
                          <a:pt x="2858" y="21600"/>
                        </a:cubicBezTo>
                        <a:lnTo>
                          <a:pt x="18967" y="21600"/>
                        </a:lnTo>
                        <a:cubicBezTo>
                          <a:pt x="18967" y="21600"/>
                          <a:pt x="18967" y="20841"/>
                          <a:pt x="18967" y="20284"/>
                        </a:cubicBezTo>
                        <a:cubicBezTo>
                          <a:pt x="18967" y="19397"/>
                          <a:pt x="17897" y="19675"/>
                          <a:pt x="17897" y="18662"/>
                        </a:cubicBezTo>
                        <a:cubicBezTo>
                          <a:pt x="17897" y="17649"/>
                          <a:pt x="17897" y="16258"/>
                          <a:pt x="17897" y="15397"/>
                        </a:cubicBezTo>
                        <a:cubicBezTo>
                          <a:pt x="17897" y="13421"/>
                          <a:pt x="19630" y="11998"/>
                          <a:pt x="21152" y="11998"/>
                        </a:cubicBezTo>
                        <a:cubicBezTo>
                          <a:pt x="21500" y="11998"/>
                          <a:pt x="21583" y="11850"/>
                          <a:pt x="21583" y="11571"/>
                        </a:cubicBezTo>
                        <a:lnTo>
                          <a:pt x="21583" y="1159"/>
                        </a:lnTo>
                        <a:cubicBezTo>
                          <a:pt x="21583" y="519"/>
                          <a:pt x="21037" y="0"/>
                          <a:pt x="20362" y="0"/>
                        </a:cubicBezTo>
                        <a:lnTo>
                          <a:pt x="16635" y="0"/>
                        </a:lnTo>
                        <a:close/>
                        <a:moveTo>
                          <a:pt x="842" y="8930"/>
                        </a:moveTo>
                        <a:lnTo>
                          <a:pt x="589" y="9745"/>
                        </a:lnTo>
                        <a:lnTo>
                          <a:pt x="13837" y="9745"/>
                        </a:lnTo>
                        <a:lnTo>
                          <a:pt x="13837" y="8930"/>
                        </a:lnTo>
                        <a:lnTo>
                          <a:pt x="842" y="8930"/>
                        </a:lnTo>
                        <a:close/>
                      </a:path>
                    </a:pathLst>
                  </a:custGeom>
                  <a:solidFill>
                    <a:srgbClr val="FFFFFF"/>
                  </a:solidFill>
                  <a:ln w="12700" cap="flat">
                    <a:noFill/>
                    <a:miter lim="400000"/>
                  </a:ln>
                  <a:effectLst/>
                </p:spPr>
                <p:txBody>
                  <a:bodyPr wrap="square" lIns="50800" tIns="50800" rIns="50800" bIns="50800" numCol="1" anchor="ctr">
                    <a:noAutofit/>
                  </a:bodyPr>
                  <a:lstStyle/>
                  <a:p>
                    <a:pPr>
                      <a:defRPr sz="2400">
                        <a:solidFill>
                          <a:schemeClr val="accent1">
                            <a:satOff val="-3355"/>
                            <a:lumOff val="26614"/>
                          </a:schemeClr>
                        </a:solidFill>
                      </a:defRPr>
                    </a:pPr>
                    <a:endParaRPr/>
                  </a:p>
                </p:txBody>
              </p:sp>
            </p:grpSp>
          </p:grpSp>
          <p:grpSp>
            <p:nvGrpSpPr>
              <p:cNvPr id="180" name="Group 180"/>
              <p:cNvGrpSpPr/>
              <p:nvPr/>
            </p:nvGrpSpPr>
            <p:grpSpPr>
              <a:xfrm>
                <a:off x="1338550" y="2917414"/>
                <a:ext cx="8362374" cy="1104901"/>
                <a:chOff x="0" y="0"/>
                <a:chExt cx="8362373" cy="1104900"/>
              </a:xfrm>
            </p:grpSpPr>
            <p:sp>
              <p:nvSpPr>
                <p:cNvPr id="174" name="Shape 174"/>
                <p:cNvSpPr/>
                <p:nvPr/>
              </p:nvSpPr>
              <p:spPr>
                <a:xfrm>
                  <a:off x="1448251" y="215900"/>
                  <a:ext cx="6914123" cy="7239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4100">
                      <a:solidFill>
                        <a:srgbClr val="3380B0"/>
                      </a:solidFill>
                    </a:defRPr>
                  </a:lvl1pPr>
                </a:lstStyle>
                <a:p>
                  <a:r>
                    <a:t>Securing safe drinking water </a:t>
                  </a:r>
                </a:p>
              </p:txBody>
            </p:sp>
            <p:grpSp>
              <p:nvGrpSpPr>
                <p:cNvPr id="179" name="Group 179"/>
                <p:cNvGrpSpPr/>
                <p:nvPr/>
              </p:nvGrpSpPr>
              <p:grpSpPr>
                <a:xfrm>
                  <a:off x="0" y="0"/>
                  <a:ext cx="1104900" cy="1104900"/>
                  <a:chOff x="0" y="0"/>
                  <a:chExt cx="1104900" cy="1104900"/>
                </a:xfrm>
              </p:grpSpPr>
              <p:sp>
                <p:nvSpPr>
                  <p:cNvPr id="175" name="Shape 175"/>
                  <p:cNvSpPr/>
                  <p:nvPr/>
                </p:nvSpPr>
                <p:spPr>
                  <a:xfrm>
                    <a:off x="0" y="0"/>
                    <a:ext cx="1104900" cy="1104900"/>
                  </a:xfrm>
                  <a:prstGeom prst="roundRect">
                    <a:avLst>
                      <a:gd name="adj" fmla="val 15000"/>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176" name="Shape 176"/>
                  <p:cNvSpPr/>
                  <p:nvPr/>
                </p:nvSpPr>
                <p:spPr>
                  <a:xfrm>
                    <a:off x="245899" y="190500"/>
                    <a:ext cx="613102" cy="774700"/>
                  </a:xfrm>
                  <a:custGeom>
                    <a:avLst/>
                    <a:gdLst/>
                    <a:ahLst/>
                    <a:cxnLst>
                      <a:cxn ang="0">
                        <a:pos x="wd2" y="hd2"/>
                      </a:cxn>
                      <a:cxn ang="5400000">
                        <a:pos x="wd2" y="hd2"/>
                      </a:cxn>
                      <a:cxn ang="10800000">
                        <a:pos x="wd2" y="hd2"/>
                      </a:cxn>
                      <a:cxn ang="16200000">
                        <a:pos x="wd2" y="hd2"/>
                      </a:cxn>
                    </a:cxnLst>
                    <a:rect l="0" t="0" r="r" b="b"/>
                    <a:pathLst>
                      <a:path w="21553" h="21600" extrusionOk="0">
                        <a:moveTo>
                          <a:pt x="643" y="0"/>
                        </a:moveTo>
                        <a:cubicBezTo>
                          <a:pt x="270" y="0"/>
                          <a:pt x="-24" y="180"/>
                          <a:pt x="1" y="392"/>
                        </a:cubicBezTo>
                        <a:lnTo>
                          <a:pt x="2469" y="21257"/>
                        </a:lnTo>
                        <a:cubicBezTo>
                          <a:pt x="2492" y="21450"/>
                          <a:pt x="2775" y="21600"/>
                          <a:pt x="3115" y="21600"/>
                        </a:cubicBezTo>
                        <a:lnTo>
                          <a:pt x="18437" y="21600"/>
                        </a:lnTo>
                        <a:cubicBezTo>
                          <a:pt x="18777" y="21600"/>
                          <a:pt x="19060" y="21450"/>
                          <a:pt x="19083" y="21257"/>
                        </a:cubicBezTo>
                        <a:lnTo>
                          <a:pt x="21551" y="392"/>
                        </a:lnTo>
                        <a:cubicBezTo>
                          <a:pt x="21576" y="180"/>
                          <a:pt x="21282" y="0"/>
                          <a:pt x="20909" y="0"/>
                        </a:cubicBezTo>
                        <a:lnTo>
                          <a:pt x="643" y="0"/>
                        </a:lnTo>
                        <a:close/>
                      </a:path>
                    </a:pathLst>
                  </a:custGeom>
                  <a:solidFill>
                    <a:srgbClr val="FFFFFF"/>
                  </a:solidFill>
                  <a:ln w="12700" cap="flat">
                    <a:noFill/>
                    <a:miter lim="400000"/>
                  </a:ln>
                  <a:effectLst/>
                </p:spPr>
                <p:txBody>
                  <a:bodyPr wrap="square" lIns="50800" tIns="50800" rIns="50800" bIns="50800" numCol="1" anchor="ctr">
                    <a:noAutofit/>
                  </a:bodyPr>
                  <a:lstStyle/>
                  <a:p>
                    <a:pPr>
                      <a:defRPr sz="2400">
                        <a:solidFill>
                          <a:schemeClr val="accent1">
                            <a:satOff val="-3355"/>
                            <a:lumOff val="26614"/>
                          </a:schemeClr>
                        </a:solidFill>
                      </a:defRPr>
                    </a:pPr>
                    <a:endParaRPr/>
                  </a:p>
                </p:txBody>
              </p:sp>
              <p:sp>
                <p:nvSpPr>
                  <p:cNvPr id="177" name="Shape 177"/>
                  <p:cNvSpPr/>
                  <p:nvPr/>
                </p:nvSpPr>
                <p:spPr>
                  <a:xfrm>
                    <a:off x="488950" y="361950"/>
                    <a:ext cx="127000" cy="381000"/>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178" name="Shape 178"/>
                  <p:cNvSpPr/>
                  <p:nvPr/>
                </p:nvSpPr>
                <p:spPr>
                  <a:xfrm rot="16200000">
                    <a:off x="488950" y="361950"/>
                    <a:ext cx="127000" cy="381000"/>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grpSp>
          </p:grpSp>
          <p:grpSp>
            <p:nvGrpSpPr>
              <p:cNvPr id="192" name="Group 192"/>
              <p:cNvGrpSpPr/>
              <p:nvPr/>
            </p:nvGrpSpPr>
            <p:grpSpPr>
              <a:xfrm>
                <a:off x="1338550" y="4376121"/>
                <a:ext cx="7112700" cy="1185967"/>
                <a:chOff x="0" y="0"/>
                <a:chExt cx="7112699" cy="1185965"/>
              </a:xfrm>
            </p:grpSpPr>
            <p:sp>
              <p:nvSpPr>
                <p:cNvPr id="181" name="Shape 181"/>
                <p:cNvSpPr/>
                <p:nvPr/>
              </p:nvSpPr>
              <p:spPr>
                <a:xfrm>
                  <a:off x="1444092" y="241300"/>
                  <a:ext cx="5668608" cy="7239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4100">
                      <a:solidFill>
                        <a:srgbClr val="3380B0"/>
                      </a:solidFill>
                    </a:defRPr>
                  </a:lvl1pPr>
                </a:lstStyle>
                <a:p>
                  <a:r>
                    <a:t>Maximising water yields</a:t>
                  </a:r>
                </a:p>
              </p:txBody>
            </p:sp>
            <p:grpSp>
              <p:nvGrpSpPr>
                <p:cNvPr id="191" name="Group 191"/>
                <p:cNvGrpSpPr/>
                <p:nvPr/>
              </p:nvGrpSpPr>
              <p:grpSpPr>
                <a:xfrm>
                  <a:off x="0" y="0"/>
                  <a:ext cx="1105199" cy="1185967"/>
                  <a:chOff x="0" y="0"/>
                  <a:chExt cx="1105198" cy="1185966"/>
                </a:xfrm>
              </p:grpSpPr>
              <p:sp>
                <p:nvSpPr>
                  <p:cNvPr id="182" name="Shape 182"/>
                  <p:cNvSpPr/>
                  <p:nvPr/>
                </p:nvSpPr>
                <p:spPr>
                  <a:xfrm>
                    <a:off x="0" y="0"/>
                    <a:ext cx="1104900" cy="1104900"/>
                  </a:xfrm>
                  <a:prstGeom prst="roundRect">
                    <a:avLst>
                      <a:gd name="adj" fmla="val 15000"/>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183" name="Shape 183"/>
                  <p:cNvSpPr/>
                  <p:nvPr/>
                </p:nvSpPr>
                <p:spPr>
                  <a:xfrm>
                    <a:off x="47172" y="89014"/>
                    <a:ext cx="999244" cy="602202"/>
                  </a:xfrm>
                  <a:custGeom>
                    <a:avLst/>
                    <a:gdLst/>
                    <a:ahLst/>
                    <a:cxnLst>
                      <a:cxn ang="0">
                        <a:pos x="wd2" y="hd2"/>
                      </a:cxn>
                      <a:cxn ang="5400000">
                        <a:pos x="wd2" y="hd2"/>
                      </a:cxn>
                      <a:cxn ang="10800000">
                        <a:pos x="wd2" y="hd2"/>
                      </a:cxn>
                      <a:cxn ang="16200000">
                        <a:pos x="wd2" y="hd2"/>
                      </a:cxn>
                    </a:cxnLst>
                    <a:rect l="0" t="0" r="r" b="b"/>
                    <a:pathLst>
                      <a:path w="21600" h="21600" extrusionOk="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80"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sz="2400">
                        <a:solidFill>
                          <a:schemeClr val="accent1">
                            <a:satOff val="-3355"/>
                            <a:lumOff val="26614"/>
                          </a:schemeClr>
                        </a:solidFill>
                      </a:defRPr>
                    </a:pPr>
                    <a:endParaRPr/>
                  </a:p>
                </p:txBody>
              </p:sp>
              <p:sp>
                <p:nvSpPr>
                  <p:cNvPr id="184" name="Shape 184"/>
                  <p:cNvSpPr/>
                  <p:nvPr/>
                </p:nvSpPr>
                <p:spPr>
                  <a:xfrm rot="20357415">
                    <a:off x="329414" y="536955"/>
                    <a:ext cx="24359" cy="635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185" name="Shape 185"/>
                  <p:cNvSpPr/>
                  <p:nvPr/>
                </p:nvSpPr>
                <p:spPr>
                  <a:xfrm rot="20357415">
                    <a:off x="432348" y="530700"/>
                    <a:ext cx="24359" cy="635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186" name="Shape 186"/>
                  <p:cNvSpPr/>
                  <p:nvPr/>
                </p:nvSpPr>
                <p:spPr>
                  <a:xfrm rot="20357415">
                    <a:off x="547635" y="537650"/>
                    <a:ext cx="24359" cy="635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187" name="Shape 187"/>
                  <p:cNvSpPr/>
                  <p:nvPr/>
                </p:nvSpPr>
                <p:spPr>
                  <a:xfrm rot="20357415">
                    <a:off x="650569" y="531395"/>
                    <a:ext cx="24359" cy="635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188" name="Shape 188"/>
                  <p:cNvSpPr/>
                  <p:nvPr/>
                </p:nvSpPr>
                <p:spPr>
                  <a:xfrm rot="20357415">
                    <a:off x="751127" y="531395"/>
                    <a:ext cx="24359" cy="635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189" name="Shape 189"/>
                  <p:cNvSpPr/>
                  <p:nvPr/>
                </p:nvSpPr>
                <p:spPr>
                  <a:xfrm rot="20357415">
                    <a:off x="868789" y="567174"/>
                    <a:ext cx="24360" cy="635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190" name="Shape 190"/>
                  <p:cNvSpPr/>
                  <p:nvPr/>
                </p:nvSpPr>
                <p:spPr>
                  <a:xfrm rot="20357415">
                    <a:off x="969348" y="567174"/>
                    <a:ext cx="24359" cy="635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grpSp>
          </p:grpSp>
          <p:grpSp>
            <p:nvGrpSpPr>
              <p:cNvPr id="198" name="Group 198"/>
              <p:cNvGrpSpPr/>
              <p:nvPr/>
            </p:nvGrpSpPr>
            <p:grpSpPr>
              <a:xfrm>
                <a:off x="1255597" y="5834827"/>
                <a:ext cx="10533295" cy="1104901"/>
                <a:chOff x="0" y="0"/>
                <a:chExt cx="10533293" cy="1104900"/>
              </a:xfrm>
            </p:grpSpPr>
            <p:sp>
              <p:nvSpPr>
                <p:cNvPr id="193" name="Shape 193"/>
                <p:cNvSpPr/>
                <p:nvPr/>
              </p:nvSpPr>
              <p:spPr>
                <a:xfrm>
                  <a:off x="1524917" y="241300"/>
                  <a:ext cx="9008377" cy="7239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4100">
                      <a:solidFill>
                        <a:srgbClr val="3380B0"/>
                      </a:solidFill>
                    </a:defRPr>
                  </a:lvl1pPr>
                </a:lstStyle>
                <a:p>
                  <a:r>
                    <a:t>Developing new sources of freshwater</a:t>
                  </a:r>
                </a:p>
              </p:txBody>
            </p:sp>
            <p:grpSp>
              <p:nvGrpSpPr>
                <p:cNvPr id="197" name="Group 197"/>
                <p:cNvGrpSpPr/>
                <p:nvPr/>
              </p:nvGrpSpPr>
              <p:grpSpPr>
                <a:xfrm>
                  <a:off x="-1" y="0"/>
                  <a:ext cx="1270806" cy="1104900"/>
                  <a:chOff x="0" y="0"/>
                  <a:chExt cx="1270804" cy="1104900"/>
                </a:xfrm>
              </p:grpSpPr>
              <p:sp>
                <p:nvSpPr>
                  <p:cNvPr id="194" name="Shape 194"/>
                  <p:cNvSpPr/>
                  <p:nvPr/>
                </p:nvSpPr>
                <p:spPr>
                  <a:xfrm>
                    <a:off x="82952" y="0"/>
                    <a:ext cx="1104901" cy="1104900"/>
                  </a:xfrm>
                  <a:prstGeom prst="roundRect">
                    <a:avLst>
                      <a:gd name="adj" fmla="val 15000"/>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195" name="Shape 195"/>
                  <p:cNvSpPr/>
                  <p:nvPr/>
                </p:nvSpPr>
                <p:spPr>
                  <a:xfrm>
                    <a:off x="0" y="598451"/>
                    <a:ext cx="1270805" cy="4405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28"/>
                        </a:lnTo>
                        <a:cubicBezTo>
                          <a:pt x="292" y="3728"/>
                          <a:pt x="665" y="4209"/>
                          <a:pt x="1059" y="4708"/>
                        </a:cubicBezTo>
                        <a:cubicBezTo>
                          <a:pt x="1551" y="5332"/>
                          <a:pt x="2109" y="6053"/>
                          <a:pt x="2703" y="6053"/>
                        </a:cubicBezTo>
                        <a:cubicBezTo>
                          <a:pt x="3287" y="6053"/>
                          <a:pt x="3802" y="5365"/>
                          <a:pt x="4256" y="4757"/>
                        </a:cubicBezTo>
                        <a:cubicBezTo>
                          <a:pt x="4656" y="4226"/>
                          <a:pt x="5034" y="3728"/>
                          <a:pt x="5402" y="3728"/>
                        </a:cubicBezTo>
                        <a:cubicBezTo>
                          <a:pt x="5769" y="3728"/>
                          <a:pt x="6142" y="4226"/>
                          <a:pt x="6542" y="4757"/>
                        </a:cubicBezTo>
                        <a:cubicBezTo>
                          <a:pt x="6996" y="5365"/>
                          <a:pt x="7516" y="6053"/>
                          <a:pt x="8105" y="6053"/>
                        </a:cubicBezTo>
                        <a:cubicBezTo>
                          <a:pt x="8689" y="6053"/>
                          <a:pt x="9186" y="5380"/>
                          <a:pt x="9624" y="4771"/>
                        </a:cubicBezTo>
                        <a:cubicBezTo>
                          <a:pt x="10019" y="4225"/>
                          <a:pt x="10392" y="3728"/>
                          <a:pt x="10803" y="3728"/>
                        </a:cubicBezTo>
                        <a:cubicBezTo>
                          <a:pt x="11187" y="3728"/>
                          <a:pt x="11512" y="4178"/>
                          <a:pt x="11885" y="4708"/>
                        </a:cubicBezTo>
                        <a:cubicBezTo>
                          <a:pt x="12328" y="5332"/>
                          <a:pt x="12837" y="6053"/>
                          <a:pt x="13502" y="6053"/>
                        </a:cubicBezTo>
                        <a:cubicBezTo>
                          <a:pt x="14172" y="6053"/>
                          <a:pt x="14690" y="5333"/>
                          <a:pt x="15144" y="4693"/>
                        </a:cubicBezTo>
                        <a:cubicBezTo>
                          <a:pt x="15517" y="4179"/>
                          <a:pt x="15836" y="3728"/>
                          <a:pt x="16198" y="3728"/>
                        </a:cubicBezTo>
                        <a:cubicBezTo>
                          <a:pt x="16566" y="3728"/>
                          <a:pt x="16902" y="4182"/>
                          <a:pt x="17291" y="4727"/>
                        </a:cubicBezTo>
                        <a:cubicBezTo>
                          <a:pt x="17746" y="5351"/>
                          <a:pt x="18264" y="6053"/>
                          <a:pt x="18902" y="6053"/>
                        </a:cubicBezTo>
                        <a:cubicBezTo>
                          <a:pt x="19556" y="6053"/>
                          <a:pt x="20113" y="5319"/>
                          <a:pt x="20605" y="4664"/>
                        </a:cubicBezTo>
                        <a:cubicBezTo>
                          <a:pt x="20972" y="4181"/>
                          <a:pt x="21319" y="3728"/>
                          <a:pt x="21600" y="3728"/>
                        </a:cubicBezTo>
                        <a:lnTo>
                          <a:pt x="21600" y="0"/>
                        </a:lnTo>
                        <a:cubicBezTo>
                          <a:pt x="21038" y="0"/>
                          <a:pt x="20547" y="653"/>
                          <a:pt x="20071" y="1277"/>
                        </a:cubicBezTo>
                        <a:cubicBezTo>
                          <a:pt x="19655" y="1807"/>
                          <a:pt x="19270" y="2325"/>
                          <a:pt x="18897" y="2325"/>
                        </a:cubicBezTo>
                        <a:cubicBezTo>
                          <a:pt x="18551" y="2325"/>
                          <a:pt x="18221" y="1870"/>
                          <a:pt x="17842" y="1355"/>
                        </a:cubicBezTo>
                        <a:cubicBezTo>
                          <a:pt x="17377" y="715"/>
                          <a:pt x="16853" y="0"/>
                          <a:pt x="16198" y="0"/>
                        </a:cubicBezTo>
                        <a:cubicBezTo>
                          <a:pt x="15544" y="0"/>
                          <a:pt x="15037" y="716"/>
                          <a:pt x="14583" y="1340"/>
                        </a:cubicBezTo>
                        <a:cubicBezTo>
                          <a:pt x="14205" y="1871"/>
                          <a:pt x="13875" y="2325"/>
                          <a:pt x="13502" y="2325"/>
                        </a:cubicBezTo>
                        <a:cubicBezTo>
                          <a:pt x="13134" y="2325"/>
                          <a:pt x="12820" y="1870"/>
                          <a:pt x="12452" y="1355"/>
                        </a:cubicBezTo>
                        <a:cubicBezTo>
                          <a:pt x="11998" y="715"/>
                          <a:pt x="11485" y="0"/>
                          <a:pt x="10803" y="0"/>
                        </a:cubicBezTo>
                        <a:cubicBezTo>
                          <a:pt x="10106" y="0"/>
                          <a:pt x="9554" y="749"/>
                          <a:pt x="9073" y="1404"/>
                        </a:cubicBezTo>
                        <a:cubicBezTo>
                          <a:pt x="8711" y="1903"/>
                          <a:pt x="8402" y="2325"/>
                          <a:pt x="8105" y="2325"/>
                        </a:cubicBezTo>
                        <a:cubicBezTo>
                          <a:pt x="7802" y="2325"/>
                          <a:pt x="7467" y="1889"/>
                          <a:pt x="7083" y="1374"/>
                        </a:cubicBezTo>
                        <a:cubicBezTo>
                          <a:pt x="6602" y="735"/>
                          <a:pt x="6050" y="0"/>
                          <a:pt x="5402" y="0"/>
                        </a:cubicBezTo>
                        <a:cubicBezTo>
                          <a:pt x="4747" y="0"/>
                          <a:pt x="4202" y="735"/>
                          <a:pt x="3715" y="1374"/>
                        </a:cubicBezTo>
                        <a:cubicBezTo>
                          <a:pt x="3348" y="1858"/>
                          <a:pt x="3001" y="2325"/>
                          <a:pt x="2703" y="2325"/>
                        </a:cubicBezTo>
                        <a:cubicBezTo>
                          <a:pt x="2384" y="2325"/>
                          <a:pt x="1996" y="1827"/>
                          <a:pt x="1585" y="1296"/>
                        </a:cubicBezTo>
                        <a:cubicBezTo>
                          <a:pt x="1082" y="657"/>
                          <a:pt x="568" y="0"/>
                          <a:pt x="0" y="0"/>
                        </a:cubicBezTo>
                        <a:close/>
                        <a:moveTo>
                          <a:pt x="0" y="7769"/>
                        </a:moveTo>
                        <a:lnTo>
                          <a:pt x="0" y="11492"/>
                        </a:lnTo>
                        <a:cubicBezTo>
                          <a:pt x="292" y="11492"/>
                          <a:pt x="665" y="11977"/>
                          <a:pt x="1059" y="12477"/>
                        </a:cubicBezTo>
                        <a:cubicBezTo>
                          <a:pt x="1551" y="13100"/>
                          <a:pt x="2109" y="13817"/>
                          <a:pt x="2703" y="13817"/>
                        </a:cubicBezTo>
                        <a:cubicBezTo>
                          <a:pt x="3287" y="13817"/>
                          <a:pt x="3802" y="13133"/>
                          <a:pt x="4256" y="12525"/>
                        </a:cubicBezTo>
                        <a:cubicBezTo>
                          <a:pt x="4656" y="11995"/>
                          <a:pt x="5034" y="11492"/>
                          <a:pt x="5402" y="11492"/>
                        </a:cubicBezTo>
                        <a:cubicBezTo>
                          <a:pt x="5769" y="11492"/>
                          <a:pt x="6142" y="11995"/>
                          <a:pt x="6542" y="12525"/>
                        </a:cubicBezTo>
                        <a:cubicBezTo>
                          <a:pt x="6996" y="13133"/>
                          <a:pt x="7516" y="13817"/>
                          <a:pt x="8105" y="13817"/>
                        </a:cubicBezTo>
                        <a:cubicBezTo>
                          <a:pt x="8689" y="13817"/>
                          <a:pt x="9186" y="13148"/>
                          <a:pt x="9624" y="12540"/>
                        </a:cubicBezTo>
                        <a:cubicBezTo>
                          <a:pt x="10019" y="11994"/>
                          <a:pt x="10392" y="11492"/>
                          <a:pt x="10803" y="11492"/>
                        </a:cubicBezTo>
                        <a:cubicBezTo>
                          <a:pt x="11187" y="11492"/>
                          <a:pt x="11512" y="11946"/>
                          <a:pt x="11885" y="12477"/>
                        </a:cubicBezTo>
                        <a:cubicBezTo>
                          <a:pt x="12328" y="13100"/>
                          <a:pt x="12837" y="13817"/>
                          <a:pt x="13502" y="13817"/>
                        </a:cubicBezTo>
                        <a:cubicBezTo>
                          <a:pt x="14172" y="13817"/>
                          <a:pt x="14690" y="13101"/>
                          <a:pt x="15144" y="12462"/>
                        </a:cubicBezTo>
                        <a:cubicBezTo>
                          <a:pt x="15517" y="11947"/>
                          <a:pt x="15836" y="11492"/>
                          <a:pt x="16198" y="11492"/>
                        </a:cubicBezTo>
                        <a:cubicBezTo>
                          <a:pt x="16566" y="11492"/>
                          <a:pt x="16902" y="11945"/>
                          <a:pt x="17291" y="12491"/>
                        </a:cubicBezTo>
                        <a:cubicBezTo>
                          <a:pt x="17746" y="13115"/>
                          <a:pt x="18264" y="13817"/>
                          <a:pt x="18902" y="13817"/>
                        </a:cubicBezTo>
                        <a:cubicBezTo>
                          <a:pt x="19556" y="13817"/>
                          <a:pt x="20113" y="13083"/>
                          <a:pt x="20605" y="12428"/>
                        </a:cubicBezTo>
                        <a:cubicBezTo>
                          <a:pt x="20972" y="11944"/>
                          <a:pt x="21319" y="11492"/>
                          <a:pt x="21600" y="11492"/>
                        </a:cubicBezTo>
                        <a:lnTo>
                          <a:pt x="21600" y="7769"/>
                        </a:lnTo>
                        <a:cubicBezTo>
                          <a:pt x="21038" y="7769"/>
                          <a:pt x="20547" y="8422"/>
                          <a:pt x="20071" y="9045"/>
                        </a:cubicBezTo>
                        <a:cubicBezTo>
                          <a:pt x="19655" y="9591"/>
                          <a:pt x="19270" y="10088"/>
                          <a:pt x="18897" y="10088"/>
                        </a:cubicBezTo>
                        <a:cubicBezTo>
                          <a:pt x="18551" y="10088"/>
                          <a:pt x="18221" y="9638"/>
                          <a:pt x="17842" y="9123"/>
                        </a:cubicBezTo>
                        <a:cubicBezTo>
                          <a:pt x="17377" y="8484"/>
                          <a:pt x="16853" y="7769"/>
                          <a:pt x="16198" y="7769"/>
                        </a:cubicBezTo>
                        <a:cubicBezTo>
                          <a:pt x="15544" y="7769"/>
                          <a:pt x="15037" y="8485"/>
                          <a:pt x="14583" y="9109"/>
                        </a:cubicBezTo>
                        <a:cubicBezTo>
                          <a:pt x="14205" y="9639"/>
                          <a:pt x="13875" y="10088"/>
                          <a:pt x="13502" y="10088"/>
                        </a:cubicBezTo>
                        <a:cubicBezTo>
                          <a:pt x="13134" y="10088"/>
                          <a:pt x="12820" y="9638"/>
                          <a:pt x="12452" y="9123"/>
                        </a:cubicBezTo>
                        <a:cubicBezTo>
                          <a:pt x="11998" y="8484"/>
                          <a:pt x="11485" y="7769"/>
                          <a:pt x="10803" y="7769"/>
                        </a:cubicBezTo>
                        <a:cubicBezTo>
                          <a:pt x="10106" y="7769"/>
                          <a:pt x="9554" y="8517"/>
                          <a:pt x="9073" y="9172"/>
                        </a:cubicBezTo>
                        <a:cubicBezTo>
                          <a:pt x="8711" y="9671"/>
                          <a:pt x="8402" y="10088"/>
                          <a:pt x="8105" y="10088"/>
                        </a:cubicBezTo>
                        <a:cubicBezTo>
                          <a:pt x="7802" y="10088"/>
                          <a:pt x="7467" y="9653"/>
                          <a:pt x="7083" y="9138"/>
                        </a:cubicBezTo>
                        <a:cubicBezTo>
                          <a:pt x="6602" y="8499"/>
                          <a:pt x="6050" y="7769"/>
                          <a:pt x="5402" y="7769"/>
                        </a:cubicBezTo>
                        <a:cubicBezTo>
                          <a:pt x="4747" y="7769"/>
                          <a:pt x="4202" y="8499"/>
                          <a:pt x="3715" y="9138"/>
                        </a:cubicBezTo>
                        <a:cubicBezTo>
                          <a:pt x="3348" y="9622"/>
                          <a:pt x="3001" y="10088"/>
                          <a:pt x="2703" y="10088"/>
                        </a:cubicBezTo>
                        <a:cubicBezTo>
                          <a:pt x="2384" y="10088"/>
                          <a:pt x="1996" y="9590"/>
                          <a:pt x="1585" y="9060"/>
                        </a:cubicBezTo>
                        <a:cubicBezTo>
                          <a:pt x="1082" y="8421"/>
                          <a:pt x="568" y="7769"/>
                          <a:pt x="0" y="7769"/>
                        </a:cubicBezTo>
                        <a:close/>
                        <a:moveTo>
                          <a:pt x="0" y="15547"/>
                        </a:moveTo>
                        <a:lnTo>
                          <a:pt x="0" y="19275"/>
                        </a:lnTo>
                        <a:cubicBezTo>
                          <a:pt x="292" y="19275"/>
                          <a:pt x="665" y="19761"/>
                          <a:pt x="1059" y="20260"/>
                        </a:cubicBezTo>
                        <a:cubicBezTo>
                          <a:pt x="1551" y="20884"/>
                          <a:pt x="2109" y="21600"/>
                          <a:pt x="2703" y="21600"/>
                        </a:cubicBezTo>
                        <a:cubicBezTo>
                          <a:pt x="3287" y="21600"/>
                          <a:pt x="3802" y="20912"/>
                          <a:pt x="4256" y="20304"/>
                        </a:cubicBezTo>
                        <a:cubicBezTo>
                          <a:pt x="4656" y="19773"/>
                          <a:pt x="5034" y="19275"/>
                          <a:pt x="5402" y="19275"/>
                        </a:cubicBezTo>
                        <a:cubicBezTo>
                          <a:pt x="5769" y="19275"/>
                          <a:pt x="6142" y="19773"/>
                          <a:pt x="6542" y="20304"/>
                        </a:cubicBezTo>
                        <a:cubicBezTo>
                          <a:pt x="6996" y="20912"/>
                          <a:pt x="7516" y="21600"/>
                          <a:pt x="8105" y="21600"/>
                        </a:cubicBezTo>
                        <a:cubicBezTo>
                          <a:pt x="8689" y="21600"/>
                          <a:pt x="9186" y="20931"/>
                          <a:pt x="9624" y="20323"/>
                        </a:cubicBezTo>
                        <a:cubicBezTo>
                          <a:pt x="10019" y="19777"/>
                          <a:pt x="10392" y="19275"/>
                          <a:pt x="10803" y="19275"/>
                        </a:cubicBezTo>
                        <a:cubicBezTo>
                          <a:pt x="11187" y="19275"/>
                          <a:pt x="11512" y="19729"/>
                          <a:pt x="11885" y="20260"/>
                        </a:cubicBezTo>
                        <a:cubicBezTo>
                          <a:pt x="12328" y="20884"/>
                          <a:pt x="12837" y="21600"/>
                          <a:pt x="13502" y="21600"/>
                        </a:cubicBezTo>
                        <a:cubicBezTo>
                          <a:pt x="14172" y="21600"/>
                          <a:pt x="14690" y="20885"/>
                          <a:pt x="15144" y="20245"/>
                        </a:cubicBezTo>
                        <a:cubicBezTo>
                          <a:pt x="15517" y="19730"/>
                          <a:pt x="15836" y="19275"/>
                          <a:pt x="16198" y="19275"/>
                        </a:cubicBezTo>
                        <a:cubicBezTo>
                          <a:pt x="16566" y="19275"/>
                          <a:pt x="16902" y="19729"/>
                          <a:pt x="17291" y="20274"/>
                        </a:cubicBezTo>
                        <a:cubicBezTo>
                          <a:pt x="17746" y="20898"/>
                          <a:pt x="18264" y="21600"/>
                          <a:pt x="18902" y="21600"/>
                        </a:cubicBezTo>
                        <a:cubicBezTo>
                          <a:pt x="19556" y="21600"/>
                          <a:pt x="20113" y="20866"/>
                          <a:pt x="20605" y="20211"/>
                        </a:cubicBezTo>
                        <a:cubicBezTo>
                          <a:pt x="20972" y="19728"/>
                          <a:pt x="21319" y="19275"/>
                          <a:pt x="21600" y="19275"/>
                        </a:cubicBezTo>
                        <a:lnTo>
                          <a:pt x="21600" y="15547"/>
                        </a:lnTo>
                        <a:cubicBezTo>
                          <a:pt x="21038" y="15547"/>
                          <a:pt x="20547" y="16205"/>
                          <a:pt x="20071" y="16829"/>
                        </a:cubicBezTo>
                        <a:cubicBezTo>
                          <a:pt x="19655" y="17359"/>
                          <a:pt x="19270" y="17872"/>
                          <a:pt x="18897" y="17872"/>
                        </a:cubicBezTo>
                        <a:cubicBezTo>
                          <a:pt x="18551" y="17872"/>
                          <a:pt x="18221" y="17421"/>
                          <a:pt x="17842" y="16907"/>
                        </a:cubicBezTo>
                        <a:cubicBezTo>
                          <a:pt x="17377" y="16267"/>
                          <a:pt x="16853" y="15547"/>
                          <a:pt x="16198" y="15547"/>
                        </a:cubicBezTo>
                        <a:cubicBezTo>
                          <a:pt x="15544" y="15547"/>
                          <a:pt x="15037" y="16268"/>
                          <a:pt x="14583" y="16892"/>
                        </a:cubicBezTo>
                        <a:cubicBezTo>
                          <a:pt x="14205" y="17422"/>
                          <a:pt x="13875" y="17872"/>
                          <a:pt x="13502" y="17872"/>
                        </a:cubicBezTo>
                        <a:cubicBezTo>
                          <a:pt x="13134" y="17872"/>
                          <a:pt x="12820" y="17421"/>
                          <a:pt x="12452" y="16907"/>
                        </a:cubicBezTo>
                        <a:cubicBezTo>
                          <a:pt x="11998" y="16267"/>
                          <a:pt x="11485" y="15547"/>
                          <a:pt x="10803" y="15547"/>
                        </a:cubicBezTo>
                        <a:cubicBezTo>
                          <a:pt x="10106" y="15547"/>
                          <a:pt x="9554" y="16296"/>
                          <a:pt x="9073" y="16951"/>
                        </a:cubicBezTo>
                        <a:cubicBezTo>
                          <a:pt x="8711" y="17450"/>
                          <a:pt x="8402" y="17872"/>
                          <a:pt x="8105" y="17872"/>
                        </a:cubicBezTo>
                        <a:cubicBezTo>
                          <a:pt x="7802" y="17872"/>
                          <a:pt x="7467" y="17436"/>
                          <a:pt x="7083" y="16921"/>
                        </a:cubicBezTo>
                        <a:cubicBezTo>
                          <a:pt x="6602" y="16282"/>
                          <a:pt x="6051" y="15547"/>
                          <a:pt x="5402" y="15547"/>
                        </a:cubicBezTo>
                        <a:cubicBezTo>
                          <a:pt x="4747" y="15547"/>
                          <a:pt x="4202" y="16282"/>
                          <a:pt x="3715" y="16921"/>
                        </a:cubicBezTo>
                        <a:cubicBezTo>
                          <a:pt x="3348" y="17405"/>
                          <a:pt x="3001" y="17872"/>
                          <a:pt x="2703" y="17872"/>
                        </a:cubicBezTo>
                        <a:cubicBezTo>
                          <a:pt x="2384" y="17872"/>
                          <a:pt x="1996" y="17374"/>
                          <a:pt x="1585" y="16843"/>
                        </a:cubicBezTo>
                        <a:cubicBezTo>
                          <a:pt x="1082" y="16204"/>
                          <a:pt x="568" y="15547"/>
                          <a:pt x="0" y="15547"/>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sz="2400">
                        <a:solidFill>
                          <a:schemeClr val="accent1">
                            <a:satOff val="-3355"/>
                            <a:lumOff val="26614"/>
                          </a:schemeClr>
                        </a:solidFill>
                      </a:defRPr>
                    </a:pPr>
                    <a:endParaRPr/>
                  </a:p>
                </p:txBody>
              </p:sp>
              <p:sp>
                <p:nvSpPr>
                  <p:cNvPr id="196" name="Shape 196"/>
                  <p:cNvSpPr/>
                  <p:nvPr/>
                </p:nvSpPr>
                <p:spPr>
                  <a:xfrm rot="16200000">
                    <a:off x="388454" y="281013"/>
                    <a:ext cx="513036" cy="230410"/>
                  </a:xfrm>
                  <a:prstGeom prst="rightArrow">
                    <a:avLst>
                      <a:gd name="adj1" fmla="val 36434"/>
                      <a:gd name="adj2" fmla="val 81244"/>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grpSp>
          </p:grpSp>
          <p:grpSp>
            <p:nvGrpSpPr>
              <p:cNvPr id="201" name="Group 201"/>
              <p:cNvGrpSpPr/>
              <p:nvPr/>
            </p:nvGrpSpPr>
            <p:grpSpPr>
              <a:xfrm>
                <a:off x="0" y="8010742"/>
                <a:ext cx="13044490" cy="1042939"/>
                <a:chOff x="0" y="0"/>
                <a:chExt cx="13044489" cy="1042938"/>
              </a:xfrm>
            </p:grpSpPr>
            <p:sp>
              <p:nvSpPr>
                <p:cNvPr id="199" name="Shape 199"/>
                <p:cNvSpPr/>
                <p:nvPr/>
              </p:nvSpPr>
              <p:spPr>
                <a:xfrm>
                  <a:off x="0" y="0"/>
                  <a:ext cx="13044490" cy="1042939"/>
                </a:xfrm>
                <a:prstGeom prst="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pic>
              <p:nvPicPr>
                <p:cNvPr id="200" name="SPC-CPS-logo_white-format-png.png"/>
                <p:cNvPicPr>
                  <a:picLocks noChangeAspect="1"/>
                </p:cNvPicPr>
                <p:nvPr/>
              </p:nvPicPr>
              <p:blipFill>
                <a:blip r:embed="rId3" cstate="print">
                  <a:extLst/>
                </a:blip>
                <a:stretch>
                  <a:fillRect/>
                </a:stretch>
              </p:blipFill>
              <p:spPr>
                <a:xfrm>
                  <a:off x="10686046" y="0"/>
                  <a:ext cx="2311908" cy="1042939"/>
                </a:xfrm>
                <a:prstGeom prst="rect">
                  <a:avLst/>
                </a:prstGeom>
                <a:ln w="12700" cap="flat">
                  <a:noFill/>
                  <a:miter lim="400000"/>
                </a:ln>
                <a:effectLst/>
              </p:spPr>
            </p:pic>
          </p:grpSp>
        </p:grpSp>
        <p:grpSp>
          <p:nvGrpSpPr>
            <p:cNvPr id="205" name="Group 205"/>
            <p:cNvGrpSpPr/>
            <p:nvPr/>
          </p:nvGrpSpPr>
          <p:grpSpPr>
            <a:xfrm>
              <a:off x="2093226" y="10167780"/>
              <a:ext cx="8537849" cy="4310558"/>
              <a:chOff x="0" y="0"/>
              <a:chExt cx="8537847" cy="4310556"/>
            </a:xfrm>
          </p:grpSpPr>
          <p:sp>
            <p:nvSpPr>
              <p:cNvPr id="203" name="Shape 203"/>
              <p:cNvSpPr/>
              <p:nvPr/>
            </p:nvSpPr>
            <p:spPr>
              <a:xfrm>
                <a:off x="0" y="2634156"/>
                <a:ext cx="8537848" cy="1676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5200" b="1">
                    <a:solidFill>
                      <a:srgbClr val="2E7DAD"/>
                    </a:solidFill>
                    <a:latin typeface="Helvetica"/>
                    <a:ea typeface="Helvetica"/>
                    <a:cs typeface="Helvetica"/>
                    <a:sym typeface="Helvetica"/>
                  </a:defRPr>
                </a:lvl1pPr>
              </a:lstStyle>
              <a:p>
                <a:r>
                  <a:t>Maintaining water security through innovation</a:t>
                </a:r>
              </a:p>
            </p:txBody>
          </p:sp>
          <p:pic>
            <p:nvPicPr>
              <p:cNvPr id="204" name="spc-70th-logo.png"/>
              <p:cNvPicPr>
                <a:picLocks noChangeAspect="1"/>
              </p:cNvPicPr>
              <p:nvPr/>
            </p:nvPicPr>
            <p:blipFill>
              <a:blip r:embed="rId4">
                <a:extLst/>
              </a:blip>
              <a:stretch>
                <a:fillRect/>
              </a:stretch>
            </p:blipFill>
            <p:spPr>
              <a:xfrm>
                <a:off x="0" y="0"/>
                <a:ext cx="8537848" cy="2732112"/>
              </a:xfrm>
              <a:prstGeom prst="rect">
                <a:avLst/>
              </a:prstGeom>
              <a:ln w="12700" cap="flat">
                <a:noFill/>
                <a:miter lim="400000"/>
              </a:ln>
              <a:effectLst/>
            </p:spPr>
          </p:pic>
        </p:gr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000415 0.894967" pathEditMode="relative">
                                      <p:cBhvr>
                                        <p:cTn id="6" dur="1000" fill="hold"/>
                                        <p:tgtEl>
                                          <p:spTgt spid="20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 name="PastedGraphic-1.pdf"/>
          <p:cNvPicPr>
            <a:picLocks noChangeAspect="1"/>
          </p:cNvPicPr>
          <p:nvPr/>
        </p:nvPicPr>
        <p:blipFill>
          <a:blip r:embed="rId3">
            <a:extLst/>
          </a:blip>
          <a:stretch>
            <a:fillRect/>
          </a:stretch>
        </p:blipFill>
        <p:spPr>
          <a:xfrm>
            <a:off x="-138048" y="14980"/>
            <a:ext cx="13280896" cy="8853931"/>
          </a:xfrm>
          <a:prstGeom prst="rect">
            <a:avLst/>
          </a:prstGeom>
          <a:ln w="12700">
            <a:miter lim="400000"/>
          </a:ln>
        </p:spPr>
      </p:pic>
      <p:sp>
        <p:nvSpPr>
          <p:cNvPr id="394" name="Shape 394"/>
          <p:cNvSpPr/>
          <p:nvPr/>
        </p:nvSpPr>
        <p:spPr>
          <a:xfrm>
            <a:off x="-19845" y="-67251"/>
            <a:ext cx="13044490" cy="1519835"/>
          </a:xfrm>
          <a:prstGeom prst="rect">
            <a:avLst/>
          </a:prstGeom>
          <a:solidFill>
            <a:srgbClr val="DCDEE0"/>
          </a:solidFill>
          <a:ln w="12700">
            <a:miter lim="400000"/>
          </a:ln>
        </p:spPr>
        <p:txBody>
          <a:bodyPr lIns="50800" tIns="50800" rIns="50800" bIns="50800" anchor="ctr"/>
          <a:lstStyle/>
          <a:p>
            <a:pPr>
              <a:defRPr sz="2400">
                <a:solidFill>
                  <a:srgbClr val="FFFFFF"/>
                </a:solidFill>
              </a:defRPr>
            </a:pPr>
            <a:endParaRPr/>
          </a:p>
        </p:txBody>
      </p:sp>
      <p:sp>
        <p:nvSpPr>
          <p:cNvPr id="395" name="Shape 395"/>
          <p:cNvSpPr/>
          <p:nvPr/>
        </p:nvSpPr>
        <p:spPr>
          <a:xfrm>
            <a:off x="-19845" y="8721149"/>
            <a:ext cx="13044490" cy="1042940"/>
          </a:xfrm>
          <a:prstGeom prst="rect">
            <a:avLst/>
          </a:pr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396" name="Shape 396"/>
          <p:cNvSpPr/>
          <p:nvPr/>
        </p:nvSpPr>
        <p:spPr>
          <a:xfrm>
            <a:off x="427254" y="8925119"/>
            <a:ext cx="9098535" cy="635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3500">
                <a:solidFill>
                  <a:srgbClr val="FFFFFF"/>
                </a:solidFill>
              </a:defRPr>
            </a:lvl1pPr>
          </a:lstStyle>
          <a:p>
            <a:r>
              <a:t>Maintaining water security through innovation</a:t>
            </a:r>
          </a:p>
        </p:txBody>
      </p:sp>
      <p:pic>
        <p:nvPicPr>
          <p:cNvPr id="397" name="SPC-CPS-logo_white-format-png.png"/>
          <p:cNvPicPr>
            <a:picLocks noChangeAspect="1"/>
          </p:cNvPicPr>
          <p:nvPr/>
        </p:nvPicPr>
        <p:blipFill>
          <a:blip r:embed="rId5" cstate="print">
            <a:extLst/>
          </a:blip>
          <a:stretch>
            <a:fillRect/>
          </a:stretch>
        </p:blipFill>
        <p:spPr>
          <a:xfrm>
            <a:off x="10666202" y="8721149"/>
            <a:ext cx="2311907" cy="1042940"/>
          </a:xfrm>
          <a:prstGeom prst="rect">
            <a:avLst/>
          </a:prstGeom>
          <a:ln w="12700">
            <a:miter lim="400000"/>
          </a:ln>
        </p:spPr>
      </p:pic>
      <p:grpSp>
        <p:nvGrpSpPr>
          <p:cNvPr id="401" name="Group 401"/>
          <p:cNvGrpSpPr/>
          <p:nvPr/>
        </p:nvGrpSpPr>
        <p:grpSpPr>
          <a:xfrm>
            <a:off x="1922576" y="140216"/>
            <a:ext cx="9159648" cy="1104901"/>
            <a:chOff x="0" y="0"/>
            <a:chExt cx="9159646" cy="1104900"/>
          </a:xfrm>
        </p:grpSpPr>
        <p:sp>
          <p:nvSpPr>
            <p:cNvPr id="398" name="Shape 398"/>
            <p:cNvSpPr/>
            <p:nvPr/>
          </p:nvSpPr>
          <p:spPr>
            <a:xfrm>
              <a:off x="1422679" y="88899"/>
              <a:ext cx="7736968" cy="927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5400">
                  <a:solidFill>
                    <a:schemeClr val="accent4">
                      <a:satOff val="1488"/>
                      <a:lumOff val="-7242"/>
                    </a:schemeClr>
                  </a:solidFill>
                </a:defRPr>
              </a:lvl1pPr>
            </a:lstStyle>
            <a:p>
              <a:r>
                <a:t>Reducing water wastage</a:t>
              </a:r>
            </a:p>
          </p:txBody>
        </p:sp>
        <p:sp>
          <p:nvSpPr>
            <p:cNvPr id="399" name="Shape 399"/>
            <p:cNvSpPr/>
            <p:nvPr/>
          </p:nvSpPr>
          <p:spPr>
            <a:xfrm>
              <a:off x="0" y="0"/>
              <a:ext cx="1104900" cy="1104900"/>
            </a:xfrm>
            <a:prstGeom prst="roundRect">
              <a:avLst>
                <a:gd name="adj" fmla="val 15000"/>
              </a:avLst>
            </a:prstGeom>
            <a:blipFill rotWithShape="1">
              <a:blip r:embed="rId6"/>
              <a:srcRect/>
              <a:tile tx="0" ty="0" sx="100000" sy="100000" flip="none" algn="tl"/>
            </a:blip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400" name="Shape 400"/>
            <p:cNvSpPr/>
            <p:nvPr/>
          </p:nvSpPr>
          <p:spPr>
            <a:xfrm>
              <a:off x="185495" y="165100"/>
              <a:ext cx="733911" cy="774701"/>
            </a:xfrm>
            <a:custGeom>
              <a:avLst/>
              <a:gdLst/>
              <a:ahLst/>
              <a:cxnLst>
                <a:cxn ang="0">
                  <a:pos x="wd2" y="hd2"/>
                </a:cxn>
                <a:cxn ang="5400000">
                  <a:pos x="wd2" y="hd2"/>
                </a:cxn>
                <a:cxn ang="10800000">
                  <a:pos x="wd2" y="hd2"/>
                </a:cxn>
                <a:cxn ang="16200000">
                  <a:pos x="wd2" y="hd2"/>
                </a:cxn>
              </a:cxnLst>
              <a:rect l="0" t="0" r="r" b="b"/>
              <a:pathLst>
                <a:path w="21583" h="21600" extrusionOk="0">
                  <a:moveTo>
                    <a:pt x="16635" y="0"/>
                  </a:moveTo>
                  <a:cubicBezTo>
                    <a:pt x="15960" y="0"/>
                    <a:pt x="15414" y="519"/>
                    <a:pt x="15414" y="1159"/>
                  </a:cubicBezTo>
                  <a:lnTo>
                    <a:pt x="15414" y="10127"/>
                  </a:lnTo>
                  <a:cubicBezTo>
                    <a:pt x="15414" y="10127"/>
                    <a:pt x="1027" y="10127"/>
                    <a:pt x="440" y="10127"/>
                  </a:cubicBezTo>
                  <a:cubicBezTo>
                    <a:pt x="-17" y="10127"/>
                    <a:pt x="0" y="10432"/>
                    <a:pt x="0" y="10635"/>
                  </a:cubicBezTo>
                  <a:cubicBezTo>
                    <a:pt x="0" y="10837"/>
                    <a:pt x="214" y="13040"/>
                    <a:pt x="3366" y="15167"/>
                  </a:cubicBezTo>
                  <a:cubicBezTo>
                    <a:pt x="3606" y="15345"/>
                    <a:pt x="4015" y="15748"/>
                    <a:pt x="3909" y="16281"/>
                  </a:cubicBezTo>
                  <a:cubicBezTo>
                    <a:pt x="3803" y="16814"/>
                    <a:pt x="2858" y="21600"/>
                    <a:pt x="2858" y="21600"/>
                  </a:cubicBezTo>
                  <a:lnTo>
                    <a:pt x="18967" y="21600"/>
                  </a:lnTo>
                  <a:cubicBezTo>
                    <a:pt x="18967" y="21600"/>
                    <a:pt x="18967" y="20841"/>
                    <a:pt x="18967" y="20284"/>
                  </a:cubicBezTo>
                  <a:cubicBezTo>
                    <a:pt x="18967" y="19397"/>
                    <a:pt x="17897" y="19675"/>
                    <a:pt x="17897" y="18662"/>
                  </a:cubicBezTo>
                  <a:cubicBezTo>
                    <a:pt x="17897" y="17649"/>
                    <a:pt x="17897" y="16258"/>
                    <a:pt x="17897" y="15397"/>
                  </a:cubicBezTo>
                  <a:cubicBezTo>
                    <a:pt x="17897" y="13421"/>
                    <a:pt x="19630" y="11998"/>
                    <a:pt x="21152" y="11998"/>
                  </a:cubicBezTo>
                  <a:cubicBezTo>
                    <a:pt x="21500" y="11998"/>
                    <a:pt x="21583" y="11850"/>
                    <a:pt x="21583" y="11571"/>
                  </a:cubicBezTo>
                  <a:lnTo>
                    <a:pt x="21583" y="1159"/>
                  </a:lnTo>
                  <a:cubicBezTo>
                    <a:pt x="21583" y="519"/>
                    <a:pt x="21037" y="0"/>
                    <a:pt x="20362" y="0"/>
                  </a:cubicBezTo>
                  <a:lnTo>
                    <a:pt x="16635" y="0"/>
                  </a:lnTo>
                  <a:close/>
                  <a:moveTo>
                    <a:pt x="842" y="8930"/>
                  </a:moveTo>
                  <a:lnTo>
                    <a:pt x="589" y="9745"/>
                  </a:lnTo>
                  <a:lnTo>
                    <a:pt x="13837" y="9745"/>
                  </a:lnTo>
                  <a:lnTo>
                    <a:pt x="13837" y="8930"/>
                  </a:lnTo>
                  <a:lnTo>
                    <a:pt x="842" y="8930"/>
                  </a:lnTo>
                  <a:close/>
                </a:path>
              </a:pathLst>
            </a:custGeom>
            <a:solidFill>
              <a:srgbClr val="FFFFFF"/>
            </a:solidFill>
            <a:ln w="12700" cap="flat">
              <a:noFill/>
              <a:miter lim="400000"/>
            </a:ln>
            <a:effectLst/>
          </p:spPr>
          <p:txBody>
            <a:bodyPr wrap="square" lIns="50800" tIns="50800" rIns="50800" bIns="50800" numCol="1" anchor="ctr">
              <a:noAutofit/>
            </a:bodyPr>
            <a:lstStyle/>
            <a:p>
              <a:pPr>
                <a:defRPr sz="2400">
                  <a:solidFill>
                    <a:schemeClr val="accent1">
                      <a:satOff val="-3355"/>
                      <a:lumOff val="26614"/>
                    </a:schemeClr>
                  </a:solidFill>
                </a:defRPr>
              </a:pPr>
              <a:endParaRPr/>
            </a:p>
          </p:txBody>
        </p:sp>
      </p:gr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5" name="Group 445"/>
          <p:cNvGrpSpPr/>
          <p:nvPr/>
        </p:nvGrpSpPr>
        <p:grpSpPr>
          <a:xfrm>
            <a:off x="-509597" y="-67251"/>
            <a:ext cx="13534242" cy="9831340"/>
            <a:chOff x="0" y="0"/>
            <a:chExt cx="13534240" cy="9831338"/>
          </a:xfrm>
        </p:grpSpPr>
        <p:sp>
          <p:nvSpPr>
            <p:cNvPr id="413" name="Shape 413"/>
            <p:cNvSpPr/>
            <p:nvPr/>
          </p:nvSpPr>
          <p:spPr>
            <a:xfrm>
              <a:off x="489751" y="0"/>
              <a:ext cx="13044490" cy="1519834"/>
            </a:xfrm>
            <a:prstGeom prst="rect">
              <a:avLst/>
            </a:prstGeom>
            <a:solidFill>
              <a:srgbClr val="DCDEE0"/>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414" name="Shape 414"/>
            <p:cNvSpPr/>
            <p:nvPr/>
          </p:nvSpPr>
          <p:spPr>
            <a:xfrm>
              <a:off x="489751" y="8788400"/>
              <a:ext cx="13044490" cy="1042939"/>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415" name="Shape 415"/>
            <p:cNvSpPr/>
            <p:nvPr/>
          </p:nvSpPr>
          <p:spPr>
            <a:xfrm>
              <a:off x="936850" y="8992369"/>
              <a:ext cx="9098535" cy="635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3500">
                  <a:solidFill>
                    <a:srgbClr val="FFFFFF"/>
                  </a:solidFill>
                </a:defRPr>
              </a:lvl1pPr>
            </a:lstStyle>
            <a:p>
              <a:r>
                <a:t>Maintaining water security through innovation</a:t>
              </a:r>
            </a:p>
          </p:txBody>
        </p:sp>
        <p:pic>
          <p:nvPicPr>
            <p:cNvPr id="416" name="SPC-CPS-logo_white-format-png.png"/>
            <p:cNvPicPr>
              <a:picLocks noChangeAspect="1"/>
            </p:cNvPicPr>
            <p:nvPr/>
          </p:nvPicPr>
          <p:blipFill>
            <a:blip r:embed="rId4" cstate="print">
              <a:extLst/>
            </a:blip>
            <a:stretch>
              <a:fillRect/>
            </a:stretch>
          </p:blipFill>
          <p:spPr>
            <a:xfrm>
              <a:off x="11175798" y="8788400"/>
              <a:ext cx="2311908" cy="1042939"/>
            </a:xfrm>
            <a:prstGeom prst="rect">
              <a:avLst/>
            </a:prstGeom>
            <a:ln w="12700" cap="flat">
              <a:noFill/>
              <a:miter lim="400000"/>
            </a:ln>
            <a:effectLst/>
          </p:spPr>
        </p:pic>
        <p:grpSp>
          <p:nvGrpSpPr>
            <p:cNvPr id="420" name="Group 420"/>
            <p:cNvGrpSpPr/>
            <p:nvPr/>
          </p:nvGrpSpPr>
          <p:grpSpPr>
            <a:xfrm>
              <a:off x="2432172" y="207466"/>
              <a:ext cx="9159648" cy="1104901"/>
              <a:chOff x="0" y="0"/>
              <a:chExt cx="9159646" cy="1104900"/>
            </a:xfrm>
          </p:grpSpPr>
          <p:sp>
            <p:nvSpPr>
              <p:cNvPr id="417" name="Shape 417"/>
              <p:cNvSpPr/>
              <p:nvPr/>
            </p:nvSpPr>
            <p:spPr>
              <a:xfrm>
                <a:off x="1422679" y="88899"/>
                <a:ext cx="7736968" cy="927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5400">
                    <a:solidFill>
                      <a:schemeClr val="accent4">
                        <a:satOff val="1488"/>
                        <a:lumOff val="-7242"/>
                      </a:schemeClr>
                    </a:solidFill>
                  </a:defRPr>
                </a:lvl1pPr>
              </a:lstStyle>
              <a:p>
                <a:r>
                  <a:t>Reducing water wastage</a:t>
                </a:r>
              </a:p>
            </p:txBody>
          </p:sp>
          <p:sp>
            <p:nvSpPr>
              <p:cNvPr id="418" name="Shape 418"/>
              <p:cNvSpPr/>
              <p:nvPr/>
            </p:nvSpPr>
            <p:spPr>
              <a:xfrm>
                <a:off x="0" y="0"/>
                <a:ext cx="1104900" cy="1104900"/>
              </a:xfrm>
              <a:prstGeom prst="roundRect">
                <a:avLst>
                  <a:gd name="adj" fmla="val 15000"/>
                </a:avLst>
              </a:prstGeom>
              <a:blipFill rotWithShape="1">
                <a:blip r:embed="rId5"/>
                <a:srcRect/>
                <a:tile tx="0" ty="0" sx="100000" sy="100000" flip="none" algn="tl"/>
              </a:blip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419" name="Shape 419"/>
              <p:cNvSpPr/>
              <p:nvPr/>
            </p:nvSpPr>
            <p:spPr>
              <a:xfrm>
                <a:off x="185495" y="165100"/>
                <a:ext cx="733911" cy="774701"/>
              </a:xfrm>
              <a:custGeom>
                <a:avLst/>
                <a:gdLst/>
                <a:ahLst/>
                <a:cxnLst>
                  <a:cxn ang="0">
                    <a:pos x="wd2" y="hd2"/>
                  </a:cxn>
                  <a:cxn ang="5400000">
                    <a:pos x="wd2" y="hd2"/>
                  </a:cxn>
                  <a:cxn ang="10800000">
                    <a:pos x="wd2" y="hd2"/>
                  </a:cxn>
                  <a:cxn ang="16200000">
                    <a:pos x="wd2" y="hd2"/>
                  </a:cxn>
                </a:cxnLst>
                <a:rect l="0" t="0" r="r" b="b"/>
                <a:pathLst>
                  <a:path w="21583" h="21600" extrusionOk="0">
                    <a:moveTo>
                      <a:pt x="16635" y="0"/>
                    </a:moveTo>
                    <a:cubicBezTo>
                      <a:pt x="15960" y="0"/>
                      <a:pt x="15414" y="519"/>
                      <a:pt x="15414" y="1159"/>
                    </a:cubicBezTo>
                    <a:lnTo>
                      <a:pt x="15414" y="10127"/>
                    </a:lnTo>
                    <a:cubicBezTo>
                      <a:pt x="15414" y="10127"/>
                      <a:pt x="1027" y="10127"/>
                      <a:pt x="440" y="10127"/>
                    </a:cubicBezTo>
                    <a:cubicBezTo>
                      <a:pt x="-17" y="10127"/>
                      <a:pt x="0" y="10432"/>
                      <a:pt x="0" y="10635"/>
                    </a:cubicBezTo>
                    <a:cubicBezTo>
                      <a:pt x="0" y="10837"/>
                      <a:pt x="214" y="13040"/>
                      <a:pt x="3366" y="15167"/>
                    </a:cubicBezTo>
                    <a:cubicBezTo>
                      <a:pt x="3606" y="15345"/>
                      <a:pt x="4015" y="15748"/>
                      <a:pt x="3909" y="16281"/>
                    </a:cubicBezTo>
                    <a:cubicBezTo>
                      <a:pt x="3803" y="16814"/>
                      <a:pt x="2858" y="21600"/>
                      <a:pt x="2858" y="21600"/>
                    </a:cubicBezTo>
                    <a:lnTo>
                      <a:pt x="18967" y="21600"/>
                    </a:lnTo>
                    <a:cubicBezTo>
                      <a:pt x="18967" y="21600"/>
                      <a:pt x="18967" y="20841"/>
                      <a:pt x="18967" y="20284"/>
                    </a:cubicBezTo>
                    <a:cubicBezTo>
                      <a:pt x="18967" y="19397"/>
                      <a:pt x="17897" y="19675"/>
                      <a:pt x="17897" y="18662"/>
                    </a:cubicBezTo>
                    <a:cubicBezTo>
                      <a:pt x="17897" y="17649"/>
                      <a:pt x="17897" y="16258"/>
                      <a:pt x="17897" y="15397"/>
                    </a:cubicBezTo>
                    <a:cubicBezTo>
                      <a:pt x="17897" y="13421"/>
                      <a:pt x="19630" y="11998"/>
                      <a:pt x="21152" y="11998"/>
                    </a:cubicBezTo>
                    <a:cubicBezTo>
                      <a:pt x="21500" y="11998"/>
                      <a:pt x="21583" y="11850"/>
                      <a:pt x="21583" y="11571"/>
                    </a:cubicBezTo>
                    <a:lnTo>
                      <a:pt x="21583" y="1159"/>
                    </a:lnTo>
                    <a:cubicBezTo>
                      <a:pt x="21583" y="519"/>
                      <a:pt x="21037" y="0"/>
                      <a:pt x="20362" y="0"/>
                    </a:cubicBezTo>
                    <a:lnTo>
                      <a:pt x="16635" y="0"/>
                    </a:lnTo>
                    <a:close/>
                    <a:moveTo>
                      <a:pt x="842" y="8930"/>
                    </a:moveTo>
                    <a:lnTo>
                      <a:pt x="589" y="9745"/>
                    </a:lnTo>
                    <a:lnTo>
                      <a:pt x="13837" y="9745"/>
                    </a:lnTo>
                    <a:lnTo>
                      <a:pt x="13837" y="8930"/>
                    </a:lnTo>
                    <a:lnTo>
                      <a:pt x="842" y="8930"/>
                    </a:lnTo>
                    <a:close/>
                  </a:path>
                </a:pathLst>
              </a:custGeom>
              <a:solidFill>
                <a:srgbClr val="FFFFFF"/>
              </a:solidFill>
              <a:ln w="12700" cap="flat">
                <a:noFill/>
                <a:miter lim="400000"/>
              </a:ln>
              <a:effectLst/>
            </p:spPr>
            <p:txBody>
              <a:bodyPr wrap="square" lIns="50800" tIns="50800" rIns="50800" bIns="50800" numCol="1" anchor="ctr">
                <a:noAutofit/>
              </a:bodyPr>
              <a:lstStyle/>
              <a:p>
                <a:pPr>
                  <a:defRPr sz="2400">
                    <a:solidFill>
                      <a:schemeClr val="accent1">
                        <a:satOff val="-3355"/>
                        <a:lumOff val="26614"/>
                      </a:schemeClr>
                    </a:solidFill>
                  </a:defRPr>
                </a:pPr>
                <a:endParaRPr/>
              </a:p>
            </p:txBody>
          </p:sp>
        </p:grpSp>
        <p:grpSp>
          <p:nvGrpSpPr>
            <p:cNvPr id="423" name="Group 423"/>
            <p:cNvGrpSpPr/>
            <p:nvPr/>
          </p:nvGrpSpPr>
          <p:grpSpPr>
            <a:xfrm>
              <a:off x="9001475" y="2116549"/>
              <a:ext cx="4305987" cy="2617621"/>
              <a:chOff x="0" y="0"/>
              <a:chExt cx="4305986" cy="2617620"/>
            </a:xfrm>
          </p:grpSpPr>
          <p:pic>
            <p:nvPicPr>
              <p:cNvPr id="421" name="10000-Litre-2220-Gallon-Round-Poly-Water-Tank-329x200.jpg"/>
              <p:cNvPicPr>
                <a:picLocks noChangeAspect="1"/>
              </p:cNvPicPr>
              <p:nvPr/>
            </p:nvPicPr>
            <p:blipFill>
              <a:blip r:embed="rId6">
                <a:extLst/>
              </a:blip>
              <a:stretch>
                <a:fillRect/>
              </a:stretch>
            </p:blipFill>
            <p:spPr>
              <a:xfrm>
                <a:off x="0" y="0"/>
                <a:ext cx="4305987" cy="2617621"/>
              </a:xfrm>
              <a:prstGeom prst="rect">
                <a:avLst/>
              </a:prstGeom>
              <a:ln w="12700" cap="flat">
                <a:noFill/>
                <a:miter lim="400000"/>
              </a:ln>
              <a:effectLst/>
            </p:spPr>
          </p:pic>
          <p:sp>
            <p:nvSpPr>
              <p:cNvPr id="422" name="Shape 422"/>
              <p:cNvSpPr/>
              <p:nvPr/>
            </p:nvSpPr>
            <p:spPr>
              <a:xfrm>
                <a:off x="622353" y="348398"/>
                <a:ext cx="693433" cy="2188064"/>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grpSp>
        <p:grpSp>
          <p:nvGrpSpPr>
            <p:cNvPr id="426" name="Group 426"/>
            <p:cNvGrpSpPr/>
            <p:nvPr/>
          </p:nvGrpSpPr>
          <p:grpSpPr>
            <a:xfrm>
              <a:off x="6000467" y="2116549"/>
              <a:ext cx="4305987" cy="2617621"/>
              <a:chOff x="0" y="0"/>
              <a:chExt cx="4305986" cy="2617620"/>
            </a:xfrm>
          </p:grpSpPr>
          <p:pic>
            <p:nvPicPr>
              <p:cNvPr id="424" name="10000-Litre-2220-Gallon-Round-Poly-Water-Tank-329x200.jpg"/>
              <p:cNvPicPr>
                <a:picLocks noChangeAspect="1"/>
              </p:cNvPicPr>
              <p:nvPr/>
            </p:nvPicPr>
            <p:blipFill>
              <a:blip r:embed="rId6">
                <a:extLst/>
              </a:blip>
              <a:stretch>
                <a:fillRect/>
              </a:stretch>
            </p:blipFill>
            <p:spPr>
              <a:xfrm>
                <a:off x="0" y="0"/>
                <a:ext cx="4305987" cy="2617621"/>
              </a:xfrm>
              <a:prstGeom prst="rect">
                <a:avLst/>
              </a:prstGeom>
              <a:ln w="12700" cap="flat">
                <a:noFill/>
                <a:miter lim="400000"/>
              </a:ln>
              <a:effectLst/>
            </p:spPr>
          </p:pic>
          <p:sp>
            <p:nvSpPr>
              <p:cNvPr id="425" name="Shape 425"/>
              <p:cNvSpPr/>
              <p:nvPr/>
            </p:nvSpPr>
            <p:spPr>
              <a:xfrm>
                <a:off x="622353" y="348398"/>
                <a:ext cx="693433" cy="2188064"/>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grpSp>
        <p:grpSp>
          <p:nvGrpSpPr>
            <p:cNvPr id="429" name="Group 429"/>
            <p:cNvGrpSpPr/>
            <p:nvPr/>
          </p:nvGrpSpPr>
          <p:grpSpPr>
            <a:xfrm>
              <a:off x="3001007" y="2116549"/>
              <a:ext cx="4305987" cy="2617621"/>
              <a:chOff x="0" y="0"/>
              <a:chExt cx="4305986" cy="2617620"/>
            </a:xfrm>
          </p:grpSpPr>
          <p:pic>
            <p:nvPicPr>
              <p:cNvPr id="427" name="10000-Litre-2220-Gallon-Round-Poly-Water-Tank-329x200.jpg"/>
              <p:cNvPicPr>
                <a:picLocks noChangeAspect="1"/>
              </p:cNvPicPr>
              <p:nvPr/>
            </p:nvPicPr>
            <p:blipFill>
              <a:blip r:embed="rId6">
                <a:extLst/>
              </a:blip>
              <a:stretch>
                <a:fillRect/>
              </a:stretch>
            </p:blipFill>
            <p:spPr>
              <a:xfrm>
                <a:off x="0" y="0"/>
                <a:ext cx="4305987" cy="2617621"/>
              </a:xfrm>
              <a:prstGeom prst="rect">
                <a:avLst/>
              </a:prstGeom>
              <a:ln w="12700" cap="flat">
                <a:noFill/>
                <a:miter lim="400000"/>
              </a:ln>
              <a:effectLst/>
            </p:spPr>
          </p:pic>
          <p:sp>
            <p:nvSpPr>
              <p:cNvPr id="428" name="Shape 428"/>
              <p:cNvSpPr/>
              <p:nvPr/>
            </p:nvSpPr>
            <p:spPr>
              <a:xfrm>
                <a:off x="622353" y="348398"/>
                <a:ext cx="693433" cy="2188064"/>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grpSp>
        <p:grpSp>
          <p:nvGrpSpPr>
            <p:cNvPr id="432" name="Group 432"/>
            <p:cNvGrpSpPr/>
            <p:nvPr/>
          </p:nvGrpSpPr>
          <p:grpSpPr>
            <a:xfrm>
              <a:off x="0" y="2116549"/>
              <a:ext cx="4305987" cy="2617621"/>
              <a:chOff x="0" y="0"/>
              <a:chExt cx="4305986" cy="2617620"/>
            </a:xfrm>
          </p:grpSpPr>
          <p:pic>
            <p:nvPicPr>
              <p:cNvPr id="430" name="10000-Litre-2220-Gallon-Round-Poly-Water-Tank-329x200.jpg"/>
              <p:cNvPicPr>
                <a:picLocks noChangeAspect="1"/>
              </p:cNvPicPr>
              <p:nvPr/>
            </p:nvPicPr>
            <p:blipFill>
              <a:blip r:embed="rId6">
                <a:extLst/>
              </a:blip>
              <a:stretch>
                <a:fillRect/>
              </a:stretch>
            </p:blipFill>
            <p:spPr>
              <a:xfrm>
                <a:off x="0" y="0"/>
                <a:ext cx="4305987" cy="2617621"/>
              </a:xfrm>
              <a:prstGeom prst="rect">
                <a:avLst/>
              </a:prstGeom>
              <a:ln w="12700" cap="flat">
                <a:noFill/>
                <a:miter lim="400000"/>
              </a:ln>
              <a:effectLst/>
            </p:spPr>
          </p:pic>
          <p:sp>
            <p:nvSpPr>
              <p:cNvPr id="431" name="Shape 431"/>
              <p:cNvSpPr/>
              <p:nvPr/>
            </p:nvSpPr>
            <p:spPr>
              <a:xfrm>
                <a:off x="622353" y="348398"/>
                <a:ext cx="693433" cy="2188064"/>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grpSp>
        <p:grpSp>
          <p:nvGrpSpPr>
            <p:cNvPr id="435" name="Group 435"/>
            <p:cNvGrpSpPr/>
            <p:nvPr/>
          </p:nvGrpSpPr>
          <p:grpSpPr>
            <a:xfrm>
              <a:off x="9010639" y="5330885"/>
              <a:ext cx="4305987" cy="2617621"/>
              <a:chOff x="0" y="0"/>
              <a:chExt cx="4305986" cy="2617620"/>
            </a:xfrm>
          </p:grpSpPr>
          <p:pic>
            <p:nvPicPr>
              <p:cNvPr id="433" name="10000-Litre-2220-Gallon-Round-Poly-Water-Tank-329x200.jpg"/>
              <p:cNvPicPr>
                <a:picLocks noChangeAspect="1"/>
              </p:cNvPicPr>
              <p:nvPr/>
            </p:nvPicPr>
            <p:blipFill>
              <a:blip r:embed="rId6">
                <a:extLst/>
              </a:blip>
              <a:stretch>
                <a:fillRect/>
              </a:stretch>
            </p:blipFill>
            <p:spPr>
              <a:xfrm>
                <a:off x="0" y="0"/>
                <a:ext cx="4305987" cy="2617621"/>
              </a:xfrm>
              <a:prstGeom prst="rect">
                <a:avLst/>
              </a:prstGeom>
              <a:ln w="12700" cap="flat">
                <a:noFill/>
                <a:miter lim="400000"/>
              </a:ln>
              <a:effectLst/>
            </p:spPr>
          </p:pic>
          <p:sp>
            <p:nvSpPr>
              <p:cNvPr id="434" name="Shape 434"/>
              <p:cNvSpPr/>
              <p:nvPr/>
            </p:nvSpPr>
            <p:spPr>
              <a:xfrm>
                <a:off x="622353" y="348398"/>
                <a:ext cx="693433" cy="2188064"/>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grpSp>
        <p:grpSp>
          <p:nvGrpSpPr>
            <p:cNvPr id="438" name="Group 438"/>
            <p:cNvGrpSpPr/>
            <p:nvPr/>
          </p:nvGrpSpPr>
          <p:grpSpPr>
            <a:xfrm>
              <a:off x="6009631" y="5330885"/>
              <a:ext cx="4305987" cy="2617621"/>
              <a:chOff x="0" y="0"/>
              <a:chExt cx="4305986" cy="2617620"/>
            </a:xfrm>
          </p:grpSpPr>
          <p:pic>
            <p:nvPicPr>
              <p:cNvPr id="436" name="10000-Litre-2220-Gallon-Round-Poly-Water-Tank-329x200.jpg"/>
              <p:cNvPicPr>
                <a:picLocks noChangeAspect="1"/>
              </p:cNvPicPr>
              <p:nvPr/>
            </p:nvPicPr>
            <p:blipFill>
              <a:blip r:embed="rId6">
                <a:extLst/>
              </a:blip>
              <a:stretch>
                <a:fillRect/>
              </a:stretch>
            </p:blipFill>
            <p:spPr>
              <a:xfrm>
                <a:off x="0" y="0"/>
                <a:ext cx="4305987" cy="2617621"/>
              </a:xfrm>
              <a:prstGeom prst="rect">
                <a:avLst/>
              </a:prstGeom>
              <a:ln w="12700" cap="flat">
                <a:noFill/>
                <a:miter lim="400000"/>
              </a:ln>
              <a:effectLst/>
            </p:spPr>
          </p:pic>
          <p:sp>
            <p:nvSpPr>
              <p:cNvPr id="437" name="Shape 437"/>
              <p:cNvSpPr/>
              <p:nvPr/>
            </p:nvSpPr>
            <p:spPr>
              <a:xfrm>
                <a:off x="622353" y="348398"/>
                <a:ext cx="693433" cy="2188064"/>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grpSp>
        <p:grpSp>
          <p:nvGrpSpPr>
            <p:cNvPr id="441" name="Group 441"/>
            <p:cNvGrpSpPr/>
            <p:nvPr/>
          </p:nvGrpSpPr>
          <p:grpSpPr>
            <a:xfrm>
              <a:off x="3010172" y="5330885"/>
              <a:ext cx="4305987" cy="2617621"/>
              <a:chOff x="0" y="0"/>
              <a:chExt cx="4305986" cy="2617620"/>
            </a:xfrm>
          </p:grpSpPr>
          <p:pic>
            <p:nvPicPr>
              <p:cNvPr id="439" name="10000-Litre-2220-Gallon-Round-Poly-Water-Tank-329x200.jpg"/>
              <p:cNvPicPr>
                <a:picLocks noChangeAspect="1"/>
              </p:cNvPicPr>
              <p:nvPr/>
            </p:nvPicPr>
            <p:blipFill>
              <a:blip r:embed="rId6">
                <a:extLst/>
              </a:blip>
              <a:stretch>
                <a:fillRect/>
              </a:stretch>
            </p:blipFill>
            <p:spPr>
              <a:xfrm>
                <a:off x="0" y="0"/>
                <a:ext cx="4305987" cy="2617621"/>
              </a:xfrm>
              <a:prstGeom prst="rect">
                <a:avLst/>
              </a:prstGeom>
              <a:ln w="12700" cap="flat">
                <a:noFill/>
                <a:miter lim="400000"/>
              </a:ln>
              <a:effectLst/>
            </p:spPr>
          </p:pic>
          <p:sp>
            <p:nvSpPr>
              <p:cNvPr id="440" name="Shape 440"/>
              <p:cNvSpPr/>
              <p:nvPr/>
            </p:nvSpPr>
            <p:spPr>
              <a:xfrm>
                <a:off x="622353" y="348398"/>
                <a:ext cx="693433" cy="2188064"/>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grpSp>
        <p:grpSp>
          <p:nvGrpSpPr>
            <p:cNvPr id="444" name="Group 444"/>
            <p:cNvGrpSpPr/>
            <p:nvPr/>
          </p:nvGrpSpPr>
          <p:grpSpPr>
            <a:xfrm>
              <a:off x="9164" y="5330885"/>
              <a:ext cx="4305987" cy="2617621"/>
              <a:chOff x="0" y="0"/>
              <a:chExt cx="4305986" cy="2617620"/>
            </a:xfrm>
          </p:grpSpPr>
          <p:pic>
            <p:nvPicPr>
              <p:cNvPr id="442" name="10000-Litre-2220-Gallon-Round-Poly-Water-Tank-329x200.jpg"/>
              <p:cNvPicPr>
                <a:picLocks noChangeAspect="1"/>
              </p:cNvPicPr>
              <p:nvPr/>
            </p:nvPicPr>
            <p:blipFill>
              <a:blip r:embed="rId6">
                <a:extLst/>
              </a:blip>
              <a:stretch>
                <a:fillRect/>
              </a:stretch>
            </p:blipFill>
            <p:spPr>
              <a:xfrm>
                <a:off x="0" y="0"/>
                <a:ext cx="4305987" cy="2617621"/>
              </a:xfrm>
              <a:prstGeom prst="rect">
                <a:avLst/>
              </a:prstGeom>
              <a:ln w="12700" cap="flat">
                <a:noFill/>
                <a:miter lim="400000"/>
              </a:ln>
              <a:effectLst/>
            </p:spPr>
          </p:pic>
          <p:sp>
            <p:nvSpPr>
              <p:cNvPr id="443" name="Shape 443"/>
              <p:cNvSpPr/>
              <p:nvPr/>
            </p:nvSpPr>
            <p:spPr>
              <a:xfrm>
                <a:off x="622353" y="348398"/>
                <a:ext cx="693433" cy="2188064"/>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grpSp>
      </p:gr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2" name="Group 452"/>
          <p:cNvGrpSpPr/>
          <p:nvPr/>
        </p:nvGrpSpPr>
        <p:grpSpPr>
          <a:xfrm>
            <a:off x="2246238" y="3007263"/>
            <a:ext cx="8512324" cy="2235201"/>
            <a:chOff x="0" y="0"/>
            <a:chExt cx="8512322" cy="2235200"/>
          </a:xfrm>
        </p:grpSpPr>
        <p:sp>
          <p:nvSpPr>
            <p:cNvPr id="447" name="Shape 447"/>
            <p:cNvSpPr/>
            <p:nvPr/>
          </p:nvSpPr>
          <p:spPr>
            <a:xfrm>
              <a:off x="0" y="52201"/>
              <a:ext cx="2159000" cy="2159001"/>
            </a:xfrm>
            <a:prstGeom prst="roundRect">
              <a:avLst>
                <a:gd name="adj" fmla="val 15000"/>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448" name="Shape 448"/>
            <p:cNvSpPr/>
            <p:nvPr/>
          </p:nvSpPr>
          <p:spPr>
            <a:xfrm>
              <a:off x="480493" y="424443"/>
              <a:ext cx="1198014" cy="1513782"/>
            </a:xfrm>
            <a:custGeom>
              <a:avLst/>
              <a:gdLst/>
              <a:ahLst/>
              <a:cxnLst>
                <a:cxn ang="0">
                  <a:pos x="wd2" y="hd2"/>
                </a:cxn>
                <a:cxn ang="5400000">
                  <a:pos x="wd2" y="hd2"/>
                </a:cxn>
                <a:cxn ang="10800000">
                  <a:pos x="wd2" y="hd2"/>
                </a:cxn>
                <a:cxn ang="16200000">
                  <a:pos x="wd2" y="hd2"/>
                </a:cxn>
              </a:cxnLst>
              <a:rect l="0" t="0" r="r" b="b"/>
              <a:pathLst>
                <a:path w="21553" h="21600" extrusionOk="0">
                  <a:moveTo>
                    <a:pt x="643" y="0"/>
                  </a:moveTo>
                  <a:cubicBezTo>
                    <a:pt x="270" y="0"/>
                    <a:pt x="-24" y="180"/>
                    <a:pt x="1" y="392"/>
                  </a:cubicBezTo>
                  <a:lnTo>
                    <a:pt x="2469" y="21257"/>
                  </a:lnTo>
                  <a:cubicBezTo>
                    <a:pt x="2492" y="21450"/>
                    <a:pt x="2775" y="21600"/>
                    <a:pt x="3115" y="21600"/>
                  </a:cubicBezTo>
                  <a:lnTo>
                    <a:pt x="18437" y="21600"/>
                  </a:lnTo>
                  <a:cubicBezTo>
                    <a:pt x="18777" y="21600"/>
                    <a:pt x="19060" y="21450"/>
                    <a:pt x="19083" y="21257"/>
                  </a:cubicBezTo>
                  <a:lnTo>
                    <a:pt x="21551" y="392"/>
                  </a:lnTo>
                  <a:cubicBezTo>
                    <a:pt x="21576" y="180"/>
                    <a:pt x="21282" y="0"/>
                    <a:pt x="20909" y="0"/>
                  </a:cubicBezTo>
                  <a:lnTo>
                    <a:pt x="643" y="0"/>
                  </a:lnTo>
                  <a:close/>
                </a:path>
              </a:pathLst>
            </a:custGeom>
            <a:solidFill>
              <a:srgbClr val="FFFFFF"/>
            </a:solidFill>
            <a:ln w="12700" cap="flat">
              <a:noFill/>
              <a:miter lim="400000"/>
            </a:ln>
            <a:effectLst/>
          </p:spPr>
          <p:txBody>
            <a:bodyPr wrap="square" lIns="50800" tIns="50800" rIns="50800" bIns="50800" numCol="1" anchor="ctr">
              <a:noAutofit/>
            </a:bodyPr>
            <a:lstStyle/>
            <a:p>
              <a:pPr>
                <a:defRPr sz="2400">
                  <a:solidFill>
                    <a:schemeClr val="accent1">
                      <a:satOff val="-3355"/>
                      <a:lumOff val="26614"/>
                    </a:schemeClr>
                  </a:solidFill>
                </a:defRPr>
              </a:pPr>
              <a:endParaRPr/>
            </a:p>
          </p:txBody>
        </p:sp>
        <p:sp>
          <p:nvSpPr>
            <p:cNvPr id="449" name="Shape 449"/>
            <p:cNvSpPr/>
            <p:nvPr/>
          </p:nvSpPr>
          <p:spPr>
            <a:xfrm>
              <a:off x="955419" y="759460"/>
              <a:ext cx="248162" cy="744483"/>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450" name="Shape 450"/>
            <p:cNvSpPr/>
            <p:nvPr/>
          </p:nvSpPr>
          <p:spPr>
            <a:xfrm rot="16200000">
              <a:off x="955419" y="759460"/>
              <a:ext cx="248162" cy="744483"/>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451" name="Shape 451"/>
            <p:cNvSpPr/>
            <p:nvPr/>
          </p:nvSpPr>
          <p:spPr>
            <a:xfrm>
              <a:off x="2435428" y="0"/>
              <a:ext cx="6076895" cy="22352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7000">
                  <a:solidFill>
                    <a:schemeClr val="accent2"/>
                  </a:solidFill>
                </a:defRPr>
              </a:lvl1pPr>
            </a:lstStyle>
            <a:p>
              <a:r>
                <a:t>Securing safe drinking water </a:t>
              </a:r>
            </a:p>
          </p:txBody>
        </p:sp>
      </p:grpSp>
      <p:sp>
        <p:nvSpPr>
          <p:cNvPr id="453" name="Shape 453"/>
          <p:cNvSpPr/>
          <p:nvPr/>
        </p:nvSpPr>
        <p:spPr>
          <a:xfrm>
            <a:off x="-19845" y="8721149"/>
            <a:ext cx="13044490" cy="1042940"/>
          </a:xfrm>
          <a:prstGeom prst="rect">
            <a:avLst/>
          </a:pr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454" name="Shape 454"/>
          <p:cNvSpPr/>
          <p:nvPr/>
        </p:nvSpPr>
        <p:spPr>
          <a:xfrm>
            <a:off x="427254" y="8925119"/>
            <a:ext cx="9098535" cy="635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3500">
                <a:solidFill>
                  <a:srgbClr val="FFFFFF"/>
                </a:solidFill>
              </a:defRPr>
            </a:lvl1pPr>
          </a:lstStyle>
          <a:p>
            <a:r>
              <a:t>Maintaining water security through innovation</a:t>
            </a:r>
          </a:p>
        </p:txBody>
      </p:sp>
      <p:pic>
        <p:nvPicPr>
          <p:cNvPr id="455" name="SPC-CPS-logo_white-format-png.png"/>
          <p:cNvPicPr>
            <a:picLocks noChangeAspect="1"/>
          </p:cNvPicPr>
          <p:nvPr/>
        </p:nvPicPr>
        <p:blipFill>
          <a:blip r:embed="rId5" cstate="print">
            <a:extLst/>
          </a:blip>
          <a:stretch>
            <a:fillRect/>
          </a:stretch>
        </p:blipFill>
        <p:spPr>
          <a:xfrm>
            <a:off x="10666202" y="8721149"/>
            <a:ext cx="2311907" cy="1042940"/>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 name="SODIS 1.mp4"/>
          <p:cNvPicPr>
            <a:picLocks/>
          </p:cNvPicPr>
          <p:nvPr>
            <a:videoFile r:link="rId1"/>
            <p:extLst>
              <p:ext uri="{DAA4B4D4-6D71-4841-9C94-3DE7FCFB9230}">
                <p14:media xmlns:p14="http://schemas.microsoft.com/office/powerpoint/2010/main" xmlns="" r:embed="rId4"/>
              </p:ext>
            </p:extLst>
          </p:nvPr>
        </p:nvPicPr>
        <p:blipFill>
          <a:blip r:embed="rId5">
            <a:extLst/>
          </a:blip>
          <a:stretch>
            <a:fillRect/>
          </a:stretch>
        </p:blipFill>
        <p:spPr>
          <a:xfrm>
            <a:off x="-141765" y="1262835"/>
            <a:ext cx="13288330" cy="7644567"/>
          </a:xfrm>
          <a:prstGeom prst="rect">
            <a:avLst/>
          </a:prstGeom>
          <a:ln w="12700">
            <a:miter lim="400000"/>
          </a:ln>
        </p:spPr>
      </p:pic>
      <p:grpSp>
        <p:nvGrpSpPr>
          <p:cNvPr id="460" name="Group 460"/>
          <p:cNvGrpSpPr/>
          <p:nvPr/>
        </p:nvGrpSpPr>
        <p:grpSpPr>
          <a:xfrm>
            <a:off x="8989333" y="169426"/>
            <a:ext cx="6059860" cy="9247173"/>
            <a:chOff x="0" y="0"/>
            <a:chExt cx="6059859" cy="9247171"/>
          </a:xfrm>
        </p:grpSpPr>
        <p:pic>
          <p:nvPicPr>
            <p:cNvPr id="458" name="pasted-image.pdf"/>
            <p:cNvPicPr>
              <a:picLocks noChangeAspect="1"/>
            </p:cNvPicPr>
            <p:nvPr/>
          </p:nvPicPr>
          <p:blipFill>
            <a:blip r:embed="rId6">
              <a:extLst/>
            </a:blip>
            <a:stretch>
              <a:fillRect/>
            </a:stretch>
          </p:blipFill>
          <p:spPr>
            <a:xfrm>
              <a:off x="0" y="3629648"/>
              <a:ext cx="4068449" cy="5617524"/>
            </a:xfrm>
            <a:prstGeom prst="rect">
              <a:avLst/>
            </a:prstGeom>
            <a:ln w="12700" cap="flat">
              <a:noFill/>
              <a:miter lim="400000"/>
            </a:ln>
            <a:effectLst/>
          </p:spPr>
        </p:pic>
        <p:pic>
          <p:nvPicPr>
            <p:cNvPr id="459" name="image6.jpg"/>
            <p:cNvPicPr>
              <a:picLocks noChangeAspect="1"/>
            </p:cNvPicPr>
            <p:nvPr/>
          </p:nvPicPr>
          <p:blipFill>
            <a:blip r:embed="rId7">
              <a:extLst/>
            </a:blip>
            <a:stretch>
              <a:fillRect/>
            </a:stretch>
          </p:blipFill>
          <p:spPr>
            <a:xfrm>
              <a:off x="21144" y="0"/>
              <a:ext cx="6038716" cy="4494727"/>
            </a:xfrm>
            <a:prstGeom prst="rect">
              <a:avLst/>
            </a:prstGeom>
            <a:ln w="12700" cap="flat">
              <a:noFill/>
              <a:miter lim="400000"/>
            </a:ln>
            <a:effectLst/>
          </p:spPr>
        </p:pic>
      </p:grpSp>
      <p:sp>
        <p:nvSpPr>
          <p:cNvPr id="461" name="Shape 461"/>
          <p:cNvSpPr/>
          <p:nvPr/>
        </p:nvSpPr>
        <p:spPr>
          <a:xfrm>
            <a:off x="-19845" y="-67251"/>
            <a:ext cx="13044490" cy="1519835"/>
          </a:xfrm>
          <a:prstGeom prst="rect">
            <a:avLst/>
          </a:prstGeom>
          <a:solidFill>
            <a:srgbClr val="DCDEE0"/>
          </a:solidFill>
          <a:ln w="12700">
            <a:miter lim="400000"/>
          </a:ln>
        </p:spPr>
        <p:txBody>
          <a:bodyPr lIns="50800" tIns="50800" rIns="50800" bIns="50800" anchor="ctr"/>
          <a:lstStyle/>
          <a:p>
            <a:pPr>
              <a:defRPr sz="2400">
                <a:solidFill>
                  <a:srgbClr val="FFFFFF"/>
                </a:solidFill>
              </a:defRPr>
            </a:pPr>
            <a:endParaRPr/>
          </a:p>
        </p:txBody>
      </p:sp>
      <p:sp>
        <p:nvSpPr>
          <p:cNvPr id="462" name="Shape 462"/>
          <p:cNvSpPr/>
          <p:nvPr/>
        </p:nvSpPr>
        <p:spPr>
          <a:xfrm>
            <a:off x="-19845" y="8721149"/>
            <a:ext cx="13044490" cy="1042940"/>
          </a:xfrm>
          <a:prstGeom prst="rect">
            <a:avLst/>
          </a:prstGeom>
          <a:blipFill>
            <a:blip r:embed="rId8"/>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463" name="Shape 463"/>
          <p:cNvSpPr/>
          <p:nvPr/>
        </p:nvSpPr>
        <p:spPr>
          <a:xfrm>
            <a:off x="427254" y="8925119"/>
            <a:ext cx="9098535" cy="635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3500">
                <a:solidFill>
                  <a:srgbClr val="FFFFFF"/>
                </a:solidFill>
              </a:defRPr>
            </a:lvl1pPr>
          </a:lstStyle>
          <a:p>
            <a:r>
              <a:t>Maintaining water security through innovation</a:t>
            </a:r>
          </a:p>
        </p:txBody>
      </p:sp>
      <p:pic>
        <p:nvPicPr>
          <p:cNvPr id="464" name="SPC-CPS-logo_white-format-png.png"/>
          <p:cNvPicPr>
            <a:picLocks noChangeAspect="1"/>
          </p:cNvPicPr>
          <p:nvPr/>
        </p:nvPicPr>
        <p:blipFill>
          <a:blip r:embed="rId9" cstate="print">
            <a:extLst/>
          </a:blip>
          <a:stretch>
            <a:fillRect/>
          </a:stretch>
        </p:blipFill>
        <p:spPr>
          <a:xfrm>
            <a:off x="10666202" y="8721149"/>
            <a:ext cx="2311907" cy="1042940"/>
          </a:xfrm>
          <a:prstGeom prst="rect">
            <a:avLst/>
          </a:prstGeom>
          <a:ln w="12700">
            <a:miter lim="400000"/>
          </a:ln>
        </p:spPr>
      </p:pic>
      <p:grpSp>
        <p:nvGrpSpPr>
          <p:cNvPr id="470" name="Group 470"/>
          <p:cNvGrpSpPr/>
          <p:nvPr/>
        </p:nvGrpSpPr>
        <p:grpSpPr>
          <a:xfrm>
            <a:off x="1243193" y="140216"/>
            <a:ext cx="10518414" cy="1104901"/>
            <a:chOff x="0" y="0"/>
            <a:chExt cx="10518413" cy="1104900"/>
          </a:xfrm>
        </p:grpSpPr>
        <p:sp>
          <p:nvSpPr>
            <p:cNvPr id="465" name="Shape 465"/>
            <p:cNvSpPr/>
            <p:nvPr/>
          </p:nvSpPr>
          <p:spPr>
            <a:xfrm>
              <a:off x="1448251" y="114299"/>
              <a:ext cx="9070163" cy="927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5400">
                  <a:solidFill>
                    <a:schemeClr val="accent2"/>
                  </a:solidFill>
                </a:defRPr>
              </a:lvl1pPr>
            </a:lstStyle>
            <a:p>
              <a:r>
                <a:t>Securing safe drinking water </a:t>
              </a:r>
            </a:p>
          </p:txBody>
        </p:sp>
        <p:sp>
          <p:nvSpPr>
            <p:cNvPr id="466" name="Shape 466"/>
            <p:cNvSpPr/>
            <p:nvPr/>
          </p:nvSpPr>
          <p:spPr>
            <a:xfrm>
              <a:off x="0" y="0"/>
              <a:ext cx="1104900" cy="1104900"/>
            </a:xfrm>
            <a:prstGeom prst="roundRect">
              <a:avLst>
                <a:gd name="adj" fmla="val 15000"/>
              </a:avLst>
            </a:prstGeom>
            <a:blipFill rotWithShape="1">
              <a:blip r:embed="rId10"/>
              <a:srcRect/>
              <a:tile tx="0" ty="0" sx="100000" sy="100000" flip="none" algn="tl"/>
            </a:blip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467" name="Shape 467"/>
            <p:cNvSpPr/>
            <p:nvPr/>
          </p:nvSpPr>
          <p:spPr>
            <a:xfrm>
              <a:off x="245899" y="190500"/>
              <a:ext cx="613102" cy="774700"/>
            </a:xfrm>
            <a:custGeom>
              <a:avLst/>
              <a:gdLst/>
              <a:ahLst/>
              <a:cxnLst>
                <a:cxn ang="0">
                  <a:pos x="wd2" y="hd2"/>
                </a:cxn>
                <a:cxn ang="5400000">
                  <a:pos x="wd2" y="hd2"/>
                </a:cxn>
                <a:cxn ang="10800000">
                  <a:pos x="wd2" y="hd2"/>
                </a:cxn>
                <a:cxn ang="16200000">
                  <a:pos x="wd2" y="hd2"/>
                </a:cxn>
              </a:cxnLst>
              <a:rect l="0" t="0" r="r" b="b"/>
              <a:pathLst>
                <a:path w="21553" h="21600" extrusionOk="0">
                  <a:moveTo>
                    <a:pt x="643" y="0"/>
                  </a:moveTo>
                  <a:cubicBezTo>
                    <a:pt x="270" y="0"/>
                    <a:pt x="-24" y="180"/>
                    <a:pt x="1" y="392"/>
                  </a:cubicBezTo>
                  <a:lnTo>
                    <a:pt x="2469" y="21257"/>
                  </a:lnTo>
                  <a:cubicBezTo>
                    <a:pt x="2492" y="21450"/>
                    <a:pt x="2775" y="21600"/>
                    <a:pt x="3115" y="21600"/>
                  </a:cubicBezTo>
                  <a:lnTo>
                    <a:pt x="18437" y="21600"/>
                  </a:lnTo>
                  <a:cubicBezTo>
                    <a:pt x="18777" y="21600"/>
                    <a:pt x="19060" y="21450"/>
                    <a:pt x="19083" y="21257"/>
                  </a:cubicBezTo>
                  <a:lnTo>
                    <a:pt x="21551" y="392"/>
                  </a:lnTo>
                  <a:cubicBezTo>
                    <a:pt x="21576" y="180"/>
                    <a:pt x="21282" y="0"/>
                    <a:pt x="20909" y="0"/>
                  </a:cubicBezTo>
                  <a:lnTo>
                    <a:pt x="643" y="0"/>
                  </a:lnTo>
                  <a:close/>
                </a:path>
              </a:pathLst>
            </a:custGeom>
            <a:solidFill>
              <a:srgbClr val="FFFFFF"/>
            </a:solidFill>
            <a:ln w="12700" cap="flat">
              <a:noFill/>
              <a:miter lim="400000"/>
            </a:ln>
            <a:effectLst/>
          </p:spPr>
          <p:txBody>
            <a:bodyPr wrap="square" lIns="50800" tIns="50800" rIns="50800" bIns="50800" numCol="1" anchor="ctr">
              <a:noAutofit/>
            </a:bodyPr>
            <a:lstStyle/>
            <a:p>
              <a:pPr>
                <a:defRPr sz="2400">
                  <a:solidFill>
                    <a:schemeClr val="accent1">
                      <a:satOff val="-3355"/>
                      <a:lumOff val="26614"/>
                    </a:schemeClr>
                  </a:solidFill>
                </a:defRPr>
              </a:pPr>
              <a:endParaRPr/>
            </a:p>
          </p:txBody>
        </p:sp>
        <p:sp>
          <p:nvSpPr>
            <p:cNvPr id="468" name="Shape 468"/>
            <p:cNvSpPr/>
            <p:nvPr/>
          </p:nvSpPr>
          <p:spPr>
            <a:xfrm>
              <a:off x="488950" y="361950"/>
              <a:ext cx="127001" cy="381000"/>
            </a:xfrm>
            <a:prstGeom prst="rect">
              <a:avLst/>
            </a:prstGeom>
            <a:blipFill rotWithShape="1">
              <a:blip r:embed="rId10"/>
              <a:srcRect/>
              <a:tile tx="0" ty="0" sx="100000" sy="100000" flip="none" algn="tl"/>
            </a:blip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469" name="Shape 469"/>
            <p:cNvSpPr/>
            <p:nvPr/>
          </p:nvSpPr>
          <p:spPr>
            <a:xfrm rot="16200000">
              <a:off x="488950" y="361950"/>
              <a:ext cx="127001" cy="381000"/>
            </a:xfrm>
            <a:prstGeom prst="rect">
              <a:avLst/>
            </a:prstGeom>
            <a:blipFill rotWithShape="1">
              <a:blip r:embed="rId10"/>
              <a:srcRect/>
              <a:tile tx="0" ty="0" sx="100000" sy="100000" flip="none" algn="tl"/>
            </a:blip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grpSp>
      <p:pic>
        <p:nvPicPr>
          <p:cNvPr id="471" name="Screen Shot 2016-07-19 at 3.55.52 AM.png"/>
          <p:cNvPicPr>
            <a:picLocks noChangeAspect="1"/>
          </p:cNvPicPr>
          <p:nvPr/>
        </p:nvPicPr>
        <p:blipFill>
          <a:blip r:embed="rId11" cstate="print">
            <a:extLst/>
          </a:blip>
          <a:stretch>
            <a:fillRect/>
          </a:stretch>
        </p:blipFill>
        <p:spPr>
          <a:xfrm>
            <a:off x="245368" y="7567489"/>
            <a:ext cx="2311908" cy="931076"/>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915000" fill="hold"/>
                                        <p:tgtEl>
                                          <p:spTgt spid="45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457"/>
                </p:tgtEl>
              </p:cMediaNode>
            </p:video>
          </p:childTnLst>
        </p:cTn>
      </p:par>
    </p:tnLst>
    <p:bldLst>
      <p:bldP spid="460" grpId="2"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p:nvPr/>
        </p:nvSpPr>
        <p:spPr>
          <a:xfrm>
            <a:off x="-19845" y="-67251"/>
            <a:ext cx="13044490" cy="1700271"/>
          </a:xfrm>
          <a:prstGeom prst="rect">
            <a:avLst/>
          </a:prstGeom>
          <a:solidFill>
            <a:srgbClr val="DCDEE0"/>
          </a:solidFill>
          <a:ln w="12700">
            <a:miter lim="400000"/>
          </a:ln>
        </p:spPr>
        <p:txBody>
          <a:bodyPr lIns="50800" tIns="50800" rIns="50800" bIns="50800" anchor="ctr"/>
          <a:lstStyle/>
          <a:p>
            <a:pPr>
              <a:defRPr sz="2400">
                <a:solidFill>
                  <a:srgbClr val="FFFFFF"/>
                </a:solidFill>
              </a:defRPr>
            </a:pPr>
            <a:endParaRPr/>
          </a:p>
        </p:txBody>
      </p:sp>
      <p:sp>
        <p:nvSpPr>
          <p:cNvPr id="474" name="Shape 474"/>
          <p:cNvSpPr/>
          <p:nvPr/>
        </p:nvSpPr>
        <p:spPr>
          <a:xfrm>
            <a:off x="-19845" y="8721149"/>
            <a:ext cx="13044490" cy="1042940"/>
          </a:xfrm>
          <a:prstGeom prst="rect">
            <a:avLst/>
          </a:prstGeom>
          <a:blipFill>
            <a:blip r:embed="rId2"/>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475" name="Shape 475"/>
          <p:cNvSpPr/>
          <p:nvPr/>
        </p:nvSpPr>
        <p:spPr>
          <a:xfrm>
            <a:off x="427254" y="8925119"/>
            <a:ext cx="9098535" cy="635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3500">
                <a:solidFill>
                  <a:srgbClr val="FFFFFF"/>
                </a:solidFill>
              </a:defRPr>
            </a:lvl1pPr>
          </a:lstStyle>
          <a:p>
            <a:r>
              <a:t>Maintaining water security through innovation</a:t>
            </a:r>
          </a:p>
        </p:txBody>
      </p:sp>
      <p:pic>
        <p:nvPicPr>
          <p:cNvPr id="476" name="SPC-CPS-logo_white-format-png.png"/>
          <p:cNvPicPr>
            <a:picLocks noChangeAspect="1"/>
          </p:cNvPicPr>
          <p:nvPr/>
        </p:nvPicPr>
        <p:blipFill>
          <a:blip r:embed="rId3" cstate="print">
            <a:extLst/>
          </a:blip>
          <a:stretch>
            <a:fillRect/>
          </a:stretch>
        </p:blipFill>
        <p:spPr>
          <a:xfrm>
            <a:off x="10666202" y="8721149"/>
            <a:ext cx="2311907" cy="1042940"/>
          </a:xfrm>
          <a:prstGeom prst="rect">
            <a:avLst/>
          </a:prstGeom>
          <a:ln w="12700">
            <a:miter lim="400000"/>
          </a:ln>
        </p:spPr>
      </p:pic>
      <p:grpSp>
        <p:nvGrpSpPr>
          <p:cNvPr id="482" name="Group 482"/>
          <p:cNvGrpSpPr/>
          <p:nvPr/>
        </p:nvGrpSpPr>
        <p:grpSpPr>
          <a:xfrm>
            <a:off x="1243193" y="140216"/>
            <a:ext cx="10518414" cy="1104901"/>
            <a:chOff x="0" y="0"/>
            <a:chExt cx="10518413" cy="1104900"/>
          </a:xfrm>
        </p:grpSpPr>
        <p:sp>
          <p:nvSpPr>
            <p:cNvPr id="477" name="Shape 477"/>
            <p:cNvSpPr/>
            <p:nvPr/>
          </p:nvSpPr>
          <p:spPr>
            <a:xfrm>
              <a:off x="1448251" y="114299"/>
              <a:ext cx="9070163" cy="927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5400">
                  <a:solidFill>
                    <a:schemeClr val="accent2"/>
                  </a:solidFill>
                </a:defRPr>
              </a:lvl1pPr>
            </a:lstStyle>
            <a:p>
              <a:r>
                <a:t>Securing safe drinking water </a:t>
              </a:r>
            </a:p>
          </p:txBody>
        </p:sp>
        <p:sp>
          <p:nvSpPr>
            <p:cNvPr id="478" name="Shape 478"/>
            <p:cNvSpPr/>
            <p:nvPr/>
          </p:nvSpPr>
          <p:spPr>
            <a:xfrm>
              <a:off x="0" y="0"/>
              <a:ext cx="1104900" cy="1104900"/>
            </a:xfrm>
            <a:prstGeom prst="roundRect">
              <a:avLst>
                <a:gd name="adj" fmla="val 15000"/>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479" name="Shape 479"/>
            <p:cNvSpPr/>
            <p:nvPr/>
          </p:nvSpPr>
          <p:spPr>
            <a:xfrm>
              <a:off x="245899" y="190500"/>
              <a:ext cx="613102" cy="774700"/>
            </a:xfrm>
            <a:custGeom>
              <a:avLst/>
              <a:gdLst/>
              <a:ahLst/>
              <a:cxnLst>
                <a:cxn ang="0">
                  <a:pos x="wd2" y="hd2"/>
                </a:cxn>
                <a:cxn ang="5400000">
                  <a:pos x="wd2" y="hd2"/>
                </a:cxn>
                <a:cxn ang="10800000">
                  <a:pos x="wd2" y="hd2"/>
                </a:cxn>
                <a:cxn ang="16200000">
                  <a:pos x="wd2" y="hd2"/>
                </a:cxn>
              </a:cxnLst>
              <a:rect l="0" t="0" r="r" b="b"/>
              <a:pathLst>
                <a:path w="21553" h="21600" extrusionOk="0">
                  <a:moveTo>
                    <a:pt x="643" y="0"/>
                  </a:moveTo>
                  <a:cubicBezTo>
                    <a:pt x="270" y="0"/>
                    <a:pt x="-24" y="180"/>
                    <a:pt x="1" y="392"/>
                  </a:cubicBezTo>
                  <a:lnTo>
                    <a:pt x="2469" y="21257"/>
                  </a:lnTo>
                  <a:cubicBezTo>
                    <a:pt x="2492" y="21450"/>
                    <a:pt x="2775" y="21600"/>
                    <a:pt x="3115" y="21600"/>
                  </a:cubicBezTo>
                  <a:lnTo>
                    <a:pt x="18437" y="21600"/>
                  </a:lnTo>
                  <a:cubicBezTo>
                    <a:pt x="18777" y="21600"/>
                    <a:pt x="19060" y="21450"/>
                    <a:pt x="19083" y="21257"/>
                  </a:cubicBezTo>
                  <a:lnTo>
                    <a:pt x="21551" y="392"/>
                  </a:lnTo>
                  <a:cubicBezTo>
                    <a:pt x="21576" y="180"/>
                    <a:pt x="21282" y="0"/>
                    <a:pt x="20909" y="0"/>
                  </a:cubicBezTo>
                  <a:lnTo>
                    <a:pt x="643" y="0"/>
                  </a:lnTo>
                  <a:close/>
                </a:path>
              </a:pathLst>
            </a:custGeom>
            <a:solidFill>
              <a:srgbClr val="FFFFFF"/>
            </a:solidFill>
            <a:ln w="12700" cap="flat">
              <a:noFill/>
              <a:miter lim="400000"/>
            </a:ln>
            <a:effectLst/>
          </p:spPr>
          <p:txBody>
            <a:bodyPr wrap="square" lIns="50800" tIns="50800" rIns="50800" bIns="50800" numCol="1" anchor="ctr">
              <a:noAutofit/>
            </a:bodyPr>
            <a:lstStyle/>
            <a:p>
              <a:pPr>
                <a:defRPr sz="2400">
                  <a:solidFill>
                    <a:schemeClr val="accent1">
                      <a:satOff val="-3355"/>
                      <a:lumOff val="26614"/>
                    </a:schemeClr>
                  </a:solidFill>
                </a:defRPr>
              </a:pPr>
              <a:endParaRPr/>
            </a:p>
          </p:txBody>
        </p:sp>
        <p:sp>
          <p:nvSpPr>
            <p:cNvPr id="480" name="Shape 480"/>
            <p:cNvSpPr/>
            <p:nvPr/>
          </p:nvSpPr>
          <p:spPr>
            <a:xfrm>
              <a:off x="488950" y="361950"/>
              <a:ext cx="127001" cy="381000"/>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481" name="Shape 481"/>
            <p:cNvSpPr/>
            <p:nvPr/>
          </p:nvSpPr>
          <p:spPr>
            <a:xfrm rot="16200000">
              <a:off x="488950" y="361950"/>
              <a:ext cx="127001" cy="381000"/>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grpSp>
      <p:pic>
        <p:nvPicPr>
          <p:cNvPr id="483" name="pasted-image.pdf"/>
          <p:cNvPicPr>
            <a:picLocks noChangeAspect="1"/>
          </p:cNvPicPr>
          <p:nvPr/>
        </p:nvPicPr>
        <p:blipFill>
          <a:blip r:embed="rId5">
            <a:extLst/>
          </a:blip>
          <a:stretch>
            <a:fillRect/>
          </a:stretch>
        </p:blipFill>
        <p:spPr>
          <a:xfrm>
            <a:off x="468053" y="1766716"/>
            <a:ext cx="12068694" cy="6820737"/>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p:nvPr/>
        </p:nvSpPr>
        <p:spPr>
          <a:xfrm>
            <a:off x="-19845" y="-67251"/>
            <a:ext cx="13044490" cy="1700271"/>
          </a:xfrm>
          <a:prstGeom prst="rect">
            <a:avLst/>
          </a:prstGeom>
          <a:solidFill>
            <a:srgbClr val="DCDEE0"/>
          </a:solidFill>
          <a:ln w="12700">
            <a:miter lim="400000"/>
          </a:ln>
        </p:spPr>
        <p:txBody>
          <a:bodyPr lIns="50800" tIns="50800" rIns="50800" bIns="50800" anchor="ctr"/>
          <a:lstStyle/>
          <a:p>
            <a:pPr>
              <a:defRPr sz="2400">
                <a:solidFill>
                  <a:srgbClr val="FFFFFF"/>
                </a:solidFill>
              </a:defRPr>
            </a:pPr>
            <a:endParaRPr/>
          </a:p>
        </p:txBody>
      </p:sp>
      <p:sp>
        <p:nvSpPr>
          <p:cNvPr id="486" name="Shape 486"/>
          <p:cNvSpPr/>
          <p:nvPr/>
        </p:nvSpPr>
        <p:spPr>
          <a:xfrm>
            <a:off x="-19845" y="8721149"/>
            <a:ext cx="13044490" cy="1042940"/>
          </a:xfrm>
          <a:prstGeom prst="rect">
            <a:avLst/>
          </a:prstGeom>
          <a:blipFill>
            <a:blip r:embed="rId2"/>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487" name="Shape 487"/>
          <p:cNvSpPr/>
          <p:nvPr/>
        </p:nvSpPr>
        <p:spPr>
          <a:xfrm>
            <a:off x="427254" y="8925119"/>
            <a:ext cx="9098535" cy="635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3500">
                <a:solidFill>
                  <a:srgbClr val="FFFFFF"/>
                </a:solidFill>
              </a:defRPr>
            </a:lvl1pPr>
          </a:lstStyle>
          <a:p>
            <a:r>
              <a:t>Maintaining water security through innovation</a:t>
            </a:r>
          </a:p>
        </p:txBody>
      </p:sp>
      <p:pic>
        <p:nvPicPr>
          <p:cNvPr id="488" name="SPC-CPS-logo_white-format-png.png"/>
          <p:cNvPicPr>
            <a:picLocks noChangeAspect="1"/>
          </p:cNvPicPr>
          <p:nvPr/>
        </p:nvPicPr>
        <p:blipFill>
          <a:blip r:embed="rId3" cstate="print">
            <a:extLst/>
          </a:blip>
          <a:stretch>
            <a:fillRect/>
          </a:stretch>
        </p:blipFill>
        <p:spPr>
          <a:xfrm>
            <a:off x="10666202" y="8721149"/>
            <a:ext cx="2311907" cy="1042940"/>
          </a:xfrm>
          <a:prstGeom prst="rect">
            <a:avLst/>
          </a:prstGeom>
          <a:ln w="12700">
            <a:miter lim="400000"/>
          </a:ln>
        </p:spPr>
      </p:pic>
      <p:grpSp>
        <p:nvGrpSpPr>
          <p:cNvPr id="494" name="Group 494"/>
          <p:cNvGrpSpPr/>
          <p:nvPr/>
        </p:nvGrpSpPr>
        <p:grpSpPr>
          <a:xfrm>
            <a:off x="1243193" y="140216"/>
            <a:ext cx="10518414" cy="1104901"/>
            <a:chOff x="0" y="0"/>
            <a:chExt cx="10518413" cy="1104900"/>
          </a:xfrm>
        </p:grpSpPr>
        <p:sp>
          <p:nvSpPr>
            <p:cNvPr id="489" name="Shape 489"/>
            <p:cNvSpPr/>
            <p:nvPr/>
          </p:nvSpPr>
          <p:spPr>
            <a:xfrm>
              <a:off x="1448251" y="114299"/>
              <a:ext cx="9070163" cy="927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5400">
                  <a:solidFill>
                    <a:schemeClr val="accent2"/>
                  </a:solidFill>
                </a:defRPr>
              </a:lvl1pPr>
            </a:lstStyle>
            <a:p>
              <a:r>
                <a:t>Securing safe drinking water </a:t>
              </a:r>
            </a:p>
          </p:txBody>
        </p:sp>
        <p:sp>
          <p:nvSpPr>
            <p:cNvPr id="490" name="Shape 490"/>
            <p:cNvSpPr/>
            <p:nvPr/>
          </p:nvSpPr>
          <p:spPr>
            <a:xfrm>
              <a:off x="0" y="0"/>
              <a:ext cx="1104900" cy="1104900"/>
            </a:xfrm>
            <a:prstGeom prst="roundRect">
              <a:avLst>
                <a:gd name="adj" fmla="val 15000"/>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491" name="Shape 491"/>
            <p:cNvSpPr/>
            <p:nvPr/>
          </p:nvSpPr>
          <p:spPr>
            <a:xfrm>
              <a:off x="245899" y="190500"/>
              <a:ext cx="613102" cy="774700"/>
            </a:xfrm>
            <a:custGeom>
              <a:avLst/>
              <a:gdLst/>
              <a:ahLst/>
              <a:cxnLst>
                <a:cxn ang="0">
                  <a:pos x="wd2" y="hd2"/>
                </a:cxn>
                <a:cxn ang="5400000">
                  <a:pos x="wd2" y="hd2"/>
                </a:cxn>
                <a:cxn ang="10800000">
                  <a:pos x="wd2" y="hd2"/>
                </a:cxn>
                <a:cxn ang="16200000">
                  <a:pos x="wd2" y="hd2"/>
                </a:cxn>
              </a:cxnLst>
              <a:rect l="0" t="0" r="r" b="b"/>
              <a:pathLst>
                <a:path w="21553" h="21600" extrusionOk="0">
                  <a:moveTo>
                    <a:pt x="643" y="0"/>
                  </a:moveTo>
                  <a:cubicBezTo>
                    <a:pt x="270" y="0"/>
                    <a:pt x="-24" y="180"/>
                    <a:pt x="1" y="392"/>
                  </a:cubicBezTo>
                  <a:lnTo>
                    <a:pt x="2469" y="21257"/>
                  </a:lnTo>
                  <a:cubicBezTo>
                    <a:pt x="2492" y="21450"/>
                    <a:pt x="2775" y="21600"/>
                    <a:pt x="3115" y="21600"/>
                  </a:cubicBezTo>
                  <a:lnTo>
                    <a:pt x="18437" y="21600"/>
                  </a:lnTo>
                  <a:cubicBezTo>
                    <a:pt x="18777" y="21600"/>
                    <a:pt x="19060" y="21450"/>
                    <a:pt x="19083" y="21257"/>
                  </a:cubicBezTo>
                  <a:lnTo>
                    <a:pt x="21551" y="392"/>
                  </a:lnTo>
                  <a:cubicBezTo>
                    <a:pt x="21576" y="180"/>
                    <a:pt x="21282" y="0"/>
                    <a:pt x="20909" y="0"/>
                  </a:cubicBezTo>
                  <a:lnTo>
                    <a:pt x="643" y="0"/>
                  </a:lnTo>
                  <a:close/>
                </a:path>
              </a:pathLst>
            </a:custGeom>
            <a:solidFill>
              <a:srgbClr val="FFFFFF"/>
            </a:solidFill>
            <a:ln w="12700" cap="flat">
              <a:noFill/>
              <a:miter lim="400000"/>
            </a:ln>
            <a:effectLst/>
          </p:spPr>
          <p:txBody>
            <a:bodyPr wrap="square" lIns="50800" tIns="50800" rIns="50800" bIns="50800" numCol="1" anchor="ctr">
              <a:noAutofit/>
            </a:bodyPr>
            <a:lstStyle/>
            <a:p>
              <a:pPr>
                <a:defRPr sz="2400">
                  <a:solidFill>
                    <a:schemeClr val="accent1">
                      <a:satOff val="-3355"/>
                      <a:lumOff val="26614"/>
                    </a:schemeClr>
                  </a:solidFill>
                </a:defRPr>
              </a:pPr>
              <a:endParaRPr/>
            </a:p>
          </p:txBody>
        </p:sp>
        <p:sp>
          <p:nvSpPr>
            <p:cNvPr id="492" name="Shape 492"/>
            <p:cNvSpPr/>
            <p:nvPr/>
          </p:nvSpPr>
          <p:spPr>
            <a:xfrm>
              <a:off x="488950" y="361950"/>
              <a:ext cx="127001" cy="381000"/>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493" name="Shape 493"/>
            <p:cNvSpPr/>
            <p:nvPr/>
          </p:nvSpPr>
          <p:spPr>
            <a:xfrm rot="16200000">
              <a:off x="488950" y="361950"/>
              <a:ext cx="127001" cy="381000"/>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grpSp>
      <p:pic>
        <p:nvPicPr>
          <p:cNvPr id="495" name="pasted-image.pdf"/>
          <p:cNvPicPr>
            <a:picLocks noChangeAspect="1"/>
          </p:cNvPicPr>
          <p:nvPr/>
        </p:nvPicPr>
        <p:blipFill>
          <a:blip r:embed="rId5">
            <a:extLst/>
          </a:blip>
          <a:stretch>
            <a:fillRect/>
          </a:stretch>
        </p:blipFill>
        <p:spPr>
          <a:xfrm>
            <a:off x="-866386" y="1591149"/>
            <a:ext cx="14737572" cy="7195405"/>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7" name="Group 507"/>
          <p:cNvGrpSpPr/>
          <p:nvPr/>
        </p:nvGrpSpPr>
        <p:grpSpPr>
          <a:xfrm>
            <a:off x="2771520" y="3007263"/>
            <a:ext cx="8512324" cy="2370966"/>
            <a:chOff x="0" y="0"/>
            <a:chExt cx="8512322" cy="2370964"/>
          </a:xfrm>
        </p:grpSpPr>
        <p:sp>
          <p:nvSpPr>
            <p:cNvPr id="497" name="Shape 497"/>
            <p:cNvSpPr/>
            <p:nvPr/>
          </p:nvSpPr>
          <p:spPr>
            <a:xfrm>
              <a:off x="0" y="54185"/>
              <a:ext cx="2158418" cy="2158418"/>
            </a:xfrm>
            <a:prstGeom prst="roundRect">
              <a:avLst>
                <a:gd name="adj" fmla="val 15000"/>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498" name="Shape 498"/>
            <p:cNvSpPr/>
            <p:nvPr/>
          </p:nvSpPr>
          <p:spPr>
            <a:xfrm>
              <a:off x="92150" y="228075"/>
              <a:ext cx="1952020" cy="1176396"/>
            </a:xfrm>
            <a:custGeom>
              <a:avLst/>
              <a:gdLst/>
              <a:ahLst/>
              <a:cxnLst>
                <a:cxn ang="0">
                  <a:pos x="wd2" y="hd2"/>
                </a:cxn>
                <a:cxn ang="5400000">
                  <a:pos x="wd2" y="hd2"/>
                </a:cxn>
                <a:cxn ang="10800000">
                  <a:pos x="wd2" y="hd2"/>
                </a:cxn>
                <a:cxn ang="16200000">
                  <a:pos x="wd2" y="hd2"/>
                </a:cxn>
              </a:cxnLst>
              <a:rect l="0" t="0" r="r" b="b"/>
              <a:pathLst>
                <a:path w="21600" h="21600" extrusionOk="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79"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sz="2400">
                  <a:solidFill>
                    <a:schemeClr val="accent1">
                      <a:satOff val="-3355"/>
                      <a:lumOff val="26614"/>
                    </a:schemeClr>
                  </a:solidFill>
                </a:defRPr>
              </a:pPr>
              <a:endParaRPr/>
            </a:p>
          </p:txBody>
        </p:sp>
        <p:sp>
          <p:nvSpPr>
            <p:cNvPr id="499" name="Shape 499"/>
            <p:cNvSpPr/>
            <p:nvPr/>
          </p:nvSpPr>
          <p:spPr>
            <a:xfrm rot="20357415">
              <a:off x="643509" y="1103125"/>
              <a:ext cx="47585" cy="124047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500" name="Shape 500"/>
            <p:cNvSpPr/>
            <p:nvPr/>
          </p:nvSpPr>
          <p:spPr>
            <a:xfrm rot="20357415">
              <a:off x="844590" y="1090907"/>
              <a:ext cx="47585" cy="1240470"/>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501" name="Shape 501"/>
            <p:cNvSpPr/>
            <p:nvPr/>
          </p:nvSpPr>
          <p:spPr>
            <a:xfrm rot="20357415">
              <a:off x="1069803" y="1104482"/>
              <a:ext cx="47584" cy="124047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502" name="Shape 502"/>
            <p:cNvSpPr/>
            <p:nvPr/>
          </p:nvSpPr>
          <p:spPr>
            <a:xfrm rot="20357415">
              <a:off x="1270883" y="1092263"/>
              <a:ext cx="47585" cy="124047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503" name="Shape 503"/>
            <p:cNvSpPr/>
            <p:nvPr/>
          </p:nvSpPr>
          <p:spPr>
            <a:xfrm rot="20357415">
              <a:off x="1467324" y="1092263"/>
              <a:ext cx="47584" cy="124047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504" name="Shape 504"/>
            <p:cNvSpPr/>
            <p:nvPr/>
          </p:nvSpPr>
          <p:spPr>
            <a:xfrm rot="20357415">
              <a:off x="1697177" y="1162158"/>
              <a:ext cx="47584" cy="124047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505" name="Shape 505"/>
            <p:cNvSpPr/>
            <p:nvPr/>
          </p:nvSpPr>
          <p:spPr>
            <a:xfrm rot="20357415">
              <a:off x="1893617" y="1162158"/>
              <a:ext cx="47585" cy="124047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506" name="Shape 506"/>
            <p:cNvSpPr/>
            <p:nvPr/>
          </p:nvSpPr>
          <p:spPr>
            <a:xfrm>
              <a:off x="2435428" y="0"/>
              <a:ext cx="6076895" cy="22352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7000">
                  <a:solidFill>
                    <a:srgbClr val="3380B0"/>
                  </a:solidFill>
                </a:defRPr>
              </a:lvl1pPr>
            </a:lstStyle>
            <a:p>
              <a:r>
                <a:t>Maximising water yields</a:t>
              </a:r>
            </a:p>
          </p:txBody>
        </p:sp>
      </p:grpSp>
      <p:sp>
        <p:nvSpPr>
          <p:cNvPr id="508" name="Shape 508"/>
          <p:cNvSpPr/>
          <p:nvPr/>
        </p:nvSpPr>
        <p:spPr>
          <a:xfrm>
            <a:off x="-19845" y="8721149"/>
            <a:ext cx="13044490" cy="1042940"/>
          </a:xfrm>
          <a:prstGeom prst="rect">
            <a:avLst/>
          </a:prstGeom>
          <a:blipFill>
            <a:blip r:embed="rId2"/>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509" name="Shape 509"/>
          <p:cNvSpPr/>
          <p:nvPr/>
        </p:nvSpPr>
        <p:spPr>
          <a:xfrm>
            <a:off x="427254" y="8925119"/>
            <a:ext cx="9098535" cy="635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3500">
                <a:solidFill>
                  <a:srgbClr val="FFFFFF"/>
                </a:solidFill>
              </a:defRPr>
            </a:lvl1pPr>
          </a:lstStyle>
          <a:p>
            <a:r>
              <a:t>Maintaining water security through innovation</a:t>
            </a:r>
          </a:p>
        </p:txBody>
      </p:sp>
      <p:pic>
        <p:nvPicPr>
          <p:cNvPr id="510" name="SPC-CPS-logo_white-format-png.png"/>
          <p:cNvPicPr>
            <a:picLocks noChangeAspect="1"/>
          </p:cNvPicPr>
          <p:nvPr/>
        </p:nvPicPr>
        <p:blipFill>
          <a:blip r:embed="rId3" cstate="print">
            <a:extLst/>
          </a:blip>
          <a:stretch>
            <a:fillRect/>
          </a:stretch>
        </p:blipFill>
        <p:spPr>
          <a:xfrm>
            <a:off x="10666202" y="8721149"/>
            <a:ext cx="2311907" cy="1042940"/>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 name="PastedGraphic-2.png"/>
          <p:cNvPicPr>
            <a:picLocks noChangeAspect="1"/>
          </p:cNvPicPr>
          <p:nvPr/>
        </p:nvPicPr>
        <p:blipFill>
          <a:blip r:embed="rId3">
            <a:extLst/>
          </a:blip>
          <a:stretch>
            <a:fillRect/>
          </a:stretch>
        </p:blipFill>
        <p:spPr>
          <a:xfrm>
            <a:off x="-850247" y="1252443"/>
            <a:ext cx="13454014" cy="7586717"/>
          </a:xfrm>
          <a:prstGeom prst="rect">
            <a:avLst/>
          </a:prstGeom>
          <a:ln w="12700">
            <a:miter lim="400000"/>
          </a:ln>
        </p:spPr>
      </p:pic>
      <p:sp>
        <p:nvSpPr>
          <p:cNvPr id="530" name="Shape 530"/>
          <p:cNvSpPr/>
          <p:nvPr/>
        </p:nvSpPr>
        <p:spPr>
          <a:xfrm>
            <a:off x="-19845" y="-56984"/>
            <a:ext cx="13044490" cy="1519835"/>
          </a:xfrm>
          <a:prstGeom prst="rect">
            <a:avLst/>
          </a:prstGeom>
          <a:solidFill>
            <a:srgbClr val="DCDEE0"/>
          </a:solidFill>
          <a:ln w="12700">
            <a:miter lim="400000"/>
          </a:ln>
        </p:spPr>
        <p:txBody>
          <a:bodyPr lIns="50800" tIns="50800" rIns="50800" bIns="50800" anchor="ctr"/>
          <a:lstStyle/>
          <a:p>
            <a:pPr>
              <a:defRPr sz="2400">
                <a:solidFill>
                  <a:srgbClr val="FFFFFF"/>
                </a:solidFill>
              </a:defRPr>
            </a:pPr>
            <a:endParaRPr/>
          </a:p>
        </p:txBody>
      </p:sp>
      <p:sp>
        <p:nvSpPr>
          <p:cNvPr id="531" name="Shape 531"/>
          <p:cNvSpPr/>
          <p:nvPr/>
        </p:nvSpPr>
        <p:spPr>
          <a:xfrm>
            <a:off x="-19845" y="8721149"/>
            <a:ext cx="13044490" cy="1042940"/>
          </a:xfrm>
          <a:prstGeom prst="rect">
            <a:avLst/>
          </a:pr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532" name="Shape 532"/>
          <p:cNvSpPr/>
          <p:nvPr/>
        </p:nvSpPr>
        <p:spPr>
          <a:xfrm>
            <a:off x="427254" y="8925119"/>
            <a:ext cx="9098535" cy="635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3500">
                <a:solidFill>
                  <a:srgbClr val="FFFFFF"/>
                </a:solidFill>
              </a:defRPr>
            </a:lvl1pPr>
          </a:lstStyle>
          <a:p>
            <a:r>
              <a:t>Maintaining water security through innovation</a:t>
            </a:r>
          </a:p>
        </p:txBody>
      </p:sp>
      <p:pic>
        <p:nvPicPr>
          <p:cNvPr id="533" name="SPC-CPS-logo_white-format-png.png"/>
          <p:cNvPicPr>
            <a:picLocks noChangeAspect="1"/>
          </p:cNvPicPr>
          <p:nvPr/>
        </p:nvPicPr>
        <p:blipFill>
          <a:blip r:embed="rId5" cstate="print">
            <a:extLst/>
          </a:blip>
          <a:stretch>
            <a:fillRect/>
          </a:stretch>
        </p:blipFill>
        <p:spPr>
          <a:xfrm>
            <a:off x="10666202" y="8721149"/>
            <a:ext cx="2311907" cy="1042940"/>
          </a:xfrm>
          <a:prstGeom prst="rect">
            <a:avLst/>
          </a:prstGeom>
          <a:ln w="12700">
            <a:miter lim="400000"/>
          </a:ln>
        </p:spPr>
      </p:pic>
      <p:sp>
        <p:nvSpPr>
          <p:cNvPr id="534" name="Shape 534"/>
          <p:cNvSpPr/>
          <p:nvPr/>
        </p:nvSpPr>
        <p:spPr>
          <a:xfrm>
            <a:off x="3629254" y="239383"/>
            <a:ext cx="7429729" cy="927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5400">
                <a:solidFill>
                  <a:srgbClr val="3380B0"/>
                </a:solidFill>
              </a:defRPr>
            </a:lvl1pPr>
          </a:lstStyle>
          <a:p>
            <a:r>
              <a:t>Maximising water yields</a:t>
            </a:r>
          </a:p>
        </p:txBody>
      </p:sp>
      <p:grpSp>
        <p:nvGrpSpPr>
          <p:cNvPr id="544" name="Group 544"/>
          <p:cNvGrpSpPr/>
          <p:nvPr/>
        </p:nvGrpSpPr>
        <p:grpSpPr>
          <a:xfrm>
            <a:off x="2185161" y="150483"/>
            <a:ext cx="1104901" cy="1104901"/>
            <a:chOff x="0" y="0"/>
            <a:chExt cx="1104900" cy="1104900"/>
          </a:xfrm>
        </p:grpSpPr>
        <p:sp>
          <p:nvSpPr>
            <p:cNvPr id="535" name="Shape 535"/>
            <p:cNvSpPr/>
            <p:nvPr/>
          </p:nvSpPr>
          <p:spPr>
            <a:xfrm>
              <a:off x="0" y="0"/>
              <a:ext cx="1104900" cy="1104900"/>
            </a:xfrm>
            <a:prstGeom prst="roundRect">
              <a:avLst>
                <a:gd name="adj" fmla="val 15000"/>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536" name="Shape 536"/>
            <p:cNvSpPr/>
            <p:nvPr/>
          </p:nvSpPr>
          <p:spPr>
            <a:xfrm>
              <a:off x="47172" y="89014"/>
              <a:ext cx="999244" cy="602202"/>
            </a:xfrm>
            <a:custGeom>
              <a:avLst/>
              <a:gdLst/>
              <a:ahLst/>
              <a:cxnLst>
                <a:cxn ang="0">
                  <a:pos x="wd2" y="hd2"/>
                </a:cxn>
                <a:cxn ang="5400000">
                  <a:pos x="wd2" y="hd2"/>
                </a:cxn>
                <a:cxn ang="10800000">
                  <a:pos x="wd2" y="hd2"/>
                </a:cxn>
                <a:cxn ang="16200000">
                  <a:pos x="wd2" y="hd2"/>
                </a:cxn>
              </a:cxnLst>
              <a:rect l="0" t="0" r="r" b="b"/>
              <a:pathLst>
                <a:path w="21600" h="21600" extrusionOk="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80"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sz="2400">
                  <a:solidFill>
                    <a:schemeClr val="accent1">
                      <a:satOff val="-3355"/>
                      <a:lumOff val="26614"/>
                    </a:schemeClr>
                  </a:solidFill>
                </a:defRPr>
              </a:pPr>
              <a:endParaRPr/>
            </a:p>
          </p:txBody>
        </p:sp>
        <p:sp>
          <p:nvSpPr>
            <p:cNvPr id="537" name="Shape 537"/>
            <p:cNvSpPr/>
            <p:nvPr/>
          </p:nvSpPr>
          <p:spPr>
            <a:xfrm rot="20357415">
              <a:off x="319368" y="539015"/>
              <a:ext cx="23132" cy="577960"/>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538" name="Shape 538"/>
            <p:cNvSpPr/>
            <p:nvPr/>
          </p:nvSpPr>
          <p:spPr>
            <a:xfrm rot="20357415">
              <a:off x="423175" y="532571"/>
              <a:ext cx="23295" cy="582928"/>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539" name="Shape 539"/>
            <p:cNvSpPr/>
            <p:nvPr/>
          </p:nvSpPr>
          <p:spPr>
            <a:xfrm rot="20357415">
              <a:off x="537893" y="539817"/>
              <a:ext cx="22238" cy="579519"/>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540" name="Shape 540"/>
            <p:cNvSpPr/>
            <p:nvPr/>
          </p:nvSpPr>
          <p:spPr>
            <a:xfrm rot="20357415">
              <a:off x="641707" y="533683"/>
              <a:ext cx="20701" cy="584214"/>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541" name="Shape 541"/>
            <p:cNvSpPr/>
            <p:nvPr/>
          </p:nvSpPr>
          <p:spPr>
            <a:xfrm rot="20357415">
              <a:off x="742391" y="533352"/>
              <a:ext cx="22384" cy="585235"/>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542" name="Shape 542"/>
            <p:cNvSpPr/>
            <p:nvPr/>
          </p:nvSpPr>
          <p:spPr>
            <a:xfrm rot="20357415">
              <a:off x="852568" y="570583"/>
              <a:ext cx="21926" cy="542818"/>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543" name="Shape 543"/>
            <p:cNvSpPr/>
            <p:nvPr/>
          </p:nvSpPr>
          <p:spPr>
            <a:xfrm rot="20357415">
              <a:off x="946569" y="572181"/>
              <a:ext cx="19737" cy="505330"/>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gr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Shape 563"/>
          <p:cNvSpPr/>
          <p:nvPr/>
        </p:nvSpPr>
        <p:spPr>
          <a:xfrm>
            <a:off x="-19845" y="-56984"/>
            <a:ext cx="13044490" cy="1519835"/>
          </a:xfrm>
          <a:prstGeom prst="rect">
            <a:avLst/>
          </a:prstGeom>
          <a:solidFill>
            <a:srgbClr val="DCDEE0"/>
          </a:solidFill>
          <a:ln w="12700">
            <a:miter lim="400000"/>
          </a:ln>
        </p:spPr>
        <p:txBody>
          <a:bodyPr lIns="50800" tIns="50800" rIns="50800" bIns="50800" anchor="ctr"/>
          <a:lstStyle/>
          <a:p>
            <a:pPr>
              <a:defRPr sz="2400">
                <a:solidFill>
                  <a:srgbClr val="FFFFFF"/>
                </a:solidFill>
              </a:defRPr>
            </a:pPr>
            <a:endParaRPr/>
          </a:p>
        </p:txBody>
      </p:sp>
      <p:sp>
        <p:nvSpPr>
          <p:cNvPr id="564" name="Shape 564"/>
          <p:cNvSpPr/>
          <p:nvPr/>
        </p:nvSpPr>
        <p:spPr>
          <a:xfrm>
            <a:off x="-19845" y="8721149"/>
            <a:ext cx="13044490" cy="1042940"/>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565" name="Shape 565"/>
          <p:cNvSpPr/>
          <p:nvPr/>
        </p:nvSpPr>
        <p:spPr>
          <a:xfrm>
            <a:off x="427254" y="8925119"/>
            <a:ext cx="9098535" cy="635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3500">
                <a:solidFill>
                  <a:srgbClr val="FFFFFF"/>
                </a:solidFill>
              </a:defRPr>
            </a:lvl1pPr>
          </a:lstStyle>
          <a:p>
            <a:r>
              <a:t>Maintaining water security through innovation</a:t>
            </a:r>
          </a:p>
        </p:txBody>
      </p:sp>
      <p:pic>
        <p:nvPicPr>
          <p:cNvPr id="566" name="SPC-CPS-logo_white-format-png.png"/>
          <p:cNvPicPr>
            <a:picLocks noChangeAspect="1"/>
          </p:cNvPicPr>
          <p:nvPr/>
        </p:nvPicPr>
        <p:blipFill>
          <a:blip r:embed="rId4" cstate="print">
            <a:extLst/>
          </a:blip>
          <a:stretch>
            <a:fillRect/>
          </a:stretch>
        </p:blipFill>
        <p:spPr>
          <a:xfrm>
            <a:off x="10666202" y="8721149"/>
            <a:ext cx="2311907" cy="1042940"/>
          </a:xfrm>
          <a:prstGeom prst="rect">
            <a:avLst/>
          </a:prstGeom>
          <a:ln w="12700">
            <a:miter lim="400000"/>
          </a:ln>
        </p:spPr>
      </p:pic>
      <p:sp>
        <p:nvSpPr>
          <p:cNvPr id="567" name="Shape 567"/>
          <p:cNvSpPr/>
          <p:nvPr/>
        </p:nvSpPr>
        <p:spPr>
          <a:xfrm>
            <a:off x="3629254" y="239383"/>
            <a:ext cx="7190385" cy="927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5400">
                <a:solidFill>
                  <a:srgbClr val="3380B0"/>
                </a:solidFill>
              </a:defRPr>
            </a:lvl1pPr>
          </a:lstStyle>
          <a:p>
            <a:r>
              <a:t>Increasing water yields</a:t>
            </a:r>
          </a:p>
        </p:txBody>
      </p:sp>
      <p:grpSp>
        <p:nvGrpSpPr>
          <p:cNvPr id="577" name="Group 577"/>
          <p:cNvGrpSpPr/>
          <p:nvPr/>
        </p:nvGrpSpPr>
        <p:grpSpPr>
          <a:xfrm>
            <a:off x="2185161" y="150483"/>
            <a:ext cx="1104901" cy="1104901"/>
            <a:chOff x="0" y="0"/>
            <a:chExt cx="1104900" cy="1104900"/>
          </a:xfrm>
        </p:grpSpPr>
        <p:sp>
          <p:nvSpPr>
            <p:cNvPr id="568" name="Shape 568"/>
            <p:cNvSpPr/>
            <p:nvPr/>
          </p:nvSpPr>
          <p:spPr>
            <a:xfrm>
              <a:off x="0" y="0"/>
              <a:ext cx="1104900" cy="1104900"/>
            </a:xfrm>
            <a:prstGeom prst="roundRect">
              <a:avLst>
                <a:gd name="adj" fmla="val 15000"/>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569" name="Shape 569"/>
            <p:cNvSpPr/>
            <p:nvPr/>
          </p:nvSpPr>
          <p:spPr>
            <a:xfrm>
              <a:off x="47172" y="89014"/>
              <a:ext cx="999244" cy="602202"/>
            </a:xfrm>
            <a:custGeom>
              <a:avLst/>
              <a:gdLst/>
              <a:ahLst/>
              <a:cxnLst>
                <a:cxn ang="0">
                  <a:pos x="wd2" y="hd2"/>
                </a:cxn>
                <a:cxn ang="5400000">
                  <a:pos x="wd2" y="hd2"/>
                </a:cxn>
                <a:cxn ang="10800000">
                  <a:pos x="wd2" y="hd2"/>
                </a:cxn>
                <a:cxn ang="16200000">
                  <a:pos x="wd2" y="hd2"/>
                </a:cxn>
              </a:cxnLst>
              <a:rect l="0" t="0" r="r" b="b"/>
              <a:pathLst>
                <a:path w="21600" h="21600" extrusionOk="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80"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sz="2400">
                  <a:solidFill>
                    <a:schemeClr val="accent1">
                      <a:satOff val="-3355"/>
                      <a:lumOff val="26614"/>
                    </a:schemeClr>
                  </a:solidFill>
                </a:defRPr>
              </a:pPr>
              <a:endParaRPr/>
            </a:p>
          </p:txBody>
        </p:sp>
        <p:sp>
          <p:nvSpPr>
            <p:cNvPr id="570" name="Shape 570"/>
            <p:cNvSpPr/>
            <p:nvPr/>
          </p:nvSpPr>
          <p:spPr>
            <a:xfrm rot="20357415">
              <a:off x="319368" y="539015"/>
              <a:ext cx="23132" cy="577960"/>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571" name="Shape 571"/>
            <p:cNvSpPr/>
            <p:nvPr/>
          </p:nvSpPr>
          <p:spPr>
            <a:xfrm rot="20357415">
              <a:off x="423175" y="532571"/>
              <a:ext cx="23295" cy="582928"/>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572" name="Shape 572"/>
            <p:cNvSpPr/>
            <p:nvPr/>
          </p:nvSpPr>
          <p:spPr>
            <a:xfrm rot="20357415">
              <a:off x="537893" y="539817"/>
              <a:ext cx="22238" cy="579519"/>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573" name="Shape 573"/>
            <p:cNvSpPr/>
            <p:nvPr/>
          </p:nvSpPr>
          <p:spPr>
            <a:xfrm rot="20357415">
              <a:off x="641707" y="533683"/>
              <a:ext cx="20701" cy="584214"/>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574" name="Shape 574"/>
            <p:cNvSpPr/>
            <p:nvPr/>
          </p:nvSpPr>
          <p:spPr>
            <a:xfrm rot="20357415">
              <a:off x="742391" y="533352"/>
              <a:ext cx="22384" cy="585235"/>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575" name="Shape 575"/>
            <p:cNvSpPr/>
            <p:nvPr/>
          </p:nvSpPr>
          <p:spPr>
            <a:xfrm rot="20357415">
              <a:off x="852568" y="570583"/>
              <a:ext cx="21926" cy="542818"/>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576" name="Shape 576"/>
            <p:cNvSpPr/>
            <p:nvPr/>
          </p:nvSpPr>
          <p:spPr>
            <a:xfrm rot="20357415">
              <a:off x="946569" y="572181"/>
              <a:ext cx="19737" cy="505330"/>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grpSp>
      <p:pic>
        <p:nvPicPr>
          <p:cNvPr id="578" name="junk 2.pdf"/>
          <p:cNvPicPr>
            <a:picLocks noChangeAspect="1"/>
          </p:cNvPicPr>
          <p:nvPr/>
        </p:nvPicPr>
        <p:blipFill>
          <a:blip r:embed="rId5">
            <a:extLst/>
          </a:blip>
          <a:stretch>
            <a:fillRect/>
          </a:stretch>
        </p:blipFill>
        <p:spPr>
          <a:xfrm>
            <a:off x="-2224" y="555455"/>
            <a:ext cx="13009248" cy="9192996"/>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4" name="Group 584"/>
          <p:cNvGrpSpPr/>
          <p:nvPr/>
        </p:nvGrpSpPr>
        <p:grpSpPr>
          <a:xfrm>
            <a:off x="874028" y="3007263"/>
            <a:ext cx="11428620" cy="2235201"/>
            <a:chOff x="0" y="0"/>
            <a:chExt cx="11428618" cy="2235200"/>
          </a:xfrm>
        </p:grpSpPr>
        <p:sp>
          <p:nvSpPr>
            <p:cNvPr id="580" name="Shape 580"/>
            <p:cNvSpPr/>
            <p:nvPr/>
          </p:nvSpPr>
          <p:spPr>
            <a:xfrm>
              <a:off x="162090" y="38099"/>
              <a:ext cx="2159001" cy="2159001"/>
            </a:xfrm>
            <a:prstGeom prst="roundRect">
              <a:avLst>
                <a:gd name="adj" fmla="val 15000"/>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581" name="Shape 581"/>
            <p:cNvSpPr/>
            <p:nvPr/>
          </p:nvSpPr>
          <p:spPr>
            <a:xfrm>
              <a:off x="0" y="1207487"/>
              <a:ext cx="2483181" cy="8608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28"/>
                  </a:lnTo>
                  <a:cubicBezTo>
                    <a:pt x="292" y="3728"/>
                    <a:pt x="665" y="4209"/>
                    <a:pt x="1059" y="4708"/>
                  </a:cubicBezTo>
                  <a:cubicBezTo>
                    <a:pt x="1551" y="5332"/>
                    <a:pt x="2109" y="6053"/>
                    <a:pt x="2703" y="6053"/>
                  </a:cubicBezTo>
                  <a:cubicBezTo>
                    <a:pt x="3287" y="6053"/>
                    <a:pt x="3802" y="5365"/>
                    <a:pt x="4256" y="4757"/>
                  </a:cubicBezTo>
                  <a:cubicBezTo>
                    <a:pt x="4656" y="4226"/>
                    <a:pt x="5034" y="3728"/>
                    <a:pt x="5402" y="3728"/>
                  </a:cubicBezTo>
                  <a:cubicBezTo>
                    <a:pt x="5769" y="3728"/>
                    <a:pt x="6142" y="4226"/>
                    <a:pt x="6542" y="4757"/>
                  </a:cubicBezTo>
                  <a:cubicBezTo>
                    <a:pt x="6996" y="5365"/>
                    <a:pt x="7516" y="6053"/>
                    <a:pt x="8105" y="6053"/>
                  </a:cubicBezTo>
                  <a:cubicBezTo>
                    <a:pt x="8689" y="6053"/>
                    <a:pt x="9186" y="5380"/>
                    <a:pt x="9624" y="4771"/>
                  </a:cubicBezTo>
                  <a:cubicBezTo>
                    <a:pt x="10019" y="4225"/>
                    <a:pt x="10392" y="3728"/>
                    <a:pt x="10803" y="3728"/>
                  </a:cubicBezTo>
                  <a:cubicBezTo>
                    <a:pt x="11187" y="3728"/>
                    <a:pt x="11512" y="4178"/>
                    <a:pt x="11885" y="4708"/>
                  </a:cubicBezTo>
                  <a:cubicBezTo>
                    <a:pt x="12328" y="5332"/>
                    <a:pt x="12837" y="6053"/>
                    <a:pt x="13502" y="6053"/>
                  </a:cubicBezTo>
                  <a:cubicBezTo>
                    <a:pt x="14172" y="6053"/>
                    <a:pt x="14690" y="5333"/>
                    <a:pt x="15144" y="4693"/>
                  </a:cubicBezTo>
                  <a:cubicBezTo>
                    <a:pt x="15517" y="4179"/>
                    <a:pt x="15836" y="3728"/>
                    <a:pt x="16198" y="3728"/>
                  </a:cubicBezTo>
                  <a:cubicBezTo>
                    <a:pt x="16566" y="3728"/>
                    <a:pt x="16902" y="4182"/>
                    <a:pt x="17291" y="4727"/>
                  </a:cubicBezTo>
                  <a:cubicBezTo>
                    <a:pt x="17746" y="5351"/>
                    <a:pt x="18264" y="6053"/>
                    <a:pt x="18902" y="6053"/>
                  </a:cubicBezTo>
                  <a:cubicBezTo>
                    <a:pt x="19556" y="6053"/>
                    <a:pt x="20113" y="5319"/>
                    <a:pt x="20605" y="4664"/>
                  </a:cubicBezTo>
                  <a:cubicBezTo>
                    <a:pt x="20972" y="4181"/>
                    <a:pt x="21319" y="3728"/>
                    <a:pt x="21600" y="3728"/>
                  </a:cubicBezTo>
                  <a:lnTo>
                    <a:pt x="21600" y="0"/>
                  </a:lnTo>
                  <a:cubicBezTo>
                    <a:pt x="21038" y="0"/>
                    <a:pt x="20547" y="653"/>
                    <a:pt x="20071" y="1277"/>
                  </a:cubicBezTo>
                  <a:cubicBezTo>
                    <a:pt x="19655" y="1807"/>
                    <a:pt x="19270" y="2325"/>
                    <a:pt x="18897" y="2325"/>
                  </a:cubicBezTo>
                  <a:cubicBezTo>
                    <a:pt x="18551" y="2325"/>
                    <a:pt x="18221" y="1870"/>
                    <a:pt x="17842" y="1355"/>
                  </a:cubicBezTo>
                  <a:cubicBezTo>
                    <a:pt x="17377" y="715"/>
                    <a:pt x="16853" y="0"/>
                    <a:pt x="16198" y="0"/>
                  </a:cubicBezTo>
                  <a:cubicBezTo>
                    <a:pt x="15544" y="0"/>
                    <a:pt x="15037" y="716"/>
                    <a:pt x="14583" y="1340"/>
                  </a:cubicBezTo>
                  <a:cubicBezTo>
                    <a:pt x="14205" y="1871"/>
                    <a:pt x="13875" y="2325"/>
                    <a:pt x="13502" y="2325"/>
                  </a:cubicBezTo>
                  <a:cubicBezTo>
                    <a:pt x="13134" y="2325"/>
                    <a:pt x="12820" y="1870"/>
                    <a:pt x="12452" y="1355"/>
                  </a:cubicBezTo>
                  <a:cubicBezTo>
                    <a:pt x="11998" y="715"/>
                    <a:pt x="11485" y="0"/>
                    <a:pt x="10803" y="0"/>
                  </a:cubicBezTo>
                  <a:cubicBezTo>
                    <a:pt x="10106" y="0"/>
                    <a:pt x="9554" y="749"/>
                    <a:pt x="9073" y="1404"/>
                  </a:cubicBezTo>
                  <a:cubicBezTo>
                    <a:pt x="8711" y="1903"/>
                    <a:pt x="8402" y="2325"/>
                    <a:pt x="8105" y="2325"/>
                  </a:cubicBezTo>
                  <a:cubicBezTo>
                    <a:pt x="7802" y="2325"/>
                    <a:pt x="7467" y="1889"/>
                    <a:pt x="7083" y="1374"/>
                  </a:cubicBezTo>
                  <a:cubicBezTo>
                    <a:pt x="6602" y="735"/>
                    <a:pt x="6050" y="0"/>
                    <a:pt x="5402" y="0"/>
                  </a:cubicBezTo>
                  <a:cubicBezTo>
                    <a:pt x="4747" y="0"/>
                    <a:pt x="4202" y="735"/>
                    <a:pt x="3715" y="1374"/>
                  </a:cubicBezTo>
                  <a:cubicBezTo>
                    <a:pt x="3348" y="1858"/>
                    <a:pt x="3001" y="2325"/>
                    <a:pt x="2703" y="2325"/>
                  </a:cubicBezTo>
                  <a:cubicBezTo>
                    <a:pt x="2384" y="2325"/>
                    <a:pt x="1996" y="1827"/>
                    <a:pt x="1585" y="1296"/>
                  </a:cubicBezTo>
                  <a:cubicBezTo>
                    <a:pt x="1082" y="657"/>
                    <a:pt x="568" y="0"/>
                    <a:pt x="0" y="0"/>
                  </a:cubicBezTo>
                  <a:close/>
                  <a:moveTo>
                    <a:pt x="0" y="7769"/>
                  </a:moveTo>
                  <a:lnTo>
                    <a:pt x="0" y="11492"/>
                  </a:lnTo>
                  <a:cubicBezTo>
                    <a:pt x="292" y="11492"/>
                    <a:pt x="665" y="11977"/>
                    <a:pt x="1059" y="12477"/>
                  </a:cubicBezTo>
                  <a:cubicBezTo>
                    <a:pt x="1551" y="13100"/>
                    <a:pt x="2109" y="13817"/>
                    <a:pt x="2703" y="13817"/>
                  </a:cubicBezTo>
                  <a:cubicBezTo>
                    <a:pt x="3287" y="13817"/>
                    <a:pt x="3802" y="13133"/>
                    <a:pt x="4256" y="12525"/>
                  </a:cubicBezTo>
                  <a:cubicBezTo>
                    <a:pt x="4656" y="11995"/>
                    <a:pt x="5034" y="11492"/>
                    <a:pt x="5402" y="11492"/>
                  </a:cubicBezTo>
                  <a:cubicBezTo>
                    <a:pt x="5769" y="11492"/>
                    <a:pt x="6142" y="11995"/>
                    <a:pt x="6542" y="12525"/>
                  </a:cubicBezTo>
                  <a:cubicBezTo>
                    <a:pt x="6996" y="13133"/>
                    <a:pt x="7516" y="13817"/>
                    <a:pt x="8105" y="13817"/>
                  </a:cubicBezTo>
                  <a:cubicBezTo>
                    <a:pt x="8689" y="13817"/>
                    <a:pt x="9186" y="13148"/>
                    <a:pt x="9624" y="12540"/>
                  </a:cubicBezTo>
                  <a:cubicBezTo>
                    <a:pt x="10019" y="11994"/>
                    <a:pt x="10392" y="11492"/>
                    <a:pt x="10803" y="11492"/>
                  </a:cubicBezTo>
                  <a:cubicBezTo>
                    <a:pt x="11187" y="11492"/>
                    <a:pt x="11512" y="11946"/>
                    <a:pt x="11885" y="12477"/>
                  </a:cubicBezTo>
                  <a:cubicBezTo>
                    <a:pt x="12328" y="13100"/>
                    <a:pt x="12837" y="13817"/>
                    <a:pt x="13502" y="13817"/>
                  </a:cubicBezTo>
                  <a:cubicBezTo>
                    <a:pt x="14172" y="13817"/>
                    <a:pt x="14690" y="13101"/>
                    <a:pt x="15144" y="12462"/>
                  </a:cubicBezTo>
                  <a:cubicBezTo>
                    <a:pt x="15517" y="11947"/>
                    <a:pt x="15836" y="11492"/>
                    <a:pt x="16198" y="11492"/>
                  </a:cubicBezTo>
                  <a:cubicBezTo>
                    <a:pt x="16566" y="11492"/>
                    <a:pt x="16902" y="11945"/>
                    <a:pt x="17291" y="12491"/>
                  </a:cubicBezTo>
                  <a:cubicBezTo>
                    <a:pt x="17746" y="13115"/>
                    <a:pt x="18264" y="13817"/>
                    <a:pt x="18902" y="13817"/>
                  </a:cubicBezTo>
                  <a:cubicBezTo>
                    <a:pt x="19556" y="13817"/>
                    <a:pt x="20113" y="13083"/>
                    <a:pt x="20605" y="12428"/>
                  </a:cubicBezTo>
                  <a:cubicBezTo>
                    <a:pt x="20972" y="11944"/>
                    <a:pt x="21319" y="11492"/>
                    <a:pt x="21600" y="11492"/>
                  </a:cubicBezTo>
                  <a:lnTo>
                    <a:pt x="21600" y="7769"/>
                  </a:lnTo>
                  <a:cubicBezTo>
                    <a:pt x="21038" y="7769"/>
                    <a:pt x="20547" y="8422"/>
                    <a:pt x="20071" y="9045"/>
                  </a:cubicBezTo>
                  <a:cubicBezTo>
                    <a:pt x="19655" y="9591"/>
                    <a:pt x="19270" y="10088"/>
                    <a:pt x="18897" y="10088"/>
                  </a:cubicBezTo>
                  <a:cubicBezTo>
                    <a:pt x="18551" y="10088"/>
                    <a:pt x="18221" y="9638"/>
                    <a:pt x="17842" y="9123"/>
                  </a:cubicBezTo>
                  <a:cubicBezTo>
                    <a:pt x="17377" y="8484"/>
                    <a:pt x="16853" y="7769"/>
                    <a:pt x="16198" y="7769"/>
                  </a:cubicBezTo>
                  <a:cubicBezTo>
                    <a:pt x="15544" y="7769"/>
                    <a:pt x="15037" y="8485"/>
                    <a:pt x="14583" y="9109"/>
                  </a:cubicBezTo>
                  <a:cubicBezTo>
                    <a:pt x="14205" y="9639"/>
                    <a:pt x="13875" y="10088"/>
                    <a:pt x="13502" y="10088"/>
                  </a:cubicBezTo>
                  <a:cubicBezTo>
                    <a:pt x="13134" y="10088"/>
                    <a:pt x="12820" y="9638"/>
                    <a:pt x="12452" y="9123"/>
                  </a:cubicBezTo>
                  <a:cubicBezTo>
                    <a:pt x="11998" y="8484"/>
                    <a:pt x="11485" y="7769"/>
                    <a:pt x="10803" y="7769"/>
                  </a:cubicBezTo>
                  <a:cubicBezTo>
                    <a:pt x="10106" y="7769"/>
                    <a:pt x="9554" y="8517"/>
                    <a:pt x="9073" y="9172"/>
                  </a:cubicBezTo>
                  <a:cubicBezTo>
                    <a:pt x="8711" y="9671"/>
                    <a:pt x="8402" y="10088"/>
                    <a:pt x="8105" y="10088"/>
                  </a:cubicBezTo>
                  <a:cubicBezTo>
                    <a:pt x="7802" y="10088"/>
                    <a:pt x="7467" y="9653"/>
                    <a:pt x="7083" y="9138"/>
                  </a:cubicBezTo>
                  <a:cubicBezTo>
                    <a:pt x="6602" y="8499"/>
                    <a:pt x="6050" y="7769"/>
                    <a:pt x="5402" y="7769"/>
                  </a:cubicBezTo>
                  <a:cubicBezTo>
                    <a:pt x="4747" y="7769"/>
                    <a:pt x="4202" y="8499"/>
                    <a:pt x="3715" y="9138"/>
                  </a:cubicBezTo>
                  <a:cubicBezTo>
                    <a:pt x="3348" y="9622"/>
                    <a:pt x="3001" y="10088"/>
                    <a:pt x="2703" y="10088"/>
                  </a:cubicBezTo>
                  <a:cubicBezTo>
                    <a:pt x="2384" y="10088"/>
                    <a:pt x="1996" y="9590"/>
                    <a:pt x="1585" y="9060"/>
                  </a:cubicBezTo>
                  <a:cubicBezTo>
                    <a:pt x="1082" y="8421"/>
                    <a:pt x="568" y="7769"/>
                    <a:pt x="0" y="7769"/>
                  </a:cubicBezTo>
                  <a:close/>
                  <a:moveTo>
                    <a:pt x="0" y="15547"/>
                  </a:moveTo>
                  <a:lnTo>
                    <a:pt x="0" y="19275"/>
                  </a:lnTo>
                  <a:cubicBezTo>
                    <a:pt x="292" y="19275"/>
                    <a:pt x="665" y="19761"/>
                    <a:pt x="1059" y="20260"/>
                  </a:cubicBezTo>
                  <a:cubicBezTo>
                    <a:pt x="1551" y="20884"/>
                    <a:pt x="2109" y="21600"/>
                    <a:pt x="2703" y="21600"/>
                  </a:cubicBezTo>
                  <a:cubicBezTo>
                    <a:pt x="3287" y="21600"/>
                    <a:pt x="3802" y="20912"/>
                    <a:pt x="4256" y="20304"/>
                  </a:cubicBezTo>
                  <a:cubicBezTo>
                    <a:pt x="4656" y="19773"/>
                    <a:pt x="5034" y="19275"/>
                    <a:pt x="5402" y="19275"/>
                  </a:cubicBezTo>
                  <a:cubicBezTo>
                    <a:pt x="5769" y="19275"/>
                    <a:pt x="6142" y="19773"/>
                    <a:pt x="6542" y="20304"/>
                  </a:cubicBezTo>
                  <a:cubicBezTo>
                    <a:pt x="6996" y="20912"/>
                    <a:pt x="7516" y="21600"/>
                    <a:pt x="8105" y="21600"/>
                  </a:cubicBezTo>
                  <a:cubicBezTo>
                    <a:pt x="8689" y="21600"/>
                    <a:pt x="9186" y="20931"/>
                    <a:pt x="9624" y="20323"/>
                  </a:cubicBezTo>
                  <a:cubicBezTo>
                    <a:pt x="10019" y="19777"/>
                    <a:pt x="10392" y="19275"/>
                    <a:pt x="10803" y="19275"/>
                  </a:cubicBezTo>
                  <a:cubicBezTo>
                    <a:pt x="11187" y="19275"/>
                    <a:pt x="11512" y="19729"/>
                    <a:pt x="11885" y="20260"/>
                  </a:cubicBezTo>
                  <a:cubicBezTo>
                    <a:pt x="12328" y="20884"/>
                    <a:pt x="12837" y="21600"/>
                    <a:pt x="13502" y="21600"/>
                  </a:cubicBezTo>
                  <a:cubicBezTo>
                    <a:pt x="14172" y="21600"/>
                    <a:pt x="14690" y="20885"/>
                    <a:pt x="15144" y="20245"/>
                  </a:cubicBezTo>
                  <a:cubicBezTo>
                    <a:pt x="15517" y="19730"/>
                    <a:pt x="15836" y="19275"/>
                    <a:pt x="16198" y="19275"/>
                  </a:cubicBezTo>
                  <a:cubicBezTo>
                    <a:pt x="16566" y="19275"/>
                    <a:pt x="16902" y="19729"/>
                    <a:pt x="17291" y="20274"/>
                  </a:cubicBezTo>
                  <a:cubicBezTo>
                    <a:pt x="17746" y="20898"/>
                    <a:pt x="18264" y="21600"/>
                    <a:pt x="18902" y="21600"/>
                  </a:cubicBezTo>
                  <a:cubicBezTo>
                    <a:pt x="19556" y="21600"/>
                    <a:pt x="20113" y="20866"/>
                    <a:pt x="20605" y="20211"/>
                  </a:cubicBezTo>
                  <a:cubicBezTo>
                    <a:pt x="20972" y="19728"/>
                    <a:pt x="21319" y="19275"/>
                    <a:pt x="21600" y="19275"/>
                  </a:cubicBezTo>
                  <a:lnTo>
                    <a:pt x="21600" y="15547"/>
                  </a:lnTo>
                  <a:cubicBezTo>
                    <a:pt x="21038" y="15547"/>
                    <a:pt x="20547" y="16205"/>
                    <a:pt x="20071" y="16829"/>
                  </a:cubicBezTo>
                  <a:cubicBezTo>
                    <a:pt x="19655" y="17359"/>
                    <a:pt x="19270" y="17872"/>
                    <a:pt x="18897" y="17872"/>
                  </a:cubicBezTo>
                  <a:cubicBezTo>
                    <a:pt x="18551" y="17872"/>
                    <a:pt x="18221" y="17421"/>
                    <a:pt x="17842" y="16907"/>
                  </a:cubicBezTo>
                  <a:cubicBezTo>
                    <a:pt x="17377" y="16267"/>
                    <a:pt x="16853" y="15547"/>
                    <a:pt x="16198" y="15547"/>
                  </a:cubicBezTo>
                  <a:cubicBezTo>
                    <a:pt x="15544" y="15547"/>
                    <a:pt x="15037" y="16268"/>
                    <a:pt x="14583" y="16892"/>
                  </a:cubicBezTo>
                  <a:cubicBezTo>
                    <a:pt x="14205" y="17422"/>
                    <a:pt x="13875" y="17872"/>
                    <a:pt x="13502" y="17872"/>
                  </a:cubicBezTo>
                  <a:cubicBezTo>
                    <a:pt x="13134" y="17872"/>
                    <a:pt x="12820" y="17421"/>
                    <a:pt x="12452" y="16907"/>
                  </a:cubicBezTo>
                  <a:cubicBezTo>
                    <a:pt x="11998" y="16267"/>
                    <a:pt x="11485" y="15547"/>
                    <a:pt x="10803" y="15547"/>
                  </a:cubicBezTo>
                  <a:cubicBezTo>
                    <a:pt x="10106" y="15547"/>
                    <a:pt x="9554" y="16296"/>
                    <a:pt x="9073" y="16951"/>
                  </a:cubicBezTo>
                  <a:cubicBezTo>
                    <a:pt x="8711" y="17450"/>
                    <a:pt x="8402" y="17872"/>
                    <a:pt x="8105" y="17872"/>
                  </a:cubicBezTo>
                  <a:cubicBezTo>
                    <a:pt x="7802" y="17872"/>
                    <a:pt x="7467" y="17436"/>
                    <a:pt x="7083" y="16921"/>
                  </a:cubicBezTo>
                  <a:cubicBezTo>
                    <a:pt x="6602" y="16282"/>
                    <a:pt x="6051" y="15547"/>
                    <a:pt x="5402" y="15547"/>
                  </a:cubicBezTo>
                  <a:cubicBezTo>
                    <a:pt x="4747" y="15547"/>
                    <a:pt x="4202" y="16282"/>
                    <a:pt x="3715" y="16921"/>
                  </a:cubicBezTo>
                  <a:cubicBezTo>
                    <a:pt x="3348" y="17405"/>
                    <a:pt x="3001" y="17872"/>
                    <a:pt x="2703" y="17872"/>
                  </a:cubicBezTo>
                  <a:cubicBezTo>
                    <a:pt x="2384" y="17872"/>
                    <a:pt x="1996" y="17374"/>
                    <a:pt x="1585" y="16843"/>
                  </a:cubicBezTo>
                  <a:cubicBezTo>
                    <a:pt x="1082" y="16204"/>
                    <a:pt x="568" y="15547"/>
                    <a:pt x="0" y="15547"/>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sz="2400">
                  <a:solidFill>
                    <a:schemeClr val="accent1">
                      <a:satOff val="-3355"/>
                      <a:lumOff val="26614"/>
                    </a:schemeClr>
                  </a:solidFill>
                </a:defRPr>
              </a:pPr>
              <a:endParaRPr/>
            </a:p>
          </p:txBody>
        </p:sp>
        <p:sp>
          <p:nvSpPr>
            <p:cNvPr id="582" name="Shape 582"/>
            <p:cNvSpPr/>
            <p:nvPr/>
          </p:nvSpPr>
          <p:spPr>
            <a:xfrm rot="16200000">
              <a:off x="759048" y="587206"/>
              <a:ext cx="1002485" cy="450225"/>
            </a:xfrm>
            <a:prstGeom prst="rightArrow">
              <a:avLst>
                <a:gd name="adj1" fmla="val 36434"/>
                <a:gd name="adj2" fmla="val 81244"/>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583" name="Shape 583"/>
            <p:cNvSpPr/>
            <p:nvPr/>
          </p:nvSpPr>
          <p:spPr>
            <a:xfrm>
              <a:off x="2597518" y="0"/>
              <a:ext cx="8831101" cy="22352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7000">
                  <a:solidFill>
                    <a:schemeClr val="accent6"/>
                  </a:solidFill>
                </a:defRPr>
              </a:lvl1pPr>
            </a:lstStyle>
            <a:p>
              <a:r>
                <a:t>Developing new sources of freshwater</a:t>
              </a:r>
            </a:p>
          </p:txBody>
        </p:sp>
      </p:grpSp>
      <p:sp>
        <p:nvSpPr>
          <p:cNvPr id="585" name="Shape 585"/>
          <p:cNvSpPr/>
          <p:nvPr/>
        </p:nvSpPr>
        <p:spPr>
          <a:xfrm>
            <a:off x="-19845" y="8721149"/>
            <a:ext cx="13044490" cy="1042940"/>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586" name="Shape 586"/>
          <p:cNvSpPr/>
          <p:nvPr/>
        </p:nvSpPr>
        <p:spPr>
          <a:xfrm>
            <a:off x="427254" y="8925119"/>
            <a:ext cx="9098535" cy="635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3500">
                <a:solidFill>
                  <a:srgbClr val="FFFFFF"/>
                </a:solidFill>
              </a:defRPr>
            </a:lvl1pPr>
          </a:lstStyle>
          <a:p>
            <a:r>
              <a:t>Maintaining water security through innovation</a:t>
            </a:r>
          </a:p>
        </p:txBody>
      </p:sp>
      <p:pic>
        <p:nvPicPr>
          <p:cNvPr id="587" name="SPC-CPS-logo_white-format-png.png"/>
          <p:cNvPicPr>
            <a:picLocks noChangeAspect="1"/>
          </p:cNvPicPr>
          <p:nvPr/>
        </p:nvPicPr>
        <p:blipFill>
          <a:blip r:embed="rId4" cstate="print">
            <a:extLst/>
          </a:blip>
          <a:stretch>
            <a:fillRect/>
          </a:stretch>
        </p:blipFill>
        <p:spPr>
          <a:xfrm>
            <a:off x="10666202" y="8721149"/>
            <a:ext cx="2311907" cy="1042940"/>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acific 1.mov"/>
          <p:cNvPicPr>
            <a:picLocks/>
          </p:cNvPicPr>
          <p:nvPr>
            <a:videoFile r:link="rId1"/>
            <p:extLst>
              <p:ext uri="{DAA4B4D4-6D71-4841-9C94-3DE7FCFB9230}">
                <p14:media xmlns:p14="http://schemas.microsoft.com/office/powerpoint/2010/main" xmlns="" r:embed="rId4"/>
              </p:ext>
            </p:extLst>
          </p:nvPr>
        </p:nvPicPr>
        <p:blipFill>
          <a:blip r:embed="rId5">
            <a:extLst/>
          </a:blip>
          <a:stretch>
            <a:fillRect/>
          </a:stretch>
        </p:blipFill>
        <p:spPr>
          <a:xfrm>
            <a:off x="-1286302" y="0"/>
            <a:ext cx="15577404" cy="8762289"/>
          </a:xfrm>
          <a:prstGeom prst="rect">
            <a:avLst/>
          </a:prstGeom>
          <a:ln w="12700">
            <a:miter lim="400000"/>
          </a:ln>
        </p:spPr>
      </p:pic>
      <p:sp>
        <p:nvSpPr>
          <p:cNvPr id="209" name="Shape 209"/>
          <p:cNvSpPr/>
          <p:nvPr/>
        </p:nvSpPr>
        <p:spPr>
          <a:xfrm>
            <a:off x="-19845" y="8721149"/>
            <a:ext cx="13044490" cy="1042940"/>
          </a:xfrm>
          <a:prstGeom prst="rect">
            <a:avLst/>
          </a:prstGeom>
          <a:blipFill>
            <a:blip r:embed="rId6"/>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210" name="Shape 210"/>
          <p:cNvSpPr/>
          <p:nvPr/>
        </p:nvSpPr>
        <p:spPr>
          <a:xfrm>
            <a:off x="441288" y="8925119"/>
            <a:ext cx="9098535" cy="635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3500">
                <a:solidFill>
                  <a:srgbClr val="FFFFFF"/>
                </a:solidFill>
              </a:defRPr>
            </a:lvl1pPr>
          </a:lstStyle>
          <a:p>
            <a:r>
              <a:t>Maintaining water security through innovation</a:t>
            </a:r>
          </a:p>
        </p:txBody>
      </p:sp>
      <p:pic>
        <p:nvPicPr>
          <p:cNvPr id="211" name="SPC-CPS-logo_white-format-png.png"/>
          <p:cNvPicPr>
            <a:picLocks noChangeAspect="1"/>
          </p:cNvPicPr>
          <p:nvPr/>
        </p:nvPicPr>
        <p:blipFill>
          <a:blip r:embed="rId7" cstate="print">
            <a:extLst/>
          </a:blip>
          <a:stretch>
            <a:fillRect/>
          </a:stretch>
        </p:blipFill>
        <p:spPr>
          <a:xfrm>
            <a:off x="10666202" y="8721149"/>
            <a:ext cx="2311907" cy="1042940"/>
          </a:xfrm>
          <a:prstGeom prst="rect">
            <a:avLst/>
          </a:prstGeom>
          <a:ln w="12700">
            <a:miter lim="400000"/>
          </a:ln>
        </p:spPr>
      </p:pic>
      <p:sp>
        <p:nvSpPr>
          <p:cNvPr id="6" name="Shape 174"/>
          <p:cNvSpPr/>
          <p:nvPr/>
        </p:nvSpPr>
        <p:spPr>
          <a:xfrm>
            <a:off x="1373631" y="992735"/>
            <a:ext cx="10257537" cy="6776818"/>
          </a:xfrm>
          <a:prstGeom prst="rect">
            <a:avLst/>
          </a:prstGeom>
          <a:ln w="12700">
            <a:miter lim="400000"/>
          </a:ln>
          <a:extLst>
            <a:ext uri="{C572A759-6A51-4108-AA02-DFA0A04FC94B}">
              <ma14:wrappingTextBoxFlag xmlns:ma14="http://schemas.microsoft.com/office/mac/drawingml/2011/main" xmlns="" val="1"/>
            </a:ext>
          </a:extLst>
        </p:spPr>
        <p:txBody>
          <a:bodyPr lIns="48767" tIns="48767" rIns="48767" bIns="48767" anchor="ctr">
            <a:spAutoFit/>
          </a:bodyPr>
          <a:lstStyle/>
          <a:p>
            <a:pPr defTabSz="585216">
              <a:spcBef>
                <a:spcPts val="3000"/>
              </a:spcBef>
              <a:defRPr sz="3400" b="1">
                <a:solidFill>
                  <a:srgbClr val="FFFFFF"/>
                </a:solidFill>
                <a:latin typeface="Arial"/>
                <a:ea typeface="Arial"/>
                <a:cs typeface="Arial"/>
                <a:sym typeface="Arial"/>
              </a:defRPr>
            </a:pPr>
            <a:r>
              <a:rPr dirty="0"/>
              <a:t>Size</a:t>
            </a:r>
          </a:p>
          <a:p>
            <a:pPr defTabSz="585216">
              <a:spcBef>
                <a:spcPts val="3000"/>
              </a:spcBef>
              <a:defRPr sz="3400" b="1">
                <a:solidFill>
                  <a:srgbClr val="FFFFFF"/>
                </a:solidFill>
                <a:latin typeface="Arial"/>
                <a:ea typeface="Arial"/>
                <a:cs typeface="Arial"/>
                <a:sym typeface="Arial"/>
              </a:defRPr>
            </a:pPr>
            <a:r>
              <a:rPr dirty="0"/>
              <a:t>Isolation</a:t>
            </a:r>
          </a:p>
          <a:p>
            <a:pPr defTabSz="585216">
              <a:spcBef>
                <a:spcPts val="3000"/>
              </a:spcBef>
              <a:defRPr sz="3400" b="1">
                <a:solidFill>
                  <a:srgbClr val="FFFFFF"/>
                </a:solidFill>
                <a:latin typeface="Arial"/>
                <a:ea typeface="Arial"/>
                <a:cs typeface="Arial"/>
                <a:sym typeface="Arial"/>
              </a:defRPr>
            </a:pPr>
            <a:r>
              <a:rPr dirty="0"/>
              <a:t>Vulnerability</a:t>
            </a:r>
          </a:p>
          <a:p>
            <a:pPr defTabSz="585216">
              <a:spcBef>
                <a:spcPts val="3000"/>
              </a:spcBef>
              <a:defRPr sz="3400" b="1">
                <a:solidFill>
                  <a:srgbClr val="FFFFFF"/>
                </a:solidFill>
                <a:latin typeface="Arial"/>
                <a:ea typeface="Arial"/>
                <a:cs typeface="Arial"/>
                <a:sym typeface="Arial"/>
              </a:defRPr>
            </a:pPr>
            <a:r>
              <a:rPr dirty="0"/>
              <a:t>Human resources</a:t>
            </a:r>
          </a:p>
          <a:p>
            <a:pPr defTabSz="585216">
              <a:spcBef>
                <a:spcPts val="3000"/>
              </a:spcBef>
              <a:defRPr sz="3400" b="1">
                <a:solidFill>
                  <a:srgbClr val="FFFFFF"/>
                </a:solidFill>
                <a:latin typeface="Arial"/>
                <a:ea typeface="Arial"/>
                <a:cs typeface="Arial"/>
                <a:sym typeface="Arial"/>
              </a:defRPr>
            </a:pPr>
            <a:r>
              <a:rPr dirty="0"/>
              <a:t>Financial resources</a:t>
            </a:r>
          </a:p>
          <a:p>
            <a:pPr defTabSz="585216">
              <a:spcBef>
                <a:spcPts val="3000"/>
              </a:spcBef>
              <a:defRPr sz="3400" b="1">
                <a:solidFill>
                  <a:srgbClr val="FFFFFF"/>
                </a:solidFill>
                <a:latin typeface="Arial"/>
                <a:ea typeface="Arial"/>
                <a:cs typeface="Arial"/>
                <a:sym typeface="Arial"/>
              </a:defRPr>
            </a:pPr>
            <a:r>
              <a:rPr dirty="0"/>
              <a:t>Limited land &amp; water resources</a:t>
            </a:r>
          </a:p>
          <a:p>
            <a:pPr defTabSz="585216">
              <a:spcBef>
                <a:spcPts val="3000"/>
              </a:spcBef>
              <a:defRPr sz="3400" b="1">
                <a:solidFill>
                  <a:srgbClr val="FFFFFF"/>
                </a:solidFill>
                <a:latin typeface="Arial"/>
                <a:ea typeface="Arial"/>
                <a:cs typeface="Arial"/>
                <a:sym typeface="Arial"/>
              </a:defRPr>
            </a:pPr>
            <a:r>
              <a:rPr dirty="0"/>
              <a:t>Ownership &amp; governance</a:t>
            </a:r>
          </a:p>
          <a:p>
            <a:pPr defTabSz="585216">
              <a:spcBef>
                <a:spcPts val="3000"/>
              </a:spcBef>
              <a:defRPr sz="3400" b="1">
                <a:solidFill>
                  <a:srgbClr val="FFFFFF"/>
                </a:solidFill>
                <a:latin typeface="Arial"/>
                <a:ea typeface="Arial"/>
                <a:cs typeface="Arial"/>
                <a:sym typeface="Arial"/>
              </a:defRPr>
            </a:pPr>
            <a:r>
              <a:rPr dirty="0"/>
              <a:t>Self-sufficiency</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0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6">
                                            <p:bg/>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6">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6">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iterate>
                                    <p:tmAbs val="0"/>
                                  </p:iterate>
                                  <p:childTnLst>
                                    <p:set>
                                      <p:cBhvr>
                                        <p:cTn id="36" fill="hold"/>
                                        <p:tgtEl>
                                          <p:spTgt spid="6">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iterate>
                                    <p:tmAbs val="0"/>
                                  </p:iterate>
                                  <p:childTnLst>
                                    <p:set>
                                      <p:cBhvr>
                                        <p:cTn id="40" fill="hold"/>
                                        <p:tgtEl>
                                          <p:spTgt spid="6">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iterate>
                                    <p:tmAbs val="0"/>
                                  </p:iterate>
                                  <p:childTnLst>
                                    <p:set>
                                      <p:cBhvr>
                                        <p:cTn id="44" fill="hold">
                                          <p:stCondLst>
                                            <p:cond delay="0"/>
                                          </p:stCondLst>
                                        </p:cTn>
                                        <p:tgtEl>
                                          <p:spTgt spid="6">
                                            <p:txEl>
                                              <p:pRg st="0" end="0"/>
                                            </p:txEl>
                                          </p:spTgt>
                                        </p:tgtEl>
                                        <p:attrNameLst>
                                          <p:attrName>style.visibility</p:attrName>
                                        </p:attrNameLst>
                                      </p:cBhvr>
                                      <p:to>
                                        <p:strVal val="hidden"/>
                                      </p:to>
                                    </p:set>
                                  </p:childTnLst>
                                </p:cTn>
                              </p:par>
                              <p:par>
                                <p:cTn id="45" presetID="1" presetClass="exit" presetSubtype="0" fill="hold" grpId="1" nodeType="withEffect">
                                  <p:stCondLst>
                                    <p:cond delay="0"/>
                                  </p:stCondLst>
                                  <p:iterate>
                                    <p:tmAbs val="0"/>
                                  </p:iterate>
                                  <p:childTnLst>
                                    <p:set>
                                      <p:cBhvr>
                                        <p:cTn id="46" fill="hold">
                                          <p:stCondLst>
                                            <p:cond delay="0"/>
                                          </p:stCondLst>
                                        </p:cTn>
                                        <p:tgtEl>
                                          <p:spTgt spid="6">
                                            <p:txEl>
                                              <p:pRg st="1" end="1"/>
                                            </p:txEl>
                                          </p:spTgt>
                                        </p:tgtEl>
                                        <p:attrNameLst>
                                          <p:attrName>style.visibility</p:attrName>
                                        </p:attrNameLst>
                                      </p:cBhvr>
                                      <p:to>
                                        <p:strVal val="hidden"/>
                                      </p:to>
                                    </p:set>
                                  </p:childTnLst>
                                </p:cTn>
                              </p:par>
                              <p:par>
                                <p:cTn id="47" presetID="1" presetClass="exit" presetSubtype="0" fill="hold" grpId="1" nodeType="withEffect">
                                  <p:stCondLst>
                                    <p:cond delay="0"/>
                                  </p:stCondLst>
                                  <p:iterate>
                                    <p:tmAbs val="0"/>
                                  </p:iterate>
                                  <p:childTnLst>
                                    <p:set>
                                      <p:cBhvr>
                                        <p:cTn id="48" fill="hold">
                                          <p:stCondLst>
                                            <p:cond delay="0"/>
                                          </p:stCondLst>
                                        </p:cTn>
                                        <p:tgtEl>
                                          <p:spTgt spid="6">
                                            <p:txEl>
                                              <p:pRg st="2" end="2"/>
                                            </p:txEl>
                                          </p:spTgt>
                                        </p:tgtEl>
                                        <p:attrNameLst>
                                          <p:attrName>style.visibility</p:attrName>
                                        </p:attrNameLst>
                                      </p:cBhvr>
                                      <p:to>
                                        <p:strVal val="hidden"/>
                                      </p:to>
                                    </p:set>
                                  </p:childTnLst>
                                </p:cTn>
                              </p:par>
                              <p:par>
                                <p:cTn id="49" presetID="1" presetClass="exit" presetSubtype="0" fill="hold" grpId="1" nodeType="withEffect">
                                  <p:stCondLst>
                                    <p:cond delay="0"/>
                                  </p:stCondLst>
                                  <p:iterate>
                                    <p:tmAbs val="0"/>
                                  </p:iterate>
                                  <p:childTnLst>
                                    <p:set>
                                      <p:cBhvr>
                                        <p:cTn id="50" fill="hold">
                                          <p:stCondLst>
                                            <p:cond delay="0"/>
                                          </p:stCondLst>
                                        </p:cTn>
                                        <p:tgtEl>
                                          <p:spTgt spid="6">
                                            <p:txEl>
                                              <p:pRg st="3" end="3"/>
                                            </p:txEl>
                                          </p:spTgt>
                                        </p:tgtEl>
                                        <p:attrNameLst>
                                          <p:attrName>style.visibility</p:attrName>
                                        </p:attrNameLst>
                                      </p:cBhvr>
                                      <p:to>
                                        <p:strVal val="hidden"/>
                                      </p:to>
                                    </p:set>
                                  </p:childTnLst>
                                </p:cTn>
                              </p:par>
                              <p:par>
                                <p:cTn id="51" presetID="1" presetClass="exit" presetSubtype="0" fill="hold" grpId="1" nodeType="withEffect">
                                  <p:stCondLst>
                                    <p:cond delay="0"/>
                                  </p:stCondLst>
                                  <p:iterate>
                                    <p:tmAbs val="0"/>
                                  </p:iterate>
                                  <p:childTnLst>
                                    <p:set>
                                      <p:cBhvr>
                                        <p:cTn id="52" fill="hold">
                                          <p:stCondLst>
                                            <p:cond delay="0"/>
                                          </p:stCondLst>
                                        </p:cTn>
                                        <p:tgtEl>
                                          <p:spTgt spid="6">
                                            <p:txEl>
                                              <p:pRg st="4" end="4"/>
                                            </p:txEl>
                                          </p:spTgt>
                                        </p:tgtEl>
                                        <p:attrNameLst>
                                          <p:attrName>style.visibility</p:attrName>
                                        </p:attrNameLst>
                                      </p:cBhvr>
                                      <p:to>
                                        <p:strVal val="hidden"/>
                                      </p:to>
                                    </p:set>
                                  </p:childTnLst>
                                </p:cTn>
                              </p:par>
                              <p:par>
                                <p:cTn id="53" presetID="1" presetClass="exit" presetSubtype="0" fill="hold" grpId="1" nodeType="withEffect">
                                  <p:stCondLst>
                                    <p:cond delay="0"/>
                                  </p:stCondLst>
                                  <p:iterate>
                                    <p:tmAbs val="0"/>
                                  </p:iterate>
                                  <p:childTnLst>
                                    <p:set>
                                      <p:cBhvr>
                                        <p:cTn id="54" fill="hold">
                                          <p:stCondLst>
                                            <p:cond delay="0"/>
                                          </p:stCondLst>
                                        </p:cTn>
                                        <p:tgtEl>
                                          <p:spTgt spid="6">
                                            <p:txEl>
                                              <p:pRg st="5" end="5"/>
                                            </p:txEl>
                                          </p:spTgt>
                                        </p:tgtEl>
                                        <p:attrNameLst>
                                          <p:attrName>style.visibility</p:attrName>
                                        </p:attrNameLst>
                                      </p:cBhvr>
                                      <p:to>
                                        <p:strVal val="hidden"/>
                                      </p:to>
                                    </p:set>
                                  </p:childTnLst>
                                </p:cTn>
                              </p:par>
                              <p:par>
                                <p:cTn id="55" presetID="1" presetClass="exit" presetSubtype="0" fill="hold" grpId="1" nodeType="withEffect">
                                  <p:stCondLst>
                                    <p:cond delay="0"/>
                                  </p:stCondLst>
                                  <p:iterate>
                                    <p:tmAbs val="0"/>
                                  </p:iterate>
                                  <p:childTnLst>
                                    <p:set>
                                      <p:cBhvr>
                                        <p:cTn id="56" fill="hold">
                                          <p:stCondLst>
                                            <p:cond delay="0"/>
                                          </p:stCondLst>
                                        </p:cTn>
                                        <p:tgtEl>
                                          <p:spTgt spid="6">
                                            <p:txEl>
                                              <p:pRg st="6" end="6"/>
                                            </p:txEl>
                                          </p:spTgt>
                                        </p:tgtEl>
                                        <p:attrNameLst>
                                          <p:attrName>style.visibility</p:attrName>
                                        </p:attrNameLst>
                                      </p:cBhvr>
                                      <p:to>
                                        <p:strVal val="hidden"/>
                                      </p:to>
                                    </p:set>
                                  </p:childTnLst>
                                </p:cTn>
                              </p:par>
                              <p:par>
                                <p:cTn id="57" presetID="1" presetClass="exit" presetSubtype="0" fill="hold" grpId="1" nodeType="withEffect">
                                  <p:stCondLst>
                                    <p:cond delay="0"/>
                                  </p:stCondLst>
                                  <p:iterate>
                                    <p:tmAbs val="0"/>
                                  </p:iterate>
                                  <p:childTnLst>
                                    <p:set>
                                      <p:cBhvr>
                                        <p:cTn id="58" fill="hold">
                                          <p:stCondLst>
                                            <p:cond delay="0"/>
                                          </p:stCondLst>
                                        </p:cTn>
                                        <p:tgtEl>
                                          <p:spTgt spid="6">
                                            <p:txEl>
                                              <p:pRg st="7" end="7"/>
                                            </p:txEl>
                                          </p:spTgt>
                                        </p:tgtEl>
                                        <p:attrNameLst>
                                          <p:attrName>style.visibility</p:attrName>
                                        </p:attrNameLst>
                                      </p:cBhvr>
                                      <p:to>
                                        <p:strVal val="hidden"/>
                                      </p:to>
                                    </p:set>
                                  </p:childTnLst>
                                </p:cTn>
                              </p:par>
                              <p:par>
                                <p:cTn id="59" presetID="1" presetClass="exit" presetSubtype="0" fill="hold" grpId="1" nodeType="withEffect">
                                  <p:stCondLst>
                                    <p:cond delay="0"/>
                                  </p:stCondLst>
                                  <p:iterate>
                                    <p:tmAbs val="0"/>
                                  </p:iterate>
                                  <p:childTnLst>
                                    <p:set>
                                      <p:cBhvr>
                                        <p:cTn id="60" fill="hold">
                                          <p:stCondLst>
                                            <p:cond delay="0"/>
                                          </p:stCondLst>
                                        </p:cTn>
                                        <p:tgtEl>
                                          <p:spTgt spid="6">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61" fill="hold" display="0">
                  <p:stCondLst>
                    <p:cond delay="indefinite"/>
                  </p:stCondLst>
                </p:cTn>
                <p:tgtEl>
                  <p:spTgt spid="208"/>
                </p:tgtEl>
              </p:cMediaNode>
            </p:video>
          </p:childTnLst>
        </p:cTn>
      </p:par>
    </p:tnLst>
    <p:bldLst>
      <p:bldP spid="6" grpId="0" build="p" bldLvl="5" animBg="1" advAuto="0"/>
      <p:bldP spid="6" grpId="1" build="p" bldLvl="5"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9" name="CAIA Vaitupu clip.mp4"/>
          <p:cNvPicPr>
            <a:picLocks/>
          </p:cNvPicPr>
          <p:nvPr>
            <a:videoFile r:link="rId1"/>
            <p:extLst>
              <p:ext uri="{DAA4B4D4-6D71-4841-9C94-3DE7FCFB9230}">
                <p14:media xmlns:p14="http://schemas.microsoft.com/office/powerpoint/2010/main" xmlns="" r:embed="rId4"/>
              </p:ext>
            </p:extLst>
          </p:nvPr>
        </p:nvPicPr>
        <p:blipFill>
          <a:blip r:embed="rId5">
            <a:extLst/>
          </a:blip>
          <a:stretch>
            <a:fillRect/>
          </a:stretch>
        </p:blipFill>
        <p:spPr>
          <a:xfrm>
            <a:off x="0" y="1427518"/>
            <a:ext cx="13004801" cy="7315201"/>
          </a:xfrm>
          <a:prstGeom prst="rect">
            <a:avLst/>
          </a:prstGeom>
          <a:ln w="12700">
            <a:miter lim="400000"/>
          </a:ln>
        </p:spPr>
      </p:pic>
      <p:sp>
        <p:nvSpPr>
          <p:cNvPr id="590" name="Shape 590"/>
          <p:cNvSpPr/>
          <p:nvPr/>
        </p:nvSpPr>
        <p:spPr>
          <a:xfrm>
            <a:off x="-19845" y="-67251"/>
            <a:ext cx="13044490" cy="1519835"/>
          </a:xfrm>
          <a:prstGeom prst="rect">
            <a:avLst/>
          </a:prstGeom>
          <a:solidFill>
            <a:srgbClr val="DCDEE0"/>
          </a:solidFill>
          <a:ln w="12700">
            <a:miter lim="400000"/>
          </a:ln>
        </p:spPr>
        <p:txBody>
          <a:bodyPr lIns="50800" tIns="50800" rIns="50800" bIns="50800" anchor="ctr"/>
          <a:lstStyle/>
          <a:p>
            <a:pPr>
              <a:defRPr sz="2400">
                <a:solidFill>
                  <a:srgbClr val="FFFFFF"/>
                </a:solidFill>
              </a:defRPr>
            </a:pPr>
            <a:endParaRPr/>
          </a:p>
        </p:txBody>
      </p:sp>
      <p:sp>
        <p:nvSpPr>
          <p:cNvPr id="591" name="Shape 591"/>
          <p:cNvSpPr/>
          <p:nvPr/>
        </p:nvSpPr>
        <p:spPr>
          <a:xfrm>
            <a:off x="-19845" y="8721149"/>
            <a:ext cx="13044490" cy="1042940"/>
          </a:xfrm>
          <a:prstGeom prst="rect">
            <a:avLst/>
          </a:prstGeom>
          <a:blipFill>
            <a:blip r:embed="rId6"/>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592" name="Shape 592"/>
          <p:cNvSpPr/>
          <p:nvPr/>
        </p:nvSpPr>
        <p:spPr>
          <a:xfrm>
            <a:off x="427254" y="8925119"/>
            <a:ext cx="9098535" cy="635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3500">
                <a:solidFill>
                  <a:srgbClr val="FFFFFF"/>
                </a:solidFill>
              </a:defRPr>
            </a:lvl1pPr>
          </a:lstStyle>
          <a:p>
            <a:r>
              <a:t>Maintaining water security through innovation</a:t>
            </a:r>
          </a:p>
        </p:txBody>
      </p:sp>
      <p:pic>
        <p:nvPicPr>
          <p:cNvPr id="593" name="SPC-CPS-logo_white-format-png.png"/>
          <p:cNvPicPr>
            <a:picLocks noChangeAspect="1"/>
          </p:cNvPicPr>
          <p:nvPr/>
        </p:nvPicPr>
        <p:blipFill>
          <a:blip r:embed="rId7" cstate="print">
            <a:extLst/>
          </a:blip>
          <a:stretch>
            <a:fillRect/>
          </a:stretch>
        </p:blipFill>
        <p:spPr>
          <a:xfrm>
            <a:off x="10666202" y="8721149"/>
            <a:ext cx="2311907" cy="1042940"/>
          </a:xfrm>
          <a:prstGeom prst="rect">
            <a:avLst/>
          </a:prstGeom>
          <a:ln w="12700">
            <a:miter lim="400000"/>
          </a:ln>
        </p:spPr>
      </p:pic>
      <p:grpSp>
        <p:nvGrpSpPr>
          <p:cNvPr id="600" name="Group 600"/>
          <p:cNvGrpSpPr/>
          <p:nvPr/>
        </p:nvGrpSpPr>
        <p:grpSpPr>
          <a:xfrm>
            <a:off x="180518" y="186653"/>
            <a:ext cx="12698850" cy="1222428"/>
            <a:chOff x="0" y="0"/>
            <a:chExt cx="12698849" cy="1222427"/>
          </a:xfrm>
        </p:grpSpPr>
        <p:sp>
          <p:nvSpPr>
            <p:cNvPr id="594" name="Shape 594"/>
            <p:cNvSpPr/>
            <p:nvPr/>
          </p:nvSpPr>
          <p:spPr>
            <a:xfrm>
              <a:off x="1738114" y="142901"/>
              <a:ext cx="10960736" cy="8636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5000">
                  <a:solidFill>
                    <a:schemeClr val="accent6"/>
                  </a:solidFill>
                </a:defRPr>
              </a:lvl1pPr>
            </a:lstStyle>
            <a:p>
              <a:r>
                <a:t>Developing new sources of freshwater</a:t>
              </a:r>
            </a:p>
          </p:txBody>
        </p:sp>
        <p:sp>
          <p:nvSpPr>
            <p:cNvPr id="595" name="Shape 595"/>
            <p:cNvSpPr/>
            <p:nvPr/>
          </p:nvSpPr>
          <p:spPr>
            <a:xfrm>
              <a:off x="296149" y="22251"/>
              <a:ext cx="1104901" cy="1104901"/>
            </a:xfrm>
            <a:prstGeom prst="roundRect">
              <a:avLst>
                <a:gd name="adj" fmla="val 15000"/>
              </a:avLst>
            </a:prstGeom>
            <a:blipFill rotWithShape="1">
              <a:blip r:embed="rId8"/>
              <a:srcRect/>
              <a:tile tx="0" ty="0" sx="100000" sy="100000" flip="none" algn="tl"/>
            </a:blip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596" name="Shape 596"/>
            <p:cNvSpPr/>
            <p:nvPr/>
          </p:nvSpPr>
          <p:spPr>
            <a:xfrm>
              <a:off x="213197" y="620702"/>
              <a:ext cx="1270805" cy="4405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28"/>
                  </a:lnTo>
                  <a:cubicBezTo>
                    <a:pt x="292" y="3728"/>
                    <a:pt x="665" y="4209"/>
                    <a:pt x="1059" y="4708"/>
                  </a:cubicBezTo>
                  <a:cubicBezTo>
                    <a:pt x="1551" y="5332"/>
                    <a:pt x="2109" y="6053"/>
                    <a:pt x="2703" y="6053"/>
                  </a:cubicBezTo>
                  <a:cubicBezTo>
                    <a:pt x="3287" y="6053"/>
                    <a:pt x="3802" y="5365"/>
                    <a:pt x="4256" y="4757"/>
                  </a:cubicBezTo>
                  <a:cubicBezTo>
                    <a:pt x="4656" y="4226"/>
                    <a:pt x="5034" y="3728"/>
                    <a:pt x="5402" y="3728"/>
                  </a:cubicBezTo>
                  <a:cubicBezTo>
                    <a:pt x="5769" y="3728"/>
                    <a:pt x="6142" y="4226"/>
                    <a:pt x="6542" y="4757"/>
                  </a:cubicBezTo>
                  <a:cubicBezTo>
                    <a:pt x="6996" y="5365"/>
                    <a:pt x="7516" y="6053"/>
                    <a:pt x="8105" y="6053"/>
                  </a:cubicBezTo>
                  <a:cubicBezTo>
                    <a:pt x="8689" y="6053"/>
                    <a:pt x="9186" y="5380"/>
                    <a:pt x="9624" y="4771"/>
                  </a:cubicBezTo>
                  <a:cubicBezTo>
                    <a:pt x="10019" y="4225"/>
                    <a:pt x="10392" y="3728"/>
                    <a:pt x="10803" y="3728"/>
                  </a:cubicBezTo>
                  <a:cubicBezTo>
                    <a:pt x="11187" y="3728"/>
                    <a:pt x="11512" y="4178"/>
                    <a:pt x="11885" y="4708"/>
                  </a:cubicBezTo>
                  <a:cubicBezTo>
                    <a:pt x="12328" y="5332"/>
                    <a:pt x="12837" y="6053"/>
                    <a:pt x="13502" y="6053"/>
                  </a:cubicBezTo>
                  <a:cubicBezTo>
                    <a:pt x="14172" y="6053"/>
                    <a:pt x="14690" y="5333"/>
                    <a:pt x="15144" y="4693"/>
                  </a:cubicBezTo>
                  <a:cubicBezTo>
                    <a:pt x="15517" y="4179"/>
                    <a:pt x="15836" y="3728"/>
                    <a:pt x="16198" y="3728"/>
                  </a:cubicBezTo>
                  <a:cubicBezTo>
                    <a:pt x="16566" y="3728"/>
                    <a:pt x="16902" y="4182"/>
                    <a:pt x="17291" y="4727"/>
                  </a:cubicBezTo>
                  <a:cubicBezTo>
                    <a:pt x="17746" y="5351"/>
                    <a:pt x="18264" y="6053"/>
                    <a:pt x="18902" y="6053"/>
                  </a:cubicBezTo>
                  <a:cubicBezTo>
                    <a:pt x="19556" y="6053"/>
                    <a:pt x="20113" y="5319"/>
                    <a:pt x="20605" y="4664"/>
                  </a:cubicBezTo>
                  <a:cubicBezTo>
                    <a:pt x="20972" y="4181"/>
                    <a:pt x="21319" y="3728"/>
                    <a:pt x="21600" y="3728"/>
                  </a:cubicBezTo>
                  <a:lnTo>
                    <a:pt x="21600" y="0"/>
                  </a:lnTo>
                  <a:cubicBezTo>
                    <a:pt x="21038" y="0"/>
                    <a:pt x="20547" y="653"/>
                    <a:pt x="20071" y="1277"/>
                  </a:cubicBezTo>
                  <a:cubicBezTo>
                    <a:pt x="19655" y="1807"/>
                    <a:pt x="19270" y="2325"/>
                    <a:pt x="18897" y="2325"/>
                  </a:cubicBezTo>
                  <a:cubicBezTo>
                    <a:pt x="18551" y="2325"/>
                    <a:pt x="18221" y="1870"/>
                    <a:pt x="17842" y="1355"/>
                  </a:cubicBezTo>
                  <a:cubicBezTo>
                    <a:pt x="17377" y="715"/>
                    <a:pt x="16853" y="0"/>
                    <a:pt x="16198" y="0"/>
                  </a:cubicBezTo>
                  <a:cubicBezTo>
                    <a:pt x="15544" y="0"/>
                    <a:pt x="15037" y="716"/>
                    <a:pt x="14583" y="1340"/>
                  </a:cubicBezTo>
                  <a:cubicBezTo>
                    <a:pt x="14205" y="1871"/>
                    <a:pt x="13875" y="2325"/>
                    <a:pt x="13502" y="2325"/>
                  </a:cubicBezTo>
                  <a:cubicBezTo>
                    <a:pt x="13134" y="2325"/>
                    <a:pt x="12820" y="1870"/>
                    <a:pt x="12452" y="1355"/>
                  </a:cubicBezTo>
                  <a:cubicBezTo>
                    <a:pt x="11998" y="715"/>
                    <a:pt x="11485" y="0"/>
                    <a:pt x="10803" y="0"/>
                  </a:cubicBezTo>
                  <a:cubicBezTo>
                    <a:pt x="10106" y="0"/>
                    <a:pt x="9554" y="749"/>
                    <a:pt x="9073" y="1404"/>
                  </a:cubicBezTo>
                  <a:cubicBezTo>
                    <a:pt x="8711" y="1903"/>
                    <a:pt x="8402" y="2325"/>
                    <a:pt x="8105" y="2325"/>
                  </a:cubicBezTo>
                  <a:cubicBezTo>
                    <a:pt x="7802" y="2325"/>
                    <a:pt x="7467" y="1889"/>
                    <a:pt x="7083" y="1374"/>
                  </a:cubicBezTo>
                  <a:cubicBezTo>
                    <a:pt x="6602" y="735"/>
                    <a:pt x="6050" y="0"/>
                    <a:pt x="5402" y="0"/>
                  </a:cubicBezTo>
                  <a:cubicBezTo>
                    <a:pt x="4747" y="0"/>
                    <a:pt x="4202" y="735"/>
                    <a:pt x="3715" y="1374"/>
                  </a:cubicBezTo>
                  <a:cubicBezTo>
                    <a:pt x="3348" y="1858"/>
                    <a:pt x="3001" y="2325"/>
                    <a:pt x="2703" y="2325"/>
                  </a:cubicBezTo>
                  <a:cubicBezTo>
                    <a:pt x="2384" y="2325"/>
                    <a:pt x="1996" y="1827"/>
                    <a:pt x="1585" y="1296"/>
                  </a:cubicBezTo>
                  <a:cubicBezTo>
                    <a:pt x="1082" y="657"/>
                    <a:pt x="568" y="0"/>
                    <a:pt x="0" y="0"/>
                  </a:cubicBezTo>
                  <a:close/>
                  <a:moveTo>
                    <a:pt x="0" y="7769"/>
                  </a:moveTo>
                  <a:lnTo>
                    <a:pt x="0" y="11492"/>
                  </a:lnTo>
                  <a:cubicBezTo>
                    <a:pt x="292" y="11492"/>
                    <a:pt x="665" y="11977"/>
                    <a:pt x="1059" y="12477"/>
                  </a:cubicBezTo>
                  <a:cubicBezTo>
                    <a:pt x="1551" y="13100"/>
                    <a:pt x="2109" y="13817"/>
                    <a:pt x="2703" y="13817"/>
                  </a:cubicBezTo>
                  <a:cubicBezTo>
                    <a:pt x="3287" y="13817"/>
                    <a:pt x="3802" y="13133"/>
                    <a:pt x="4256" y="12525"/>
                  </a:cubicBezTo>
                  <a:cubicBezTo>
                    <a:pt x="4656" y="11995"/>
                    <a:pt x="5034" y="11492"/>
                    <a:pt x="5402" y="11492"/>
                  </a:cubicBezTo>
                  <a:cubicBezTo>
                    <a:pt x="5769" y="11492"/>
                    <a:pt x="6142" y="11995"/>
                    <a:pt x="6542" y="12525"/>
                  </a:cubicBezTo>
                  <a:cubicBezTo>
                    <a:pt x="6996" y="13133"/>
                    <a:pt x="7516" y="13817"/>
                    <a:pt x="8105" y="13817"/>
                  </a:cubicBezTo>
                  <a:cubicBezTo>
                    <a:pt x="8689" y="13817"/>
                    <a:pt x="9186" y="13148"/>
                    <a:pt x="9624" y="12540"/>
                  </a:cubicBezTo>
                  <a:cubicBezTo>
                    <a:pt x="10019" y="11994"/>
                    <a:pt x="10392" y="11492"/>
                    <a:pt x="10803" y="11492"/>
                  </a:cubicBezTo>
                  <a:cubicBezTo>
                    <a:pt x="11187" y="11492"/>
                    <a:pt x="11512" y="11946"/>
                    <a:pt x="11885" y="12477"/>
                  </a:cubicBezTo>
                  <a:cubicBezTo>
                    <a:pt x="12328" y="13100"/>
                    <a:pt x="12837" y="13817"/>
                    <a:pt x="13502" y="13817"/>
                  </a:cubicBezTo>
                  <a:cubicBezTo>
                    <a:pt x="14172" y="13817"/>
                    <a:pt x="14690" y="13101"/>
                    <a:pt x="15144" y="12462"/>
                  </a:cubicBezTo>
                  <a:cubicBezTo>
                    <a:pt x="15517" y="11947"/>
                    <a:pt x="15836" y="11492"/>
                    <a:pt x="16198" y="11492"/>
                  </a:cubicBezTo>
                  <a:cubicBezTo>
                    <a:pt x="16566" y="11492"/>
                    <a:pt x="16902" y="11945"/>
                    <a:pt x="17291" y="12491"/>
                  </a:cubicBezTo>
                  <a:cubicBezTo>
                    <a:pt x="17746" y="13115"/>
                    <a:pt x="18264" y="13817"/>
                    <a:pt x="18902" y="13817"/>
                  </a:cubicBezTo>
                  <a:cubicBezTo>
                    <a:pt x="19556" y="13817"/>
                    <a:pt x="20113" y="13083"/>
                    <a:pt x="20605" y="12428"/>
                  </a:cubicBezTo>
                  <a:cubicBezTo>
                    <a:pt x="20972" y="11944"/>
                    <a:pt x="21319" y="11492"/>
                    <a:pt x="21600" y="11492"/>
                  </a:cubicBezTo>
                  <a:lnTo>
                    <a:pt x="21600" y="7769"/>
                  </a:lnTo>
                  <a:cubicBezTo>
                    <a:pt x="21038" y="7769"/>
                    <a:pt x="20547" y="8422"/>
                    <a:pt x="20071" y="9045"/>
                  </a:cubicBezTo>
                  <a:cubicBezTo>
                    <a:pt x="19655" y="9591"/>
                    <a:pt x="19270" y="10088"/>
                    <a:pt x="18897" y="10088"/>
                  </a:cubicBezTo>
                  <a:cubicBezTo>
                    <a:pt x="18551" y="10088"/>
                    <a:pt x="18221" y="9638"/>
                    <a:pt x="17842" y="9123"/>
                  </a:cubicBezTo>
                  <a:cubicBezTo>
                    <a:pt x="17377" y="8484"/>
                    <a:pt x="16853" y="7769"/>
                    <a:pt x="16198" y="7769"/>
                  </a:cubicBezTo>
                  <a:cubicBezTo>
                    <a:pt x="15544" y="7769"/>
                    <a:pt x="15037" y="8485"/>
                    <a:pt x="14583" y="9109"/>
                  </a:cubicBezTo>
                  <a:cubicBezTo>
                    <a:pt x="14205" y="9639"/>
                    <a:pt x="13875" y="10088"/>
                    <a:pt x="13502" y="10088"/>
                  </a:cubicBezTo>
                  <a:cubicBezTo>
                    <a:pt x="13134" y="10088"/>
                    <a:pt x="12820" y="9638"/>
                    <a:pt x="12452" y="9123"/>
                  </a:cubicBezTo>
                  <a:cubicBezTo>
                    <a:pt x="11998" y="8484"/>
                    <a:pt x="11485" y="7769"/>
                    <a:pt x="10803" y="7769"/>
                  </a:cubicBezTo>
                  <a:cubicBezTo>
                    <a:pt x="10106" y="7769"/>
                    <a:pt x="9554" y="8517"/>
                    <a:pt x="9073" y="9172"/>
                  </a:cubicBezTo>
                  <a:cubicBezTo>
                    <a:pt x="8711" y="9671"/>
                    <a:pt x="8402" y="10088"/>
                    <a:pt x="8105" y="10088"/>
                  </a:cubicBezTo>
                  <a:cubicBezTo>
                    <a:pt x="7802" y="10088"/>
                    <a:pt x="7467" y="9653"/>
                    <a:pt x="7083" y="9138"/>
                  </a:cubicBezTo>
                  <a:cubicBezTo>
                    <a:pt x="6602" y="8499"/>
                    <a:pt x="6050" y="7769"/>
                    <a:pt x="5402" y="7769"/>
                  </a:cubicBezTo>
                  <a:cubicBezTo>
                    <a:pt x="4747" y="7769"/>
                    <a:pt x="4202" y="8499"/>
                    <a:pt x="3715" y="9138"/>
                  </a:cubicBezTo>
                  <a:cubicBezTo>
                    <a:pt x="3348" y="9622"/>
                    <a:pt x="3001" y="10088"/>
                    <a:pt x="2703" y="10088"/>
                  </a:cubicBezTo>
                  <a:cubicBezTo>
                    <a:pt x="2384" y="10088"/>
                    <a:pt x="1996" y="9590"/>
                    <a:pt x="1585" y="9060"/>
                  </a:cubicBezTo>
                  <a:cubicBezTo>
                    <a:pt x="1082" y="8421"/>
                    <a:pt x="568" y="7769"/>
                    <a:pt x="0" y="7769"/>
                  </a:cubicBezTo>
                  <a:close/>
                  <a:moveTo>
                    <a:pt x="0" y="15547"/>
                  </a:moveTo>
                  <a:lnTo>
                    <a:pt x="0" y="19275"/>
                  </a:lnTo>
                  <a:cubicBezTo>
                    <a:pt x="292" y="19275"/>
                    <a:pt x="665" y="19761"/>
                    <a:pt x="1059" y="20260"/>
                  </a:cubicBezTo>
                  <a:cubicBezTo>
                    <a:pt x="1551" y="20884"/>
                    <a:pt x="2109" y="21600"/>
                    <a:pt x="2703" y="21600"/>
                  </a:cubicBezTo>
                  <a:cubicBezTo>
                    <a:pt x="3287" y="21600"/>
                    <a:pt x="3802" y="20912"/>
                    <a:pt x="4256" y="20304"/>
                  </a:cubicBezTo>
                  <a:cubicBezTo>
                    <a:pt x="4656" y="19773"/>
                    <a:pt x="5034" y="19275"/>
                    <a:pt x="5402" y="19275"/>
                  </a:cubicBezTo>
                  <a:cubicBezTo>
                    <a:pt x="5769" y="19275"/>
                    <a:pt x="6142" y="19773"/>
                    <a:pt x="6542" y="20304"/>
                  </a:cubicBezTo>
                  <a:cubicBezTo>
                    <a:pt x="6996" y="20912"/>
                    <a:pt x="7516" y="21600"/>
                    <a:pt x="8105" y="21600"/>
                  </a:cubicBezTo>
                  <a:cubicBezTo>
                    <a:pt x="8689" y="21600"/>
                    <a:pt x="9186" y="20931"/>
                    <a:pt x="9624" y="20323"/>
                  </a:cubicBezTo>
                  <a:cubicBezTo>
                    <a:pt x="10019" y="19777"/>
                    <a:pt x="10392" y="19275"/>
                    <a:pt x="10803" y="19275"/>
                  </a:cubicBezTo>
                  <a:cubicBezTo>
                    <a:pt x="11187" y="19275"/>
                    <a:pt x="11512" y="19729"/>
                    <a:pt x="11885" y="20260"/>
                  </a:cubicBezTo>
                  <a:cubicBezTo>
                    <a:pt x="12328" y="20884"/>
                    <a:pt x="12837" y="21600"/>
                    <a:pt x="13502" y="21600"/>
                  </a:cubicBezTo>
                  <a:cubicBezTo>
                    <a:pt x="14172" y="21600"/>
                    <a:pt x="14690" y="20885"/>
                    <a:pt x="15144" y="20245"/>
                  </a:cubicBezTo>
                  <a:cubicBezTo>
                    <a:pt x="15517" y="19730"/>
                    <a:pt x="15836" y="19275"/>
                    <a:pt x="16198" y="19275"/>
                  </a:cubicBezTo>
                  <a:cubicBezTo>
                    <a:pt x="16566" y="19275"/>
                    <a:pt x="16902" y="19729"/>
                    <a:pt x="17291" y="20274"/>
                  </a:cubicBezTo>
                  <a:cubicBezTo>
                    <a:pt x="17746" y="20898"/>
                    <a:pt x="18264" y="21600"/>
                    <a:pt x="18902" y="21600"/>
                  </a:cubicBezTo>
                  <a:cubicBezTo>
                    <a:pt x="19556" y="21600"/>
                    <a:pt x="20113" y="20866"/>
                    <a:pt x="20605" y="20211"/>
                  </a:cubicBezTo>
                  <a:cubicBezTo>
                    <a:pt x="20972" y="19728"/>
                    <a:pt x="21319" y="19275"/>
                    <a:pt x="21600" y="19275"/>
                  </a:cubicBezTo>
                  <a:lnTo>
                    <a:pt x="21600" y="15547"/>
                  </a:lnTo>
                  <a:cubicBezTo>
                    <a:pt x="21038" y="15547"/>
                    <a:pt x="20547" y="16205"/>
                    <a:pt x="20071" y="16829"/>
                  </a:cubicBezTo>
                  <a:cubicBezTo>
                    <a:pt x="19655" y="17359"/>
                    <a:pt x="19270" y="17872"/>
                    <a:pt x="18897" y="17872"/>
                  </a:cubicBezTo>
                  <a:cubicBezTo>
                    <a:pt x="18551" y="17872"/>
                    <a:pt x="18221" y="17421"/>
                    <a:pt x="17842" y="16907"/>
                  </a:cubicBezTo>
                  <a:cubicBezTo>
                    <a:pt x="17377" y="16267"/>
                    <a:pt x="16853" y="15547"/>
                    <a:pt x="16198" y="15547"/>
                  </a:cubicBezTo>
                  <a:cubicBezTo>
                    <a:pt x="15544" y="15547"/>
                    <a:pt x="15037" y="16268"/>
                    <a:pt x="14583" y="16892"/>
                  </a:cubicBezTo>
                  <a:cubicBezTo>
                    <a:pt x="14205" y="17422"/>
                    <a:pt x="13875" y="17872"/>
                    <a:pt x="13502" y="17872"/>
                  </a:cubicBezTo>
                  <a:cubicBezTo>
                    <a:pt x="13134" y="17872"/>
                    <a:pt x="12820" y="17421"/>
                    <a:pt x="12452" y="16907"/>
                  </a:cubicBezTo>
                  <a:cubicBezTo>
                    <a:pt x="11998" y="16267"/>
                    <a:pt x="11485" y="15547"/>
                    <a:pt x="10803" y="15547"/>
                  </a:cubicBezTo>
                  <a:cubicBezTo>
                    <a:pt x="10106" y="15547"/>
                    <a:pt x="9554" y="16296"/>
                    <a:pt x="9073" y="16951"/>
                  </a:cubicBezTo>
                  <a:cubicBezTo>
                    <a:pt x="8711" y="17450"/>
                    <a:pt x="8402" y="17872"/>
                    <a:pt x="8105" y="17872"/>
                  </a:cubicBezTo>
                  <a:cubicBezTo>
                    <a:pt x="7802" y="17872"/>
                    <a:pt x="7467" y="17436"/>
                    <a:pt x="7083" y="16921"/>
                  </a:cubicBezTo>
                  <a:cubicBezTo>
                    <a:pt x="6602" y="16282"/>
                    <a:pt x="6051" y="15547"/>
                    <a:pt x="5402" y="15547"/>
                  </a:cubicBezTo>
                  <a:cubicBezTo>
                    <a:pt x="4747" y="15547"/>
                    <a:pt x="4202" y="16282"/>
                    <a:pt x="3715" y="16921"/>
                  </a:cubicBezTo>
                  <a:cubicBezTo>
                    <a:pt x="3348" y="17405"/>
                    <a:pt x="3001" y="17872"/>
                    <a:pt x="2703" y="17872"/>
                  </a:cubicBezTo>
                  <a:cubicBezTo>
                    <a:pt x="2384" y="17872"/>
                    <a:pt x="1996" y="17374"/>
                    <a:pt x="1585" y="16843"/>
                  </a:cubicBezTo>
                  <a:cubicBezTo>
                    <a:pt x="1082" y="16204"/>
                    <a:pt x="568" y="15547"/>
                    <a:pt x="0" y="15547"/>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sz="2400">
                  <a:solidFill>
                    <a:schemeClr val="accent1">
                      <a:satOff val="-3355"/>
                      <a:lumOff val="26614"/>
                    </a:schemeClr>
                  </a:solidFill>
                </a:defRPr>
              </a:pPr>
              <a:endParaRPr/>
            </a:p>
          </p:txBody>
        </p:sp>
        <p:sp>
          <p:nvSpPr>
            <p:cNvPr id="597" name="Shape 597"/>
            <p:cNvSpPr/>
            <p:nvPr/>
          </p:nvSpPr>
          <p:spPr>
            <a:xfrm rot="16200000">
              <a:off x="601651" y="303264"/>
              <a:ext cx="513037" cy="230410"/>
            </a:xfrm>
            <a:prstGeom prst="rightArrow">
              <a:avLst>
                <a:gd name="adj1" fmla="val 36434"/>
                <a:gd name="adj2" fmla="val 81244"/>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598" name="Shape 598"/>
            <p:cNvSpPr/>
            <p:nvPr/>
          </p:nvSpPr>
          <p:spPr>
            <a:xfrm>
              <a:off x="1400175" y="0"/>
              <a:ext cx="297868" cy="1149403"/>
            </a:xfrm>
            <a:prstGeom prst="rect">
              <a:avLst/>
            </a:prstGeom>
            <a:solidFill>
              <a:srgbClr val="DCDEE0"/>
            </a:solidFill>
            <a:ln w="12700" cap="flat">
              <a:noFill/>
              <a:miter lim="400000"/>
            </a:ln>
            <a:effectLst/>
          </p:spPr>
          <p:txBody>
            <a:bodyPr wrap="square" lIns="50800" tIns="50800" rIns="50800" bIns="50800" numCol="1" anchor="ctr">
              <a:noAutofit/>
            </a:bodyPr>
            <a:lstStyle/>
            <a:p>
              <a:pPr>
                <a:defRPr sz="2400">
                  <a:solidFill>
                    <a:srgbClr val="DCDEE0"/>
                  </a:solidFill>
                </a:defRPr>
              </a:pPr>
              <a:endParaRPr/>
            </a:p>
          </p:txBody>
        </p:sp>
        <p:sp>
          <p:nvSpPr>
            <p:cNvPr id="599" name="Shape 599"/>
            <p:cNvSpPr/>
            <p:nvPr/>
          </p:nvSpPr>
          <p:spPr>
            <a:xfrm>
              <a:off x="0" y="73025"/>
              <a:ext cx="297868" cy="1149403"/>
            </a:xfrm>
            <a:prstGeom prst="rect">
              <a:avLst/>
            </a:prstGeom>
            <a:solidFill>
              <a:srgbClr val="DCDEE0"/>
            </a:solidFill>
            <a:ln w="12700" cap="flat">
              <a:noFill/>
              <a:miter lim="400000"/>
            </a:ln>
            <a:effectLst/>
          </p:spPr>
          <p:txBody>
            <a:bodyPr wrap="square" lIns="50800" tIns="50800" rIns="50800" bIns="50800" numCol="1" anchor="ctr">
              <a:noAutofit/>
            </a:bodyPr>
            <a:lstStyle/>
            <a:p>
              <a:pPr>
                <a:defRPr sz="2400">
                  <a:solidFill>
                    <a:srgbClr val="DCDEE0"/>
                  </a:solidFill>
                </a:defRPr>
              </a:pPr>
              <a:endParaRPr/>
            </a:p>
          </p:txBody>
        </p:sp>
      </p:grpSp>
      <p:sp>
        <p:nvSpPr>
          <p:cNvPr id="601" name="Shape 601"/>
          <p:cNvSpPr/>
          <p:nvPr/>
        </p:nvSpPr>
        <p:spPr>
          <a:xfrm rot="19428849">
            <a:off x="193906" y="1172860"/>
            <a:ext cx="297868" cy="195444"/>
          </a:xfrm>
          <a:prstGeom prst="rect">
            <a:avLst/>
          </a:prstGeom>
          <a:solidFill>
            <a:srgbClr val="DCDEE0"/>
          </a:solidFill>
          <a:ln w="12700">
            <a:miter lim="400000"/>
          </a:ln>
        </p:spPr>
        <p:txBody>
          <a:bodyPr lIns="50800" tIns="50800" rIns="50800" bIns="50800" anchor="ctr"/>
          <a:lstStyle/>
          <a:p>
            <a:pPr>
              <a:defRPr sz="2400">
                <a:solidFill>
                  <a:srgbClr val="DCDEE0"/>
                </a:solidFill>
              </a:defRPr>
            </a:pPr>
            <a:endParaRPr/>
          </a:p>
        </p:txBody>
      </p:sp>
      <p:sp>
        <p:nvSpPr>
          <p:cNvPr id="602" name="Shape 602"/>
          <p:cNvSpPr/>
          <p:nvPr/>
        </p:nvSpPr>
        <p:spPr>
          <a:xfrm rot="17683488">
            <a:off x="1522382" y="1159369"/>
            <a:ext cx="260502" cy="183482"/>
          </a:xfrm>
          <a:prstGeom prst="rect">
            <a:avLst/>
          </a:prstGeom>
          <a:solidFill>
            <a:srgbClr val="DCDEE0"/>
          </a:solidFill>
          <a:ln w="12700">
            <a:miter lim="400000"/>
          </a:ln>
        </p:spPr>
        <p:txBody>
          <a:bodyPr lIns="50800" tIns="50800" rIns="50800" bIns="50800" anchor="ctr"/>
          <a:lstStyle/>
          <a:p>
            <a:pPr>
              <a:defRPr sz="2400">
                <a:solidFill>
                  <a:srgbClr val="DCDEE0"/>
                </a:solidFill>
              </a:defRPr>
            </a:pPr>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65000" fill="hold"/>
                                        <p:tgtEl>
                                          <p:spTgt spid="58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89"/>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 name="image14.png"/>
          <p:cNvPicPr>
            <a:picLocks noChangeAspect="1"/>
          </p:cNvPicPr>
          <p:nvPr/>
        </p:nvPicPr>
        <p:blipFill>
          <a:blip r:embed="rId3">
            <a:extLst/>
          </a:blip>
          <a:srcRect l="37729" t="25629" r="4299" b="12692"/>
          <a:stretch>
            <a:fillRect/>
          </a:stretch>
        </p:blipFill>
        <p:spPr>
          <a:xfrm>
            <a:off x="7132425" y="1244872"/>
            <a:ext cx="6146890" cy="9248662"/>
          </a:xfrm>
          <a:prstGeom prst="rect">
            <a:avLst/>
          </a:prstGeom>
          <a:ln w="3175">
            <a:solidFill>
              <a:srgbClr val="000000"/>
            </a:solidFill>
            <a:miter/>
          </a:ln>
        </p:spPr>
      </p:pic>
      <p:sp>
        <p:nvSpPr>
          <p:cNvPr id="605" name="Shape 605"/>
          <p:cNvSpPr/>
          <p:nvPr/>
        </p:nvSpPr>
        <p:spPr>
          <a:xfrm>
            <a:off x="6145921" y="8001837"/>
            <a:ext cx="6312759" cy="1270001"/>
          </a:xfrm>
          <a:prstGeom prst="rect">
            <a:avLst/>
          </a:prstGeom>
          <a:solidFill>
            <a:srgbClr val="FFFFFF"/>
          </a:solidFill>
          <a:ln w="12700">
            <a:miter lim="400000"/>
          </a:ln>
        </p:spPr>
        <p:txBody>
          <a:bodyPr lIns="50800" tIns="50800" rIns="50800" bIns="50800" anchor="ctr"/>
          <a:lstStyle/>
          <a:p>
            <a:pPr>
              <a:defRPr sz="2400">
                <a:solidFill>
                  <a:srgbClr val="FFFFFF"/>
                </a:solidFill>
              </a:defRPr>
            </a:pPr>
            <a:endParaRPr/>
          </a:p>
        </p:txBody>
      </p:sp>
      <p:sp>
        <p:nvSpPr>
          <p:cNvPr id="606" name="Shape 606"/>
          <p:cNvSpPr/>
          <p:nvPr/>
        </p:nvSpPr>
        <p:spPr>
          <a:xfrm>
            <a:off x="1580693" y="186653"/>
            <a:ext cx="297868" cy="1149403"/>
          </a:xfrm>
          <a:prstGeom prst="rect">
            <a:avLst/>
          </a:prstGeom>
          <a:solidFill>
            <a:srgbClr val="DCDEE0"/>
          </a:solidFill>
          <a:ln w="12700">
            <a:miter lim="400000"/>
          </a:ln>
        </p:spPr>
        <p:txBody>
          <a:bodyPr lIns="50800" tIns="50800" rIns="50800" bIns="50800" anchor="ctr"/>
          <a:lstStyle/>
          <a:p>
            <a:pPr>
              <a:defRPr sz="2400">
                <a:solidFill>
                  <a:srgbClr val="DCDEE0"/>
                </a:solidFill>
              </a:defRPr>
            </a:pPr>
            <a:endParaRPr/>
          </a:p>
        </p:txBody>
      </p:sp>
      <p:sp>
        <p:nvSpPr>
          <p:cNvPr id="607" name="Shape 607"/>
          <p:cNvSpPr/>
          <p:nvPr/>
        </p:nvSpPr>
        <p:spPr>
          <a:xfrm>
            <a:off x="180518" y="259678"/>
            <a:ext cx="297868" cy="1149403"/>
          </a:xfrm>
          <a:prstGeom prst="rect">
            <a:avLst/>
          </a:prstGeom>
          <a:solidFill>
            <a:srgbClr val="DCDEE0"/>
          </a:solidFill>
          <a:ln w="12700">
            <a:miter lim="400000"/>
          </a:ln>
        </p:spPr>
        <p:txBody>
          <a:bodyPr lIns="50800" tIns="50800" rIns="50800" bIns="50800" anchor="ctr"/>
          <a:lstStyle/>
          <a:p>
            <a:pPr>
              <a:defRPr sz="2400">
                <a:solidFill>
                  <a:srgbClr val="DCDEE0"/>
                </a:solidFill>
              </a:defRPr>
            </a:pPr>
            <a:endParaRPr/>
          </a:p>
        </p:txBody>
      </p:sp>
      <p:sp>
        <p:nvSpPr>
          <p:cNvPr id="608" name="Shape 608"/>
          <p:cNvSpPr/>
          <p:nvPr/>
        </p:nvSpPr>
        <p:spPr>
          <a:xfrm rot="19428849">
            <a:off x="193906" y="1172860"/>
            <a:ext cx="297868" cy="195444"/>
          </a:xfrm>
          <a:prstGeom prst="rect">
            <a:avLst/>
          </a:prstGeom>
          <a:solidFill>
            <a:srgbClr val="DCDEE0"/>
          </a:solidFill>
          <a:ln w="12700">
            <a:miter lim="400000"/>
          </a:ln>
        </p:spPr>
        <p:txBody>
          <a:bodyPr lIns="50800" tIns="50800" rIns="50800" bIns="50800" anchor="ctr"/>
          <a:lstStyle/>
          <a:p>
            <a:pPr>
              <a:defRPr sz="2400">
                <a:solidFill>
                  <a:srgbClr val="DCDEE0"/>
                </a:solidFill>
              </a:defRPr>
            </a:pPr>
            <a:endParaRPr/>
          </a:p>
        </p:txBody>
      </p:sp>
      <p:sp>
        <p:nvSpPr>
          <p:cNvPr id="609" name="Shape 609"/>
          <p:cNvSpPr/>
          <p:nvPr/>
        </p:nvSpPr>
        <p:spPr>
          <a:xfrm rot="17683488">
            <a:off x="1522382" y="1159369"/>
            <a:ext cx="260502" cy="183482"/>
          </a:xfrm>
          <a:prstGeom prst="rect">
            <a:avLst/>
          </a:prstGeom>
          <a:solidFill>
            <a:srgbClr val="DCDEE0"/>
          </a:solidFill>
          <a:ln w="12700">
            <a:miter lim="400000"/>
          </a:ln>
        </p:spPr>
        <p:txBody>
          <a:bodyPr lIns="50800" tIns="50800" rIns="50800" bIns="50800" anchor="ctr"/>
          <a:lstStyle/>
          <a:p>
            <a:pPr>
              <a:defRPr sz="2400">
                <a:solidFill>
                  <a:srgbClr val="DCDEE0"/>
                </a:solidFill>
              </a:defRPr>
            </a:pPr>
            <a:endParaRPr/>
          </a:p>
        </p:txBody>
      </p:sp>
      <p:pic>
        <p:nvPicPr>
          <p:cNvPr id="610" name="image13.png" descr="C:\SG\CAIA\Reporting\Lens_2.png"/>
          <p:cNvPicPr>
            <a:picLocks noChangeAspect="1"/>
          </p:cNvPicPr>
          <p:nvPr/>
        </p:nvPicPr>
        <p:blipFill>
          <a:blip r:embed="rId4">
            <a:extLst/>
          </a:blip>
          <a:srcRect t="2587" b="3567"/>
          <a:stretch>
            <a:fillRect/>
          </a:stretch>
        </p:blipFill>
        <p:spPr>
          <a:xfrm>
            <a:off x="657441" y="1517162"/>
            <a:ext cx="5644037" cy="6737374"/>
          </a:xfrm>
          <a:prstGeom prst="rect">
            <a:avLst/>
          </a:prstGeom>
          <a:ln w="12700">
            <a:miter lim="400000"/>
          </a:ln>
        </p:spPr>
      </p:pic>
      <p:sp>
        <p:nvSpPr>
          <p:cNvPr id="611" name="Shape 611"/>
          <p:cNvSpPr/>
          <p:nvPr/>
        </p:nvSpPr>
        <p:spPr>
          <a:xfrm rot="2725">
            <a:off x="7123156" y="1780797"/>
            <a:ext cx="4964872" cy="6210082"/>
          </a:xfrm>
          <a:prstGeom prst="rect">
            <a:avLst/>
          </a:prstGeom>
          <a:ln w="6350">
            <a:solidFill>
              <a:srgbClr val="000000"/>
            </a:solidFill>
            <a:miter/>
          </a:ln>
        </p:spPr>
        <p:txBody>
          <a:bodyPr lIns="50800" tIns="50800" rIns="50800" bIns="50800" anchor="ctr"/>
          <a:lstStyle/>
          <a:p>
            <a:pPr>
              <a:defRPr sz="2400">
                <a:solidFill>
                  <a:srgbClr val="FFFFFF"/>
                </a:solidFill>
              </a:defRPr>
            </a:pPr>
            <a:endParaRPr/>
          </a:p>
        </p:txBody>
      </p:sp>
      <p:sp>
        <p:nvSpPr>
          <p:cNvPr id="612" name="Shape 612"/>
          <p:cNvSpPr/>
          <p:nvPr/>
        </p:nvSpPr>
        <p:spPr>
          <a:xfrm>
            <a:off x="6412181" y="1317817"/>
            <a:ext cx="6312759" cy="453823"/>
          </a:xfrm>
          <a:prstGeom prst="rect">
            <a:avLst/>
          </a:prstGeom>
          <a:solidFill>
            <a:srgbClr val="FFFFFF"/>
          </a:solidFill>
          <a:ln w="12700">
            <a:miter lim="400000"/>
          </a:ln>
        </p:spPr>
        <p:txBody>
          <a:bodyPr lIns="50800" tIns="50800" rIns="50800" bIns="50800" anchor="ctr"/>
          <a:lstStyle/>
          <a:p>
            <a:pPr>
              <a:defRPr sz="2400">
                <a:solidFill>
                  <a:srgbClr val="FFFFFF"/>
                </a:solidFill>
              </a:defRPr>
            </a:pPr>
            <a:endParaRPr/>
          </a:p>
        </p:txBody>
      </p:sp>
      <p:sp>
        <p:nvSpPr>
          <p:cNvPr id="613" name="Shape 613"/>
          <p:cNvSpPr/>
          <p:nvPr/>
        </p:nvSpPr>
        <p:spPr>
          <a:xfrm>
            <a:off x="12087261" y="1325361"/>
            <a:ext cx="2050161" cy="7532281"/>
          </a:xfrm>
          <a:prstGeom prst="rect">
            <a:avLst/>
          </a:prstGeom>
          <a:solidFill>
            <a:srgbClr val="FFFFFF"/>
          </a:solidFill>
          <a:ln w="12700">
            <a:miter lim="400000"/>
          </a:ln>
        </p:spPr>
        <p:txBody>
          <a:bodyPr lIns="50800" tIns="50800" rIns="50800" bIns="50800" anchor="ctr"/>
          <a:lstStyle/>
          <a:p>
            <a:pPr>
              <a:defRPr sz="2400">
                <a:solidFill>
                  <a:srgbClr val="FFFFFF"/>
                </a:solidFill>
              </a:defRPr>
            </a:pPr>
            <a:endParaRPr/>
          </a:p>
        </p:txBody>
      </p:sp>
      <p:sp>
        <p:nvSpPr>
          <p:cNvPr id="614" name="Shape 614"/>
          <p:cNvSpPr/>
          <p:nvPr/>
        </p:nvSpPr>
        <p:spPr>
          <a:xfrm>
            <a:off x="-19845" y="1437"/>
            <a:ext cx="13044490" cy="1519835"/>
          </a:xfrm>
          <a:prstGeom prst="rect">
            <a:avLst/>
          </a:prstGeom>
          <a:solidFill>
            <a:srgbClr val="DCDEE0"/>
          </a:solidFill>
          <a:ln w="12700">
            <a:miter lim="400000"/>
          </a:ln>
        </p:spPr>
        <p:txBody>
          <a:bodyPr lIns="50800" tIns="50800" rIns="50800" bIns="50800" anchor="ctr"/>
          <a:lstStyle/>
          <a:p>
            <a:pPr>
              <a:defRPr sz="2400">
                <a:solidFill>
                  <a:srgbClr val="FFFFFF"/>
                </a:solidFill>
              </a:defRPr>
            </a:pPr>
            <a:endParaRPr/>
          </a:p>
        </p:txBody>
      </p:sp>
      <p:grpSp>
        <p:nvGrpSpPr>
          <p:cNvPr id="618" name="Group 618"/>
          <p:cNvGrpSpPr/>
          <p:nvPr/>
        </p:nvGrpSpPr>
        <p:grpSpPr>
          <a:xfrm>
            <a:off x="-19845" y="8721149"/>
            <a:ext cx="13044490" cy="1042940"/>
            <a:chOff x="0" y="0"/>
            <a:chExt cx="13044489" cy="1042938"/>
          </a:xfrm>
        </p:grpSpPr>
        <p:sp>
          <p:nvSpPr>
            <p:cNvPr id="615" name="Shape 615"/>
            <p:cNvSpPr/>
            <p:nvPr/>
          </p:nvSpPr>
          <p:spPr>
            <a:xfrm>
              <a:off x="0" y="0"/>
              <a:ext cx="13044490" cy="1042939"/>
            </a:xfrm>
            <a:prstGeom prst="rect">
              <a:avLst/>
            </a:prstGeom>
            <a:blipFill rotWithShape="1">
              <a:blip r:embed="rId5"/>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616" name="Shape 616"/>
            <p:cNvSpPr/>
            <p:nvPr/>
          </p:nvSpPr>
          <p:spPr>
            <a:xfrm>
              <a:off x="447099" y="203969"/>
              <a:ext cx="9098535" cy="635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3500">
                  <a:solidFill>
                    <a:srgbClr val="FFFFFF"/>
                  </a:solidFill>
                </a:defRPr>
              </a:lvl1pPr>
            </a:lstStyle>
            <a:p>
              <a:r>
                <a:t>Maintaining water security through innovation</a:t>
              </a:r>
            </a:p>
          </p:txBody>
        </p:sp>
        <p:pic>
          <p:nvPicPr>
            <p:cNvPr id="617" name="SPC-CPS-logo_white-format-png.png"/>
            <p:cNvPicPr>
              <a:picLocks noChangeAspect="1"/>
            </p:cNvPicPr>
            <p:nvPr/>
          </p:nvPicPr>
          <p:blipFill>
            <a:blip r:embed="rId6" cstate="print">
              <a:extLst/>
            </a:blip>
            <a:stretch>
              <a:fillRect/>
            </a:stretch>
          </p:blipFill>
          <p:spPr>
            <a:xfrm>
              <a:off x="10686046" y="0"/>
              <a:ext cx="2311908" cy="1042939"/>
            </a:xfrm>
            <a:prstGeom prst="rect">
              <a:avLst/>
            </a:prstGeom>
            <a:ln w="12700" cap="flat">
              <a:noFill/>
              <a:miter lim="400000"/>
            </a:ln>
            <a:effectLst/>
          </p:spPr>
        </p:pic>
      </p:grpSp>
      <p:grpSp>
        <p:nvGrpSpPr>
          <p:cNvPr id="625" name="Group 625"/>
          <p:cNvGrpSpPr/>
          <p:nvPr/>
        </p:nvGrpSpPr>
        <p:grpSpPr>
          <a:xfrm>
            <a:off x="180518" y="186653"/>
            <a:ext cx="12698850" cy="1222428"/>
            <a:chOff x="0" y="0"/>
            <a:chExt cx="12698849" cy="1222427"/>
          </a:xfrm>
        </p:grpSpPr>
        <p:sp>
          <p:nvSpPr>
            <p:cNvPr id="619" name="Shape 619"/>
            <p:cNvSpPr/>
            <p:nvPr/>
          </p:nvSpPr>
          <p:spPr>
            <a:xfrm>
              <a:off x="1738114" y="142901"/>
              <a:ext cx="10960736" cy="8636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5000">
                  <a:solidFill>
                    <a:schemeClr val="accent6"/>
                  </a:solidFill>
                </a:defRPr>
              </a:lvl1pPr>
            </a:lstStyle>
            <a:p>
              <a:r>
                <a:t>Developing new sources of freshwater</a:t>
              </a:r>
            </a:p>
          </p:txBody>
        </p:sp>
        <p:sp>
          <p:nvSpPr>
            <p:cNvPr id="620" name="Shape 620"/>
            <p:cNvSpPr/>
            <p:nvPr/>
          </p:nvSpPr>
          <p:spPr>
            <a:xfrm>
              <a:off x="296149" y="22251"/>
              <a:ext cx="1104901" cy="1104901"/>
            </a:xfrm>
            <a:prstGeom prst="roundRect">
              <a:avLst>
                <a:gd name="adj" fmla="val 15000"/>
              </a:avLst>
            </a:prstGeom>
            <a:blipFill rotWithShape="1">
              <a:blip r:embed="rId7"/>
              <a:srcRect/>
              <a:tile tx="0" ty="0" sx="100000" sy="100000" flip="none" algn="tl"/>
            </a:blip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621" name="Shape 621"/>
            <p:cNvSpPr/>
            <p:nvPr/>
          </p:nvSpPr>
          <p:spPr>
            <a:xfrm>
              <a:off x="213197" y="620702"/>
              <a:ext cx="1270805" cy="4405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28"/>
                  </a:lnTo>
                  <a:cubicBezTo>
                    <a:pt x="292" y="3728"/>
                    <a:pt x="665" y="4209"/>
                    <a:pt x="1059" y="4708"/>
                  </a:cubicBezTo>
                  <a:cubicBezTo>
                    <a:pt x="1551" y="5332"/>
                    <a:pt x="2109" y="6053"/>
                    <a:pt x="2703" y="6053"/>
                  </a:cubicBezTo>
                  <a:cubicBezTo>
                    <a:pt x="3287" y="6053"/>
                    <a:pt x="3802" y="5365"/>
                    <a:pt x="4256" y="4757"/>
                  </a:cubicBezTo>
                  <a:cubicBezTo>
                    <a:pt x="4656" y="4226"/>
                    <a:pt x="5034" y="3728"/>
                    <a:pt x="5402" y="3728"/>
                  </a:cubicBezTo>
                  <a:cubicBezTo>
                    <a:pt x="5769" y="3728"/>
                    <a:pt x="6142" y="4226"/>
                    <a:pt x="6542" y="4757"/>
                  </a:cubicBezTo>
                  <a:cubicBezTo>
                    <a:pt x="6996" y="5365"/>
                    <a:pt x="7516" y="6053"/>
                    <a:pt x="8105" y="6053"/>
                  </a:cubicBezTo>
                  <a:cubicBezTo>
                    <a:pt x="8689" y="6053"/>
                    <a:pt x="9186" y="5380"/>
                    <a:pt x="9624" y="4771"/>
                  </a:cubicBezTo>
                  <a:cubicBezTo>
                    <a:pt x="10019" y="4225"/>
                    <a:pt x="10392" y="3728"/>
                    <a:pt x="10803" y="3728"/>
                  </a:cubicBezTo>
                  <a:cubicBezTo>
                    <a:pt x="11187" y="3728"/>
                    <a:pt x="11512" y="4178"/>
                    <a:pt x="11885" y="4708"/>
                  </a:cubicBezTo>
                  <a:cubicBezTo>
                    <a:pt x="12328" y="5332"/>
                    <a:pt x="12837" y="6053"/>
                    <a:pt x="13502" y="6053"/>
                  </a:cubicBezTo>
                  <a:cubicBezTo>
                    <a:pt x="14172" y="6053"/>
                    <a:pt x="14690" y="5333"/>
                    <a:pt x="15144" y="4693"/>
                  </a:cubicBezTo>
                  <a:cubicBezTo>
                    <a:pt x="15517" y="4179"/>
                    <a:pt x="15836" y="3728"/>
                    <a:pt x="16198" y="3728"/>
                  </a:cubicBezTo>
                  <a:cubicBezTo>
                    <a:pt x="16566" y="3728"/>
                    <a:pt x="16902" y="4182"/>
                    <a:pt x="17291" y="4727"/>
                  </a:cubicBezTo>
                  <a:cubicBezTo>
                    <a:pt x="17746" y="5351"/>
                    <a:pt x="18264" y="6053"/>
                    <a:pt x="18902" y="6053"/>
                  </a:cubicBezTo>
                  <a:cubicBezTo>
                    <a:pt x="19556" y="6053"/>
                    <a:pt x="20113" y="5319"/>
                    <a:pt x="20605" y="4664"/>
                  </a:cubicBezTo>
                  <a:cubicBezTo>
                    <a:pt x="20972" y="4181"/>
                    <a:pt x="21319" y="3728"/>
                    <a:pt x="21600" y="3728"/>
                  </a:cubicBezTo>
                  <a:lnTo>
                    <a:pt x="21600" y="0"/>
                  </a:lnTo>
                  <a:cubicBezTo>
                    <a:pt x="21038" y="0"/>
                    <a:pt x="20547" y="653"/>
                    <a:pt x="20071" y="1277"/>
                  </a:cubicBezTo>
                  <a:cubicBezTo>
                    <a:pt x="19655" y="1807"/>
                    <a:pt x="19270" y="2325"/>
                    <a:pt x="18897" y="2325"/>
                  </a:cubicBezTo>
                  <a:cubicBezTo>
                    <a:pt x="18551" y="2325"/>
                    <a:pt x="18221" y="1870"/>
                    <a:pt x="17842" y="1355"/>
                  </a:cubicBezTo>
                  <a:cubicBezTo>
                    <a:pt x="17377" y="715"/>
                    <a:pt x="16853" y="0"/>
                    <a:pt x="16198" y="0"/>
                  </a:cubicBezTo>
                  <a:cubicBezTo>
                    <a:pt x="15544" y="0"/>
                    <a:pt x="15037" y="716"/>
                    <a:pt x="14583" y="1340"/>
                  </a:cubicBezTo>
                  <a:cubicBezTo>
                    <a:pt x="14205" y="1871"/>
                    <a:pt x="13875" y="2325"/>
                    <a:pt x="13502" y="2325"/>
                  </a:cubicBezTo>
                  <a:cubicBezTo>
                    <a:pt x="13134" y="2325"/>
                    <a:pt x="12820" y="1870"/>
                    <a:pt x="12452" y="1355"/>
                  </a:cubicBezTo>
                  <a:cubicBezTo>
                    <a:pt x="11998" y="715"/>
                    <a:pt x="11485" y="0"/>
                    <a:pt x="10803" y="0"/>
                  </a:cubicBezTo>
                  <a:cubicBezTo>
                    <a:pt x="10106" y="0"/>
                    <a:pt x="9554" y="749"/>
                    <a:pt x="9073" y="1404"/>
                  </a:cubicBezTo>
                  <a:cubicBezTo>
                    <a:pt x="8711" y="1903"/>
                    <a:pt x="8402" y="2325"/>
                    <a:pt x="8105" y="2325"/>
                  </a:cubicBezTo>
                  <a:cubicBezTo>
                    <a:pt x="7802" y="2325"/>
                    <a:pt x="7467" y="1889"/>
                    <a:pt x="7083" y="1374"/>
                  </a:cubicBezTo>
                  <a:cubicBezTo>
                    <a:pt x="6602" y="735"/>
                    <a:pt x="6050" y="0"/>
                    <a:pt x="5402" y="0"/>
                  </a:cubicBezTo>
                  <a:cubicBezTo>
                    <a:pt x="4747" y="0"/>
                    <a:pt x="4202" y="735"/>
                    <a:pt x="3715" y="1374"/>
                  </a:cubicBezTo>
                  <a:cubicBezTo>
                    <a:pt x="3348" y="1858"/>
                    <a:pt x="3001" y="2325"/>
                    <a:pt x="2703" y="2325"/>
                  </a:cubicBezTo>
                  <a:cubicBezTo>
                    <a:pt x="2384" y="2325"/>
                    <a:pt x="1996" y="1827"/>
                    <a:pt x="1585" y="1296"/>
                  </a:cubicBezTo>
                  <a:cubicBezTo>
                    <a:pt x="1082" y="657"/>
                    <a:pt x="568" y="0"/>
                    <a:pt x="0" y="0"/>
                  </a:cubicBezTo>
                  <a:close/>
                  <a:moveTo>
                    <a:pt x="0" y="7769"/>
                  </a:moveTo>
                  <a:lnTo>
                    <a:pt x="0" y="11492"/>
                  </a:lnTo>
                  <a:cubicBezTo>
                    <a:pt x="292" y="11492"/>
                    <a:pt x="665" y="11977"/>
                    <a:pt x="1059" y="12477"/>
                  </a:cubicBezTo>
                  <a:cubicBezTo>
                    <a:pt x="1551" y="13100"/>
                    <a:pt x="2109" y="13817"/>
                    <a:pt x="2703" y="13817"/>
                  </a:cubicBezTo>
                  <a:cubicBezTo>
                    <a:pt x="3287" y="13817"/>
                    <a:pt x="3802" y="13133"/>
                    <a:pt x="4256" y="12525"/>
                  </a:cubicBezTo>
                  <a:cubicBezTo>
                    <a:pt x="4656" y="11995"/>
                    <a:pt x="5034" y="11492"/>
                    <a:pt x="5402" y="11492"/>
                  </a:cubicBezTo>
                  <a:cubicBezTo>
                    <a:pt x="5769" y="11492"/>
                    <a:pt x="6142" y="11995"/>
                    <a:pt x="6542" y="12525"/>
                  </a:cubicBezTo>
                  <a:cubicBezTo>
                    <a:pt x="6996" y="13133"/>
                    <a:pt x="7516" y="13817"/>
                    <a:pt x="8105" y="13817"/>
                  </a:cubicBezTo>
                  <a:cubicBezTo>
                    <a:pt x="8689" y="13817"/>
                    <a:pt x="9186" y="13148"/>
                    <a:pt x="9624" y="12540"/>
                  </a:cubicBezTo>
                  <a:cubicBezTo>
                    <a:pt x="10019" y="11994"/>
                    <a:pt x="10392" y="11492"/>
                    <a:pt x="10803" y="11492"/>
                  </a:cubicBezTo>
                  <a:cubicBezTo>
                    <a:pt x="11187" y="11492"/>
                    <a:pt x="11512" y="11946"/>
                    <a:pt x="11885" y="12477"/>
                  </a:cubicBezTo>
                  <a:cubicBezTo>
                    <a:pt x="12328" y="13100"/>
                    <a:pt x="12837" y="13817"/>
                    <a:pt x="13502" y="13817"/>
                  </a:cubicBezTo>
                  <a:cubicBezTo>
                    <a:pt x="14172" y="13817"/>
                    <a:pt x="14690" y="13101"/>
                    <a:pt x="15144" y="12462"/>
                  </a:cubicBezTo>
                  <a:cubicBezTo>
                    <a:pt x="15517" y="11947"/>
                    <a:pt x="15836" y="11492"/>
                    <a:pt x="16198" y="11492"/>
                  </a:cubicBezTo>
                  <a:cubicBezTo>
                    <a:pt x="16566" y="11492"/>
                    <a:pt x="16902" y="11945"/>
                    <a:pt x="17291" y="12491"/>
                  </a:cubicBezTo>
                  <a:cubicBezTo>
                    <a:pt x="17746" y="13115"/>
                    <a:pt x="18264" y="13817"/>
                    <a:pt x="18902" y="13817"/>
                  </a:cubicBezTo>
                  <a:cubicBezTo>
                    <a:pt x="19556" y="13817"/>
                    <a:pt x="20113" y="13083"/>
                    <a:pt x="20605" y="12428"/>
                  </a:cubicBezTo>
                  <a:cubicBezTo>
                    <a:pt x="20972" y="11944"/>
                    <a:pt x="21319" y="11492"/>
                    <a:pt x="21600" y="11492"/>
                  </a:cubicBezTo>
                  <a:lnTo>
                    <a:pt x="21600" y="7769"/>
                  </a:lnTo>
                  <a:cubicBezTo>
                    <a:pt x="21038" y="7769"/>
                    <a:pt x="20547" y="8422"/>
                    <a:pt x="20071" y="9045"/>
                  </a:cubicBezTo>
                  <a:cubicBezTo>
                    <a:pt x="19655" y="9591"/>
                    <a:pt x="19270" y="10088"/>
                    <a:pt x="18897" y="10088"/>
                  </a:cubicBezTo>
                  <a:cubicBezTo>
                    <a:pt x="18551" y="10088"/>
                    <a:pt x="18221" y="9638"/>
                    <a:pt x="17842" y="9123"/>
                  </a:cubicBezTo>
                  <a:cubicBezTo>
                    <a:pt x="17377" y="8484"/>
                    <a:pt x="16853" y="7769"/>
                    <a:pt x="16198" y="7769"/>
                  </a:cubicBezTo>
                  <a:cubicBezTo>
                    <a:pt x="15544" y="7769"/>
                    <a:pt x="15037" y="8485"/>
                    <a:pt x="14583" y="9109"/>
                  </a:cubicBezTo>
                  <a:cubicBezTo>
                    <a:pt x="14205" y="9639"/>
                    <a:pt x="13875" y="10088"/>
                    <a:pt x="13502" y="10088"/>
                  </a:cubicBezTo>
                  <a:cubicBezTo>
                    <a:pt x="13134" y="10088"/>
                    <a:pt x="12820" y="9638"/>
                    <a:pt x="12452" y="9123"/>
                  </a:cubicBezTo>
                  <a:cubicBezTo>
                    <a:pt x="11998" y="8484"/>
                    <a:pt x="11485" y="7769"/>
                    <a:pt x="10803" y="7769"/>
                  </a:cubicBezTo>
                  <a:cubicBezTo>
                    <a:pt x="10106" y="7769"/>
                    <a:pt x="9554" y="8517"/>
                    <a:pt x="9073" y="9172"/>
                  </a:cubicBezTo>
                  <a:cubicBezTo>
                    <a:pt x="8711" y="9671"/>
                    <a:pt x="8402" y="10088"/>
                    <a:pt x="8105" y="10088"/>
                  </a:cubicBezTo>
                  <a:cubicBezTo>
                    <a:pt x="7802" y="10088"/>
                    <a:pt x="7467" y="9653"/>
                    <a:pt x="7083" y="9138"/>
                  </a:cubicBezTo>
                  <a:cubicBezTo>
                    <a:pt x="6602" y="8499"/>
                    <a:pt x="6050" y="7769"/>
                    <a:pt x="5402" y="7769"/>
                  </a:cubicBezTo>
                  <a:cubicBezTo>
                    <a:pt x="4747" y="7769"/>
                    <a:pt x="4202" y="8499"/>
                    <a:pt x="3715" y="9138"/>
                  </a:cubicBezTo>
                  <a:cubicBezTo>
                    <a:pt x="3348" y="9622"/>
                    <a:pt x="3001" y="10088"/>
                    <a:pt x="2703" y="10088"/>
                  </a:cubicBezTo>
                  <a:cubicBezTo>
                    <a:pt x="2384" y="10088"/>
                    <a:pt x="1996" y="9590"/>
                    <a:pt x="1585" y="9060"/>
                  </a:cubicBezTo>
                  <a:cubicBezTo>
                    <a:pt x="1082" y="8421"/>
                    <a:pt x="568" y="7769"/>
                    <a:pt x="0" y="7769"/>
                  </a:cubicBezTo>
                  <a:close/>
                  <a:moveTo>
                    <a:pt x="0" y="15547"/>
                  </a:moveTo>
                  <a:lnTo>
                    <a:pt x="0" y="19275"/>
                  </a:lnTo>
                  <a:cubicBezTo>
                    <a:pt x="292" y="19275"/>
                    <a:pt x="665" y="19761"/>
                    <a:pt x="1059" y="20260"/>
                  </a:cubicBezTo>
                  <a:cubicBezTo>
                    <a:pt x="1551" y="20884"/>
                    <a:pt x="2109" y="21600"/>
                    <a:pt x="2703" y="21600"/>
                  </a:cubicBezTo>
                  <a:cubicBezTo>
                    <a:pt x="3287" y="21600"/>
                    <a:pt x="3802" y="20912"/>
                    <a:pt x="4256" y="20304"/>
                  </a:cubicBezTo>
                  <a:cubicBezTo>
                    <a:pt x="4656" y="19773"/>
                    <a:pt x="5034" y="19275"/>
                    <a:pt x="5402" y="19275"/>
                  </a:cubicBezTo>
                  <a:cubicBezTo>
                    <a:pt x="5769" y="19275"/>
                    <a:pt x="6142" y="19773"/>
                    <a:pt x="6542" y="20304"/>
                  </a:cubicBezTo>
                  <a:cubicBezTo>
                    <a:pt x="6996" y="20912"/>
                    <a:pt x="7516" y="21600"/>
                    <a:pt x="8105" y="21600"/>
                  </a:cubicBezTo>
                  <a:cubicBezTo>
                    <a:pt x="8689" y="21600"/>
                    <a:pt x="9186" y="20931"/>
                    <a:pt x="9624" y="20323"/>
                  </a:cubicBezTo>
                  <a:cubicBezTo>
                    <a:pt x="10019" y="19777"/>
                    <a:pt x="10392" y="19275"/>
                    <a:pt x="10803" y="19275"/>
                  </a:cubicBezTo>
                  <a:cubicBezTo>
                    <a:pt x="11187" y="19275"/>
                    <a:pt x="11512" y="19729"/>
                    <a:pt x="11885" y="20260"/>
                  </a:cubicBezTo>
                  <a:cubicBezTo>
                    <a:pt x="12328" y="20884"/>
                    <a:pt x="12837" y="21600"/>
                    <a:pt x="13502" y="21600"/>
                  </a:cubicBezTo>
                  <a:cubicBezTo>
                    <a:pt x="14172" y="21600"/>
                    <a:pt x="14690" y="20885"/>
                    <a:pt x="15144" y="20245"/>
                  </a:cubicBezTo>
                  <a:cubicBezTo>
                    <a:pt x="15517" y="19730"/>
                    <a:pt x="15836" y="19275"/>
                    <a:pt x="16198" y="19275"/>
                  </a:cubicBezTo>
                  <a:cubicBezTo>
                    <a:pt x="16566" y="19275"/>
                    <a:pt x="16902" y="19729"/>
                    <a:pt x="17291" y="20274"/>
                  </a:cubicBezTo>
                  <a:cubicBezTo>
                    <a:pt x="17746" y="20898"/>
                    <a:pt x="18264" y="21600"/>
                    <a:pt x="18902" y="21600"/>
                  </a:cubicBezTo>
                  <a:cubicBezTo>
                    <a:pt x="19556" y="21600"/>
                    <a:pt x="20113" y="20866"/>
                    <a:pt x="20605" y="20211"/>
                  </a:cubicBezTo>
                  <a:cubicBezTo>
                    <a:pt x="20972" y="19728"/>
                    <a:pt x="21319" y="19275"/>
                    <a:pt x="21600" y="19275"/>
                  </a:cubicBezTo>
                  <a:lnTo>
                    <a:pt x="21600" y="15547"/>
                  </a:lnTo>
                  <a:cubicBezTo>
                    <a:pt x="21038" y="15547"/>
                    <a:pt x="20547" y="16205"/>
                    <a:pt x="20071" y="16829"/>
                  </a:cubicBezTo>
                  <a:cubicBezTo>
                    <a:pt x="19655" y="17359"/>
                    <a:pt x="19270" y="17872"/>
                    <a:pt x="18897" y="17872"/>
                  </a:cubicBezTo>
                  <a:cubicBezTo>
                    <a:pt x="18551" y="17872"/>
                    <a:pt x="18221" y="17421"/>
                    <a:pt x="17842" y="16907"/>
                  </a:cubicBezTo>
                  <a:cubicBezTo>
                    <a:pt x="17377" y="16267"/>
                    <a:pt x="16853" y="15547"/>
                    <a:pt x="16198" y="15547"/>
                  </a:cubicBezTo>
                  <a:cubicBezTo>
                    <a:pt x="15544" y="15547"/>
                    <a:pt x="15037" y="16268"/>
                    <a:pt x="14583" y="16892"/>
                  </a:cubicBezTo>
                  <a:cubicBezTo>
                    <a:pt x="14205" y="17422"/>
                    <a:pt x="13875" y="17872"/>
                    <a:pt x="13502" y="17872"/>
                  </a:cubicBezTo>
                  <a:cubicBezTo>
                    <a:pt x="13134" y="17872"/>
                    <a:pt x="12820" y="17421"/>
                    <a:pt x="12452" y="16907"/>
                  </a:cubicBezTo>
                  <a:cubicBezTo>
                    <a:pt x="11998" y="16267"/>
                    <a:pt x="11485" y="15547"/>
                    <a:pt x="10803" y="15547"/>
                  </a:cubicBezTo>
                  <a:cubicBezTo>
                    <a:pt x="10106" y="15547"/>
                    <a:pt x="9554" y="16296"/>
                    <a:pt x="9073" y="16951"/>
                  </a:cubicBezTo>
                  <a:cubicBezTo>
                    <a:pt x="8711" y="17450"/>
                    <a:pt x="8402" y="17872"/>
                    <a:pt x="8105" y="17872"/>
                  </a:cubicBezTo>
                  <a:cubicBezTo>
                    <a:pt x="7802" y="17872"/>
                    <a:pt x="7467" y="17436"/>
                    <a:pt x="7083" y="16921"/>
                  </a:cubicBezTo>
                  <a:cubicBezTo>
                    <a:pt x="6602" y="16282"/>
                    <a:pt x="6051" y="15547"/>
                    <a:pt x="5402" y="15547"/>
                  </a:cubicBezTo>
                  <a:cubicBezTo>
                    <a:pt x="4747" y="15547"/>
                    <a:pt x="4202" y="16282"/>
                    <a:pt x="3715" y="16921"/>
                  </a:cubicBezTo>
                  <a:cubicBezTo>
                    <a:pt x="3348" y="17405"/>
                    <a:pt x="3001" y="17872"/>
                    <a:pt x="2703" y="17872"/>
                  </a:cubicBezTo>
                  <a:cubicBezTo>
                    <a:pt x="2384" y="17872"/>
                    <a:pt x="1996" y="17374"/>
                    <a:pt x="1585" y="16843"/>
                  </a:cubicBezTo>
                  <a:cubicBezTo>
                    <a:pt x="1082" y="16204"/>
                    <a:pt x="568" y="15547"/>
                    <a:pt x="0" y="15547"/>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sz="2400">
                  <a:solidFill>
                    <a:schemeClr val="accent1">
                      <a:satOff val="-3355"/>
                      <a:lumOff val="26614"/>
                    </a:schemeClr>
                  </a:solidFill>
                </a:defRPr>
              </a:pPr>
              <a:endParaRPr/>
            </a:p>
          </p:txBody>
        </p:sp>
        <p:sp>
          <p:nvSpPr>
            <p:cNvPr id="622" name="Shape 622"/>
            <p:cNvSpPr/>
            <p:nvPr/>
          </p:nvSpPr>
          <p:spPr>
            <a:xfrm rot="16200000">
              <a:off x="601651" y="303264"/>
              <a:ext cx="513037" cy="230410"/>
            </a:xfrm>
            <a:prstGeom prst="rightArrow">
              <a:avLst>
                <a:gd name="adj1" fmla="val 36434"/>
                <a:gd name="adj2" fmla="val 81244"/>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623" name="Shape 623"/>
            <p:cNvSpPr/>
            <p:nvPr/>
          </p:nvSpPr>
          <p:spPr>
            <a:xfrm>
              <a:off x="1400175" y="0"/>
              <a:ext cx="297868" cy="1149403"/>
            </a:xfrm>
            <a:prstGeom prst="rect">
              <a:avLst/>
            </a:prstGeom>
            <a:solidFill>
              <a:srgbClr val="DCDEE0"/>
            </a:solidFill>
            <a:ln w="12700" cap="flat">
              <a:noFill/>
              <a:miter lim="400000"/>
            </a:ln>
            <a:effectLst/>
          </p:spPr>
          <p:txBody>
            <a:bodyPr wrap="square" lIns="50800" tIns="50800" rIns="50800" bIns="50800" numCol="1" anchor="ctr">
              <a:noAutofit/>
            </a:bodyPr>
            <a:lstStyle/>
            <a:p>
              <a:pPr>
                <a:defRPr sz="2400">
                  <a:solidFill>
                    <a:srgbClr val="DCDEE0"/>
                  </a:solidFill>
                </a:defRPr>
              </a:pPr>
              <a:endParaRPr/>
            </a:p>
          </p:txBody>
        </p:sp>
        <p:sp>
          <p:nvSpPr>
            <p:cNvPr id="624" name="Shape 624"/>
            <p:cNvSpPr/>
            <p:nvPr/>
          </p:nvSpPr>
          <p:spPr>
            <a:xfrm>
              <a:off x="0" y="73025"/>
              <a:ext cx="297868" cy="1149403"/>
            </a:xfrm>
            <a:prstGeom prst="rect">
              <a:avLst/>
            </a:prstGeom>
            <a:solidFill>
              <a:srgbClr val="DCDEE0"/>
            </a:solidFill>
            <a:ln w="12700" cap="flat">
              <a:noFill/>
              <a:miter lim="400000"/>
            </a:ln>
            <a:effectLst/>
          </p:spPr>
          <p:txBody>
            <a:bodyPr wrap="square" lIns="50800" tIns="50800" rIns="50800" bIns="50800" numCol="1" anchor="ctr">
              <a:noAutofit/>
            </a:bodyPr>
            <a:lstStyle/>
            <a:p>
              <a:pPr>
                <a:defRPr sz="2400">
                  <a:solidFill>
                    <a:srgbClr val="DCDEE0"/>
                  </a:solidFill>
                </a:defRPr>
              </a:pPr>
              <a:endParaRPr/>
            </a:p>
          </p:txBody>
        </p:sp>
      </p:gr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Shape 647"/>
          <p:cNvSpPr/>
          <p:nvPr/>
        </p:nvSpPr>
        <p:spPr>
          <a:xfrm>
            <a:off x="3244103" y="2391501"/>
            <a:ext cx="9343495" cy="5308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876652" indent="-876652" algn="l">
              <a:spcBef>
                <a:spcPts val="1000"/>
              </a:spcBef>
              <a:buSzPct val="75000"/>
              <a:buChar char="•"/>
              <a:defRPr sz="6200" i="1">
                <a:solidFill>
                  <a:srgbClr val="3380B0"/>
                </a:solidFill>
              </a:defRPr>
            </a:pPr>
            <a:r>
              <a:t>Innovation</a:t>
            </a:r>
          </a:p>
          <a:p>
            <a:pPr marL="876652" indent="-876652" algn="l">
              <a:spcBef>
                <a:spcPts val="1000"/>
              </a:spcBef>
              <a:buSzPct val="75000"/>
              <a:buChar char="•"/>
              <a:defRPr sz="6200" i="1">
                <a:solidFill>
                  <a:srgbClr val="3380B0"/>
                </a:solidFill>
              </a:defRPr>
            </a:pPr>
            <a:r>
              <a:t>Local knowledge</a:t>
            </a:r>
          </a:p>
          <a:p>
            <a:pPr marL="876652" indent="-876652" algn="l">
              <a:spcBef>
                <a:spcPts val="1000"/>
              </a:spcBef>
              <a:buSzPct val="75000"/>
              <a:buChar char="•"/>
              <a:defRPr sz="6200" i="1">
                <a:solidFill>
                  <a:srgbClr val="3380B0"/>
                </a:solidFill>
              </a:defRPr>
            </a:pPr>
            <a:r>
              <a:t>Robust solutions</a:t>
            </a:r>
          </a:p>
          <a:p>
            <a:pPr marL="876652" indent="-876652" algn="l">
              <a:spcBef>
                <a:spcPts val="1000"/>
              </a:spcBef>
              <a:buSzPct val="75000"/>
              <a:buChar char="•"/>
              <a:defRPr sz="6200" i="1">
                <a:solidFill>
                  <a:srgbClr val="3380B0"/>
                </a:solidFill>
              </a:defRPr>
            </a:pPr>
            <a:r>
              <a:t>Collaboration</a:t>
            </a:r>
          </a:p>
          <a:p>
            <a:pPr marL="876652" indent="-876652" algn="l">
              <a:spcBef>
                <a:spcPts val="1000"/>
              </a:spcBef>
              <a:buSzPct val="75000"/>
              <a:buChar char="•"/>
              <a:defRPr sz="6200" i="1">
                <a:solidFill>
                  <a:srgbClr val="3380B0"/>
                </a:solidFill>
              </a:defRPr>
            </a:pPr>
            <a:r>
              <a:t>Replication &amp; upscaling</a:t>
            </a:r>
          </a:p>
        </p:txBody>
      </p:sp>
      <p:sp>
        <p:nvSpPr>
          <p:cNvPr id="648" name="Shape 648"/>
          <p:cNvSpPr/>
          <p:nvPr/>
        </p:nvSpPr>
        <p:spPr>
          <a:xfrm>
            <a:off x="-19845" y="8721149"/>
            <a:ext cx="13044490" cy="1042940"/>
          </a:xfrm>
          <a:prstGeom prst="rect">
            <a:avLst/>
          </a:prstGeom>
          <a:blipFill>
            <a:blip r:embed="rId2"/>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649" name="Shape 649"/>
          <p:cNvSpPr/>
          <p:nvPr/>
        </p:nvSpPr>
        <p:spPr>
          <a:xfrm>
            <a:off x="427254" y="8925119"/>
            <a:ext cx="9098535" cy="635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3500">
                <a:solidFill>
                  <a:srgbClr val="FFFFFF"/>
                </a:solidFill>
              </a:defRPr>
            </a:lvl1pPr>
          </a:lstStyle>
          <a:p>
            <a:r>
              <a:t>Maintaining water security through innovation</a:t>
            </a:r>
          </a:p>
        </p:txBody>
      </p:sp>
      <p:pic>
        <p:nvPicPr>
          <p:cNvPr id="650" name="SPC-CPS-logo_white-format-png.png"/>
          <p:cNvPicPr>
            <a:picLocks noChangeAspect="1"/>
          </p:cNvPicPr>
          <p:nvPr/>
        </p:nvPicPr>
        <p:blipFill>
          <a:blip r:embed="rId3" cstate="print">
            <a:extLst/>
          </a:blip>
          <a:stretch>
            <a:fillRect/>
          </a:stretch>
        </p:blipFill>
        <p:spPr>
          <a:xfrm>
            <a:off x="10666202" y="8721149"/>
            <a:ext cx="2311907" cy="1042940"/>
          </a:xfrm>
          <a:prstGeom prst="rect">
            <a:avLst/>
          </a:prstGeom>
          <a:ln w="12700">
            <a:miter lim="400000"/>
          </a:ln>
        </p:spPr>
      </p:pic>
      <p:sp>
        <p:nvSpPr>
          <p:cNvPr id="651" name="Shape 651"/>
          <p:cNvSpPr/>
          <p:nvPr/>
        </p:nvSpPr>
        <p:spPr>
          <a:xfrm>
            <a:off x="-19845" y="-56984"/>
            <a:ext cx="13044490" cy="1519835"/>
          </a:xfrm>
          <a:prstGeom prst="rect">
            <a:avLst/>
          </a:prstGeom>
          <a:solidFill>
            <a:srgbClr val="DCDEE0"/>
          </a:solidFill>
          <a:ln w="12700">
            <a:miter lim="400000"/>
          </a:ln>
        </p:spPr>
        <p:txBody>
          <a:bodyPr lIns="50800" tIns="50800" rIns="50800" bIns="50800" anchor="ctr"/>
          <a:lstStyle/>
          <a:p>
            <a:pPr>
              <a:defRPr sz="2400">
                <a:solidFill>
                  <a:srgbClr val="FFFFFF"/>
                </a:solidFill>
              </a:defRPr>
            </a:pPr>
            <a:endParaRPr/>
          </a:p>
        </p:txBody>
      </p:sp>
      <p:sp>
        <p:nvSpPr>
          <p:cNvPr id="652" name="Shape 652"/>
          <p:cNvSpPr/>
          <p:nvPr/>
        </p:nvSpPr>
        <p:spPr>
          <a:xfrm>
            <a:off x="252132" y="277483"/>
            <a:ext cx="12760060" cy="850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900">
                <a:solidFill>
                  <a:srgbClr val="3380B0"/>
                </a:solidFill>
              </a:defRPr>
            </a:lvl1pPr>
          </a:lstStyle>
          <a:p>
            <a:r>
              <a:t>Climate resilient water security is achievable..</a:t>
            </a:r>
          </a:p>
        </p:txBody>
      </p:sp>
      <p:pic>
        <p:nvPicPr>
          <p:cNvPr id="653" name="Splash logo.pdf"/>
          <p:cNvPicPr>
            <a:picLocks noChangeAspect="1"/>
          </p:cNvPicPr>
          <p:nvPr/>
        </p:nvPicPr>
        <p:blipFill>
          <a:blip r:embed="rId4">
            <a:alphaModFix amt="20657"/>
            <a:extLst/>
          </a:blip>
          <a:stretch>
            <a:fillRect/>
          </a:stretch>
        </p:blipFill>
        <p:spPr>
          <a:xfrm>
            <a:off x="47844" y="1503887"/>
            <a:ext cx="6664823" cy="6277834"/>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 name="WWD - SDG challenge.png"/>
          <p:cNvPicPr>
            <a:picLocks noChangeAspect="1"/>
          </p:cNvPicPr>
          <p:nvPr/>
        </p:nvPicPr>
        <p:blipFill>
          <a:blip r:embed="rId2">
            <a:extLst/>
          </a:blip>
          <a:stretch>
            <a:fillRect/>
          </a:stretch>
        </p:blipFill>
        <p:spPr>
          <a:xfrm>
            <a:off x="-127497" y="-64950"/>
            <a:ext cx="13259794" cy="8879593"/>
          </a:xfrm>
          <a:prstGeom prst="rect">
            <a:avLst/>
          </a:prstGeom>
          <a:ln w="12700">
            <a:miter lim="400000"/>
          </a:ln>
        </p:spPr>
      </p:pic>
      <p:sp>
        <p:nvSpPr>
          <p:cNvPr id="656" name="Shape 656"/>
          <p:cNvSpPr/>
          <p:nvPr/>
        </p:nvSpPr>
        <p:spPr>
          <a:xfrm>
            <a:off x="-19845" y="8721149"/>
            <a:ext cx="13044490" cy="1042940"/>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657" name="Shape 657"/>
          <p:cNvSpPr/>
          <p:nvPr/>
        </p:nvSpPr>
        <p:spPr>
          <a:xfrm>
            <a:off x="441288" y="8925119"/>
            <a:ext cx="9098535" cy="635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3500">
                <a:solidFill>
                  <a:srgbClr val="FFFFFF"/>
                </a:solidFill>
              </a:defRPr>
            </a:lvl1pPr>
          </a:lstStyle>
          <a:p>
            <a:r>
              <a:t>Maintaining water security through innovation</a:t>
            </a:r>
          </a:p>
        </p:txBody>
      </p:sp>
      <p:pic>
        <p:nvPicPr>
          <p:cNvPr id="658" name="SPC-CPS-logo_white-format-png.png"/>
          <p:cNvPicPr>
            <a:picLocks noChangeAspect="1"/>
          </p:cNvPicPr>
          <p:nvPr/>
        </p:nvPicPr>
        <p:blipFill>
          <a:blip r:embed="rId4" cstate="print">
            <a:extLst/>
          </a:blip>
          <a:stretch>
            <a:fillRect/>
          </a:stretch>
        </p:blipFill>
        <p:spPr>
          <a:xfrm>
            <a:off x="10666202" y="8721149"/>
            <a:ext cx="2311907" cy="1042940"/>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WWD - water access.jpg"/>
          <p:cNvPicPr>
            <a:picLocks noChangeAspect="1"/>
          </p:cNvPicPr>
          <p:nvPr/>
        </p:nvPicPr>
        <p:blipFill>
          <a:blip r:embed="rId3">
            <a:extLst/>
          </a:blip>
          <a:stretch>
            <a:fillRect/>
          </a:stretch>
        </p:blipFill>
        <p:spPr>
          <a:xfrm>
            <a:off x="-119857" y="-101779"/>
            <a:ext cx="13244514" cy="8864498"/>
          </a:xfrm>
          <a:prstGeom prst="rect">
            <a:avLst/>
          </a:prstGeom>
          <a:ln w="12700">
            <a:miter lim="400000"/>
          </a:ln>
        </p:spPr>
      </p:pic>
      <p:sp>
        <p:nvSpPr>
          <p:cNvPr id="221" name="Shape 221"/>
          <p:cNvSpPr/>
          <p:nvPr/>
        </p:nvSpPr>
        <p:spPr>
          <a:xfrm>
            <a:off x="-19845" y="8721149"/>
            <a:ext cx="13044490" cy="1042940"/>
          </a:xfrm>
          <a:prstGeom prst="rect">
            <a:avLst/>
          </a:pr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222" name="Shape 222"/>
          <p:cNvSpPr/>
          <p:nvPr/>
        </p:nvSpPr>
        <p:spPr>
          <a:xfrm>
            <a:off x="441288" y="8925119"/>
            <a:ext cx="9098535" cy="635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3500">
                <a:solidFill>
                  <a:srgbClr val="FFFFFF"/>
                </a:solidFill>
              </a:defRPr>
            </a:lvl1pPr>
          </a:lstStyle>
          <a:p>
            <a:r>
              <a:t>Maintaining water security through innovation</a:t>
            </a:r>
          </a:p>
        </p:txBody>
      </p:sp>
      <p:pic>
        <p:nvPicPr>
          <p:cNvPr id="223" name="SPC-CPS-logo_white-format-png.png"/>
          <p:cNvPicPr>
            <a:picLocks noChangeAspect="1"/>
          </p:cNvPicPr>
          <p:nvPr/>
        </p:nvPicPr>
        <p:blipFill>
          <a:blip r:embed="rId5" cstate="print">
            <a:extLst/>
          </a:blip>
          <a:stretch>
            <a:fillRect/>
          </a:stretch>
        </p:blipFill>
        <p:spPr>
          <a:xfrm>
            <a:off x="10666202" y="8721149"/>
            <a:ext cx="2311907" cy="1042940"/>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WWD - toilets.jpg"/>
          <p:cNvPicPr>
            <a:picLocks noChangeAspect="1"/>
          </p:cNvPicPr>
          <p:nvPr/>
        </p:nvPicPr>
        <p:blipFill>
          <a:blip r:embed="rId2">
            <a:extLst/>
          </a:blip>
          <a:stretch>
            <a:fillRect/>
          </a:stretch>
        </p:blipFill>
        <p:spPr>
          <a:xfrm>
            <a:off x="-95479" y="-37595"/>
            <a:ext cx="13195758" cy="8774920"/>
          </a:xfrm>
          <a:prstGeom prst="rect">
            <a:avLst/>
          </a:prstGeom>
          <a:ln w="12700">
            <a:miter lim="400000"/>
          </a:ln>
        </p:spPr>
      </p:pic>
      <p:sp>
        <p:nvSpPr>
          <p:cNvPr id="231" name="Shape 231"/>
          <p:cNvSpPr/>
          <p:nvPr/>
        </p:nvSpPr>
        <p:spPr>
          <a:xfrm>
            <a:off x="-19845" y="8721149"/>
            <a:ext cx="13044490" cy="1042940"/>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232" name="Shape 232"/>
          <p:cNvSpPr/>
          <p:nvPr/>
        </p:nvSpPr>
        <p:spPr>
          <a:xfrm>
            <a:off x="441288" y="8925119"/>
            <a:ext cx="9098535" cy="635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3500">
                <a:solidFill>
                  <a:srgbClr val="FFFFFF"/>
                </a:solidFill>
              </a:defRPr>
            </a:lvl1pPr>
          </a:lstStyle>
          <a:p>
            <a:r>
              <a:t>Maintaining water security through innovation</a:t>
            </a:r>
          </a:p>
        </p:txBody>
      </p:sp>
      <p:pic>
        <p:nvPicPr>
          <p:cNvPr id="233" name="SPC-CPS-logo_white-format-png.png"/>
          <p:cNvPicPr>
            <a:picLocks noChangeAspect="1"/>
          </p:cNvPicPr>
          <p:nvPr/>
        </p:nvPicPr>
        <p:blipFill>
          <a:blip r:embed="rId4" cstate="print">
            <a:extLst/>
          </a:blip>
          <a:stretch>
            <a:fillRect/>
          </a:stretch>
        </p:blipFill>
        <p:spPr>
          <a:xfrm>
            <a:off x="10666202" y="8721149"/>
            <a:ext cx="2311907" cy="1042940"/>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6" name="Table 206"/>
          <p:cNvGraphicFramePr/>
          <p:nvPr/>
        </p:nvGraphicFramePr>
        <p:xfrm>
          <a:off x="963771" y="2421059"/>
          <a:ext cx="10452099" cy="4020616"/>
        </p:xfrm>
        <a:graphic>
          <a:graphicData uri="http://schemas.openxmlformats.org/drawingml/2006/table">
            <a:tbl>
              <a:tblPr>
                <a:tableStyleId>{33BA23B1-9221-436E-865A-0063620EA4FD}</a:tableStyleId>
              </a:tblPr>
              <a:tblGrid>
                <a:gridCol w="3484033">
                  <a:extLst>
                    <a:ext uri="{9D8B030D-6E8A-4147-A177-3AD203B41FA5}">
                      <a16:colId xmlns:a16="http://schemas.microsoft.com/office/drawing/2014/main" xmlns="" val="20000"/>
                    </a:ext>
                  </a:extLst>
                </a:gridCol>
                <a:gridCol w="3484033">
                  <a:extLst>
                    <a:ext uri="{9D8B030D-6E8A-4147-A177-3AD203B41FA5}">
                      <a16:colId xmlns:a16="http://schemas.microsoft.com/office/drawing/2014/main" xmlns="" val="20001"/>
                    </a:ext>
                  </a:extLst>
                </a:gridCol>
                <a:gridCol w="3484033">
                  <a:extLst>
                    <a:ext uri="{9D8B030D-6E8A-4147-A177-3AD203B41FA5}">
                      <a16:colId xmlns:a16="http://schemas.microsoft.com/office/drawing/2014/main" xmlns="" val="20002"/>
                    </a:ext>
                  </a:extLst>
                </a:gridCol>
              </a:tblGrid>
              <a:tr h="1988616">
                <a:tc>
                  <a:txBody>
                    <a:bodyPr/>
                    <a:lstStyle/>
                    <a:p>
                      <a:pPr defTabSz="914400"/>
                      <a:r>
                        <a:rPr sz="2600" b="1">
                          <a:latin typeface="Helvetica"/>
                          <a:ea typeface="Helvetica"/>
                          <a:cs typeface="Helvetica"/>
                          <a:sym typeface="Helvetica"/>
                        </a:rPr>
                        <a:t>Year</a:t>
                      </a:r>
                    </a:p>
                  </a:txBody>
                  <a:tcPr marL="50800" marR="50800" marT="50800" marB="50800" anchor="ctr" horzOverflow="overflow"/>
                </a:tc>
                <a:tc>
                  <a:txBody>
                    <a:bodyPr/>
                    <a:lstStyle/>
                    <a:p>
                      <a:pPr defTabSz="914400"/>
                      <a:r>
                        <a:rPr sz="2600" b="1">
                          <a:latin typeface="Helvetica"/>
                          <a:ea typeface="Helvetica"/>
                          <a:cs typeface="Helvetica"/>
                          <a:sym typeface="Helvetica"/>
                        </a:rPr>
                        <a:t>Approx daily share (assuming no losses* and even distribution)</a:t>
                      </a:r>
                    </a:p>
                  </a:txBody>
                  <a:tcPr marL="50800" marR="50800" marT="50800" marB="50800" anchor="ctr" horzOverflow="overflow"/>
                </a:tc>
                <a:tc>
                  <a:txBody>
                    <a:bodyPr/>
                    <a:lstStyle/>
                    <a:p>
                      <a:pPr defTabSz="914400"/>
                      <a:r>
                        <a:rPr sz="2600" b="1">
                          <a:latin typeface="Helvetica"/>
                          <a:ea typeface="Helvetica"/>
                          <a:cs typeface="Helvetica"/>
                          <a:sym typeface="Helvetica"/>
                        </a:rPr>
                        <a:t>equivalent FMF breakfast cracker buckets</a:t>
                      </a:r>
                    </a:p>
                  </a:txBody>
                  <a:tcPr marL="50800" marR="50800" marT="50800" marB="50800" anchor="ctr" horzOverflow="overflow"/>
                </a:tc>
                <a:extLst>
                  <a:ext uri="{0D108BD9-81ED-4DB2-BD59-A6C34878D82A}">
                    <a16:rowId xmlns:a16="http://schemas.microsoft.com/office/drawing/2014/main" xmlns="" val="10000"/>
                  </a:ext>
                </a:extLst>
              </a:tr>
              <a:tr h="508000">
                <a:tc>
                  <a:txBody>
                    <a:bodyPr/>
                    <a:lstStyle/>
                    <a:p>
                      <a:pPr defTabSz="914400"/>
                      <a:r>
                        <a:rPr sz="2600"/>
                        <a:t>2000 (MDGs signed)</a:t>
                      </a:r>
                    </a:p>
                  </a:txBody>
                  <a:tcPr marL="50800" marR="50800" marT="50800" marB="50800" anchor="ctr" horzOverflow="overflow"/>
                </a:tc>
                <a:tc>
                  <a:txBody>
                    <a:bodyPr/>
                    <a:lstStyle/>
                    <a:p>
                      <a:pPr defTabSz="914400"/>
                      <a:r>
                        <a:rPr sz="2600"/>
                        <a:t>~45 L/p/d</a:t>
                      </a:r>
                    </a:p>
                  </a:txBody>
                  <a:tcPr marL="50800" marR="50800" marT="50800" marB="50800" anchor="ctr" horzOverflow="overflow"/>
                </a:tc>
                <a:tc>
                  <a:txBody>
                    <a:bodyPr/>
                    <a:lstStyle/>
                    <a:p>
                      <a:pPr defTabSz="914400"/>
                      <a:r>
                        <a:rPr sz="2600"/>
                        <a:t>~3</a:t>
                      </a:r>
                    </a:p>
                  </a:txBody>
                  <a:tcPr marL="50800" marR="50800" marT="50800" marB="50800" anchor="ctr" horzOverflow="overflow"/>
                </a:tc>
                <a:extLst>
                  <a:ext uri="{0D108BD9-81ED-4DB2-BD59-A6C34878D82A}">
                    <a16:rowId xmlns:a16="http://schemas.microsoft.com/office/drawing/2014/main" xmlns="" val="10001"/>
                  </a:ext>
                </a:extLst>
              </a:tr>
              <a:tr h="508000">
                <a:tc>
                  <a:txBody>
                    <a:bodyPr/>
                    <a:lstStyle/>
                    <a:p>
                      <a:pPr defTabSz="914400"/>
                      <a:r>
                        <a:rPr sz="2600"/>
                        <a:t>2015 (MDGs due)</a:t>
                      </a:r>
                    </a:p>
                  </a:txBody>
                  <a:tcPr marL="50800" marR="50800" marT="50800" marB="50800" anchor="ctr" horzOverflow="overflow"/>
                </a:tc>
                <a:tc>
                  <a:txBody>
                    <a:bodyPr/>
                    <a:lstStyle/>
                    <a:p>
                      <a:pPr defTabSz="914400"/>
                      <a:r>
                        <a:rPr sz="2600"/>
                        <a:t>~30 L/p/d</a:t>
                      </a:r>
                    </a:p>
                  </a:txBody>
                  <a:tcPr marL="50800" marR="50800" marT="50800" marB="50800" anchor="ctr" horzOverflow="overflow"/>
                </a:tc>
                <a:tc>
                  <a:txBody>
                    <a:bodyPr/>
                    <a:lstStyle/>
                    <a:p>
                      <a:pPr defTabSz="914400"/>
                      <a:r>
                        <a:rPr sz="2600"/>
                        <a:t>~2</a:t>
                      </a:r>
                    </a:p>
                  </a:txBody>
                  <a:tcPr marL="50800" marR="50800" marT="50800" marB="50800" anchor="ctr" horzOverflow="overflow"/>
                </a:tc>
                <a:extLst>
                  <a:ext uri="{0D108BD9-81ED-4DB2-BD59-A6C34878D82A}">
                    <a16:rowId xmlns:a16="http://schemas.microsoft.com/office/drawing/2014/main" xmlns="" val="10002"/>
                  </a:ext>
                </a:extLst>
              </a:tr>
              <a:tr h="508000">
                <a:tc>
                  <a:txBody>
                    <a:bodyPr/>
                    <a:lstStyle/>
                    <a:p>
                      <a:pPr defTabSz="914400"/>
                      <a:r>
                        <a:rPr sz="2600"/>
                        <a:t>2030 (SDGs due)</a:t>
                      </a:r>
                    </a:p>
                  </a:txBody>
                  <a:tcPr marL="50800" marR="50800" marT="50800" marB="50800" anchor="ctr" horzOverflow="overflow"/>
                </a:tc>
                <a:tc>
                  <a:txBody>
                    <a:bodyPr/>
                    <a:lstStyle/>
                    <a:p>
                      <a:pPr defTabSz="914400"/>
                      <a:r>
                        <a:rPr sz="2600"/>
                        <a:t>~20 L/p/d</a:t>
                      </a:r>
                    </a:p>
                  </a:txBody>
                  <a:tcPr marL="50800" marR="50800" marT="50800" marB="50800" anchor="ctr" horzOverflow="overflow"/>
                </a:tc>
                <a:tc>
                  <a:txBody>
                    <a:bodyPr/>
                    <a:lstStyle/>
                    <a:p>
                      <a:pPr defTabSz="914400"/>
                      <a:r>
                        <a:rPr sz="2600"/>
                        <a:t>~1 1/3</a:t>
                      </a:r>
                    </a:p>
                  </a:txBody>
                  <a:tcPr marL="50800" marR="50800" marT="50800" marB="50800" anchor="ctr" horzOverflow="overflow"/>
                </a:tc>
                <a:extLst>
                  <a:ext uri="{0D108BD9-81ED-4DB2-BD59-A6C34878D82A}">
                    <a16:rowId xmlns:a16="http://schemas.microsoft.com/office/drawing/2014/main" xmlns="" val="10003"/>
                  </a:ext>
                </a:extLst>
              </a:tr>
              <a:tr h="508000">
                <a:tc>
                  <a:txBody>
                    <a:bodyPr/>
                    <a:lstStyle/>
                    <a:p>
                      <a:pPr defTabSz="914400"/>
                      <a:r>
                        <a:rPr sz="2600"/>
                        <a:t>2030 drought year</a:t>
                      </a:r>
                    </a:p>
                  </a:txBody>
                  <a:tcPr marL="50800" marR="50800" marT="50800" marB="50800" anchor="ctr" horzOverflow="overflow"/>
                </a:tc>
                <a:tc>
                  <a:txBody>
                    <a:bodyPr/>
                    <a:lstStyle/>
                    <a:p>
                      <a:pPr defTabSz="914400"/>
                      <a:r>
                        <a:rPr sz="2600"/>
                        <a:t>~15 L/p/d</a:t>
                      </a:r>
                    </a:p>
                  </a:txBody>
                  <a:tcPr marL="50800" marR="50800" marT="50800" marB="50800" anchor="ctr" horzOverflow="overflow"/>
                </a:tc>
                <a:tc>
                  <a:txBody>
                    <a:bodyPr/>
                    <a:lstStyle/>
                    <a:p>
                      <a:pPr defTabSz="914400"/>
                      <a:r>
                        <a:rPr sz="2600"/>
                        <a:t>~1</a:t>
                      </a:r>
                    </a:p>
                  </a:txBody>
                  <a:tcPr marL="50800" marR="50800" marT="50800" marB="50800" anchor="ctr" horzOverflow="overflow"/>
                </a:tc>
                <a:extLst>
                  <a:ext uri="{0D108BD9-81ED-4DB2-BD59-A6C34878D82A}">
                    <a16:rowId xmlns:a16="http://schemas.microsoft.com/office/drawing/2014/main" xmlns="" val="10004"/>
                  </a:ext>
                </a:extLst>
              </a:tr>
            </a:tbl>
          </a:graphicData>
        </a:graphic>
      </p:graphicFrame>
      <p:sp>
        <p:nvSpPr>
          <p:cNvPr id="207" name="Shape 207"/>
          <p:cNvSpPr/>
          <p:nvPr/>
        </p:nvSpPr>
        <p:spPr>
          <a:xfrm>
            <a:off x="963771" y="849471"/>
            <a:ext cx="11348529" cy="889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2600" b="1">
                <a:solidFill>
                  <a:schemeClr val="accent1"/>
                </a:solidFill>
                <a:latin typeface="Helvetica"/>
                <a:ea typeface="Helvetica"/>
                <a:cs typeface="Helvetica"/>
                <a:sym typeface="Helvetica"/>
              </a:defRPr>
            </a:lvl1pPr>
          </a:lstStyle>
          <a:p>
            <a:pPr defTabSz="914400"/>
            <a:r>
              <a:rPr dirty="0"/>
              <a:t>Daily sustainable yield from </a:t>
            </a:r>
            <a:r>
              <a:rPr dirty="0" err="1"/>
              <a:t>Bonriki</a:t>
            </a:r>
            <a:r>
              <a:rPr dirty="0"/>
              <a:t> groundwater reserve = 1.68 million </a:t>
            </a:r>
            <a:r>
              <a:rPr dirty="0" err="1"/>
              <a:t>litres</a:t>
            </a:r>
            <a:r>
              <a:rPr dirty="0"/>
              <a:t> per day, equivalent to about 2/3 of an </a:t>
            </a:r>
            <a:r>
              <a:rPr dirty="0" err="1"/>
              <a:t>olympic</a:t>
            </a:r>
            <a:r>
              <a:rPr dirty="0"/>
              <a:t> swimming pool</a:t>
            </a:r>
          </a:p>
        </p:txBody>
      </p:sp>
      <p:sp>
        <p:nvSpPr>
          <p:cNvPr id="208" name="Shape 208"/>
          <p:cNvSpPr/>
          <p:nvPr/>
        </p:nvSpPr>
        <p:spPr>
          <a:xfrm>
            <a:off x="963771" y="7124262"/>
            <a:ext cx="11348529" cy="1282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2600" b="1">
                <a:solidFill>
                  <a:schemeClr val="accent1"/>
                </a:solidFill>
                <a:latin typeface="Helvetica"/>
                <a:ea typeface="Helvetica"/>
                <a:cs typeface="Helvetica"/>
                <a:sym typeface="Helvetica"/>
              </a:defRPr>
            </a:lvl1pPr>
          </a:lstStyle>
          <a:p>
            <a:pPr defTabSz="914400"/>
            <a:r>
              <a:rPr dirty="0"/>
              <a:t>If there were no losses (currently probably 50%), and the yield were to be distributed across the total population of South Tarawa (currently 55K), each person would receive…</a:t>
            </a:r>
          </a:p>
        </p:txBody>
      </p:sp>
    </p:spTree>
    <p:extLst>
      <p:ext uri="{BB962C8B-B14F-4D97-AF65-F5344CB8AC3E}">
        <p14:creationId xmlns:p14="http://schemas.microsoft.com/office/powerpoint/2010/main" xmlns="" val="3801941052"/>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droppedImage.pdf"/>
          <p:cNvPicPr>
            <a:picLocks noChangeAspect="1"/>
          </p:cNvPicPr>
          <p:nvPr/>
        </p:nvPicPr>
        <p:blipFill>
          <a:blip r:embed="rId3">
            <a:alphaModFix amt="50000"/>
            <a:extLst/>
          </a:blip>
          <a:stretch>
            <a:fillRect/>
          </a:stretch>
        </p:blipFill>
        <p:spPr>
          <a:xfrm>
            <a:off x="10464800" y="2160937"/>
            <a:ext cx="1739392" cy="4588397"/>
          </a:xfrm>
          <a:prstGeom prst="rect">
            <a:avLst/>
          </a:prstGeom>
          <a:ln w="12700">
            <a:miter lim="400000"/>
          </a:ln>
        </p:spPr>
      </p:pic>
      <p:grpSp>
        <p:nvGrpSpPr>
          <p:cNvPr id="250" name="Group 250"/>
          <p:cNvGrpSpPr/>
          <p:nvPr/>
        </p:nvGrpSpPr>
        <p:grpSpPr>
          <a:xfrm>
            <a:off x="800608" y="5184553"/>
            <a:ext cx="10692512" cy="2242892"/>
            <a:chOff x="0" y="0"/>
            <a:chExt cx="10692510" cy="2242891"/>
          </a:xfrm>
        </p:grpSpPr>
        <p:grpSp>
          <p:nvGrpSpPr>
            <p:cNvPr id="238" name="Group 238"/>
            <p:cNvGrpSpPr/>
            <p:nvPr/>
          </p:nvGrpSpPr>
          <p:grpSpPr>
            <a:xfrm>
              <a:off x="0" y="0"/>
              <a:ext cx="10692512" cy="1381760"/>
              <a:chOff x="0" y="0"/>
              <a:chExt cx="10692511" cy="1381759"/>
            </a:xfrm>
          </p:grpSpPr>
          <p:pic>
            <p:nvPicPr>
              <p:cNvPr id="236" name="droppedImage.pdf"/>
              <p:cNvPicPr>
                <a:picLocks noChangeAspect="1"/>
              </p:cNvPicPr>
              <p:nvPr/>
            </p:nvPicPr>
            <p:blipFill>
              <a:blip r:embed="rId4">
                <a:extLst/>
              </a:blip>
              <a:stretch>
                <a:fillRect/>
              </a:stretch>
            </p:blipFill>
            <p:spPr>
              <a:xfrm>
                <a:off x="0" y="0"/>
                <a:ext cx="8843265" cy="1381760"/>
              </a:xfrm>
              <a:prstGeom prst="rect">
                <a:avLst/>
              </a:prstGeom>
              <a:ln w="12700" cap="flat">
                <a:noFill/>
                <a:miter lim="400000"/>
              </a:ln>
              <a:effectLst/>
            </p:spPr>
          </p:pic>
          <p:sp>
            <p:nvSpPr>
              <p:cNvPr id="237" name="Shape 237"/>
              <p:cNvSpPr/>
              <p:nvPr/>
            </p:nvSpPr>
            <p:spPr>
              <a:xfrm>
                <a:off x="8904351" y="283369"/>
                <a:ext cx="1788161" cy="79876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7" tIns="48767" rIns="48767" bIns="48767" numCol="1" anchor="ctr">
                <a:spAutoFit/>
              </a:bodyPr>
              <a:lstStyle>
                <a:lvl1pPr algn="l" defTabSz="457200">
                  <a:defRPr sz="2400" b="1">
                    <a:solidFill>
                      <a:srgbClr val="3E86A2"/>
                    </a:solidFill>
                    <a:latin typeface="Arial"/>
                    <a:ea typeface="Arial"/>
                    <a:cs typeface="Arial"/>
                    <a:sym typeface="Arial"/>
                  </a:defRPr>
                </a:lvl1pPr>
              </a:lstStyle>
              <a:p>
                <a:r>
                  <a:t>Daily Challenges</a:t>
                </a:r>
              </a:p>
            </p:txBody>
          </p:sp>
        </p:grpSp>
        <p:grpSp>
          <p:nvGrpSpPr>
            <p:cNvPr id="249" name="Group 249"/>
            <p:cNvGrpSpPr/>
            <p:nvPr/>
          </p:nvGrpSpPr>
          <p:grpSpPr>
            <a:xfrm>
              <a:off x="174879" y="1479733"/>
              <a:ext cx="9103361" cy="763158"/>
              <a:chOff x="0" y="8565"/>
              <a:chExt cx="9103360" cy="763157"/>
            </a:xfrm>
          </p:grpSpPr>
          <p:sp>
            <p:nvSpPr>
              <p:cNvPr id="239" name="Shape 239"/>
              <p:cNvSpPr/>
              <p:nvPr/>
            </p:nvSpPr>
            <p:spPr>
              <a:xfrm>
                <a:off x="0" y="8565"/>
                <a:ext cx="1853184" cy="3567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7" tIns="48767" rIns="48767" bIns="48767" numCol="1" anchor="ctr">
                <a:spAutoFit/>
              </a:bodyPr>
              <a:lstStyle>
                <a:lvl1pPr algn="l" defTabSz="457200">
                  <a:defRPr sz="1800" b="1">
                    <a:solidFill>
                      <a:srgbClr val="3E86A2"/>
                    </a:solidFill>
                    <a:latin typeface="Arial"/>
                    <a:ea typeface="Arial"/>
                    <a:cs typeface="Arial"/>
                    <a:sym typeface="Arial"/>
                  </a:defRPr>
                </a:lvl1pPr>
              </a:lstStyle>
              <a:p>
                <a:r>
                  <a:t>Water Security</a:t>
                </a:r>
              </a:p>
            </p:txBody>
          </p:sp>
          <p:sp>
            <p:nvSpPr>
              <p:cNvPr id="240" name="Shape 240"/>
              <p:cNvSpPr/>
              <p:nvPr/>
            </p:nvSpPr>
            <p:spPr>
              <a:xfrm>
                <a:off x="2129535" y="8565"/>
                <a:ext cx="1853185" cy="3567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7" tIns="48767" rIns="48767" bIns="48767" numCol="1" anchor="ctr">
                <a:spAutoFit/>
              </a:bodyPr>
              <a:lstStyle>
                <a:lvl1pPr algn="l" defTabSz="457200">
                  <a:defRPr sz="1800" b="1">
                    <a:solidFill>
                      <a:srgbClr val="3E86A2"/>
                    </a:solidFill>
                    <a:latin typeface="Arial"/>
                    <a:ea typeface="Arial"/>
                    <a:cs typeface="Arial"/>
                    <a:sym typeface="Arial"/>
                  </a:defRPr>
                </a:lvl1pPr>
              </a:lstStyle>
              <a:p>
                <a:r>
                  <a:t>Health</a:t>
                </a:r>
              </a:p>
            </p:txBody>
          </p:sp>
          <p:sp>
            <p:nvSpPr>
              <p:cNvPr id="241" name="Shape 241"/>
              <p:cNvSpPr/>
              <p:nvPr/>
            </p:nvSpPr>
            <p:spPr>
              <a:xfrm>
                <a:off x="3495039" y="8565"/>
                <a:ext cx="1853185" cy="3567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7" tIns="48767" rIns="48767" bIns="48767" numCol="1" anchor="ctr">
                <a:spAutoFit/>
              </a:bodyPr>
              <a:lstStyle>
                <a:lvl1pPr algn="l" defTabSz="457200">
                  <a:defRPr sz="1800" b="1">
                    <a:solidFill>
                      <a:srgbClr val="3E86A2"/>
                    </a:solidFill>
                    <a:latin typeface="Arial"/>
                    <a:ea typeface="Arial"/>
                    <a:cs typeface="Arial"/>
                    <a:sym typeface="Arial"/>
                  </a:defRPr>
                </a:lvl1pPr>
              </a:lstStyle>
              <a:p>
                <a:r>
                  <a:t>Sanitation</a:t>
                </a:r>
              </a:p>
            </p:txBody>
          </p:sp>
          <p:sp>
            <p:nvSpPr>
              <p:cNvPr id="242" name="Shape 242"/>
              <p:cNvSpPr/>
              <p:nvPr/>
            </p:nvSpPr>
            <p:spPr>
              <a:xfrm>
                <a:off x="3820159" y="414965"/>
                <a:ext cx="1853185" cy="3567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7" tIns="48767" rIns="48767" bIns="48767" numCol="1" anchor="ctr">
                <a:spAutoFit/>
              </a:bodyPr>
              <a:lstStyle>
                <a:lvl1pPr algn="l" defTabSz="457200">
                  <a:defRPr sz="1800" b="1">
                    <a:solidFill>
                      <a:srgbClr val="3E86A2"/>
                    </a:solidFill>
                    <a:latin typeface="Arial"/>
                    <a:ea typeface="Arial"/>
                    <a:cs typeface="Arial"/>
                    <a:sym typeface="Arial"/>
                  </a:defRPr>
                </a:lvl1pPr>
              </a:lstStyle>
              <a:p>
                <a:r>
                  <a:t>Governance</a:t>
                </a:r>
              </a:p>
            </p:txBody>
          </p:sp>
          <p:sp>
            <p:nvSpPr>
              <p:cNvPr id="243" name="Shape 243"/>
              <p:cNvSpPr/>
              <p:nvPr/>
            </p:nvSpPr>
            <p:spPr>
              <a:xfrm>
                <a:off x="5250688" y="8565"/>
                <a:ext cx="1853185" cy="3567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7" tIns="48767" rIns="48767" bIns="48767" numCol="1" anchor="ctr">
                <a:spAutoFit/>
              </a:bodyPr>
              <a:lstStyle>
                <a:lvl1pPr algn="l" defTabSz="457200">
                  <a:defRPr sz="1800" b="1">
                    <a:solidFill>
                      <a:srgbClr val="3E86A2"/>
                    </a:solidFill>
                    <a:latin typeface="Arial"/>
                    <a:ea typeface="Arial"/>
                    <a:cs typeface="Arial"/>
                    <a:sym typeface="Arial"/>
                  </a:defRPr>
                </a:lvl1pPr>
              </a:lstStyle>
              <a:p>
                <a:r>
                  <a:t>Sustainability</a:t>
                </a:r>
              </a:p>
            </p:txBody>
          </p:sp>
          <p:sp>
            <p:nvSpPr>
              <p:cNvPr id="244" name="Shape 244"/>
              <p:cNvSpPr/>
              <p:nvPr/>
            </p:nvSpPr>
            <p:spPr>
              <a:xfrm>
                <a:off x="308863" y="414965"/>
                <a:ext cx="3397505" cy="3567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7" tIns="48767" rIns="48767" bIns="48767" numCol="1" anchor="ctr">
                <a:spAutoFit/>
              </a:bodyPr>
              <a:lstStyle>
                <a:lvl1pPr algn="l" defTabSz="457200">
                  <a:defRPr sz="1800" b="1">
                    <a:solidFill>
                      <a:srgbClr val="3E86A2"/>
                    </a:solidFill>
                    <a:latin typeface="Arial"/>
                    <a:ea typeface="Arial"/>
                    <a:cs typeface="Arial"/>
                    <a:sym typeface="Arial"/>
                  </a:defRPr>
                </a:lvl1pPr>
              </a:lstStyle>
              <a:p>
                <a:r>
                  <a:t>Infrastructure</a:t>
                </a:r>
              </a:p>
            </p:txBody>
          </p:sp>
          <p:sp>
            <p:nvSpPr>
              <p:cNvPr id="245" name="Shape 245"/>
              <p:cNvSpPr/>
              <p:nvPr/>
            </p:nvSpPr>
            <p:spPr>
              <a:xfrm>
                <a:off x="5592063" y="414965"/>
                <a:ext cx="1853185" cy="3567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7" tIns="48767" rIns="48767" bIns="48767" numCol="1" anchor="ctr">
                <a:spAutoFit/>
              </a:bodyPr>
              <a:lstStyle>
                <a:lvl1pPr algn="l" defTabSz="457200">
                  <a:defRPr sz="1800" b="1">
                    <a:solidFill>
                      <a:srgbClr val="3E86A2"/>
                    </a:solidFill>
                    <a:latin typeface="Arial"/>
                    <a:ea typeface="Arial"/>
                    <a:cs typeface="Arial"/>
                    <a:sym typeface="Arial"/>
                  </a:defRPr>
                </a:lvl1pPr>
              </a:lstStyle>
              <a:p>
                <a:r>
                  <a:t>Capacity</a:t>
                </a:r>
              </a:p>
            </p:txBody>
          </p:sp>
          <p:sp>
            <p:nvSpPr>
              <p:cNvPr id="246" name="Shape 246"/>
              <p:cNvSpPr/>
              <p:nvPr/>
            </p:nvSpPr>
            <p:spPr>
              <a:xfrm>
                <a:off x="2178303" y="414965"/>
                <a:ext cx="1853185" cy="3567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7" tIns="48767" rIns="48767" bIns="48767" numCol="1" anchor="ctr">
                <a:spAutoFit/>
              </a:bodyPr>
              <a:lstStyle>
                <a:lvl1pPr algn="l" defTabSz="457200">
                  <a:defRPr sz="1800" b="1">
                    <a:solidFill>
                      <a:srgbClr val="3E86A2"/>
                    </a:solidFill>
                    <a:latin typeface="Arial"/>
                    <a:ea typeface="Arial"/>
                    <a:cs typeface="Arial"/>
                    <a:sym typeface="Arial"/>
                  </a:defRPr>
                </a:lvl1pPr>
              </a:lstStyle>
              <a:p>
                <a:r>
                  <a:t>Information</a:t>
                </a:r>
              </a:p>
            </p:txBody>
          </p:sp>
          <p:sp>
            <p:nvSpPr>
              <p:cNvPr id="247" name="Shape 247"/>
              <p:cNvSpPr/>
              <p:nvPr/>
            </p:nvSpPr>
            <p:spPr>
              <a:xfrm>
                <a:off x="7250176" y="8565"/>
                <a:ext cx="1853185" cy="3567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7" tIns="48767" rIns="48767" bIns="48767" numCol="1" anchor="ctr">
                <a:spAutoFit/>
              </a:bodyPr>
              <a:lstStyle>
                <a:lvl1pPr algn="l" defTabSz="457200">
                  <a:defRPr sz="1800" b="1">
                    <a:solidFill>
                      <a:srgbClr val="3E86A2"/>
                    </a:solidFill>
                    <a:latin typeface="Arial"/>
                    <a:ea typeface="Arial"/>
                    <a:cs typeface="Arial"/>
                    <a:sym typeface="Arial"/>
                  </a:defRPr>
                </a:lvl1pPr>
              </a:lstStyle>
              <a:p>
                <a:r>
                  <a:t>Pollution</a:t>
                </a:r>
              </a:p>
            </p:txBody>
          </p:sp>
          <p:sp>
            <p:nvSpPr>
              <p:cNvPr id="248" name="Shape 248"/>
              <p:cNvSpPr/>
              <p:nvPr/>
            </p:nvSpPr>
            <p:spPr>
              <a:xfrm>
                <a:off x="6973823" y="414965"/>
                <a:ext cx="1853185" cy="3567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7" tIns="48767" rIns="48767" bIns="48767" numCol="1" anchor="ctr">
                <a:spAutoFit/>
              </a:bodyPr>
              <a:lstStyle>
                <a:lvl1pPr algn="l" defTabSz="457200">
                  <a:defRPr sz="1800" b="1">
                    <a:solidFill>
                      <a:srgbClr val="3E86A2"/>
                    </a:solidFill>
                    <a:latin typeface="Arial"/>
                    <a:ea typeface="Arial"/>
                    <a:cs typeface="Arial"/>
                    <a:sym typeface="Arial"/>
                  </a:defRPr>
                </a:lvl1pPr>
              </a:lstStyle>
              <a:p>
                <a:r>
                  <a:t>Finance</a:t>
                </a:r>
              </a:p>
            </p:txBody>
          </p:sp>
        </p:grpSp>
      </p:grpSp>
      <p:grpSp>
        <p:nvGrpSpPr>
          <p:cNvPr id="258" name="Group 258"/>
          <p:cNvGrpSpPr/>
          <p:nvPr/>
        </p:nvGrpSpPr>
        <p:grpSpPr>
          <a:xfrm>
            <a:off x="800608" y="3542697"/>
            <a:ext cx="10692512" cy="2389633"/>
            <a:chOff x="0" y="0"/>
            <a:chExt cx="10692510" cy="2389631"/>
          </a:xfrm>
        </p:grpSpPr>
        <p:grpSp>
          <p:nvGrpSpPr>
            <p:cNvPr id="253" name="Group 253"/>
            <p:cNvGrpSpPr/>
            <p:nvPr/>
          </p:nvGrpSpPr>
          <p:grpSpPr>
            <a:xfrm>
              <a:off x="0" y="0"/>
              <a:ext cx="10692512" cy="2389632"/>
              <a:chOff x="0" y="0"/>
              <a:chExt cx="10692511" cy="2389631"/>
            </a:xfrm>
          </p:grpSpPr>
          <p:pic>
            <p:nvPicPr>
              <p:cNvPr id="251" name="droppedImage.pdf"/>
              <p:cNvPicPr>
                <a:picLocks noChangeAspect="1"/>
              </p:cNvPicPr>
              <p:nvPr/>
            </p:nvPicPr>
            <p:blipFill>
              <a:blip r:embed="rId5">
                <a:extLst/>
              </a:blip>
              <a:stretch>
                <a:fillRect/>
              </a:stretch>
            </p:blipFill>
            <p:spPr>
              <a:xfrm>
                <a:off x="0" y="0"/>
                <a:ext cx="8843265" cy="2389632"/>
              </a:xfrm>
              <a:prstGeom prst="rect">
                <a:avLst/>
              </a:prstGeom>
              <a:ln w="12700" cap="flat">
                <a:noFill/>
                <a:miter lim="400000"/>
              </a:ln>
              <a:effectLst/>
            </p:spPr>
          </p:pic>
          <p:sp>
            <p:nvSpPr>
              <p:cNvPr id="252" name="Shape 252"/>
              <p:cNvSpPr/>
              <p:nvPr/>
            </p:nvSpPr>
            <p:spPr>
              <a:xfrm>
                <a:off x="8904351" y="494697"/>
                <a:ext cx="1788161" cy="79876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7" tIns="48767" rIns="48767" bIns="48767" numCol="1" anchor="ctr">
                <a:spAutoFit/>
              </a:bodyPr>
              <a:lstStyle>
                <a:lvl1pPr algn="l" defTabSz="457200">
                  <a:defRPr sz="2400" b="1">
                    <a:solidFill>
                      <a:srgbClr val="57AECE"/>
                    </a:solidFill>
                    <a:latin typeface="Arial"/>
                    <a:ea typeface="Arial"/>
                    <a:cs typeface="Arial"/>
                    <a:sym typeface="Arial"/>
                  </a:defRPr>
                </a:lvl1pPr>
              </a:lstStyle>
              <a:p>
                <a:r>
                  <a:t>Climate Variability</a:t>
                </a:r>
              </a:p>
            </p:txBody>
          </p:sp>
        </p:grpSp>
        <p:grpSp>
          <p:nvGrpSpPr>
            <p:cNvPr id="257" name="Group 257"/>
            <p:cNvGrpSpPr/>
            <p:nvPr/>
          </p:nvGrpSpPr>
          <p:grpSpPr>
            <a:xfrm>
              <a:off x="2938398" y="390581"/>
              <a:ext cx="3803905" cy="974486"/>
              <a:chOff x="0" y="8565"/>
              <a:chExt cx="3803903" cy="974485"/>
            </a:xfrm>
          </p:grpSpPr>
          <p:sp>
            <p:nvSpPr>
              <p:cNvPr id="254" name="Shape 254"/>
              <p:cNvSpPr/>
              <p:nvPr/>
            </p:nvSpPr>
            <p:spPr>
              <a:xfrm>
                <a:off x="0" y="8565"/>
                <a:ext cx="1853184" cy="3567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7" tIns="48767" rIns="48767" bIns="48767" numCol="1" anchor="ctr">
                <a:spAutoFit/>
              </a:bodyPr>
              <a:lstStyle>
                <a:lvl1pPr algn="l" defTabSz="457200">
                  <a:defRPr sz="1800" b="1">
                    <a:solidFill>
                      <a:srgbClr val="FFFFFF"/>
                    </a:solidFill>
                    <a:latin typeface="Arial"/>
                    <a:ea typeface="Arial"/>
                    <a:cs typeface="Arial"/>
                    <a:sym typeface="Arial"/>
                  </a:defRPr>
                </a:lvl1pPr>
              </a:lstStyle>
              <a:p>
                <a:r>
                  <a:t>Floods</a:t>
                </a:r>
              </a:p>
            </p:txBody>
          </p:sp>
          <p:sp>
            <p:nvSpPr>
              <p:cNvPr id="255" name="Shape 255"/>
              <p:cNvSpPr/>
              <p:nvPr/>
            </p:nvSpPr>
            <p:spPr>
              <a:xfrm>
                <a:off x="1950719" y="8565"/>
                <a:ext cx="1853185" cy="3567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7" tIns="48767" rIns="48767" bIns="48767" numCol="1" anchor="ctr">
                <a:spAutoFit/>
              </a:bodyPr>
              <a:lstStyle>
                <a:lvl1pPr algn="l" defTabSz="457200">
                  <a:defRPr sz="1800" b="1">
                    <a:solidFill>
                      <a:srgbClr val="FFFFFF"/>
                    </a:solidFill>
                    <a:latin typeface="Arial"/>
                    <a:ea typeface="Arial"/>
                    <a:cs typeface="Arial"/>
                    <a:sym typeface="Arial"/>
                  </a:defRPr>
                </a:lvl1pPr>
              </a:lstStyle>
              <a:p>
                <a:r>
                  <a:t>Drought</a:t>
                </a:r>
              </a:p>
            </p:txBody>
          </p:sp>
          <p:sp>
            <p:nvSpPr>
              <p:cNvPr id="256" name="Shape 256"/>
              <p:cNvSpPr/>
              <p:nvPr/>
            </p:nvSpPr>
            <p:spPr>
              <a:xfrm>
                <a:off x="1056639" y="626293"/>
                <a:ext cx="959105" cy="3567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7" tIns="48767" rIns="48767" bIns="48767" numCol="1" anchor="ctr">
                <a:spAutoFit/>
              </a:bodyPr>
              <a:lstStyle>
                <a:lvl1pPr algn="l" defTabSz="457200">
                  <a:defRPr sz="1800" b="1">
                    <a:solidFill>
                      <a:srgbClr val="FFFFFF"/>
                    </a:solidFill>
                    <a:latin typeface="Arial"/>
                    <a:ea typeface="Arial"/>
                    <a:cs typeface="Arial"/>
                    <a:sym typeface="Arial"/>
                  </a:defRPr>
                </a:lvl1pPr>
              </a:lstStyle>
              <a:p>
                <a:r>
                  <a:t>ENSO</a:t>
                </a:r>
              </a:p>
            </p:txBody>
          </p:sp>
        </p:grpSp>
      </p:grpSp>
      <p:grpSp>
        <p:nvGrpSpPr>
          <p:cNvPr id="266" name="Group 266"/>
          <p:cNvGrpSpPr/>
          <p:nvPr/>
        </p:nvGrpSpPr>
        <p:grpSpPr>
          <a:xfrm>
            <a:off x="800608" y="2323497"/>
            <a:ext cx="10692512" cy="1414273"/>
            <a:chOff x="0" y="0"/>
            <a:chExt cx="10692510" cy="1414272"/>
          </a:xfrm>
        </p:grpSpPr>
        <p:grpSp>
          <p:nvGrpSpPr>
            <p:cNvPr id="261" name="Group 261"/>
            <p:cNvGrpSpPr/>
            <p:nvPr/>
          </p:nvGrpSpPr>
          <p:grpSpPr>
            <a:xfrm>
              <a:off x="0" y="0"/>
              <a:ext cx="10692512" cy="1414273"/>
              <a:chOff x="0" y="0"/>
              <a:chExt cx="10692511" cy="1414272"/>
            </a:xfrm>
          </p:grpSpPr>
          <p:pic>
            <p:nvPicPr>
              <p:cNvPr id="259" name="droppedImage.pdf"/>
              <p:cNvPicPr>
                <a:picLocks noChangeAspect="1"/>
              </p:cNvPicPr>
              <p:nvPr/>
            </p:nvPicPr>
            <p:blipFill>
              <a:blip r:embed="rId6">
                <a:extLst/>
              </a:blip>
              <a:stretch>
                <a:fillRect/>
              </a:stretch>
            </p:blipFill>
            <p:spPr>
              <a:xfrm>
                <a:off x="0" y="0"/>
                <a:ext cx="8908289" cy="1414273"/>
              </a:xfrm>
              <a:prstGeom prst="rect">
                <a:avLst/>
              </a:prstGeom>
              <a:ln w="12700" cap="flat">
                <a:noFill/>
                <a:miter lim="400000"/>
              </a:ln>
              <a:effectLst/>
            </p:spPr>
          </p:pic>
          <p:sp>
            <p:nvSpPr>
              <p:cNvPr id="260" name="Shape 260"/>
              <p:cNvSpPr/>
              <p:nvPr/>
            </p:nvSpPr>
            <p:spPr>
              <a:xfrm>
                <a:off x="8904351" y="299625"/>
                <a:ext cx="1788161" cy="79876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7" tIns="48767" rIns="48767" bIns="48767" numCol="1" anchor="ctr">
                <a:spAutoFit/>
              </a:bodyPr>
              <a:lstStyle>
                <a:lvl1pPr algn="l" defTabSz="457200">
                  <a:defRPr sz="2400" b="1">
                    <a:solidFill>
                      <a:srgbClr val="6ED7FB"/>
                    </a:solidFill>
                    <a:latin typeface="Arial"/>
                    <a:ea typeface="Arial"/>
                    <a:cs typeface="Arial"/>
                    <a:sym typeface="Arial"/>
                  </a:defRPr>
                </a:lvl1pPr>
              </a:lstStyle>
              <a:p>
                <a:r>
                  <a:t>Climate Change</a:t>
                </a:r>
              </a:p>
            </p:txBody>
          </p:sp>
        </p:grpSp>
        <p:grpSp>
          <p:nvGrpSpPr>
            <p:cNvPr id="265" name="Group 265"/>
            <p:cNvGrpSpPr/>
            <p:nvPr/>
          </p:nvGrpSpPr>
          <p:grpSpPr>
            <a:xfrm>
              <a:off x="1410335" y="195509"/>
              <a:ext cx="5705856" cy="356758"/>
              <a:chOff x="0" y="8565"/>
              <a:chExt cx="5705855" cy="356757"/>
            </a:xfrm>
          </p:grpSpPr>
          <p:sp>
            <p:nvSpPr>
              <p:cNvPr id="262" name="Shape 262"/>
              <p:cNvSpPr/>
              <p:nvPr/>
            </p:nvSpPr>
            <p:spPr>
              <a:xfrm>
                <a:off x="0" y="8565"/>
                <a:ext cx="1544320" cy="3567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7" tIns="48767" rIns="48767" bIns="48767" numCol="1" anchor="ctr">
                <a:spAutoFit/>
              </a:bodyPr>
              <a:lstStyle>
                <a:lvl1pPr algn="l" defTabSz="457200">
                  <a:defRPr sz="1800" b="1">
                    <a:solidFill>
                      <a:srgbClr val="FFFFFF"/>
                    </a:solidFill>
                    <a:latin typeface="Arial"/>
                    <a:ea typeface="Arial"/>
                    <a:cs typeface="Arial"/>
                    <a:sym typeface="Arial"/>
                  </a:defRPr>
                </a:lvl1pPr>
              </a:lstStyle>
              <a:p>
                <a:r>
                  <a:t>Frequency</a:t>
                </a:r>
              </a:p>
            </p:txBody>
          </p:sp>
          <p:sp>
            <p:nvSpPr>
              <p:cNvPr id="263" name="Shape 263"/>
              <p:cNvSpPr/>
              <p:nvPr/>
            </p:nvSpPr>
            <p:spPr>
              <a:xfrm>
                <a:off x="2227072" y="8565"/>
                <a:ext cx="1544320" cy="3567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7" tIns="48767" rIns="48767" bIns="48767" numCol="1" anchor="ctr">
                <a:spAutoFit/>
              </a:bodyPr>
              <a:lstStyle>
                <a:lvl1pPr algn="l" defTabSz="457200">
                  <a:defRPr sz="1800" b="1">
                    <a:solidFill>
                      <a:srgbClr val="FFFFFF"/>
                    </a:solidFill>
                    <a:latin typeface="Arial"/>
                    <a:ea typeface="Arial"/>
                    <a:cs typeface="Arial"/>
                    <a:sym typeface="Arial"/>
                  </a:defRPr>
                </a:lvl1pPr>
              </a:lstStyle>
              <a:p>
                <a:r>
                  <a:t>Intensity</a:t>
                </a:r>
              </a:p>
            </p:txBody>
          </p:sp>
          <p:sp>
            <p:nvSpPr>
              <p:cNvPr id="264" name="Shape 264"/>
              <p:cNvSpPr/>
              <p:nvPr/>
            </p:nvSpPr>
            <p:spPr>
              <a:xfrm>
                <a:off x="4161535" y="8565"/>
                <a:ext cx="1544321" cy="3567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7" tIns="48767" rIns="48767" bIns="48767" numCol="1" anchor="ctr">
                <a:spAutoFit/>
              </a:bodyPr>
              <a:lstStyle>
                <a:lvl1pPr algn="l" defTabSz="457200">
                  <a:defRPr sz="1800" b="1">
                    <a:solidFill>
                      <a:srgbClr val="FFFFFF"/>
                    </a:solidFill>
                    <a:latin typeface="Arial"/>
                    <a:ea typeface="Arial"/>
                    <a:cs typeface="Arial"/>
                    <a:sym typeface="Arial"/>
                  </a:defRPr>
                </a:lvl1pPr>
              </a:lstStyle>
              <a:p>
                <a:r>
                  <a:t>Degradation</a:t>
                </a:r>
              </a:p>
            </p:txBody>
          </p:sp>
        </p:grpSp>
      </p:grpSp>
      <p:sp>
        <p:nvSpPr>
          <p:cNvPr id="267" name="Shape 267"/>
          <p:cNvSpPr/>
          <p:nvPr/>
        </p:nvSpPr>
        <p:spPr>
          <a:xfrm>
            <a:off x="-19845" y="8721149"/>
            <a:ext cx="13044490" cy="1042940"/>
          </a:xfrm>
          <a:prstGeom prst="rect">
            <a:avLst/>
          </a:prstGeom>
          <a:blipFill>
            <a:blip r:embed="rId7"/>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268" name="Shape 268"/>
          <p:cNvSpPr/>
          <p:nvPr/>
        </p:nvSpPr>
        <p:spPr>
          <a:xfrm>
            <a:off x="427254" y="8925119"/>
            <a:ext cx="9098535" cy="635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3500">
                <a:solidFill>
                  <a:srgbClr val="FFFFFF"/>
                </a:solidFill>
              </a:defRPr>
            </a:lvl1pPr>
          </a:lstStyle>
          <a:p>
            <a:r>
              <a:t>Maintaining water security through innovation</a:t>
            </a:r>
          </a:p>
        </p:txBody>
      </p:sp>
      <p:pic>
        <p:nvPicPr>
          <p:cNvPr id="269" name="SPC-CPS-logo_white-format-png.png"/>
          <p:cNvPicPr>
            <a:picLocks noChangeAspect="1"/>
          </p:cNvPicPr>
          <p:nvPr/>
        </p:nvPicPr>
        <p:blipFill>
          <a:blip r:embed="rId8" cstate="print">
            <a:extLst/>
          </a:blip>
          <a:stretch>
            <a:fillRect/>
          </a:stretch>
        </p:blipFill>
        <p:spPr>
          <a:xfrm>
            <a:off x="10666202" y="8721149"/>
            <a:ext cx="2311907" cy="1042940"/>
          </a:xfrm>
          <a:prstGeom prst="rect">
            <a:avLst/>
          </a:prstGeom>
          <a:ln w="12700">
            <a:miter lim="400000"/>
          </a:ln>
        </p:spPr>
      </p:pic>
      <p:sp>
        <p:nvSpPr>
          <p:cNvPr id="270" name="Shape 270"/>
          <p:cNvSpPr/>
          <p:nvPr/>
        </p:nvSpPr>
        <p:spPr>
          <a:xfrm>
            <a:off x="209935" y="267216"/>
            <a:ext cx="12584930" cy="8509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4900">
                <a:solidFill>
                  <a:srgbClr val="3380B0"/>
                </a:solidFill>
              </a:defRPr>
            </a:lvl1pPr>
          </a:lstStyle>
          <a:p>
            <a:r>
              <a:rPr dirty="0"/>
              <a:t>Mounting pressures on PSIDS water security</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4" animBg="1" advAuto="0"/>
      <p:bldP spid="250" grpId="1" animBg="1" advAuto="0"/>
      <p:bldP spid="258" grpId="2" animBg="1" advAuto="0"/>
      <p:bldP spid="266" grpId="3"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p:nvPr/>
        </p:nvSpPr>
        <p:spPr>
          <a:xfrm>
            <a:off x="-19845" y="8721149"/>
            <a:ext cx="13044490" cy="1042940"/>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318" name="Shape 318"/>
          <p:cNvSpPr/>
          <p:nvPr/>
        </p:nvSpPr>
        <p:spPr>
          <a:xfrm>
            <a:off x="427254" y="8925119"/>
            <a:ext cx="9098535" cy="635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3500">
                <a:solidFill>
                  <a:srgbClr val="FFFFFF"/>
                </a:solidFill>
              </a:defRPr>
            </a:lvl1pPr>
          </a:lstStyle>
          <a:p>
            <a:r>
              <a:t>Maintaining water security through innovation</a:t>
            </a:r>
          </a:p>
        </p:txBody>
      </p:sp>
      <p:pic>
        <p:nvPicPr>
          <p:cNvPr id="319" name="SPC-CPS-logo_white-format-png.png"/>
          <p:cNvPicPr>
            <a:picLocks noChangeAspect="1"/>
          </p:cNvPicPr>
          <p:nvPr/>
        </p:nvPicPr>
        <p:blipFill>
          <a:blip r:embed="rId4" cstate="print">
            <a:extLst/>
          </a:blip>
          <a:stretch>
            <a:fillRect/>
          </a:stretch>
        </p:blipFill>
        <p:spPr>
          <a:xfrm>
            <a:off x="10666202" y="8721149"/>
            <a:ext cx="2311907" cy="1042940"/>
          </a:xfrm>
          <a:prstGeom prst="rect">
            <a:avLst/>
          </a:prstGeom>
          <a:ln w="12700">
            <a:miter lim="400000"/>
          </a:ln>
        </p:spPr>
      </p:pic>
      <p:sp>
        <p:nvSpPr>
          <p:cNvPr id="320" name="Shape 320"/>
          <p:cNvSpPr/>
          <p:nvPr/>
        </p:nvSpPr>
        <p:spPr>
          <a:xfrm flipV="1">
            <a:off x="4714360" y="6229879"/>
            <a:ext cx="396650" cy="1"/>
          </a:xfrm>
          <a:prstGeom prst="line">
            <a:avLst/>
          </a:prstGeom>
          <a:ln w="38100">
            <a:solidFill>
              <a:srgbClr val="000000"/>
            </a:solidFill>
            <a:miter lim="400000"/>
          </a:ln>
        </p:spPr>
        <p:txBody>
          <a:bodyPr lIns="0" tIns="0" rIns="0" bIns="0"/>
          <a:lstStyle/>
          <a:p>
            <a:pPr algn="l" defTabSz="457200">
              <a:defRPr sz="1400">
                <a:latin typeface="Helvetica"/>
                <a:ea typeface="Helvetica"/>
                <a:cs typeface="Helvetica"/>
                <a:sym typeface="Helvetica"/>
              </a:defRPr>
            </a:pPr>
            <a:endParaRPr/>
          </a:p>
        </p:txBody>
      </p:sp>
      <p:sp>
        <p:nvSpPr>
          <p:cNvPr id="321" name="Shape 321"/>
          <p:cNvSpPr/>
          <p:nvPr/>
        </p:nvSpPr>
        <p:spPr>
          <a:xfrm>
            <a:off x="5247393" y="5176508"/>
            <a:ext cx="2113281" cy="2113281"/>
          </a:xfrm>
          <a:prstGeom prst="ellipse">
            <a:avLst/>
          </a:prstGeom>
          <a:gradFill>
            <a:gsLst>
              <a:gs pos="0">
                <a:srgbClr val="65ADC9"/>
              </a:gs>
              <a:gs pos="100000">
                <a:srgbClr val="58596B"/>
              </a:gs>
            </a:gsLst>
            <a:lin ang="5400000"/>
          </a:gradFill>
          <a:ln w="25400">
            <a:solidFill>
              <a:srgbClr val="000000"/>
            </a:solidFill>
            <a:miter lim="400000"/>
          </a:ln>
        </p:spPr>
        <p:txBody>
          <a:bodyPr lIns="48767" tIns="48767" rIns="48767" bIns="48767" anchor="ctr"/>
          <a:lstStyle/>
          <a:p>
            <a:pPr defTabSz="457200">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22" name="Shape 322"/>
          <p:cNvSpPr/>
          <p:nvPr/>
        </p:nvSpPr>
        <p:spPr>
          <a:xfrm rot="16200000">
            <a:off x="5011681" y="5932412"/>
            <a:ext cx="585217" cy="60147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2600"/>
          </a:solidFill>
          <a:ln w="25400">
            <a:solidFill>
              <a:srgbClr val="000000"/>
            </a:solidFill>
            <a:miter lim="400000"/>
          </a:ln>
        </p:spPr>
        <p:txBody>
          <a:bodyPr lIns="48767" tIns="48767" rIns="48767" bIns="48767" anchor="ctr"/>
          <a:lstStyle/>
          <a:p>
            <a:pPr defTabSz="457200">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23" name="Shape 323"/>
          <p:cNvSpPr/>
          <p:nvPr/>
        </p:nvSpPr>
        <p:spPr>
          <a:xfrm>
            <a:off x="5491233" y="5420348"/>
            <a:ext cx="1625601" cy="1625601"/>
          </a:xfrm>
          <a:prstGeom prst="ellipse">
            <a:avLst/>
          </a:prstGeom>
          <a:gradFill>
            <a:gsLst>
              <a:gs pos="0">
                <a:srgbClr val="58596B"/>
              </a:gs>
              <a:gs pos="100000">
                <a:srgbClr val="65ADC9"/>
              </a:gs>
            </a:gsLst>
            <a:lin ang="5400000"/>
          </a:gradFill>
          <a:ln w="25400">
            <a:solidFill>
              <a:srgbClr val="000000"/>
            </a:solidFill>
            <a:miter lim="400000"/>
          </a:ln>
        </p:spPr>
        <p:txBody>
          <a:bodyPr lIns="48767" tIns="48767" rIns="48767" bIns="48767" anchor="ctr"/>
          <a:lstStyle/>
          <a:p>
            <a:pPr defTabSz="457200">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24" name="Shape 324"/>
          <p:cNvSpPr/>
          <p:nvPr/>
        </p:nvSpPr>
        <p:spPr>
          <a:xfrm>
            <a:off x="2565154" y="5962892"/>
            <a:ext cx="2080943" cy="508001"/>
          </a:xfrm>
          <a:prstGeom prst="rect">
            <a:avLst/>
          </a:prstGeom>
          <a:ln w="12700">
            <a:miter lim="400000"/>
          </a:ln>
          <a:extLst>
            <a:ext uri="{C572A759-6A51-4108-AA02-DFA0A04FC94B}">
              <ma14:wrappingTextBoxFlag xmlns:ma14="http://schemas.microsoft.com/office/mac/drawingml/2011/main" xmlns="" val="1"/>
            </a:ext>
          </a:extLst>
        </p:spPr>
        <p:txBody>
          <a:bodyPr wrap="none" lIns="48767" tIns="48767" rIns="48767" bIns="48767" anchor="ctr">
            <a:spAutoFit/>
          </a:bodyPr>
          <a:lstStyle>
            <a:lvl1pPr algn="l" defTabSz="457200">
              <a:spcBef>
                <a:spcPts val="800"/>
              </a:spcBef>
              <a:defRPr sz="2800">
                <a:latin typeface="Arial"/>
                <a:ea typeface="Arial"/>
                <a:cs typeface="Arial"/>
                <a:sym typeface="Arial"/>
              </a:defRPr>
            </a:lvl1pPr>
          </a:lstStyle>
          <a:p>
            <a:r>
              <a:t>NO ACTION</a:t>
            </a:r>
          </a:p>
        </p:txBody>
      </p:sp>
      <p:sp>
        <p:nvSpPr>
          <p:cNvPr id="325" name="Shape 325"/>
          <p:cNvSpPr/>
          <p:nvPr/>
        </p:nvSpPr>
        <p:spPr>
          <a:xfrm flipV="1">
            <a:off x="7490722" y="6221656"/>
            <a:ext cx="396650" cy="1"/>
          </a:xfrm>
          <a:prstGeom prst="line">
            <a:avLst/>
          </a:prstGeom>
          <a:ln w="38100">
            <a:solidFill>
              <a:srgbClr val="000000"/>
            </a:solidFill>
            <a:miter lim="400000"/>
          </a:ln>
        </p:spPr>
        <p:txBody>
          <a:bodyPr lIns="0" tIns="0" rIns="0" bIns="0"/>
          <a:lstStyle/>
          <a:p>
            <a:pPr algn="l" defTabSz="457200">
              <a:defRPr sz="1400">
                <a:latin typeface="Helvetica"/>
                <a:ea typeface="Helvetica"/>
                <a:cs typeface="Helvetica"/>
                <a:sym typeface="Helvetica"/>
              </a:defRPr>
            </a:pPr>
            <a:endParaRPr/>
          </a:p>
        </p:txBody>
      </p:sp>
      <p:sp>
        <p:nvSpPr>
          <p:cNvPr id="326" name="Shape 326"/>
          <p:cNvSpPr/>
          <p:nvPr/>
        </p:nvSpPr>
        <p:spPr>
          <a:xfrm>
            <a:off x="7962145" y="5971020"/>
            <a:ext cx="2418843" cy="508001"/>
          </a:xfrm>
          <a:prstGeom prst="rect">
            <a:avLst/>
          </a:prstGeom>
          <a:ln w="12700">
            <a:miter lim="400000"/>
          </a:ln>
          <a:extLst>
            <a:ext uri="{C572A759-6A51-4108-AA02-DFA0A04FC94B}">
              <ma14:wrappingTextBoxFlag xmlns:ma14="http://schemas.microsoft.com/office/mac/drawingml/2011/main" xmlns="" val="1"/>
            </a:ext>
          </a:extLst>
        </p:spPr>
        <p:txBody>
          <a:bodyPr wrap="none" lIns="48767" tIns="48767" rIns="48767" bIns="48767" anchor="ctr">
            <a:spAutoFit/>
          </a:bodyPr>
          <a:lstStyle>
            <a:lvl1pPr algn="l" defTabSz="457200">
              <a:spcBef>
                <a:spcPts val="800"/>
              </a:spcBef>
              <a:defRPr sz="2800">
                <a:solidFill>
                  <a:srgbClr val="FF2600"/>
                </a:solidFill>
                <a:latin typeface="Arial"/>
                <a:ea typeface="Arial"/>
                <a:cs typeface="Arial"/>
                <a:sym typeface="Arial"/>
              </a:defRPr>
            </a:lvl1pPr>
          </a:lstStyle>
          <a:p>
            <a:r>
              <a:t>EMERGENCY</a:t>
            </a:r>
          </a:p>
        </p:txBody>
      </p:sp>
      <p:sp>
        <p:nvSpPr>
          <p:cNvPr id="327" name="Shape 327"/>
          <p:cNvSpPr/>
          <p:nvPr/>
        </p:nvSpPr>
        <p:spPr>
          <a:xfrm>
            <a:off x="6222753" y="6151868"/>
            <a:ext cx="162561" cy="162561"/>
          </a:xfrm>
          <a:prstGeom prst="ellipse">
            <a:avLst/>
          </a:prstGeom>
          <a:gradFill>
            <a:gsLst>
              <a:gs pos="0">
                <a:srgbClr val="58596B"/>
              </a:gs>
              <a:gs pos="100000">
                <a:srgbClr val="65ADC9"/>
              </a:gs>
            </a:gsLst>
            <a:lin ang="5400000"/>
          </a:gradFill>
          <a:ln w="25400">
            <a:solidFill>
              <a:srgbClr val="000000"/>
            </a:solidFill>
            <a:miter lim="400000"/>
          </a:ln>
        </p:spPr>
        <p:txBody>
          <a:bodyPr lIns="48767" tIns="48767" rIns="48767" bIns="48767" anchor="ctr"/>
          <a:lstStyle/>
          <a:p>
            <a:pPr defTabSz="457200">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28" name="Shape 328"/>
          <p:cNvSpPr/>
          <p:nvPr/>
        </p:nvSpPr>
        <p:spPr>
          <a:xfrm>
            <a:off x="-19845" y="-67251"/>
            <a:ext cx="13044490" cy="1519835"/>
          </a:xfrm>
          <a:prstGeom prst="rect">
            <a:avLst/>
          </a:prstGeom>
          <a:solidFill>
            <a:srgbClr val="DCDEE0"/>
          </a:solidFill>
          <a:ln w="12700">
            <a:miter lim="400000"/>
          </a:ln>
        </p:spPr>
        <p:txBody>
          <a:bodyPr lIns="50800" tIns="50800" rIns="50800" bIns="50800" anchor="ctr"/>
          <a:lstStyle/>
          <a:p>
            <a:pPr>
              <a:defRPr sz="2400">
                <a:solidFill>
                  <a:srgbClr val="FFFFFF"/>
                </a:solidFill>
              </a:defRPr>
            </a:pPr>
            <a:endParaRPr/>
          </a:p>
        </p:txBody>
      </p:sp>
      <p:grpSp>
        <p:nvGrpSpPr>
          <p:cNvPr id="332" name="Group 332"/>
          <p:cNvGrpSpPr/>
          <p:nvPr/>
        </p:nvGrpSpPr>
        <p:grpSpPr>
          <a:xfrm>
            <a:off x="526217" y="140216"/>
            <a:ext cx="11952366" cy="1104901"/>
            <a:chOff x="0" y="0"/>
            <a:chExt cx="11952364" cy="1104900"/>
          </a:xfrm>
        </p:grpSpPr>
        <p:sp>
          <p:nvSpPr>
            <p:cNvPr id="329" name="Shape 329"/>
            <p:cNvSpPr/>
            <p:nvPr/>
          </p:nvSpPr>
          <p:spPr>
            <a:xfrm>
              <a:off x="1446822" y="139699"/>
              <a:ext cx="10505543" cy="927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5400">
                  <a:solidFill>
                    <a:schemeClr val="accent5"/>
                  </a:solidFill>
                </a:defRPr>
              </a:lvl1pPr>
            </a:lstStyle>
            <a:p>
              <a:r>
                <a:t>Minimising the impacts of drought</a:t>
              </a:r>
            </a:p>
          </p:txBody>
        </p:sp>
        <p:sp>
          <p:nvSpPr>
            <p:cNvPr id="330" name="Shape 330"/>
            <p:cNvSpPr/>
            <p:nvPr/>
          </p:nvSpPr>
          <p:spPr>
            <a:xfrm>
              <a:off x="0" y="0"/>
              <a:ext cx="1104900" cy="1104900"/>
            </a:xfrm>
            <a:prstGeom prst="roundRect">
              <a:avLst>
                <a:gd name="adj" fmla="val 15000"/>
              </a:avLst>
            </a:prstGeom>
            <a:blipFill rotWithShape="1">
              <a:blip r:embed="rId5"/>
              <a:srcRect/>
              <a:tile tx="0" ty="0" sx="100000" sy="100000" flip="none" algn="tl"/>
            </a:blip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331" name="Shape 331"/>
            <p:cNvSpPr/>
            <p:nvPr/>
          </p:nvSpPr>
          <p:spPr>
            <a:xfrm>
              <a:off x="79596" y="79596"/>
              <a:ext cx="945708" cy="94570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464" y="4077"/>
                  </a:lnTo>
                  <a:lnTo>
                    <a:pt x="6667" y="824"/>
                  </a:lnTo>
                  <a:lnTo>
                    <a:pt x="6991" y="5101"/>
                  </a:lnTo>
                  <a:lnTo>
                    <a:pt x="3164" y="3164"/>
                  </a:lnTo>
                  <a:lnTo>
                    <a:pt x="5100" y="6993"/>
                  </a:lnTo>
                  <a:lnTo>
                    <a:pt x="822" y="6667"/>
                  </a:lnTo>
                  <a:lnTo>
                    <a:pt x="4077" y="9464"/>
                  </a:lnTo>
                  <a:lnTo>
                    <a:pt x="0" y="10800"/>
                  </a:lnTo>
                  <a:lnTo>
                    <a:pt x="4077" y="12138"/>
                  </a:lnTo>
                  <a:lnTo>
                    <a:pt x="822" y="14934"/>
                  </a:lnTo>
                  <a:lnTo>
                    <a:pt x="5100" y="14609"/>
                  </a:lnTo>
                  <a:lnTo>
                    <a:pt x="3164" y="18438"/>
                  </a:lnTo>
                  <a:lnTo>
                    <a:pt x="6991" y="16500"/>
                  </a:lnTo>
                  <a:lnTo>
                    <a:pt x="6667" y="20778"/>
                  </a:lnTo>
                  <a:lnTo>
                    <a:pt x="9464" y="17525"/>
                  </a:lnTo>
                  <a:lnTo>
                    <a:pt x="10800" y="21600"/>
                  </a:lnTo>
                  <a:lnTo>
                    <a:pt x="12138" y="17525"/>
                  </a:lnTo>
                  <a:lnTo>
                    <a:pt x="14933" y="20778"/>
                  </a:lnTo>
                  <a:lnTo>
                    <a:pt x="14609" y="16500"/>
                  </a:lnTo>
                  <a:lnTo>
                    <a:pt x="18438" y="18438"/>
                  </a:lnTo>
                  <a:lnTo>
                    <a:pt x="16500" y="14609"/>
                  </a:lnTo>
                  <a:lnTo>
                    <a:pt x="20778" y="14934"/>
                  </a:lnTo>
                  <a:lnTo>
                    <a:pt x="17523" y="12138"/>
                  </a:lnTo>
                  <a:lnTo>
                    <a:pt x="21600" y="10800"/>
                  </a:lnTo>
                  <a:lnTo>
                    <a:pt x="17523" y="9464"/>
                  </a:lnTo>
                  <a:lnTo>
                    <a:pt x="20778" y="6667"/>
                  </a:lnTo>
                  <a:lnTo>
                    <a:pt x="16500" y="6993"/>
                  </a:lnTo>
                  <a:lnTo>
                    <a:pt x="18438" y="3164"/>
                  </a:lnTo>
                  <a:lnTo>
                    <a:pt x="14609" y="5101"/>
                  </a:lnTo>
                  <a:lnTo>
                    <a:pt x="14933" y="824"/>
                  </a:lnTo>
                  <a:lnTo>
                    <a:pt x="12138" y="4077"/>
                  </a:lnTo>
                  <a:lnTo>
                    <a:pt x="10800" y="0"/>
                  </a:lnTo>
                  <a:close/>
                  <a:moveTo>
                    <a:pt x="10800" y="5098"/>
                  </a:moveTo>
                  <a:cubicBezTo>
                    <a:pt x="13950" y="5098"/>
                    <a:pt x="16504" y="7650"/>
                    <a:pt x="16504" y="10800"/>
                  </a:cubicBezTo>
                  <a:cubicBezTo>
                    <a:pt x="16504" y="13950"/>
                    <a:pt x="13950" y="16504"/>
                    <a:pt x="10800" y="16504"/>
                  </a:cubicBezTo>
                  <a:cubicBezTo>
                    <a:pt x="7650" y="16504"/>
                    <a:pt x="5096" y="13950"/>
                    <a:pt x="5096" y="10800"/>
                  </a:cubicBezTo>
                  <a:cubicBezTo>
                    <a:pt x="5096" y="7650"/>
                    <a:pt x="7650" y="5098"/>
                    <a:pt x="10800" y="5098"/>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sz="2400">
                  <a:solidFill>
                    <a:schemeClr val="accent1">
                      <a:satOff val="-3355"/>
                      <a:lumOff val="26614"/>
                    </a:schemeClr>
                  </a:solidFill>
                </a:defRPr>
              </a:pPr>
              <a:endParaRPr/>
            </a:p>
          </p:txBody>
        </p:sp>
      </p:grpSp>
      <p:grpSp>
        <p:nvGrpSpPr>
          <p:cNvPr id="358" name="Group 358"/>
          <p:cNvGrpSpPr/>
          <p:nvPr/>
        </p:nvGrpSpPr>
        <p:grpSpPr>
          <a:xfrm>
            <a:off x="1496758" y="2125523"/>
            <a:ext cx="10334705" cy="5502554"/>
            <a:chOff x="0" y="0"/>
            <a:chExt cx="10334703" cy="5502552"/>
          </a:xfrm>
        </p:grpSpPr>
        <p:sp>
          <p:nvSpPr>
            <p:cNvPr id="333" name="Shape 333"/>
            <p:cNvSpPr/>
            <p:nvPr/>
          </p:nvSpPr>
          <p:spPr>
            <a:xfrm>
              <a:off x="0" y="0"/>
              <a:ext cx="10334704" cy="5502553"/>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334" name="Shape 334"/>
            <p:cNvSpPr/>
            <p:nvPr/>
          </p:nvSpPr>
          <p:spPr>
            <a:xfrm flipV="1">
              <a:off x="3217601" y="4104355"/>
              <a:ext cx="396651" cy="1"/>
            </a:xfrm>
            <a:prstGeom prst="line">
              <a:avLst/>
            </a:prstGeom>
            <a:noFill/>
            <a:ln w="38100" cap="flat">
              <a:solidFill>
                <a:srgbClr val="000000"/>
              </a:solidFill>
              <a:prstDash val="solid"/>
              <a:miter lim="400000"/>
            </a:ln>
            <a:effectLst/>
          </p:spPr>
          <p:txBody>
            <a:bodyPr wrap="square" lIns="0" tIns="0" rIns="0" bIns="0" numCol="1" anchor="t">
              <a:noAutofit/>
            </a:bodyPr>
            <a:lstStyle/>
            <a:p>
              <a:pPr algn="l" defTabSz="457200">
                <a:defRPr sz="1400">
                  <a:latin typeface="Helvetica"/>
                  <a:ea typeface="Helvetica"/>
                  <a:cs typeface="Helvetica"/>
                  <a:sym typeface="Helvetica"/>
                </a:defRPr>
              </a:pPr>
              <a:endParaRPr/>
            </a:p>
          </p:txBody>
        </p:sp>
        <p:sp>
          <p:nvSpPr>
            <p:cNvPr id="335" name="Shape 335"/>
            <p:cNvSpPr/>
            <p:nvPr/>
          </p:nvSpPr>
          <p:spPr>
            <a:xfrm>
              <a:off x="3750635" y="3050984"/>
              <a:ext cx="2113280" cy="2113281"/>
            </a:xfrm>
            <a:prstGeom prst="ellipse">
              <a:avLst/>
            </a:prstGeom>
            <a:gradFill flip="none" rotWithShape="1">
              <a:gsLst>
                <a:gs pos="0">
                  <a:srgbClr val="65ADC9"/>
                </a:gs>
                <a:gs pos="100000">
                  <a:srgbClr val="58596B"/>
                </a:gs>
              </a:gsLst>
              <a:lin ang="5400000" scaled="0"/>
            </a:gradFill>
            <a:ln w="25400" cap="flat">
              <a:solidFill>
                <a:srgbClr val="000000"/>
              </a:solidFill>
              <a:prstDash val="solid"/>
              <a:miter lim="400000"/>
            </a:ln>
            <a:effectLst/>
          </p:spPr>
          <p:txBody>
            <a:bodyPr wrap="square" lIns="48767" tIns="48767" rIns="48767" bIns="48767" numCol="1" anchor="ctr">
              <a:noAutofit/>
            </a:bodyPr>
            <a:lstStyle/>
            <a:p>
              <a:pPr defTabSz="457200">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36" name="Shape 336"/>
            <p:cNvSpPr/>
            <p:nvPr/>
          </p:nvSpPr>
          <p:spPr>
            <a:xfrm rot="16200000">
              <a:off x="3514923" y="3806888"/>
              <a:ext cx="585217" cy="60147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2600"/>
            </a:solidFill>
            <a:ln w="25400" cap="flat">
              <a:solidFill>
                <a:srgbClr val="000000"/>
              </a:solidFill>
              <a:prstDash val="solid"/>
              <a:miter lim="400000"/>
            </a:ln>
            <a:effectLst/>
          </p:spPr>
          <p:txBody>
            <a:bodyPr wrap="square" lIns="48767" tIns="48767" rIns="48767" bIns="48767" numCol="1" anchor="ctr">
              <a:noAutofit/>
            </a:bodyPr>
            <a:lstStyle/>
            <a:p>
              <a:pPr defTabSz="457200">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37" name="Shape 337"/>
            <p:cNvSpPr/>
            <p:nvPr/>
          </p:nvSpPr>
          <p:spPr>
            <a:xfrm>
              <a:off x="3994475" y="3294824"/>
              <a:ext cx="1625601" cy="1625601"/>
            </a:xfrm>
            <a:prstGeom prst="ellipse">
              <a:avLst/>
            </a:prstGeom>
            <a:gradFill flip="none" rotWithShape="1">
              <a:gsLst>
                <a:gs pos="0">
                  <a:srgbClr val="58596B"/>
                </a:gs>
                <a:gs pos="100000">
                  <a:srgbClr val="65ADC9"/>
                </a:gs>
              </a:gsLst>
              <a:lin ang="5400000" scaled="0"/>
            </a:gradFill>
            <a:ln w="25400" cap="flat">
              <a:solidFill>
                <a:srgbClr val="000000"/>
              </a:solidFill>
              <a:prstDash val="solid"/>
              <a:miter lim="400000"/>
            </a:ln>
            <a:effectLst/>
          </p:spPr>
          <p:txBody>
            <a:bodyPr wrap="square" lIns="48767" tIns="48767" rIns="48767" bIns="48767" numCol="1" anchor="ctr">
              <a:noAutofit/>
            </a:bodyPr>
            <a:lstStyle/>
            <a:p>
              <a:pPr defTabSz="457200">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38" name="Shape 338"/>
            <p:cNvSpPr/>
            <p:nvPr/>
          </p:nvSpPr>
          <p:spPr>
            <a:xfrm>
              <a:off x="1068395" y="3845217"/>
              <a:ext cx="2066210" cy="4923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8767" tIns="48767" rIns="48767" bIns="48767" numCol="1" anchor="ctr">
              <a:spAutoFit/>
            </a:bodyPr>
            <a:lstStyle>
              <a:lvl1pPr algn="l" defTabSz="457200">
                <a:spcBef>
                  <a:spcPts val="800"/>
                </a:spcBef>
                <a:defRPr sz="2800">
                  <a:latin typeface="Arial"/>
                  <a:ea typeface="Arial"/>
                  <a:cs typeface="Arial"/>
                  <a:sym typeface="Arial"/>
                </a:defRPr>
              </a:lvl1pPr>
            </a:lstStyle>
            <a:p>
              <a:r>
                <a:t>NO ACTION</a:t>
              </a:r>
            </a:p>
          </p:txBody>
        </p:sp>
        <p:sp>
          <p:nvSpPr>
            <p:cNvPr id="339" name="Shape 339"/>
            <p:cNvSpPr/>
            <p:nvPr/>
          </p:nvSpPr>
          <p:spPr>
            <a:xfrm flipV="1">
              <a:off x="5993963" y="4096132"/>
              <a:ext cx="396650" cy="1"/>
            </a:xfrm>
            <a:prstGeom prst="line">
              <a:avLst/>
            </a:prstGeom>
            <a:noFill/>
            <a:ln w="38100" cap="flat">
              <a:solidFill>
                <a:srgbClr val="000000"/>
              </a:solidFill>
              <a:prstDash val="solid"/>
              <a:miter lim="400000"/>
            </a:ln>
            <a:effectLst/>
          </p:spPr>
          <p:txBody>
            <a:bodyPr wrap="square" lIns="0" tIns="0" rIns="0" bIns="0" numCol="1" anchor="t">
              <a:noAutofit/>
            </a:bodyPr>
            <a:lstStyle/>
            <a:p>
              <a:pPr algn="l" defTabSz="457200">
                <a:defRPr sz="1400">
                  <a:latin typeface="Helvetica"/>
                  <a:ea typeface="Helvetica"/>
                  <a:cs typeface="Helvetica"/>
                  <a:sym typeface="Helvetica"/>
                </a:defRPr>
              </a:pPr>
              <a:endParaRPr/>
            </a:p>
          </p:txBody>
        </p:sp>
        <p:sp>
          <p:nvSpPr>
            <p:cNvPr id="340" name="Shape 340"/>
            <p:cNvSpPr/>
            <p:nvPr/>
          </p:nvSpPr>
          <p:spPr>
            <a:xfrm>
              <a:off x="4725995" y="4026344"/>
              <a:ext cx="162561" cy="162561"/>
            </a:xfrm>
            <a:prstGeom prst="ellipse">
              <a:avLst/>
            </a:prstGeom>
            <a:gradFill flip="none" rotWithShape="1">
              <a:gsLst>
                <a:gs pos="0">
                  <a:srgbClr val="58596B"/>
                </a:gs>
                <a:gs pos="100000">
                  <a:srgbClr val="65ADC9"/>
                </a:gs>
              </a:gsLst>
              <a:lin ang="5400000" scaled="0"/>
            </a:gradFill>
            <a:ln w="25400" cap="flat">
              <a:solidFill>
                <a:srgbClr val="000000"/>
              </a:solidFill>
              <a:prstDash val="solid"/>
              <a:miter lim="400000"/>
            </a:ln>
            <a:effectLst/>
          </p:spPr>
          <p:txBody>
            <a:bodyPr wrap="square" lIns="48767" tIns="48767" rIns="48767" bIns="48767" numCol="1" anchor="ctr">
              <a:noAutofit/>
            </a:bodyPr>
            <a:lstStyle/>
            <a:p>
              <a:pPr defTabSz="457200">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357" name="Group 357"/>
            <p:cNvGrpSpPr/>
            <p:nvPr/>
          </p:nvGrpSpPr>
          <p:grpSpPr>
            <a:xfrm>
              <a:off x="1681688" y="438714"/>
              <a:ext cx="7977307" cy="3906934"/>
              <a:chOff x="3162" y="0"/>
              <a:chExt cx="7977306" cy="3906933"/>
            </a:xfrm>
          </p:grpSpPr>
          <p:sp>
            <p:nvSpPr>
              <p:cNvPr id="341" name="Shape 341"/>
              <p:cNvSpPr/>
              <p:nvPr/>
            </p:nvSpPr>
            <p:spPr>
              <a:xfrm flipV="1">
                <a:off x="4233667" y="3092245"/>
                <a:ext cx="365119" cy="154985"/>
              </a:xfrm>
              <a:prstGeom prst="line">
                <a:avLst/>
              </a:prstGeom>
              <a:noFill/>
              <a:ln w="38100" cap="flat">
                <a:solidFill>
                  <a:srgbClr val="65ADC9"/>
                </a:solidFill>
                <a:prstDash val="solid"/>
                <a:miter lim="400000"/>
              </a:ln>
              <a:effectLst/>
            </p:spPr>
            <p:txBody>
              <a:bodyPr wrap="square" lIns="65023" tIns="65023" rIns="65023" bIns="65023" numCol="1" anchor="ctr">
                <a:noAutofit/>
              </a:bodyPr>
              <a:lstStyle/>
              <a:p>
                <a:pPr algn="l" defTabSz="457200">
                  <a:defRPr sz="1400">
                    <a:latin typeface="Helvetica"/>
                    <a:ea typeface="Helvetica"/>
                    <a:cs typeface="Helvetica"/>
                    <a:sym typeface="Helvetica"/>
                  </a:defRPr>
                </a:pPr>
                <a:endParaRPr/>
              </a:p>
            </p:txBody>
          </p:sp>
          <p:sp>
            <p:nvSpPr>
              <p:cNvPr id="342" name="Shape 342"/>
              <p:cNvSpPr/>
              <p:nvPr/>
            </p:nvSpPr>
            <p:spPr>
              <a:xfrm flipV="1">
                <a:off x="3626668" y="2238078"/>
                <a:ext cx="148588" cy="367768"/>
              </a:xfrm>
              <a:prstGeom prst="line">
                <a:avLst/>
              </a:prstGeom>
              <a:noFill/>
              <a:ln w="38100" cap="flat">
                <a:solidFill>
                  <a:srgbClr val="65ADC9"/>
                </a:solidFill>
                <a:prstDash val="solid"/>
                <a:miter lim="400000"/>
              </a:ln>
              <a:effectLst/>
            </p:spPr>
            <p:txBody>
              <a:bodyPr wrap="square" lIns="65023" tIns="65023" rIns="65023" bIns="65023" numCol="1" anchor="ctr">
                <a:noAutofit/>
              </a:bodyPr>
              <a:lstStyle/>
              <a:p>
                <a:pPr algn="l" defTabSz="457200">
                  <a:defRPr sz="1400">
                    <a:latin typeface="Helvetica"/>
                    <a:ea typeface="Helvetica"/>
                    <a:cs typeface="Helvetica"/>
                    <a:sym typeface="Helvetica"/>
                  </a:defRPr>
                </a:pPr>
                <a:endParaRPr/>
              </a:p>
            </p:txBody>
          </p:sp>
          <p:sp>
            <p:nvSpPr>
              <p:cNvPr id="343" name="Shape 343"/>
              <p:cNvSpPr/>
              <p:nvPr/>
            </p:nvSpPr>
            <p:spPr>
              <a:xfrm>
                <a:off x="1681475" y="3124757"/>
                <a:ext cx="365119" cy="154985"/>
              </a:xfrm>
              <a:prstGeom prst="line">
                <a:avLst/>
              </a:prstGeom>
              <a:noFill/>
              <a:ln w="38100" cap="flat">
                <a:solidFill>
                  <a:srgbClr val="65ADC9"/>
                </a:solidFill>
                <a:prstDash val="solid"/>
                <a:miter lim="400000"/>
              </a:ln>
              <a:effectLst/>
            </p:spPr>
            <p:txBody>
              <a:bodyPr wrap="square" lIns="65023" tIns="65023" rIns="65023" bIns="65023" numCol="1" anchor="ctr">
                <a:noAutofit/>
              </a:bodyPr>
              <a:lstStyle/>
              <a:p>
                <a:pPr algn="l" defTabSz="457200">
                  <a:defRPr sz="1400">
                    <a:latin typeface="Helvetica"/>
                    <a:ea typeface="Helvetica"/>
                    <a:cs typeface="Helvetica"/>
                    <a:sym typeface="Helvetica"/>
                  </a:defRPr>
                </a:pPr>
                <a:endParaRPr/>
              </a:p>
            </p:txBody>
          </p:sp>
          <p:sp>
            <p:nvSpPr>
              <p:cNvPr id="344" name="Shape 344"/>
              <p:cNvSpPr/>
              <p:nvPr/>
            </p:nvSpPr>
            <p:spPr>
              <a:xfrm flipH="1" flipV="1">
                <a:off x="1967637" y="2606844"/>
                <a:ext cx="280475" cy="280475"/>
              </a:xfrm>
              <a:prstGeom prst="line">
                <a:avLst/>
              </a:prstGeom>
              <a:noFill/>
              <a:ln w="38100" cap="flat">
                <a:solidFill>
                  <a:srgbClr val="65ADC9"/>
                </a:solidFill>
                <a:prstDash val="solid"/>
                <a:miter lim="400000"/>
              </a:ln>
              <a:effectLst/>
            </p:spPr>
            <p:txBody>
              <a:bodyPr wrap="square" lIns="65023" tIns="65023" rIns="65023" bIns="65023" numCol="1" anchor="ctr">
                <a:noAutofit/>
              </a:bodyPr>
              <a:lstStyle/>
              <a:p>
                <a:pPr algn="l" defTabSz="457200">
                  <a:defRPr sz="1400">
                    <a:latin typeface="Helvetica"/>
                    <a:ea typeface="Helvetica"/>
                    <a:cs typeface="Helvetica"/>
                    <a:sym typeface="Helvetica"/>
                  </a:defRPr>
                </a:pPr>
                <a:endParaRPr/>
              </a:p>
            </p:txBody>
          </p:sp>
          <p:sp>
            <p:nvSpPr>
              <p:cNvPr id="345" name="Shape 345"/>
              <p:cNvSpPr/>
              <p:nvPr/>
            </p:nvSpPr>
            <p:spPr>
              <a:xfrm flipV="1">
                <a:off x="3983381" y="2606844"/>
                <a:ext cx="280475" cy="280475"/>
              </a:xfrm>
              <a:prstGeom prst="line">
                <a:avLst/>
              </a:prstGeom>
              <a:noFill/>
              <a:ln w="38100" cap="flat">
                <a:solidFill>
                  <a:srgbClr val="65ADC9"/>
                </a:solidFill>
                <a:prstDash val="solid"/>
                <a:miter lim="400000"/>
              </a:ln>
              <a:effectLst/>
            </p:spPr>
            <p:txBody>
              <a:bodyPr wrap="square" lIns="65023" tIns="65023" rIns="65023" bIns="65023" numCol="1" anchor="ctr">
                <a:noAutofit/>
              </a:bodyPr>
              <a:lstStyle/>
              <a:p>
                <a:pPr algn="l" defTabSz="457200">
                  <a:defRPr sz="1400">
                    <a:latin typeface="Helvetica"/>
                    <a:ea typeface="Helvetica"/>
                    <a:cs typeface="Helvetica"/>
                    <a:sym typeface="Helvetica"/>
                  </a:defRPr>
                </a:pPr>
                <a:endParaRPr/>
              </a:p>
            </p:txBody>
          </p:sp>
          <p:sp>
            <p:nvSpPr>
              <p:cNvPr id="346" name="Shape 346"/>
              <p:cNvSpPr/>
              <p:nvPr/>
            </p:nvSpPr>
            <p:spPr>
              <a:xfrm flipH="1" flipV="1">
                <a:off x="3115747" y="2093589"/>
                <a:ext cx="1" cy="396650"/>
              </a:xfrm>
              <a:prstGeom prst="line">
                <a:avLst/>
              </a:prstGeom>
              <a:noFill/>
              <a:ln w="38100" cap="flat">
                <a:solidFill>
                  <a:srgbClr val="65ADC9"/>
                </a:solidFill>
                <a:prstDash val="solid"/>
                <a:miter lim="400000"/>
              </a:ln>
              <a:effectLst/>
            </p:spPr>
            <p:txBody>
              <a:bodyPr wrap="square" lIns="65023" tIns="65023" rIns="65023" bIns="65023" numCol="1" anchor="ctr">
                <a:noAutofit/>
              </a:bodyPr>
              <a:lstStyle/>
              <a:p>
                <a:pPr algn="l" defTabSz="457200">
                  <a:defRPr sz="1400">
                    <a:latin typeface="Helvetica"/>
                    <a:ea typeface="Helvetica"/>
                    <a:cs typeface="Helvetica"/>
                    <a:sym typeface="Helvetica"/>
                  </a:defRPr>
                </a:pPr>
                <a:endParaRPr/>
              </a:p>
            </p:txBody>
          </p:sp>
          <p:sp>
            <p:nvSpPr>
              <p:cNvPr id="347" name="Shape 347"/>
              <p:cNvSpPr/>
              <p:nvPr/>
            </p:nvSpPr>
            <p:spPr>
              <a:xfrm>
                <a:off x="2494765" y="2256369"/>
                <a:ext cx="148589" cy="367768"/>
              </a:xfrm>
              <a:prstGeom prst="line">
                <a:avLst/>
              </a:prstGeom>
              <a:noFill/>
              <a:ln w="38100" cap="flat">
                <a:solidFill>
                  <a:srgbClr val="65ADC9"/>
                </a:solidFill>
                <a:prstDash val="solid"/>
                <a:miter lim="400000"/>
              </a:ln>
              <a:effectLst/>
            </p:spPr>
            <p:txBody>
              <a:bodyPr wrap="square" lIns="65023" tIns="65023" rIns="65023" bIns="65023" numCol="1" anchor="ctr">
                <a:noAutofit/>
              </a:bodyPr>
              <a:lstStyle/>
              <a:p>
                <a:pPr algn="l" defTabSz="457200">
                  <a:defRPr sz="1400">
                    <a:latin typeface="Helvetica"/>
                    <a:ea typeface="Helvetica"/>
                    <a:cs typeface="Helvetica"/>
                    <a:sym typeface="Helvetica"/>
                  </a:defRPr>
                </a:pPr>
                <a:endParaRPr/>
              </a:p>
            </p:txBody>
          </p:sp>
          <p:sp>
            <p:nvSpPr>
              <p:cNvPr id="348" name="Shape 348"/>
              <p:cNvSpPr/>
              <p:nvPr/>
            </p:nvSpPr>
            <p:spPr>
              <a:xfrm rot="18900000">
                <a:off x="4174473" y="1562023"/>
                <a:ext cx="1711479" cy="4923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8767" tIns="48767" rIns="48767" bIns="48767" numCol="1" anchor="ctr">
                <a:spAutoFit/>
              </a:bodyPr>
              <a:lstStyle>
                <a:lvl1pPr algn="l" defTabSz="457200">
                  <a:spcBef>
                    <a:spcPts val="800"/>
                  </a:spcBef>
                  <a:defRPr sz="2800">
                    <a:solidFill>
                      <a:srgbClr val="65ADC9"/>
                    </a:solidFill>
                    <a:latin typeface="Arial"/>
                    <a:ea typeface="Arial"/>
                    <a:cs typeface="Arial"/>
                    <a:sym typeface="Arial"/>
                  </a:defRPr>
                </a:lvl1pPr>
              </a:lstStyle>
              <a:p>
                <a:r>
                  <a:t>Response</a:t>
                </a:r>
              </a:p>
            </p:txBody>
          </p:sp>
          <p:sp>
            <p:nvSpPr>
              <p:cNvPr id="349" name="Shape 349"/>
              <p:cNvSpPr/>
              <p:nvPr/>
            </p:nvSpPr>
            <p:spPr>
              <a:xfrm rot="2700000">
                <a:off x="595369" y="1681240"/>
                <a:ext cx="1421165" cy="4923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8767" tIns="48767" rIns="48767" bIns="48767" numCol="1" anchor="ctr">
                <a:spAutoFit/>
              </a:bodyPr>
              <a:lstStyle>
                <a:lvl1pPr algn="l" defTabSz="457200">
                  <a:spcBef>
                    <a:spcPts val="800"/>
                  </a:spcBef>
                  <a:defRPr sz="2800">
                    <a:solidFill>
                      <a:srgbClr val="65ADC9"/>
                    </a:solidFill>
                    <a:latin typeface="Arial"/>
                    <a:ea typeface="Arial"/>
                    <a:cs typeface="Arial"/>
                    <a:sym typeface="Arial"/>
                  </a:defRPr>
                </a:lvl1pPr>
              </a:lstStyle>
              <a:p>
                <a:r>
                  <a:t>Warning</a:t>
                </a:r>
              </a:p>
            </p:txBody>
          </p:sp>
          <p:sp>
            <p:nvSpPr>
              <p:cNvPr id="350" name="Shape 350"/>
              <p:cNvSpPr/>
              <p:nvPr/>
            </p:nvSpPr>
            <p:spPr>
              <a:xfrm rot="5400000">
                <a:off x="2148426" y="737728"/>
                <a:ext cx="1967761" cy="4923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8767" tIns="48767" rIns="48767" bIns="48767" numCol="1" anchor="ctr">
                <a:spAutoFit/>
              </a:bodyPr>
              <a:lstStyle>
                <a:lvl1pPr algn="l" defTabSz="457200">
                  <a:spcBef>
                    <a:spcPts val="800"/>
                  </a:spcBef>
                  <a:defRPr sz="2800">
                    <a:solidFill>
                      <a:srgbClr val="65ADC9"/>
                    </a:solidFill>
                    <a:latin typeface="Arial"/>
                    <a:ea typeface="Arial"/>
                    <a:cs typeface="Arial"/>
                    <a:sym typeface="Arial"/>
                  </a:defRPr>
                </a:lvl1pPr>
              </a:lstStyle>
              <a:p>
                <a:r>
                  <a:t>Restrictions</a:t>
                </a:r>
              </a:p>
            </p:txBody>
          </p:sp>
          <p:sp>
            <p:nvSpPr>
              <p:cNvPr id="351" name="Shape 351"/>
              <p:cNvSpPr/>
              <p:nvPr/>
            </p:nvSpPr>
            <p:spPr>
              <a:xfrm rot="1380000">
                <a:off x="35248" y="2489651"/>
                <a:ext cx="1612508" cy="4923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8767" tIns="48767" rIns="48767" bIns="48767" numCol="1" anchor="ctr">
                <a:spAutoFit/>
              </a:bodyPr>
              <a:lstStyle>
                <a:lvl1pPr algn="l" defTabSz="457200">
                  <a:spcBef>
                    <a:spcPts val="800"/>
                  </a:spcBef>
                  <a:defRPr sz="2800">
                    <a:solidFill>
                      <a:srgbClr val="65ADC9"/>
                    </a:solidFill>
                    <a:latin typeface="Arial"/>
                    <a:ea typeface="Arial"/>
                    <a:cs typeface="Arial"/>
                    <a:sym typeface="Arial"/>
                  </a:defRPr>
                </a:lvl1pPr>
              </a:lstStyle>
              <a:p>
                <a:r>
                  <a:t>Detection</a:t>
                </a:r>
              </a:p>
            </p:txBody>
          </p:sp>
          <p:sp>
            <p:nvSpPr>
              <p:cNvPr id="352" name="Shape 352"/>
              <p:cNvSpPr/>
              <p:nvPr/>
            </p:nvSpPr>
            <p:spPr>
              <a:xfrm rot="4080000">
                <a:off x="1159009" y="896007"/>
                <a:ext cx="1862886" cy="4923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8767" tIns="48767" rIns="48767" bIns="48767" numCol="1" anchor="ctr">
                <a:spAutoFit/>
              </a:bodyPr>
              <a:lstStyle>
                <a:lvl1pPr algn="l" defTabSz="457200">
                  <a:spcBef>
                    <a:spcPts val="800"/>
                  </a:spcBef>
                  <a:defRPr sz="2800">
                    <a:solidFill>
                      <a:srgbClr val="65ADC9"/>
                    </a:solidFill>
                    <a:latin typeface="Arial"/>
                    <a:ea typeface="Arial"/>
                    <a:cs typeface="Arial"/>
                    <a:sym typeface="Arial"/>
                  </a:defRPr>
                </a:lvl1pPr>
              </a:lstStyle>
              <a:p>
                <a:r>
                  <a:t>Awareness</a:t>
                </a:r>
              </a:p>
            </p:txBody>
          </p:sp>
          <p:sp>
            <p:nvSpPr>
              <p:cNvPr id="353" name="Shape 353"/>
              <p:cNvSpPr/>
              <p:nvPr/>
            </p:nvSpPr>
            <p:spPr>
              <a:xfrm rot="17520000">
                <a:off x="3263469" y="866038"/>
                <a:ext cx="1908900" cy="4923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8767" tIns="48767" rIns="48767" bIns="48767" numCol="1" anchor="ctr">
                <a:spAutoFit/>
              </a:bodyPr>
              <a:lstStyle>
                <a:lvl1pPr algn="l" defTabSz="457200">
                  <a:spcBef>
                    <a:spcPts val="800"/>
                  </a:spcBef>
                  <a:defRPr sz="2800">
                    <a:solidFill>
                      <a:srgbClr val="65ADC9"/>
                    </a:solidFill>
                    <a:latin typeface="Arial"/>
                    <a:ea typeface="Arial"/>
                    <a:cs typeface="Arial"/>
                    <a:sym typeface="Arial"/>
                  </a:defRPr>
                </a:lvl1pPr>
              </a:lstStyle>
              <a:p>
                <a:r>
                  <a:t>Declaration</a:t>
                </a:r>
              </a:p>
            </p:txBody>
          </p:sp>
          <p:sp>
            <p:nvSpPr>
              <p:cNvPr id="354" name="Shape 354"/>
              <p:cNvSpPr/>
              <p:nvPr/>
            </p:nvSpPr>
            <p:spPr>
              <a:xfrm flipV="1">
                <a:off x="4315437" y="3657417"/>
                <a:ext cx="396651" cy="1"/>
              </a:xfrm>
              <a:prstGeom prst="line">
                <a:avLst/>
              </a:prstGeom>
              <a:noFill/>
              <a:ln w="38100" cap="flat">
                <a:solidFill>
                  <a:srgbClr val="65ADC9"/>
                </a:solidFill>
                <a:prstDash val="solid"/>
                <a:miter lim="400000"/>
              </a:ln>
              <a:effectLst/>
            </p:spPr>
            <p:txBody>
              <a:bodyPr wrap="square" lIns="65023" tIns="65023" rIns="65023" bIns="65023" numCol="1" anchor="ctr">
                <a:noAutofit/>
              </a:bodyPr>
              <a:lstStyle/>
              <a:p>
                <a:pPr algn="l" defTabSz="457200">
                  <a:defRPr sz="1400">
                    <a:latin typeface="Helvetica"/>
                    <a:ea typeface="Helvetica"/>
                    <a:cs typeface="Helvetica"/>
                    <a:sym typeface="Helvetica"/>
                  </a:defRPr>
                </a:pPr>
                <a:endParaRPr/>
              </a:p>
            </p:txBody>
          </p:sp>
          <p:sp>
            <p:nvSpPr>
              <p:cNvPr id="355" name="Shape 355"/>
              <p:cNvSpPr/>
              <p:nvPr/>
            </p:nvSpPr>
            <p:spPr>
              <a:xfrm>
                <a:off x="4786861" y="3414630"/>
                <a:ext cx="3193609" cy="4923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8767" tIns="48767" rIns="48767" bIns="48767" numCol="1" anchor="ctr">
                <a:spAutoFit/>
              </a:bodyPr>
              <a:lstStyle>
                <a:lvl1pPr algn="l" defTabSz="457200">
                  <a:spcBef>
                    <a:spcPts val="800"/>
                  </a:spcBef>
                  <a:defRPr sz="2800" i="1">
                    <a:latin typeface="Arial"/>
                    <a:ea typeface="Arial"/>
                    <a:cs typeface="Arial"/>
                    <a:sym typeface="Arial"/>
                  </a:defRPr>
                </a:lvl1pPr>
              </a:lstStyle>
              <a:p>
                <a:r>
                  <a:t>Emergency averted</a:t>
                </a:r>
              </a:p>
            </p:txBody>
          </p:sp>
          <p:sp>
            <p:nvSpPr>
              <p:cNvPr id="356" name="Shape 356"/>
              <p:cNvSpPr/>
              <p:nvPr/>
            </p:nvSpPr>
            <p:spPr>
              <a:xfrm rot="20220000">
                <a:off x="4648010" y="2441096"/>
                <a:ext cx="1711479" cy="4923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8767" tIns="48767" rIns="48767" bIns="48767" numCol="1" anchor="ctr">
                <a:spAutoFit/>
              </a:bodyPr>
              <a:lstStyle>
                <a:lvl1pPr algn="l" defTabSz="457200">
                  <a:spcBef>
                    <a:spcPts val="800"/>
                  </a:spcBef>
                  <a:defRPr sz="2800">
                    <a:solidFill>
                      <a:srgbClr val="65ADC9"/>
                    </a:solidFill>
                    <a:latin typeface="Arial"/>
                    <a:ea typeface="Arial"/>
                    <a:cs typeface="Arial"/>
                    <a:sym typeface="Arial"/>
                  </a:defRPr>
                </a:lvl1pPr>
              </a:lstStyle>
              <a:p>
                <a:r>
                  <a:t>Response</a:t>
                </a:r>
              </a:p>
            </p:txBody>
          </p:sp>
        </p:grpSp>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p:nvPr/>
        </p:nvSpPr>
        <p:spPr>
          <a:xfrm>
            <a:off x="-19845" y="-67251"/>
            <a:ext cx="13044490" cy="1519835"/>
          </a:xfrm>
          <a:prstGeom prst="rect">
            <a:avLst/>
          </a:prstGeom>
          <a:solidFill>
            <a:srgbClr val="DCDEE0"/>
          </a:solidFill>
          <a:ln w="12700">
            <a:miter lim="400000"/>
          </a:ln>
        </p:spPr>
        <p:txBody>
          <a:bodyPr lIns="50800" tIns="50800" rIns="50800" bIns="50800" anchor="ctr"/>
          <a:lstStyle/>
          <a:p>
            <a:pPr>
              <a:defRPr sz="2400">
                <a:solidFill>
                  <a:srgbClr val="FFFFFF"/>
                </a:solidFill>
              </a:defRPr>
            </a:pPr>
            <a:endParaRPr/>
          </a:p>
        </p:txBody>
      </p:sp>
      <p:sp>
        <p:nvSpPr>
          <p:cNvPr id="362" name="Shape 362"/>
          <p:cNvSpPr/>
          <p:nvPr/>
        </p:nvSpPr>
        <p:spPr>
          <a:xfrm>
            <a:off x="-19845" y="8721149"/>
            <a:ext cx="13044490" cy="1042940"/>
          </a:xfrm>
          <a:prstGeom prst="rect">
            <a:avLst/>
          </a:prstGeom>
          <a:blipFill>
            <a:blip r:embed="rId2"/>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363" name="Shape 363"/>
          <p:cNvSpPr/>
          <p:nvPr/>
        </p:nvSpPr>
        <p:spPr>
          <a:xfrm>
            <a:off x="427254" y="8925119"/>
            <a:ext cx="9098535" cy="635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3500">
                <a:solidFill>
                  <a:srgbClr val="FFFFFF"/>
                </a:solidFill>
              </a:defRPr>
            </a:lvl1pPr>
          </a:lstStyle>
          <a:p>
            <a:r>
              <a:t>Maintaining water security through innovation</a:t>
            </a:r>
          </a:p>
        </p:txBody>
      </p:sp>
      <p:pic>
        <p:nvPicPr>
          <p:cNvPr id="364" name="SPC-CPS-logo_white-format-png.png"/>
          <p:cNvPicPr>
            <a:picLocks noChangeAspect="1"/>
          </p:cNvPicPr>
          <p:nvPr/>
        </p:nvPicPr>
        <p:blipFill>
          <a:blip r:embed="rId3" cstate="print">
            <a:extLst/>
          </a:blip>
          <a:stretch>
            <a:fillRect/>
          </a:stretch>
        </p:blipFill>
        <p:spPr>
          <a:xfrm>
            <a:off x="10666202" y="8721149"/>
            <a:ext cx="2311907" cy="1042940"/>
          </a:xfrm>
          <a:prstGeom prst="rect">
            <a:avLst/>
          </a:prstGeom>
          <a:ln w="12700">
            <a:miter lim="400000"/>
          </a:ln>
        </p:spPr>
      </p:pic>
      <p:grpSp>
        <p:nvGrpSpPr>
          <p:cNvPr id="368" name="Group 368"/>
          <p:cNvGrpSpPr/>
          <p:nvPr/>
        </p:nvGrpSpPr>
        <p:grpSpPr>
          <a:xfrm>
            <a:off x="526217" y="140216"/>
            <a:ext cx="11952366" cy="1104901"/>
            <a:chOff x="0" y="0"/>
            <a:chExt cx="11952364" cy="1104900"/>
          </a:xfrm>
        </p:grpSpPr>
        <p:sp>
          <p:nvSpPr>
            <p:cNvPr id="365" name="Shape 365"/>
            <p:cNvSpPr/>
            <p:nvPr/>
          </p:nvSpPr>
          <p:spPr>
            <a:xfrm>
              <a:off x="1446822" y="139699"/>
              <a:ext cx="10505543" cy="927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5400">
                  <a:solidFill>
                    <a:schemeClr val="accent5"/>
                  </a:solidFill>
                </a:defRPr>
              </a:lvl1pPr>
            </a:lstStyle>
            <a:p>
              <a:r>
                <a:t>Minimising the impacts of drought</a:t>
              </a:r>
            </a:p>
          </p:txBody>
        </p:sp>
        <p:sp>
          <p:nvSpPr>
            <p:cNvPr id="366" name="Shape 366"/>
            <p:cNvSpPr/>
            <p:nvPr/>
          </p:nvSpPr>
          <p:spPr>
            <a:xfrm>
              <a:off x="0" y="0"/>
              <a:ext cx="1104900" cy="1104900"/>
            </a:xfrm>
            <a:prstGeom prst="roundRect">
              <a:avLst>
                <a:gd name="adj" fmla="val 15000"/>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367" name="Shape 367"/>
            <p:cNvSpPr/>
            <p:nvPr/>
          </p:nvSpPr>
          <p:spPr>
            <a:xfrm>
              <a:off x="79596" y="79596"/>
              <a:ext cx="945708" cy="94570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464" y="4077"/>
                  </a:lnTo>
                  <a:lnTo>
                    <a:pt x="6667" y="824"/>
                  </a:lnTo>
                  <a:lnTo>
                    <a:pt x="6991" y="5101"/>
                  </a:lnTo>
                  <a:lnTo>
                    <a:pt x="3164" y="3164"/>
                  </a:lnTo>
                  <a:lnTo>
                    <a:pt x="5100" y="6993"/>
                  </a:lnTo>
                  <a:lnTo>
                    <a:pt x="822" y="6667"/>
                  </a:lnTo>
                  <a:lnTo>
                    <a:pt x="4077" y="9464"/>
                  </a:lnTo>
                  <a:lnTo>
                    <a:pt x="0" y="10800"/>
                  </a:lnTo>
                  <a:lnTo>
                    <a:pt x="4077" y="12138"/>
                  </a:lnTo>
                  <a:lnTo>
                    <a:pt x="822" y="14934"/>
                  </a:lnTo>
                  <a:lnTo>
                    <a:pt x="5100" y="14609"/>
                  </a:lnTo>
                  <a:lnTo>
                    <a:pt x="3164" y="18438"/>
                  </a:lnTo>
                  <a:lnTo>
                    <a:pt x="6991" y="16500"/>
                  </a:lnTo>
                  <a:lnTo>
                    <a:pt x="6667" y="20778"/>
                  </a:lnTo>
                  <a:lnTo>
                    <a:pt x="9464" y="17525"/>
                  </a:lnTo>
                  <a:lnTo>
                    <a:pt x="10800" y="21600"/>
                  </a:lnTo>
                  <a:lnTo>
                    <a:pt x="12138" y="17525"/>
                  </a:lnTo>
                  <a:lnTo>
                    <a:pt x="14933" y="20778"/>
                  </a:lnTo>
                  <a:lnTo>
                    <a:pt x="14609" y="16500"/>
                  </a:lnTo>
                  <a:lnTo>
                    <a:pt x="18438" y="18438"/>
                  </a:lnTo>
                  <a:lnTo>
                    <a:pt x="16500" y="14609"/>
                  </a:lnTo>
                  <a:lnTo>
                    <a:pt x="20778" y="14934"/>
                  </a:lnTo>
                  <a:lnTo>
                    <a:pt x="17523" y="12138"/>
                  </a:lnTo>
                  <a:lnTo>
                    <a:pt x="21600" y="10800"/>
                  </a:lnTo>
                  <a:lnTo>
                    <a:pt x="17523" y="9464"/>
                  </a:lnTo>
                  <a:lnTo>
                    <a:pt x="20778" y="6667"/>
                  </a:lnTo>
                  <a:lnTo>
                    <a:pt x="16500" y="6993"/>
                  </a:lnTo>
                  <a:lnTo>
                    <a:pt x="18438" y="3164"/>
                  </a:lnTo>
                  <a:lnTo>
                    <a:pt x="14609" y="5101"/>
                  </a:lnTo>
                  <a:lnTo>
                    <a:pt x="14933" y="824"/>
                  </a:lnTo>
                  <a:lnTo>
                    <a:pt x="12138" y="4077"/>
                  </a:lnTo>
                  <a:lnTo>
                    <a:pt x="10800" y="0"/>
                  </a:lnTo>
                  <a:close/>
                  <a:moveTo>
                    <a:pt x="10800" y="5098"/>
                  </a:moveTo>
                  <a:cubicBezTo>
                    <a:pt x="13950" y="5098"/>
                    <a:pt x="16504" y="7650"/>
                    <a:pt x="16504" y="10800"/>
                  </a:cubicBezTo>
                  <a:cubicBezTo>
                    <a:pt x="16504" y="13950"/>
                    <a:pt x="13950" y="16504"/>
                    <a:pt x="10800" y="16504"/>
                  </a:cubicBezTo>
                  <a:cubicBezTo>
                    <a:pt x="7650" y="16504"/>
                    <a:pt x="5096" y="13950"/>
                    <a:pt x="5096" y="10800"/>
                  </a:cubicBezTo>
                  <a:cubicBezTo>
                    <a:pt x="5096" y="7650"/>
                    <a:pt x="7650" y="5098"/>
                    <a:pt x="10800" y="5098"/>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sz="2400">
                  <a:solidFill>
                    <a:schemeClr val="accent1">
                      <a:satOff val="-3355"/>
                      <a:lumOff val="26614"/>
                    </a:schemeClr>
                  </a:solidFill>
                </a:defRPr>
              </a:pPr>
              <a:endParaRPr/>
            </a:p>
          </p:txBody>
        </p:sp>
      </p:grpSp>
      <p:grpSp>
        <p:nvGrpSpPr>
          <p:cNvPr id="372" name="Group 372"/>
          <p:cNvGrpSpPr/>
          <p:nvPr/>
        </p:nvGrpSpPr>
        <p:grpSpPr>
          <a:xfrm>
            <a:off x="870716" y="1507933"/>
            <a:ext cx="10951439" cy="7029137"/>
            <a:chOff x="0" y="0"/>
            <a:chExt cx="10951437" cy="7029136"/>
          </a:xfrm>
        </p:grpSpPr>
        <p:pic>
          <p:nvPicPr>
            <p:cNvPr id="370" name="pasted-image.pdf"/>
            <p:cNvPicPr>
              <a:picLocks noChangeAspect="1"/>
            </p:cNvPicPr>
            <p:nvPr/>
          </p:nvPicPr>
          <p:blipFill>
            <a:blip r:embed="rId5">
              <a:extLst/>
            </a:blip>
            <a:stretch>
              <a:fillRect/>
            </a:stretch>
          </p:blipFill>
          <p:spPr>
            <a:xfrm>
              <a:off x="0" y="0"/>
              <a:ext cx="5211111" cy="6539103"/>
            </a:xfrm>
            <a:prstGeom prst="rect">
              <a:avLst/>
            </a:prstGeom>
            <a:ln w="12700" cap="flat">
              <a:noFill/>
              <a:miter lim="400000"/>
            </a:ln>
            <a:effectLst/>
          </p:spPr>
        </p:pic>
        <p:pic>
          <p:nvPicPr>
            <p:cNvPr id="371" name="pasted-image.pdf"/>
            <p:cNvPicPr>
              <a:picLocks noChangeAspect="1"/>
            </p:cNvPicPr>
            <p:nvPr/>
          </p:nvPicPr>
          <p:blipFill>
            <a:blip r:embed="rId6">
              <a:extLst/>
            </a:blip>
            <a:stretch>
              <a:fillRect/>
            </a:stretch>
          </p:blipFill>
          <p:spPr>
            <a:xfrm>
              <a:off x="6735037" y="272736"/>
              <a:ext cx="4216401" cy="6756401"/>
            </a:xfrm>
            <a:prstGeom prst="rect">
              <a:avLst/>
            </a:prstGeom>
            <a:ln w="12700" cap="flat">
              <a:noFill/>
              <a:miter lim="400000"/>
            </a:ln>
            <a:effectLst/>
          </p:spPr>
        </p:pic>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5" nodeType="clickEffect">
                                  <p:stCondLst>
                                    <p:cond delay="0"/>
                                  </p:stCondLst>
                                  <p:iterate>
                                    <p:tmAbs val="0"/>
                                  </p:iterate>
                                  <p:childTnLst>
                                    <p:set>
                                      <p:cBhvr>
                                        <p:cTn id="6" fill="hold"/>
                                        <p:tgtEl>
                                          <p:spTgt spid="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8" name="Group 388"/>
          <p:cNvGrpSpPr/>
          <p:nvPr/>
        </p:nvGrpSpPr>
        <p:grpSpPr>
          <a:xfrm>
            <a:off x="2246238" y="3017976"/>
            <a:ext cx="8512324" cy="2235201"/>
            <a:chOff x="0" y="0"/>
            <a:chExt cx="8512322" cy="2235200"/>
          </a:xfrm>
        </p:grpSpPr>
        <p:sp>
          <p:nvSpPr>
            <p:cNvPr id="385" name="Shape 385"/>
            <p:cNvSpPr/>
            <p:nvPr/>
          </p:nvSpPr>
          <p:spPr>
            <a:xfrm>
              <a:off x="0" y="52201"/>
              <a:ext cx="2159000" cy="2159001"/>
            </a:xfrm>
            <a:prstGeom prst="roundRect">
              <a:avLst>
                <a:gd name="adj" fmla="val 15000"/>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386" name="Shape 386"/>
            <p:cNvSpPr/>
            <p:nvPr/>
          </p:nvSpPr>
          <p:spPr>
            <a:xfrm>
              <a:off x="362461" y="374810"/>
              <a:ext cx="1434078" cy="1513783"/>
            </a:xfrm>
            <a:custGeom>
              <a:avLst/>
              <a:gdLst/>
              <a:ahLst/>
              <a:cxnLst>
                <a:cxn ang="0">
                  <a:pos x="wd2" y="hd2"/>
                </a:cxn>
                <a:cxn ang="5400000">
                  <a:pos x="wd2" y="hd2"/>
                </a:cxn>
                <a:cxn ang="10800000">
                  <a:pos x="wd2" y="hd2"/>
                </a:cxn>
                <a:cxn ang="16200000">
                  <a:pos x="wd2" y="hd2"/>
                </a:cxn>
              </a:cxnLst>
              <a:rect l="0" t="0" r="r" b="b"/>
              <a:pathLst>
                <a:path w="21583" h="21600" extrusionOk="0">
                  <a:moveTo>
                    <a:pt x="16635" y="0"/>
                  </a:moveTo>
                  <a:cubicBezTo>
                    <a:pt x="15960" y="0"/>
                    <a:pt x="15414" y="519"/>
                    <a:pt x="15414" y="1159"/>
                  </a:cubicBezTo>
                  <a:lnTo>
                    <a:pt x="15414" y="10127"/>
                  </a:lnTo>
                  <a:cubicBezTo>
                    <a:pt x="15414" y="10127"/>
                    <a:pt x="1027" y="10127"/>
                    <a:pt x="440" y="10127"/>
                  </a:cubicBezTo>
                  <a:cubicBezTo>
                    <a:pt x="-17" y="10127"/>
                    <a:pt x="0" y="10432"/>
                    <a:pt x="0" y="10635"/>
                  </a:cubicBezTo>
                  <a:cubicBezTo>
                    <a:pt x="0" y="10837"/>
                    <a:pt x="214" y="13040"/>
                    <a:pt x="3366" y="15167"/>
                  </a:cubicBezTo>
                  <a:cubicBezTo>
                    <a:pt x="3606" y="15345"/>
                    <a:pt x="4015" y="15748"/>
                    <a:pt x="3909" y="16281"/>
                  </a:cubicBezTo>
                  <a:cubicBezTo>
                    <a:pt x="3803" y="16814"/>
                    <a:pt x="2858" y="21600"/>
                    <a:pt x="2858" y="21600"/>
                  </a:cubicBezTo>
                  <a:lnTo>
                    <a:pt x="18967" y="21600"/>
                  </a:lnTo>
                  <a:cubicBezTo>
                    <a:pt x="18967" y="21600"/>
                    <a:pt x="18967" y="20841"/>
                    <a:pt x="18967" y="20284"/>
                  </a:cubicBezTo>
                  <a:cubicBezTo>
                    <a:pt x="18967" y="19397"/>
                    <a:pt x="17897" y="19675"/>
                    <a:pt x="17897" y="18662"/>
                  </a:cubicBezTo>
                  <a:cubicBezTo>
                    <a:pt x="17897" y="17649"/>
                    <a:pt x="17897" y="16258"/>
                    <a:pt x="17897" y="15397"/>
                  </a:cubicBezTo>
                  <a:cubicBezTo>
                    <a:pt x="17897" y="13421"/>
                    <a:pt x="19630" y="11998"/>
                    <a:pt x="21152" y="11998"/>
                  </a:cubicBezTo>
                  <a:cubicBezTo>
                    <a:pt x="21500" y="11998"/>
                    <a:pt x="21583" y="11850"/>
                    <a:pt x="21583" y="11571"/>
                  </a:cubicBezTo>
                  <a:lnTo>
                    <a:pt x="21583" y="1159"/>
                  </a:lnTo>
                  <a:cubicBezTo>
                    <a:pt x="21583" y="519"/>
                    <a:pt x="21037" y="0"/>
                    <a:pt x="20362" y="0"/>
                  </a:cubicBezTo>
                  <a:lnTo>
                    <a:pt x="16635" y="0"/>
                  </a:lnTo>
                  <a:close/>
                  <a:moveTo>
                    <a:pt x="842" y="8930"/>
                  </a:moveTo>
                  <a:lnTo>
                    <a:pt x="589" y="9745"/>
                  </a:lnTo>
                  <a:lnTo>
                    <a:pt x="13837" y="9745"/>
                  </a:lnTo>
                  <a:lnTo>
                    <a:pt x="13837" y="8930"/>
                  </a:lnTo>
                  <a:lnTo>
                    <a:pt x="842" y="8930"/>
                  </a:lnTo>
                  <a:close/>
                </a:path>
              </a:pathLst>
            </a:custGeom>
            <a:solidFill>
              <a:srgbClr val="FFFFFF"/>
            </a:solidFill>
            <a:ln w="12700" cap="flat">
              <a:noFill/>
              <a:miter lim="400000"/>
            </a:ln>
            <a:effectLst/>
          </p:spPr>
          <p:txBody>
            <a:bodyPr wrap="square" lIns="50800" tIns="50800" rIns="50800" bIns="50800" numCol="1" anchor="ctr">
              <a:noAutofit/>
            </a:bodyPr>
            <a:lstStyle/>
            <a:p>
              <a:pPr>
                <a:defRPr sz="2400">
                  <a:solidFill>
                    <a:schemeClr val="accent1">
                      <a:satOff val="-3355"/>
                      <a:lumOff val="26614"/>
                    </a:schemeClr>
                  </a:solidFill>
                </a:defRPr>
              </a:pPr>
              <a:endParaRPr/>
            </a:p>
          </p:txBody>
        </p:sp>
        <p:sp>
          <p:nvSpPr>
            <p:cNvPr id="387" name="Shape 387"/>
            <p:cNvSpPr/>
            <p:nvPr/>
          </p:nvSpPr>
          <p:spPr>
            <a:xfrm>
              <a:off x="2435428" y="0"/>
              <a:ext cx="6076895" cy="22352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7000">
                  <a:solidFill>
                    <a:schemeClr val="accent4">
                      <a:satOff val="1488"/>
                      <a:lumOff val="-7242"/>
                    </a:schemeClr>
                  </a:solidFill>
                </a:defRPr>
              </a:lvl1pPr>
            </a:lstStyle>
            <a:p>
              <a:r>
                <a:t>Reducing water wastage</a:t>
              </a:r>
            </a:p>
          </p:txBody>
        </p:sp>
      </p:grpSp>
      <p:sp>
        <p:nvSpPr>
          <p:cNvPr id="389" name="Shape 389"/>
          <p:cNvSpPr/>
          <p:nvPr/>
        </p:nvSpPr>
        <p:spPr>
          <a:xfrm>
            <a:off x="-19845" y="8721149"/>
            <a:ext cx="13044490" cy="1042940"/>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390" name="Shape 390"/>
          <p:cNvSpPr/>
          <p:nvPr/>
        </p:nvSpPr>
        <p:spPr>
          <a:xfrm>
            <a:off x="427254" y="8925119"/>
            <a:ext cx="9098535" cy="635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3500">
                <a:solidFill>
                  <a:srgbClr val="FFFFFF"/>
                </a:solidFill>
              </a:defRPr>
            </a:lvl1pPr>
          </a:lstStyle>
          <a:p>
            <a:r>
              <a:t>Maintaining water security through innovation</a:t>
            </a:r>
          </a:p>
        </p:txBody>
      </p:sp>
      <p:pic>
        <p:nvPicPr>
          <p:cNvPr id="391" name="SPC-CPS-logo_white-format-png.png"/>
          <p:cNvPicPr>
            <a:picLocks noChangeAspect="1"/>
          </p:cNvPicPr>
          <p:nvPr/>
        </p:nvPicPr>
        <p:blipFill>
          <a:blip r:embed="rId4" cstate="print">
            <a:extLst/>
          </a:blip>
          <a:stretch>
            <a:fillRect/>
          </a:stretch>
        </p:blipFill>
        <p:spPr>
          <a:xfrm>
            <a:off x="10666202" y="8721149"/>
            <a:ext cx="2311907" cy="1042940"/>
          </a:xfrm>
          <a:prstGeom prst="rect">
            <a:avLst/>
          </a:prstGeom>
          <a:ln w="12700">
            <a:miter lim="400000"/>
          </a:ln>
        </p:spPr>
      </p:pic>
    </p:spTree>
  </p:cSld>
  <p:clrMapOvr>
    <a:masterClrMapping/>
  </p:clrMapOvr>
  <p:transition spd="slow"/>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171</TotalTime>
  <Words>1316</Words>
  <Application>Microsoft Office PowerPoint</Application>
  <PresentationFormat>Custom</PresentationFormat>
  <Paragraphs>159</Paragraphs>
  <Slides>23</Slides>
  <Notes>13</Notes>
  <HiddenSlides>0</HiddenSlides>
  <MMClips>3</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White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Kingsberry</dc:creator>
  <cp:lastModifiedBy>Admin</cp:lastModifiedBy>
  <cp:revision>16</cp:revision>
  <dcterms:modified xsi:type="dcterms:W3CDTF">2017-08-10T01:10:06Z</dcterms:modified>
</cp:coreProperties>
</file>