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256" r:id="rId3"/>
    <p:sldId id="268" r:id="rId4"/>
    <p:sldId id="262" r:id="rId5"/>
    <p:sldId id="260" r:id="rId6"/>
    <p:sldId id="258" r:id="rId7"/>
    <p:sldId id="266" r:id="rId8"/>
    <p:sldId id="259" r:id="rId9"/>
    <p:sldId id="265" r:id="rId10"/>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37600" autoAdjust="0"/>
  </p:normalViewPr>
  <p:slideViewPr>
    <p:cSldViewPr snapToGrid="0">
      <p:cViewPr varScale="1">
        <p:scale>
          <a:sx n="24" d="100"/>
          <a:sy n="24" d="100"/>
        </p:scale>
        <p:origin x="2118"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D4CBABF1-A220-47E5-8D4B-AAB40F578D3A}" type="datetimeFigureOut">
              <a:rPr lang="en-AU" smtClean="0"/>
              <a:t>25/07/2017</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BFFADB13-E87D-4ED4-8D39-E14773663E33}" type="slidenum">
              <a:rPr lang="en-AU" smtClean="0"/>
              <a:t>‹#›</a:t>
            </a:fld>
            <a:endParaRPr lang="en-AU"/>
          </a:p>
        </p:txBody>
      </p:sp>
    </p:spTree>
    <p:extLst>
      <p:ext uri="{BB962C8B-B14F-4D97-AF65-F5344CB8AC3E}">
        <p14:creationId xmlns:p14="http://schemas.microsoft.com/office/powerpoint/2010/main" val="627542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Cost of disaster on private sector</a:t>
            </a:r>
          </a:p>
          <a:p>
            <a:r>
              <a:rPr lang="en-AU" dirty="0" smtClean="0"/>
              <a:t>Hazards,</a:t>
            </a:r>
            <a:r>
              <a:rPr lang="en-AU" baseline="0" dirty="0" smtClean="0"/>
              <a:t> risks, vulnerability –understanding private sectors role in reducing their own risk and your role in supporting communities to reduce their risk and vulnerabilities </a:t>
            </a:r>
          </a:p>
          <a:p>
            <a:r>
              <a:rPr lang="en-AU" baseline="0" dirty="0" smtClean="0"/>
              <a:t>An example of vulnerability and risk using an examples from the region and some biscuit cracker buckets</a:t>
            </a:r>
          </a:p>
          <a:p>
            <a:r>
              <a:rPr lang="en-AU" baseline="0" dirty="0" smtClean="0"/>
              <a:t>Private Sector Business Ready toolkit – some tools you can use for both advocacy and lobbying</a:t>
            </a:r>
          </a:p>
          <a:p>
            <a:r>
              <a:rPr lang="en-AU" baseline="0" dirty="0" smtClean="0"/>
              <a:t>A real example of business vulnerability in disaster in Winston</a:t>
            </a:r>
          </a:p>
          <a:p>
            <a:endParaRPr lang="en-AU" dirty="0" smtClean="0"/>
          </a:p>
          <a:p>
            <a:endParaRPr lang="en-AU" dirty="0" smtClean="0"/>
          </a:p>
          <a:p>
            <a:r>
              <a:rPr lang="en-AU" dirty="0" smtClean="0"/>
              <a:t>The dynamic</a:t>
            </a:r>
            <a:r>
              <a:rPr lang="en-AU" baseline="0" dirty="0" smtClean="0"/>
              <a:t> in the Pacific is different to other regions. Death and fatalities vs. Cost and GDP impact. </a:t>
            </a:r>
            <a:endParaRPr lang="en-AU" dirty="0" smtClean="0"/>
          </a:p>
          <a:p>
            <a:endParaRPr lang="en-AU" dirty="0" smtClean="0"/>
          </a:p>
          <a:p>
            <a:pPr marL="0" indent="0">
              <a:buFont typeface="Arial" panose="020B0604020202020204" pitchFamily="34" charset="0"/>
              <a:buNone/>
            </a:pPr>
            <a:r>
              <a:rPr lang="en-AU" sz="1200" u="sng" kern="1200" dirty="0" smtClean="0">
                <a:solidFill>
                  <a:schemeClr val="tx1"/>
                </a:solidFill>
                <a:effectLst/>
                <a:latin typeface="+mn-lt"/>
                <a:ea typeface="+mn-ea"/>
                <a:cs typeface="+mn-cs"/>
              </a:rPr>
              <a:t>Critical for community resilience</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“Business recovery from a natural disaster is extremely important in relation to providing jobs, goods and services as well as generating tax income (</a:t>
            </a:r>
            <a:r>
              <a:rPr lang="en-AU" sz="1200" kern="1200" dirty="0" err="1" smtClean="0">
                <a:solidFill>
                  <a:schemeClr val="tx1"/>
                </a:solidFill>
                <a:effectLst/>
                <a:latin typeface="+mn-lt"/>
                <a:ea typeface="+mn-ea"/>
                <a:cs typeface="+mn-cs"/>
              </a:rPr>
              <a:t>Cochraine</a:t>
            </a:r>
            <a:r>
              <a:rPr lang="en-AU" sz="1200" kern="1200" dirty="0" smtClean="0">
                <a:solidFill>
                  <a:schemeClr val="tx1"/>
                </a:solidFill>
                <a:effectLst/>
                <a:latin typeface="+mn-lt"/>
                <a:ea typeface="+mn-ea"/>
                <a:cs typeface="+mn-cs"/>
              </a:rPr>
              <a:t>, 2004). The ability of a firm to mobilise resources is a key fact in its capability to cope with extreme events” </a:t>
            </a:r>
          </a:p>
          <a:p>
            <a:pPr marL="0" lvl="0" indent="0">
              <a:buFont typeface="Arial" panose="020B0604020202020204" pitchFamily="34" charset="0"/>
              <a:buNone/>
            </a:pPr>
            <a:endParaRPr lang="en-AU" sz="1200" u="sng" kern="1200" dirty="0" smtClean="0">
              <a:solidFill>
                <a:schemeClr val="tx1"/>
              </a:solidFill>
              <a:effectLst/>
              <a:latin typeface="+mn-lt"/>
              <a:ea typeface="+mn-ea"/>
              <a:cs typeface="+mn-cs"/>
            </a:endParaRPr>
          </a:p>
          <a:p>
            <a:pPr marL="0" lvl="0" indent="0">
              <a:buFont typeface="Arial" panose="020B0604020202020204" pitchFamily="34" charset="0"/>
              <a:buNone/>
            </a:pPr>
            <a:r>
              <a:rPr lang="en-AU" sz="1200" u="sng" kern="1200" dirty="0" smtClean="0">
                <a:solidFill>
                  <a:schemeClr val="tx1"/>
                </a:solidFill>
                <a:effectLst/>
                <a:latin typeface="+mn-lt"/>
                <a:ea typeface="+mn-ea"/>
                <a:cs typeface="+mn-cs"/>
              </a:rPr>
              <a:t>Insurance vs. Developing Countries</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“Many insurance companies in developing countries are unwilling to engage with the insurance for disasters. In addition, the coverage also is limited to a few disasters only and it is only suitable and affordable for industries and manufacturers (p. 810)” and this makes public private investment and partnerships more critical for countries in the Pacific to ensure they are able to effectively reduce the risk potential disasters could cause. </a:t>
            </a:r>
          </a:p>
          <a:p>
            <a:pPr marL="171450" lvl="0" indent="-171450">
              <a:buFont typeface="Arial" panose="020B0604020202020204" pitchFamily="34" charset="0"/>
              <a:buChar char="•"/>
            </a:pPr>
            <a:endParaRPr lang="en-AU" sz="1200" kern="1200" dirty="0" smtClean="0">
              <a:solidFill>
                <a:schemeClr val="tx1"/>
              </a:solidFill>
              <a:effectLst/>
              <a:latin typeface="+mn-lt"/>
              <a:ea typeface="+mn-ea"/>
              <a:cs typeface="+mn-cs"/>
            </a:endParaRPr>
          </a:p>
          <a:p>
            <a:pPr marL="0" indent="0">
              <a:buFont typeface="Arial" panose="020B0604020202020204" pitchFamily="34" charset="0"/>
              <a:buNone/>
            </a:pPr>
            <a:r>
              <a:rPr lang="en-AU" sz="1200" kern="1200" dirty="0" smtClean="0">
                <a:solidFill>
                  <a:schemeClr val="tx1"/>
                </a:solidFill>
                <a:effectLst/>
                <a:latin typeface="+mn-lt"/>
                <a:ea typeface="+mn-ea"/>
                <a:cs typeface="+mn-cs"/>
              </a:rPr>
              <a:t>Relevant research</a:t>
            </a:r>
          </a:p>
          <a:p>
            <a:pPr marL="171450" indent="-171450">
              <a:buFont typeface="Arial" panose="020B0604020202020204" pitchFamily="34" charset="0"/>
              <a:buChar char="•"/>
            </a:pPr>
            <a:r>
              <a:rPr lang="en-AU" sz="1200" u="sng" kern="1200" dirty="0" smtClean="0">
                <a:solidFill>
                  <a:schemeClr val="tx1"/>
                </a:solidFill>
                <a:effectLst/>
                <a:latin typeface="+mn-lt"/>
                <a:ea typeface="+mn-ea"/>
                <a:cs typeface="+mn-cs"/>
              </a:rPr>
              <a:t>Impact disaster has on business continuity </a:t>
            </a:r>
            <a:endParaRPr lang="en-AU"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“An estimated 25% of businesses do not reopen following a major disaster</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“80% of companies that do not recover from a disaster within one month are likely to go out of business</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“75% of companies without business continuity plans fail within three years of a disaster</a:t>
            </a:r>
          </a:p>
          <a:p>
            <a:endParaRPr lang="en-AU" dirty="0" smtClean="0"/>
          </a:p>
          <a:p>
            <a:r>
              <a:rPr lang="en-AU" sz="1200" u="sng" kern="1200" dirty="0" smtClean="0">
                <a:solidFill>
                  <a:schemeClr val="tx1"/>
                </a:solidFill>
                <a:effectLst/>
                <a:latin typeface="+mn-lt"/>
                <a:ea typeface="+mn-ea"/>
                <a:cs typeface="+mn-cs"/>
              </a:rPr>
              <a:t>GDP COSTING</a:t>
            </a:r>
            <a:r>
              <a:rPr lang="en-AU" sz="1200" u="sng" kern="1200" baseline="0" dirty="0" smtClean="0">
                <a:solidFill>
                  <a:schemeClr val="tx1"/>
                </a:solidFill>
                <a:effectLst/>
                <a:latin typeface="+mn-lt"/>
                <a:ea typeface="+mn-ea"/>
                <a:cs typeface="+mn-cs"/>
              </a:rPr>
              <a:t> – SOPAC and GEOSCIENCE COLLECTED DATA</a:t>
            </a:r>
          </a:p>
          <a:p>
            <a:endParaRPr lang="en-AU" sz="1200" u="sng"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AU" sz="1200" kern="1200" baseline="0" dirty="0" smtClean="0">
                <a:solidFill>
                  <a:schemeClr val="tx1"/>
                </a:solidFill>
                <a:effectLst/>
                <a:latin typeface="+mn-lt"/>
                <a:ea typeface="+mn-ea"/>
                <a:cs typeface="+mn-cs"/>
              </a:rPr>
              <a:t>Tsunami in Samoa – based on PDNA 22% (2009)</a:t>
            </a:r>
          </a:p>
          <a:p>
            <a:pPr marL="171450" indent="-171450">
              <a:buFont typeface="Arial" panose="020B0604020202020204" pitchFamily="34" charset="0"/>
              <a:buChar char="•"/>
            </a:pPr>
            <a:r>
              <a:rPr lang="en-AU" sz="1200" kern="1200" baseline="0" dirty="0" smtClean="0">
                <a:solidFill>
                  <a:schemeClr val="tx1"/>
                </a:solidFill>
                <a:effectLst/>
                <a:latin typeface="+mn-lt"/>
                <a:ea typeface="+mn-ea"/>
                <a:cs typeface="+mn-cs"/>
              </a:rPr>
              <a:t>Cyclone Evan in Samoa – 29% (2012)</a:t>
            </a:r>
          </a:p>
          <a:p>
            <a:pPr marL="171450" indent="-171450">
              <a:buFont typeface="Arial" panose="020B0604020202020204" pitchFamily="34" charset="0"/>
              <a:buChar char="•"/>
            </a:pPr>
            <a:r>
              <a:rPr lang="en-AU" sz="1200" kern="1200" baseline="0" dirty="0" err="1" smtClean="0">
                <a:solidFill>
                  <a:schemeClr val="tx1"/>
                </a:solidFill>
                <a:effectLst/>
                <a:latin typeface="+mn-lt"/>
                <a:ea typeface="+mn-ea"/>
                <a:cs typeface="+mn-cs"/>
              </a:rPr>
              <a:t>Solomons</a:t>
            </a:r>
            <a:r>
              <a:rPr lang="en-AU" sz="1200" kern="1200" baseline="0" dirty="0" smtClean="0">
                <a:solidFill>
                  <a:schemeClr val="tx1"/>
                </a:solidFill>
                <a:effectLst/>
                <a:latin typeface="+mn-lt"/>
                <a:ea typeface="+mn-ea"/>
                <a:cs typeface="+mn-cs"/>
              </a:rPr>
              <a:t> Flooding in 2014 (9.2%)</a:t>
            </a:r>
          </a:p>
          <a:p>
            <a:pPr marL="171450" indent="-171450">
              <a:buFont typeface="Arial" panose="020B0604020202020204" pitchFamily="34" charset="0"/>
              <a:buChar char="•"/>
            </a:pPr>
            <a:r>
              <a:rPr lang="en-AU" sz="1200" kern="1200" baseline="0" dirty="0" smtClean="0">
                <a:solidFill>
                  <a:schemeClr val="tx1"/>
                </a:solidFill>
                <a:effectLst/>
                <a:latin typeface="+mn-lt"/>
                <a:ea typeface="+mn-ea"/>
                <a:cs typeface="+mn-cs"/>
              </a:rPr>
              <a:t>TC Pam in Vanuatu (64.1%)</a:t>
            </a:r>
          </a:p>
          <a:p>
            <a:pPr marL="171450" indent="-171450">
              <a:buFont typeface="Arial" panose="020B0604020202020204" pitchFamily="34" charset="0"/>
              <a:buChar char="•"/>
            </a:pPr>
            <a:r>
              <a:rPr lang="en-AU" sz="1200" kern="1200" baseline="0" dirty="0" smtClean="0">
                <a:solidFill>
                  <a:schemeClr val="tx1"/>
                </a:solidFill>
                <a:effectLst/>
                <a:latin typeface="+mn-lt"/>
                <a:ea typeface="+mn-ea"/>
                <a:cs typeface="+mn-cs"/>
              </a:rPr>
              <a:t>Cyclone Winston in Fiji (20 per cent)</a:t>
            </a:r>
          </a:p>
          <a:p>
            <a:pPr marL="171450" indent="-171450">
              <a:buFont typeface="Arial" panose="020B0604020202020204" pitchFamily="34" charset="0"/>
              <a:buChar char="•"/>
            </a:pPr>
            <a:r>
              <a:rPr lang="en-AU" sz="1200" kern="1200" baseline="0" dirty="0" smtClean="0">
                <a:solidFill>
                  <a:schemeClr val="tx1"/>
                </a:solidFill>
                <a:effectLst/>
                <a:latin typeface="+mn-lt"/>
                <a:ea typeface="+mn-ea"/>
                <a:cs typeface="+mn-cs"/>
              </a:rPr>
              <a:t>Drought in RMI (almost 4%)</a:t>
            </a:r>
            <a:endParaRPr lang="en-AU" dirty="0" smtClean="0"/>
          </a:p>
          <a:p>
            <a:endParaRPr lang="en-AU" sz="1200" kern="1200" dirty="0" smtClean="0">
              <a:solidFill>
                <a:schemeClr val="tx1"/>
              </a:solidFill>
              <a:effectLst/>
              <a:latin typeface="+mn-lt"/>
              <a:ea typeface="+mn-ea"/>
              <a:cs typeface="+mn-cs"/>
            </a:endParaRPr>
          </a:p>
          <a:p>
            <a:r>
              <a:rPr lang="en-AU" sz="1200" u="sng" kern="1200" dirty="0" smtClean="0">
                <a:solidFill>
                  <a:schemeClr val="tx1"/>
                </a:solidFill>
                <a:effectLst/>
                <a:latin typeface="+mn-lt"/>
                <a:ea typeface="+mn-ea"/>
                <a:cs typeface="+mn-cs"/>
              </a:rPr>
              <a:t>Cost of disaster on private sector in the Pacific – WINSTON TC 2016</a:t>
            </a:r>
            <a:endParaRPr lang="en-AU"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“Data collected provides evidence that the private sector damage and losses from Winston far exceed those sustained in the public sector, accounting for 78 per cent of all the damage and losses estimated FJ 1.5bn”</a:t>
            </a:r>
          </a:p>
          <a:p>
            <a:endParaRPr lang="en-AU" dirty="0" smtClean="0"/>
          </a:p>
          <a:p>
            <a:pPr marL="0" lvl="0" indent="0">
              <a:buFont typeface="Arial" panose="020B0604020202020204" pitchFamily="34" charset="0"/>
              <a:buNone/>
            </a:pPr>
            <a:r>
              <a:rPr lang="en-AU" sz="1200" u="sng" kern="1200" dirty="0" err="1" smtClean="0">
                <a:solidFill>
                  <a:schemeClr val="tx1"/>
                </a:solidFill>
                <a:effectLst/>
                <a:latin typeface="+mn-lt"/>
                <a:ea typeface="+mn-ea"/>
                <a:cs typeface="+mn-cs"/>
              </a:rPr>
              <a:t>Nadi</a:t>
            </a:r>
            <a:r>
              <a:rPr lang="en-AU" sz="1200" u="sng" kern="1200" dirty="0" smtClean="0">
                <a:solidFill>
                  <a:schemeClr val="tx1"/>
                </a:solidFill>
                <a:effectLst/>
                <a:latin typeface="+mn-lt"/>
                <a:ea typeface="+mn-ea"/>
                <a:cs typeface="+mn-cs"/>
              </a:rPr>
              <a:t> Floods 2009</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“Total losses reported by the businesses interviewed were around F$32 million gross. </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“Interruption to business was a significant issue for smaller operators; almost half the losses suffered by the smaller service sector operators arose because they could not operate properly during the flood. Proportionally, this was less of a problem for large service providers. P.27</a:t>
            </a:r>
          </a:p>
          <a:p>
            <a:pPr marL="171450" lvl="0" indent="-171450">
              <a:buFont typeface="Arial" panose="020B0604020202020204" pitchFamily="34" charset="0"/>
              <a:buChar char="•"/>
            </a:pPr>
            <a:endParaRPr lang="en-AU" sz="1200" u="sng" kern="1200" dirty="0" smtClean="0">
              <a:solidFill>
                <a:schemeClr val="tx1"/>
              </a:solidFill>
              <a:effectLst/>
              <a:latin typeface="+mn-lt"/>
              <a:ea typeface="+mn-ea"/>
              <a:cs typeface="+mn-cs"/>
            </a:endParaRPr>
          </a:p>
          <a:p>
            <a:pPr marL="0" lvl="0" indent="0">
              <a:buFont typeface="Arial" panose="020B0604020202020204" pitchFamily="34" charset="0"/>
              <a:buNone/>
            </a:pPr>
            <a:r>
              <a:rPr lang="en-AU" sz="1200" u="sng" kern="1200" dirty="0" smtClean="0">
                <a:solidFill>
                  <a:schemeClr val="tx1"/>
                </a:solidFill>
                <a:effectLst/>
                <a:latin typeface="+mn-lt"/>
                <a:ea typeface="+mn-ea"/>
                <a:cs typeface="+mn-cs"/>
              </a:rPr>
              <a:t>TC Evan in Samoa 2012</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“The total effects of the disaster amount was SAT 465 million or US$203.9 million dollars”</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Total impact on private sector was almost half and hit</a:t>
            </a:r>
            <a:r>
              <a:rPr lang="en-AU" sz="1200" kern="1200" baseline="0" dirty="0" smtClean="0">
                <a:solidFill>
                  <a:schemeClr val="tx1"/>
                </a:solidFill>
                <a:effectLst/>
                <a:latin typeface="+mn-lt"/>
                <a:ea typeface="+mn-ea"/>
                <a:cs typeface="+mn-cs"/>
              </a:rPr>
              <a:t> across production, social sectors and infrastructure</a:t>
            </a:r>
          </a:p>
          <a:p>
            <a:pPr marL="171450" lvl="0" indent="-171450">
              <a:buFont typeface="Arial" panose="020B0604020202020204" pitchFamily="34" charset="0"/>
              <a:buChar char="•"/>
            </a:pPr>
            <a:endParaRPr lang="en-AU" sz="1200" i="1"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AU" sz="1200" i="1" kern="1200" dirty="0" smtClean="0">
                <a:solidFill>
                  <a:schemeClr val="tx1"/>
                </a:solidFill>
                <a:effectLst/>
                <a:latin typeface="+mn-lt"/>
                <a:ea typeface="+mn-ea"/>
                <a:cs typeface="+mn-cs"/>
              </a:rPr>
              <a:t>The impact of on the private sector across productive, social and infrastructure totalled SAT $209,680.30 or almost half of the total economic impact of the cyclone across the country.  This rates as approximately 45% of the total cost of the disaster.</a:t>
            </a:r>
          </a:p>
          <a:p>
            <a:pPr marL="0" lvl="0" indent="0">
              <a:buFont typeface="Arial" panose="020B0604020202020204" pitchFamily="34" charset="0"/>
              <a:buNone/>
            </a:pPr>
            <a:endParaRPr lang="en-AU" sz="1200" u="sng" kern="1200" dirty="0" smtClean="0">
              <a:solidFill>
                <a:schemeClr val="tx1"/>
              </a:solidFill>
              <a:effectLst/>
              <a:latin typeface="+mn-lt"/>
              <a:ea typeface="+mn-ea"/>
              <a:cs typeface="+mn-cs"/>
            </a:endParaRPr>
          </a:p>
          <a:p>
            <a:pPr marL="0" lvl="0" indent="0">
              <a:buFont typeface="Arial" panose="020B0604020202020204" pitchFamily="34" charset="0"/>
              <a:buNone/>
            </a:pPr>
            <a:r>
              <a:rPr lang="en-AU" sz="1200" u="sng" kern="1200" dirty="0" smtClean="0">
                <a:solidFill>
                  <a:schemeClr val="tx1"/>
                </a:solidFill>
                <a:effectLst/>
                <a:latin typeface="+mn-lt"/>
                <a:ea typeface="+mn-ea"/>
                <a:cs typeface="+mn-cs"/>
              </a:rPr>
              <a:t>TC</a:t>
            </a:r>
            <a:r>
              <a:rPr lang="en-AU" sz="1200" u="sng" kern="1200" baseline="0" dirty="0" smtClean="0">
                <a:solidFill>
                  <a:schemeClr val="tx1"/>
                </a:solidFill>
                <a:effectLst/>
                <a:latin typeface="+mn-lt"/>
                <a:ea typeface="+mn-ea"/>
                <a:cs typeface="+mn-cs"/>
              </a:rPr>
              <a:t> Pam Vanuatu 2015</a:t>
            </a:r>
            <a:endParaRPr lang="en-AU" sz="1200" u="sng"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“The total economic value of the effects caused by Tropical Cyclone Pam was estimated to be approximately VT 48.6 billion (US $449.4 million)</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“Analysis shows that 69% of the disaster effects fall within private enterprises and individual ownership, while the remaining 31% of effects are within public sector ownership. (p ix)</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This also amounted</a:t>
            </a:r>
            <a:r>
              <a:rPr lang="en-AU" sz="1200" kern="1200" baseline="0" dirty="0" smtClean="0">
                <a:solidFill>
                  <a:schemeClr val="tx1"/>
                </a:solidFill>
                <a:effectLst/>
                <a:latin typeface="+mn-lt"/>
                <a:ea typeface="+mn-ea"/>
                <a:cs typeface="+mn-cs"/>
              </a:rPr>
              <a:t> to 64.1 per cent of GDP for Vanuatu</a:t>
            </a:r>
            <a:endParaRPr lang="en-AU" sz="1200" kern="1200" dirty="0" smtClean="0">
              <a:solidFill>
                <a:schemeClr val="tx1"/>
              </a:solidFill>
              <a:effectLst/>
              <a:latin typeface="+mn-lt"/>
              <a:ea typeface="+mn-ea"/>
              <a:cs typeface="+mn-cs"/>
            </a:endParaRPr>
          </a:p>
          <a:p>
            <a:pPr marL="0" lvl="0" indent="0">
              <a:buFont typeface="Arial" panose="020B0604020202020204" pitchFamily="34" charset="0"/>
              <a:buNone/>
            </a:pPr>
            <a:endParaRPr lang="en-AU" sz="1200" u="sng" kern="1200" dirty="0" smtClean="0">
              <a:solidFill>
                <a:schemeClr val="tx1"/>
              </a:solidFill>
              <a:effectLst/>
              <a:latin typeface="+mn-lt"/>
              <a:ea typeface="+mn-ea"/>
              <a:cs typeface="+mn-cs"/>
            </a:endParaRPr>
          </a:p>
          <a:p>
            <a:pPr marL="0" lvl="0" indent="0">
              <a:buFont typeface="Arial" panose="020B0604020202020204" pitchFamily="34" charset="0"/>
              <a:buNone/>
            </a:pPr>
            <a:r>
              <a:rPr lang="en-AU" sz="1200" u="sng" kern="1200" dirty="0" smtClean="0">
                <a:solidFill>
                  <a:schemeClr val="tx1"/>
                </a:solidFill>
                <a:effectLst/>
                <a:latin typeface="+mn-lt"/>
                <a:ea typeface="+mn-ea"/>
                <a:cs typeface="+mn-cs"/>
              </a:rPr>
              <a:t>Solomon</a:t>
            </a:r>
            <a:r>
              <a:rPr lang="en-AU" sz="1200" u="sng" kern="1200" baseline="0" dirty="0" smtClean="0">
                <a:solidFill>
                  <a:schemeClr val="tx1"/>
                </a:solidFill>
                <a:effectLst/>
                <a:latin typeface="+mn-lt"/>
                <a:ea typeface="+mn-ea"/>
                <a:cs typeface="+mn-cs"/>
              </a:rPr>
              <a:t> Islands Flooding 2014</a:t>
            </a:r>
            <a:endParaRPr lang="en-AU" sz="1200" u="sng"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“The total economic value of the flooding’s impact is estimated at SI$787.3 million (US $107.8 million)</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“The flooding was the worst in living memory in some locations. It caused 22 fatalities across the country, internally displaced some 10,000 people initially, and affected approximately 52,000 people in total. It also damaged major infrastructure and destroyed 675 houses along with the food gardens that many people depend upon for their livelihood.” (p.4)</a:t>
            </a:r>
          </a:p>
          <a:p>
            <a:pPr marL="0" indent="0">
              <a:buFont typeface="Arial" panose="020B0604020202020204" pitchFamily="34" charset="0"/>
              <a:buNone/>
            </a:pPr>
            <a:endParaRPr lang="en-AU" sz="1200" kern="1200" dirty="0" smtClean="0">
              <a:solidFill>
                <a:schemeClr val="tx1"/>
              </a:solidFill>
              <a:effectLst/>
              <a:latin typeface="+mn-lt"/>
              <a:ea typeface="+mn-ea"/>
              <a:cs typeface="+mn-cs"/>
            </a:endParaRPr>
          </a:p>
          <a:p>
            <a:pPr marL="0" indent="0">
              <a:buFont typeface="Arial" panose="020B0604020202020204" pitchFamily="34" charset="0"/>
              <a:buNone/>
            </a:pPr>
            <a:r>
              <a:rPr lang="en-AU" sz="1200" kern="1200" dirty="0" smtClean="0">
                <a:solidFill>
                  <a:schemeClr val="tx1"/>
                </a:solidFill>
                <a:effectLst/>
                <a:latin typeface="+mn-lt"/>
                <a:ea typeface="+mn-ea"/>
                <a:cs typeface="+mn-cs"/>
              </a:rPr>
              <a:t>Relevant research</a:t>
            </a:r>
          </a:p>
          <a:p>
            <a:pPr marL="171450" indent="-171450">
              <a:buFont typeface="Arial" panose="020B0604020202020204" pitchFamily="34" charset="0"/>
              <a:buChar char="•"/>
            </a:pPr>
            <a:r>
              <a:rPr lang="en-AU" sz="1200" u="sng" kern="1200" dirty="0" smtClean="0">
                <a:solidFill>
                  <a:schemeClr val="tx1"/>
                </a:solidFill>
                <a:effectLst/>
                <a:latin typeface="+mn-lt"/>
                <a:ea typeface="+mn-ea"/>
                <a:cs typeface="+mn-cs"/>
              </a:rPr>
              <a:t>Impact disaster has on business continuity </a:t>
            </a:r>
            <a:endParaRPr lang="en-AU"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“An estimated 25% of businesses do not reopen following a major disaster</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“80% of companies that do not recover from a disaster within one month are likely to go out of business</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“75% of companies without business continuity plans fail within three years of a disaster</a:t>
            </a:r>
          </a:p>
          <a:p>
            <a:pPr marL="0" indent="0">
              <a:buFont typeface="Arial" panose="020B0604020202020204" pitchFamily="34" charset="0"/>
              <a:buNone/>
            </a:pPr>
            <a:endParaRPr lang="en-AU" sz="1200" kern="1200" dirty="0" smtClean="0">
              <a:solidFill>
                <a:schemeClr val="tx1"/>
              </a:solidFill>
              <a:effectLst/>
              <a:latin typeface="+mn-lt"/>
              <a:ea typeface="+mn-ea"/>
              <a:cs typeface="+mn-cs"/>
            </a:endParaRPr>
          </a:p>
          <a:p>
            <a:pPr marL="0" indent="0">
              <a:buFont typeface="Arial" panose="020B0604020202020204" pitchFamily="34" charset="0"/>
              <a:buNone/>
            </a:pPr>
            <a:r>
              <a:rPr lang="en-AU" sz="1200" u="sng" kern="1200" dirty="0" smtClean="0">
                <a:solidFill>
                  <a:schemeClr val="tx1"/>
                </a:solidFill>
                <a:effectLst/>
                <a:latin typeface="+mn-lt"/>
                <a:ea typeface="+mn-ea"/>
                <a:cs typeface="+mn-cs"/>
              </a:rPr>
              <a:t>Critical for community resilience</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“Business recovery from a natural disaster is extremely important in relation to providing jobs, goods and services as well as generating tax income (</a:t>
            </a:r>
            <a:r>
              <a:rPr lang="en-AU" sz="1200" kern="1200" dirty="0" err="1" smtClean="0">
                <a:solidFill>
                  <a:schemeClr val="tx1"/>
                </a:solidFill>
                <a:effectLst/>
                <a:latin typeface="+mn-lt"/>
                <a:ea typeface="+mn-ea"/>
                <a:cs typeface="+mn-cs"/>
              </a:rPr>
              <a:t>Cochraine</a:t>
            </a:r>
            <a:r>
              <a:rPr lang="en-AU" sz="1200" kern="1200" dirty="0" smtClean="0">
                <a:solidFill>
                  <a:schemeClr val="tx1"/>
                </a:solidFill>
                <a:effectLst/>
                <a:latin typeface="+mn-lt"/>
                <a:ea typeface="+mn-ea"/>
                <a:cs typeface="+mn-cs"/>
              </a:rPr>
              <a:t>, 2004). The ability of a firm to mobilise resources is a key fact in its capability to cope with extreme events”</a:t>
            </a:r>
          </a:p>
          <a:p>
            <a:pPr marL="0" indent="0">
              <a:buFont typeface="Arial" panose="020B0604020202020204" pitchFamily="34" charset="0"/>
              <a:buNone/>
            </a:pPr>
            <a:endParaRPr lang="en-AU" sz="1200" kern="1200" dirty="0" smtClean="0">
              <a:solidFill>
                <a:schemeClr val="tx1"/>
              </a:solidFill>
              <a:effectLst/>
              <a:latin typeface="+mn-lt"/>
              <a:ea typeface="+mn-ea"/>
              <a:cs typeface="+mn-cs"/>
            </a:endParaRPr>
          </a:p>
          <a:p>
            <a:pPr marL="0" indent="0">
              <a:buFont typeface="Arial" panose="020B0604020202020204" pitchFamily="34" charset="0"/>
              <a:buNone/>
            </a:pPr>
            <a:endParaRPr lang="en-AU" sz="1200" kern="1200" dirty="0" smtClean="0">
              <a:solidFill>
                <a:schemeClr val="tx1"/>
              </a:solidFill>
              <a:effectLst/>
              <a:latin typeface="+mn-lt"/>
              <a:ea typeface="+mn-ea"/>
              <a:cs typeface="+mn-cs"/>
            </a:endParaRPr>
          </a:p>
          <a:p>
            <a:pPr marL="0" indent="0">
              <a:buFont typeface="Arial" panose="020B0604020202020204" pitchFamily="34" charset="0"/>
              <a:buNone/>
            </a:pPr>
            <a:r>
              <a:rPr lang="en-AU" sz="1200" b="1" kern="1200" dirty="0" smtClean="0">
                <a:solidFill>
                  <a:schemeClr val="tx1"/>
                </a:solidFill>
                <a:effectLst/>
                <a:latin typeface="+mn-lt"/>
                <a:ea typeface="+mn-ea"/>
                <a:cs typeface="+mn-cs"/>
              </a:rPr>
              <a:t>Public Private Partnerships</a:t>
            </a:r>
            <a:endParaRPr lang="en-AU"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 “Public Private Partnership has been defined as ‘more of less stable patterns of social relations between mutually dependent actions, which form around a policy program and/or cluster to means, and which are formed, maintained and changed through a series of games’.</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“Many insurance companies in developing countries are unwilling to engage with the insurance for disasters. In addition, the coverage also is limited to a few disasters only and it is only suitable and affordable for industries and manufacturers (p. 810)” and this makes public private investment and partnerships more critical for countries in the Pacific to ensure they are able to effectively reduce the risk potential disasters could cause. </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“Usually, in disaster management, finance is one of the main issues faced by the government.  It would appear that through a Public Private Partnership arrangement, there is potential to address the insufficient funds in disaster management programs by increasing the participation of private actions, which has access to funds.  Involvement of private actors may also assist government to formulate better programs, such as social insurance for disaster. This is because private actions can provide expertise in complicated matters and has capability to operate these types of programs.”</a:t>
            </a:r>
          </a:p>
          <a:p>
            <a:pPr marL="171450" indent="-171450">
              <a:buFont typeface="Arial" panose="020B0604020202020204" pitchFamily="34" charset="0"/>
              <a:buChar char="•"/>
            </a:pPr>
            <a:endParaRPr lang="en-AU" dirty="0" smtClean="0"/>
          </a:p>
          <a:p>
            <a:endParaRPr lang="en-AU" dirty="0"/>
          </a:p>
        </p:txBody>
      </p:sp>
      <p:sp>
        <p:nvSpPr>
          <p:cNvPr id="4" name="Slide Number Placeholder 3"/>
          <p:cNvSpPr>
            <a:spLocks noGrp="1"/>
          </p:cNvSpPr>
          <p:nvPr>
            <p:ph type="sldNum" sz="quarter" idx="10"/>
          </p:nvPr>
        </p:nvSpPr>
        <p:spPr/>
        <p:txBody>
          <a:bodyPr/>
          <a:lstStyle/>
          <a:p>
            <a:fld id="{BFFADB13-E87D-4ED4-8D39-E14773663E33}" type="slidenum">
              <a:rPr lang="en-AU" smtClean="0"/>
              <a:t>1</a:t>
            </a:fld>
            <a:endParaRPr lang="en-AU"/>
          </a:p>
        </p:txBody>
      </p:sp>
    </p:spTree>
    <p:extLst>
      <p:ext uri="{BB962C8B-B14F-4D97-AF65-F5344CB8AC3E}">
        <p14:creationId xmlns:p14="http://schemas.microsoft.com/office/powerpoint/2010/main" val="3602681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Bula</a:t>
            </a:r>
            <a:r>
              <a:rPr lang="en-AU" baseline="0" dirty="0" smtClean="0"/>
              <a:t> </a:t>
            </a:r>
            <a:r>
              <a:rPr lang="en-AU" baseline="0" dirty="0" err="1" smtClean="0"/>
              <a:t>vinaka</a:t>
            </a:r>
            <a:r>
              <a:rPr lang="en-AU" baseline="0" dirty="0" smtClean="0"/>
              <a:t>, I am Lisa Kingsberry part of the BSRP team with SPC and have been leading on the development of this toolkit in partnership with the Fiji Business Disaster and Resilience Council and PIPSO along with other key partners in our working group. </a:t>
            </a:r>
          </a:p>
          <a:p>
            <a:endParaRPr lang="en-AU" baseline="0" dirty="0" smtClean="0"/>
          </a:p>
          <a:p>
            <a:r>
              <a:rPr lang="en-AU" dirty="0" smtClean="0"/>
              <a:t>I am going to keep this very short as</a:t>
            </a:r>
            <a:r>
              <a:rPr lang="en-AU" baseline="0" dirty="0" smtClean="0"/>
              <a:t> you have heard already about the project’s development but I will quickly touch on:</a:t>
            </a:r>
          </a:p>
          <a:p>
            <a:pPr marL="228600" indent="-228600">
              <a:buAutoNum type="arabicPeriod"/>
            </a:pPr>
            <a:r>
              <a:rPr lang="en-AU" baseline="0" dirty="0" smtClean="0"/>
              <a:t>some of the tools, </a:t>
            </a:r>
          </a:p>
          <a:p>
            <a:pPr marL="228600" indent="-228600">
              <a:buAutoNum type="arabicPeriod"/>
            </a:pPr>
            <a:r>
              <a:rPr lang="en-AU" baseline="0" dirty="0" smtClean="0"/>
              <a:t>some of the feedback we have received in both pre and post testing of this toolkit</a:t>
            </a:r>
          </a:p>
          <a:p>
            <a:pPr marL="228600" indent="-228600">
              <a:buAutoNum type="arabicPeriod"/>
            </a:pPr>
            <a:r>
              <a:rPr lang="en-AU" baseline="0" dirty="0" smtClean="0"/>
              <a:t>how you can use and access these tools moving forward – how it works for you?</a:t>
            </a:r>
          </a:p>
          <a:p>
            <a:pPr marL="228600" indent="-228600">
              <a:buAutoNum type="arabicPeriod"/>
            </a:pPr>
            <a:endParaRPr lang="en-AU" baseline="0" dirty="0" smtClean="0"/>
          </a:p>
          <a:p>
            <a:pPr marL="0" indent="0">
              <a:buNone/>
            </a:pPr>
            <a:r>
              <a:rPr lang="en-AU" baseline="0" dirty="0" smtClean="0"/>
              <a:t>As you can see we wanted to develop something new and </a:t>
            </a:r>
            <a:r>
              <a:rPr lang="en-AU" baseline="0" dirty="0" smtClean="0"/>
              <a:t>engaging using real numbers and localising this work in the way it should be for the Pacific. </a:t>
            </a:r>
          </a:p>
          <a:p>
            <a:pPr marL="0" indent="0">
              <a:buNone/>
            </a:pPr>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“Organisational resilience can also be a source of competitiveness and a driver of cultural adaptive capacity. To invest in resilience, organisations need to understand their resilience strengths and weaknesses and must be able to evaluate the effectiveness of resilience strategies. However, organisational and community resilience are two sides of the same coin; if organisations are not prepared to respond to emergencies and crisis, communities are also not prepared” – Business and community resilience </a:t>
            </a:r>
          </a:p>
          <a:p>
            <a:pPr marL="0" indent="0">
              <a:buNone/>
            </a:pPr>
            <a:endParaRPr lang="en-AU" dirty="0"/>
          </a:p>
        </p:txBody>
      </p:sp>
      <p:sp>
        <p:nvSpPr>
          <p:cNvPr id="4" name="Slide Number Placeholder 3"/>
          <p:cNvSpPr>
            <a:spLocks noGrp="1"/>
          </p:cNvSpPr>
          <p:nvPr>
            <p:ph type="sldNum" sz="quarter" idx="10"/>
          </p:nvPr>
        </p:nvSpPr>
        <p:spPr/>
        <p:txBody>
          <a:bodyPr/>
          <a:lstStyle/>
          <a:p>
            <a:fld id="{BFFADB13-E87D-4ED4-8D39-E14773663E33}" type="slidenum">
              <a:rPr lang="en-AU" smtClean="0"/>
              <a:t>2</a:t>
            </a:fld>
            <a:endParaRPr lang="en-AU"/>
          </a:p>
        </p:txBody>
      </p:sp>
    </p:spTree>
    <p:extLst>
      <p:ext uri="{BB962C8B-B14F-4D97-AF65-F5344CB8AC3E}">
        <p14:creationId xmlns:p14="http://schemas.microsoft.com/office/powerpoint/2010/main" val="2442779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What?</a:t>
            </a:r>
          </a:p>
          <a:p>
            <a:endParaRPr lang="en-AU" dirty="0" smtClean="0"/>
          </a:p>
          <a:p>
            <a:r>
              <a:rPr lang="en-AU" dirty="0" smtClean="0"/>
              <a:t>- 6 infographic</a:t>
            </a:r>
            <a:r>
              <a:rPr lang="en-AU" baseline="0" dirty="0" smtClean="0"/>
              <a:t> videos focused on 6 key areas chosen by working group and pre-testing of what information was really needed for private sector</a:t>
            </a:r>
          </a:p>
          <a:p>
            <a:r>
              <a:rPr lang="en-AU" baseline="0" dirty="0" smtClean="0"/>
              <a:t>- 6 factsheets to support this</a:t>
            </a:r>
          </a:p>
          <a:p>
            <a:r>
              <a:rPr lang="en-AU" baseline="0" dirty="0" smtClean="0"/>
              <a:t>- Consistent messages that are not full of jargon but focused on the creation of BCP tool for small to medium enterprises </a:t>
            </a:r>
          </a:p>
          <a:p>
            <a:r>
              <a:rPr lang="en-AU" baseline="0" dirty="0" smtClean="0"/>
              <a:t>- BCP template that is simple, can be filled out without training and also used to support trainers increase the understanding of the need to prepare if you are in private sector. </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BFFADB13-E87D-4ED4-8D39-E14773663E33}" type="slidenum">
              <a:rPr lang="en-AU" smtClean="0"/>
              <a:t>3</a:t>
            </a:fld>
            <a:endParaRPr lang="en-AU"/>
          </a:p>
        </p:txBody>
      </p:sp>
    </p:spTree>
    <p:extLst>
      <p:ext uri="{BB962C8B-B14F-4D97-AF65-F5344CB8AC3E}">
        <p14:creationId xmlns:p14="http://schemas.microsoft.com/office/powerpoint/2010/main" val="2719298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Background research and notes</a:t>
            </a:r>
          </a:p>
          <a:p>
            <a:endParaRPr lang="en-AU" sz="1200" kern="1200" dirty="0" smtClean="0">
              <a:solidFill>
                <a:schemeClr val="tx1"/>
              </a:solidFill>
              <a:effectLst/>
              <a:latin typeface="+mn-lt"/>
              <a:ea typeface="+mn-ea"/>
              <a:cs typeface="+mn-cs"/>
            </a:endParaRPr>
          </a:p>
          <a:p>
            <a:r>
              <a:rPr lang="en-AU" sz="1200" u="sng" kern="1200" dirty="0" smtClean="0">
                <a:solidFill>
                  <a:schemeClr val="tx1"/>
                </a:solidFill>
                <a:effectLst/>
                <a:latin typeface="+mn-lt"/>
                <a:ea typeface="+mn-ea"/>
                <a:cs typeface="+mn-cs"/>
              </a:rPr>
              <a:t>GDP COSTING</a:t>
            </a:r>
            <a:r>
              <a:rPr lang="en-AU" sz="1200" u="sng" kern="1200" baseline="0" dirty="0" smtClean="0">
                <a:solidFill>
                  <a:schemeClr val="tx1"/>
                </a:solidFill>
                <a:effectLst/>
                <a:latin typeface="+mn-lt"/>
                <a:ea typeface="+mn-ea"/>
                <a:cs typeface="+mn-cs"/>
              </a:rPr>
              <a:t> – SOPAC and GEOSCIENCE COLLECTED DATA</a:t>
            </a:r>
          </a:p>
          <a:p>
            <a:endParaRPr lang="en-AU" sz="1200" u="sng"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AU" sz="1200" kern="1200" baseline="0" dirty="0" smtClean="0">
                <a:solidFill>
                  <a:schemeClr val="tx1"/>
                </a:solidFill>
                <a:effectLst/>
                <a:latin typeface="+mn-lt"/>
                <a:ea typeface="+mn-ea"/>
                <a:cs typeface="+mn-cs"/>
              </a:rPr>
              <a:t>Tsunami in Samoa – based on PDNA 22% (2009)</a:t>
            </a:r>
          </a:p>
          <a:p>
            <a:pPr marL="171450" indent="-171450">
              <a:buFont typeface="Arial" panose="020B0604020202020204" pitchFamily="34" charset="0"/>
              <a:buChar char="•"/>
            </a:pPr>
            <a:r>
              <a:rPr lang="en-AU" sz="1200" kern="1200" baseline="0" dirty="0" smtClean="0">
                <a:solidFill>
                  <a:schemeClr val="tx1"/>
                </a:solidFill>
                <a:effectLst/>
                <a:latin typeface="+mn-lt"/>
                <a:ea typeface="+mn-ea"/>
                <a:cs typeface="+mn-cs"/>
              </a:rPr>
              <a:t>Cyclone Evan in Samoa – 29% (2012)</a:t>
            </a:r>
          </a:p>
          <a:p>
            <a:pPr marL="171450" indent="-171450">
              <a:buFont typeface="Arial" panose="020B0604020202020204" pitchFamily="34" charset="0"/>
              <a:buChar char="•"/>
            </a:pPr>
            <a:r>
              <a:rPr lang="en-AU" sz="1200" kern="1200" baseline="0" dirty="0" err="1" smtClean="0">
                <a:solidFill>
                  <a:schemeClr val="tx1"/>
                </a:solidFill>
                <a:effectLst/>
                <a:latin typeface="+mn-lt"/>
                <a:ea typeface="+mn-ea"/>
                <a:cs typeface="+mn-cs"/>
              </a:rPr>
              <a:t>Solomons</a:t>
            </a:r>
            <a:r>
              <a:rPr lang="en-AU" sz="1200" kern="1200" baseline="0" dirty="0" smtClean="0">
                <a:solidFill>
                  <a:schemeClr val="tx1"/>
                </a:solidFill>
                <a:effectLst/>
                <a:latin typeface="+mn-lt"/>
                <a:ea typeface="+mn-ea"/>
                <a:cs typeface="+mn-cs"/>
              </a:rPr>
              <a:t> Flooding in 2014 (9.2%)</a:t>
            </a:r>
          </a:p>
          <a:p>
            <a:pPr marL="171450" indent="-171450">
              <a:buFont typeface="Arial" panose="020B0604020202020204" pitchFamily="34" charset="0"/>
              <a:buChar char="•"/>
            </a:pPr>
            <a:r>
              <a:rPr lang="en-AU" sz="1200" kern="1200" baseline="0" dirty="0" smtClean="0">
                <a:solidFill>
                  <a:schemeClr val="tx1"/>
                </a:solidFill>
                <a:effectLst/>
                <a:latin typeface="+mn-lt"/>
                <a:ea typeface="+mn-ea"/>
                <a:cs typeface="+mn-cs"/>
              </a:rPr>
              <a:t>TC Pam in Vanuatu (64.1%)</a:t>
            </a:r>
          </a:p>
          <a:p>
            <a:pPr marL="171450" indent="-171450">
              <a:buFont typeface="Arial" panose="020B0604020202020204" pitchFamily="34" charset="0"/>
              <a:buChar char="•"/>
            </a:pPr>
            <a:r>
              <a:rPr lang="en-AU" sz="1200" kern="1200" baseline="0" dirty="0" smtClean="0">
                <a:solidFill>
                  <a:schemeClr val="tx1"/>
                </a:solidFill>
                <a:effectLst/>
                <a:latin typeface="+mn-lt"/>
                <a:ea typeface="+mn-ea"/>
                <a:cs typeface="+mn-cs"/>
              </a:rPr>
              <a:t>Cyclone Winston in Fiji (20 per cent)</a:t>
            </a:r>
          </a:p>
          <a:p>
            <a:pPr marL="171450" indent="-171450">
              <a:buFont typeface="Arial" panose="020B0604020202020204" pitchFamily="34" charset="0"/>
              <a:buChar char="•"/>
            </a:pPr>
            <a:r>
              <a:rPr lang="en-AU" sz="1200" kern="1200" baseline="0" dirty="0" smtClean="0">
                <a:solidFill>
                  <a:schemeClr val="tx1"/>
                </a:solidFill>
                <a:effectLst/>
                <a:latin typeface="+mn-lt"/>
                <a:ea typeface="+mn-ea"/>
                <a:cs typeface="+mn-cs"/>
              </a:rPr>
              <a:t>Drought in RMI (almost 4%)</a:t>
            </a:r>
          </a:p>
          <a:p>
            <a:endParaRPr lang="en-AU" sz="1200" kern="1200" baseline="0" dirty="0" smtClean="0">
              <a:solidFill>
                <a:schemeClr val="tx1"/>
              </a:solidFill>
              <a:effectLst/>
              <a:latin typeface="+mn-lt"/>
              <a:ea typeface="+mn-ea"/>
              <a:cs typeface="+mn-cs"/>
            </a:endParaRPr>
          </a:p>
          <a:p>
            <a:endParaRPr lang="en-AU" sz="1200" kern="1200" dirty="0" smtClean="0">
              <a:solidFill>
                <a:schemeClr val="tx1"/>
              </a:solidFill>
              <a:effectLst/>
              <a:latin typeface="+mn-lt"/>
              <a:ea typeface="+mn-ea"/>
              <a:cs typeface="+mn-cs"/>
            </a:endParaRPr>
          </a:p>
          <a:p>
            <a:r>
              <a:rPr lang="en-AU" sz="1200" u="sng" kern="1200" dirty="0" smtClean="0">
                <a:solidFill>
                  <a:schemeClr val="tx1"/>
                </a:solidFill>
                <a:effectLst/>
                <a:latin typeface="+mn-lt"/>
                <a:ea typeface="+mn-ea"/>
                <a:cs typeface="+mn-cs"/>
              </a:rPr>
              <a:t>Cost of disaster on private sector in the </a:t>
            </a:r>
            <a:r>
              <a:rPr lang="en-AU" sz="1200" u="sng" kern="1200" dirty="0" smtClean="0">
                <a:solidFill>
                  <a:schemeClr val="tx1"/>
                </a:solidFill>
                <a:effectLst/>
                <a:latin typeface="+mn-lt"/>
                <a:ea typeface="+mn-ea"/>
                <a:cs typeface="+mn-cs"/>
              </a:rPr>
              <a:t>Pacific – WINSTON TC 2016</a:t>
            </a:r>
            <a:endParaRPr lang="en-AU"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“Data collected provides evidence that the private sector damage and losses from Winston far exceed those sustained in the public sector, accounting for 78 per cent of all the damage and losses estimated FJ 1.5bn”</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“TC Winston affected approximately 504,400 people, or approximately 62 percent of Fiji’s total population (estimated to be 865,611 at the end of 2014), resulting in estimated losses of 14,450,129 work days and F$351.45 million in personal income loss” (p.16)</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“Approximately 540,400 people were directly impacted as a result of cyclone Winston, equivalent to 62 percent of the country’s total population. 30,369 houses, 495 schools and 88 health clinics and medical facilities were damaged or destroyed. In addition, the cyclone destroyed crops on a large scale and compromised the livelihoods of almost 60 percent of Fiji’s </a:t>
            </a:r>
            <a:r>
              <a:rPr lang="en-AU" sz="1200" kern="1200" dirty="0" smtClean="0">
                <a:solidFill>
                  <a:schemeClr val="tx1"/>
                </a:solidFill>
                <a:effectLst/>
                <a:latin typeface="+mn-lt"/>
                <a:ea typeface="+mn-ea"/>
                <a:cs typeface="+mn-cs"/>
              </a:rPr>
              <a:t>population</a:t>
            </a:r>
          </a:p>
          <a:p>
            <a:pPr marL="0" lvl="0" indent="0">
              <a:buFont typeface="Arial" panose="020B0604020202020204" pitchFamily="34" charset="0"/>
              <a:buNone/>
            </a:pPr>
            <a:endParaRPr lang="en-AU" sz="1200" u="sng" kern="1200" dirty="0" smtClean="0">
              <a:solidFill>
                <a:schemeClr val="tx1"/>
              </a:solidFill>
              <a:effectLst/>
              <a:latin typeface="+mn-lt"/>
              <a:ea typeface="+mn-ea"/>
              <a:cs typeface="+mn-cs"/>
            </a:endParaRPr>
          </a:p>
          <a:p>
            <a:pPr marL="0" lvl="0" indent="0">
              <a:buFont typeface="Arial" panose="020B0604020202020204" pitchFamily="34" charset="0"/>
              <a:buNone/>
            </a:pPr>
            <a:r>
              <a:rPr lang="en-AU" sz="1200" u="sng" kern="1200" dirty="0" err="1" smtClean="0">
                <a:solidFill>
                  <a:schemeClr val="tx1"/>
                </a:solidFill>
                <a:effectLst/>
                <a:latin typeface="+mn-lt"/>
                <a:ea typeface="+mn-ea"/>
                <a:cs typeface="+mn-cs"/>
              </a:rPr>
              <a:t>Nadi</a:t>
            </a:r>
            <a:r>
              <a:rPr lang="en-AU" sz="1200" u="sng" kern="1200" dirty="0" smtClean="0">
                <a:solidFill>
                  <a:schemeClr val="tx1"/>
                </a:solidFill>
                <a:effectLst/>
                <a:latin typeface="+mn-lt"/>
                <a:ea typeface="+mn-ea"/>
                <a:cs typeface="+mn-cs"/>
              </a:rPr>
              <a:t> Floods 2009</a:t>
            </a:r>
            <a:endParaRPr lang="en-AU" sz="1200" u="sng"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“Total losses reported by the businesses interviewed were around F$32 million gross. Reported loss per business varied extensively, from nil to more than F$2 million worth of losses.</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“Interruption to business was a significant issue for smaller operators; almost half the losses suffered by the smaller service sector operators arose because they could not operate properly during the flood. Proportionally, this was less of a problem for large service providers. </a:t>
            </a:r>
            <a:r>
              <a:rPr lang="en-AU" sz="1200" kern="1200" dirty="0" smtClean="0">
                <a:solidFill>
                  <a:schemeClr val="tx1"/>
                </a:solidFill>
                <a:effectLst/>
                <a:latin typeface="+mn-lt"/>
                <a:ea typeface="+mn-ea"/>
                <a:cs typeface="+mn-cs"/>
              </a:rPr>
              <a:t>P.27</a:t>
            </a:r>
          </a:p>
          <a:p>
            <a:pPr marL="171450" lvl="0" indent="-171450">
              <a:buFont typeface="Arial" panose="020B0604020202020204" pitchFamily="34" charset="0"/>
              <a:buChar char="•"/>
            </a:pPr>
            <a:endParaRPr lang="en-AU" sz="1200" u="sng" kern="1200" dirty="0" smtClean="0">
              <a:solidFill>
                <a:schemeClr val="tx1"/>
              </a:solidFill>
              <a:effectLst/>
              <a:latin typeface="+mn-lt"/>
              <a:ea typeface="+mn-ea"/>
              <a:cs typeface="+mn-cs"/>
            </a:endParaRPr>
          </a:p>
          <a:p>
            <a:pPr marL="0" lvl="0" indent="0">
              <a:buFont typeface="Arial" panose="020B0604020202020204" pitchFamily="34" charset="0"/>
              <a:buNone/>
            </a:pPr>
            <a:r>
              <a:rPr lang="en-AU" sz="1200" u="sng" kern="1200" dirty="0" smtClean="0">
                <a:solidFill>
                  <a:schemeClr val="tx1"/>
                </a:solidFill>
                <a:effectLst/>
                <a:latin typeface="+mn-lt"/>
                <a:ea typeface="+mn-ea"/>
                <a:cs typeface="+mn-cs"/>
              </a:rPr>
              <a:t>TC Evan in Samoa 2012</a:t>
            </a:r>
            <a:endParaRPr lang="en-AU" sz="1200" u="sng"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“The total effects of the disaster amount was SAT 465 million or US$203.9 million dollars”</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The impact of on the private sector across productive, social and infrastructure totalled SAT $209,680.30 or almost half of the total economic impact of the cyclone across the country.  This rates as approximately 45% of the total cost of the </a:t>
            </a:r>
            <a:r>
              <a:rPr lang="en-AU" sz="1200" kern="1200" dirty="0" smtClean="0">
                <a:solidFill>
                  <a:schemeClr val="tx1"/>
                </a:solidFill>
                <a:effectLst/>
                <a:latin typeface="+mn-lt"/>
                <a:ea typeface="+mn-ea"/>
                <a:cs typeface="+mn-cs"/>
              </a:rPr>
              <a:t>disaster.</a:t>
            </a:r>
          </a:p>
          <a:p>
            <a:pPr marL="0" lvl="0" indent="0">
              <a:buFont typeface="Arial" panose="020B0604020202020204" pitchFamily="34" charset="0"/>
              <a:buNone/>
            </a:pPr>
            <a:endParaRPr lang="en-AU" sz="1200" u="sng" kern="1200" dirty="0" smtClean="0">
              <a:solidFill>
                <a:schemeClr val="tx1"/>
              </a:solidFill>
              <a:effectLst/>
              <a:latin typeface="+mn-lt"/>
              <a:ea typeface="+mn-ea"/>
              <a:cs typeface="+mn-cs"/>
            </a:endParaRPr>
          </a:p>
          <a:p>
            <a:pPr marL="0" lvl="0" indent="0">
              <a:buFont typeface="Arial" panose="020B0604020202020204" pitchFamily="34" charset="0"/>
              <a:buNone/>
            </a:pPr>
            <a:r>
              <a:rPr lang="en-AU" sz="1200" u="sng" kern="1200" dirty="0" smtClean="0">
                <a:solidFill>
                  <a:schemeClr val="tx1"/>
                </a:solidFill>
                <a:effectLst/>
                <a:latin typeface="+mn-lt"/>
                <a:ea typeface="+mn-ea"/>
                <a:cs typeface="+mn-cs"/>
              </a:rPr>
              <a:t>TC</a:t>
            </a:r>
            <a:r>
              <a:rPr lang="en-AU" sz="1200" u="sng" kern="1200" baseline="0" dirty="0" smtClean="0">
                <a:solidFill>
                  <a:schemeClr val="tx1"/>
                </a:solidFill>
                <a:effectLst/>
                <a:latin typeface="+mn-lt"/>
                <a:ea typeface="+mn-ea"/>
                <a:cs typeface="+mn-cs"/>
              </a:rPr>
              <a:t> Pam Vanuatu 2015</a:t>
            </a:r>
            <a:endParaRPr lang="en-AU" sz="1200" u="sng"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“The total economic value of the effects caused by Tropical Cyclone Pam was estimated to be approximately VT 48.6 billion (US $449.4 million)</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“Analysis shows that 69% of the disaster effects fall within private enterprises and individual ownership, while the remaining 31% of effects are within public sector ownership. (p ix</a:t>
            </a:r>
            <a:r>
              <a:rPr lang="en-AU" sz="1200" kern="1200" dirty="0" smtClean="0">
                <a:solidFill>
                  <a:schemeClr val="tx1"/>
                </a:solidFill>
                <a:effectLst/>
                <a:latin typeface="+mn-lt"/>
                <a:ea typeface="+mn-ea"/>
                <a:cs typeface="+mn-cs"/>
              </a:rPr>
              <a:t>)</a:t>
            </a:r>
          </a:p>
          <a:p>
            <a:pPr marL="0" lvl="0" indent="0">
              <a:buFont typeface="Arial" panose="020B0604020202020204" pitchFamily="34" charset="0"/>
              <a:buNone/>
            </a:pPr>
            <a:endParaRPr lang="en-AU" sz="1200" u="sng" kern="1200" dirty="0" smtClean="0">
              <a:solidFill>
                <a:schemeClr val="tx1"/>
              </a:solidFill>
              <a:effectLst/>
              <a:latin typeface="+mn-lt"/>
              <a:ea typeface="+mn-ea"/>
              <a:cs typeface="+mn-cs"/>
            </a:endParaRPr>
          </a:p>
          <a:p>
            <a:pPr marL="0" lvl="0" indent="0">
              <a:buFont typeface="Arial" panose="020B0604020202020204" pitchFamily="34" charset="0"/>
              <a:buNone/>
            </a:pPr>
            <a:r>
              <a:rPr lang="en-AU" sz="1200" u="sng" kern="1200" dirty="0" smtClean="0">
                <a:solidFill>
                  <a:schemeClr val="tx1"/>
                </a:solidFill>
                <a:effectLst/>
                <a:latin typeface="+mn-lt"/>
                <a:ea typeface="+mn-ea"/>
                <a:cs typeface="+mn-cs"/>
              </a:rPr>
              <a:t>Solomon</a:t>
            </a:r>
            <a:r>
              <a:rPr lang="en-AU" sz="1200" u="sng" kern="1200" baseline="0" dirty="0" smtClean="0">
                <a:solidFill>
                  <a:schemeClr val="tx1"/>
                </a:solidFill>
                <a:effectLst/>
                <a:latin typeface="+mn-lt"/>
                <a:ea typeface="+mn-ea"/>
                <a:cs typeface="+mn-cs"/>
              </a:rPr>
              <a:t> Islands Flooding 2014</a:t>
            </a:r>
            <a:endParaRPr lang="en-AU" sz="1200" u="sng"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“The total economic value of the flooding’s impact is estimated at SI$787.3 million (US $107.8 million)</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“The flooding was the worst in living memory in some locations. It caused 22 fatalities across the country, internally displaced some 10,000 people initially, and affected approximately 52,000 people in total. It also damaged major infrastructure and destroyed 675 houses along with the food gardens that many people depend upon for their livelihood.” (p.4)</a:t>
            </a:r>
          </a:p>
          <a:p>
            <a:pPr marL="0" indent="0">
              <a:buFont typeface="Arial" panose="020B0604020202020204" pitchFamily="34" charset="0"/>
              <a:buNone/>
            </a:pPr>
            <a:endParaRPr lang="en-AU" sz="1200" kern="1200" dirty="0" smtClean="0">
              <a:solidFill>
                <a:schemeClr val="tx1"/>
              </a:solidFill>
              <a:effectLst/>
              <a:latin typeface="+mn-lt"/>
              <a:ea typeface="+mn-ea"/>
              <a:cs typeface="+mn-cs"/>
            </a:endParaRPr>
          </a:p>
          <a:p>
            <a:pPr marL="0" indent="0">
              <a:buFont typeface="Arial" panose="020B0604020202020204" pitchFamily="34" charset="0"/>
              <a:buNone/>
            </a:pPr>
            <a:r>
              <a:rPr lang="en-AU" sz="1200" kern="1200" dirty="0" smtClean="0">
                <a:solidFill>
                  <a:schemeClr val="tx1"/>
                </a:solidFill>
                <a:effectLst/>
                <a:latin typeface="+mn-lt"/>
                <a:ea typeface="+mn-ea"/>
                <a:cs typeface="+mn-cs"/>
              </a:rPr>
              <a:t>Relevant research</a:t>
            </a:r>
          </a:p>
          <a:p>
            <a:pPr marL="171450" indent="-171450">
              <a:buFont typeface="Arial" panose="020B0604020202020204" pitchFamily="34" charset="0"/>
              <a:buChar char="•"/>
            </a:pPr>
            <a:r>
              <a:rPr lang="en-AU" sz="1200" u="sng" kern="1200" dirty="0" smtClean="0">
                <a:solidFill>
                  <a:schemeClr val="tx1"/>
                </a:solidFill>
                <a:effectLst/>
                <a:latin typeface="+mn-lt"/>
                <a:ea typeface="+mn-ea"/>
                <a:cs typeface="+mn-cs"/>
              </a:rPr>
              <a:t>Impact disaster has on business continuity </a:t>
            </a:r>
            <a:endParaRPr lang="en-AU"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“An estimated 25% of businesses do not reopen following a major disaster</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“80% of companies that do not recover from a disaster within one month are likely to go out of business</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“75% of companies without business continuity plans fail within three years of a disaster</a:t>
            </a:r>
          </a:p>
          <a:p>
            <a:pPr marL="0" indent="0">
              <a:buFont typeface="Arial" panose="020B0604020202020204" pitchFamily="34" charset="0"/>
              <a:buNone/>
            </a:pPr>
            <a:endParaRPr lang="en-AU" sz="1200" kern="1200" dirty="0" smtClean="0">
              <a:solidFill>
                <a:schemeClr val="tx1"/>
              </a:solidFill>
              <a:effectLst/>
              <a:latin typeface="+mn-lt"/>
              <a:ea typeface="+mn-ea"/>
              <a:cs typeface="+mn-cs"/>
            </a:endParaRPr>
          </a:p>
          <a:p>
            <a:pPr marL="0" indent="0">
              <a:buFont typeface="Arial" panose="020B0604020202020204" pitchFamily="34" charset="0"/>
              <a:buNone/>
            </a:pPr>
            <a:r>
              <a:rPr lang="en-AU" sz="1200" kern="1200" dirty="0" smtClean="0">
                <a:solidFill>
                  <a:schemeClr val="tx1"/>
                </a:solidFill>
                <a:effectLst/>
                <a:latin typeface="+mn-lt"/>
                <a:ea typeface="+mn-ea"/>
                <a:cs typeface="+mn-cs"/>
              </a:rPr>
              <a:t>Critical for community resilience</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“It is clear that organisational and community resilience are interrelated and interdependent.”</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“Organisational resilience can also be a source of competitiveness and a driver of cultural adaptive capacity. To invest in resilience, organisations need to understand their resilience strengths and weaknesses and must be able to evaluate the effectiveness of resilience strategies. However, organisational and community resilience are two sides of the same coin; if organisations are not prepared to respond to emergencies and crisis, communities are also not prepared</a:t>
            </a:r>
            <a:r>
              <a:rPr lang="en-AU" sz="1200" kern="1200" dirty="0" smtClean="0">
                <a:solidFill>
                  <a:schemeClr val="tx1"/>
                </a:solidFill>
                <a:effectLst/>
                <a:latin typeface="+mn-lt"/>
                <a:ea typeface="+mn-ea"/>
                <a:cs typeface="+mn-cs"/>
              </a:rPr>
              <a:t>”</a:t>
            </a:r>
            <a:endParaRPr lang="en-AU"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“Natural disasters can affect different types of resources – in the case of an earthquake, the firm’s physical resources; for example, its premises might be damaged resulting in temporary closure or a need for relocation. Furthermore, staffing levels and availability might be affected by physical or mental health issues caused by the disaster as well as dislocation or migration effects”</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“Business recovery from a natural disaster is extremely important in relation to providing jobs, goods and services as well as generating tax income (</a:t>
            </a:r>
            <a:r>
              <a:rPr lang="en-AU" sz="1200" kern="1200" dirty="0" err="1" smtClean="0">
                <a:solidFill>
                  <a:schemeClr val="tx1"/>
                </a:solidFill>
                <a:effectLst/>
                <a:latin typeface="+mn-lt"/>
                <a:ea typeface="+mn-ea"/>
                <a:cs typeface="+mn-cs"/>
              </a:rPr>
              <a:t>Cochraine</a:t>
            </a:r>
            <a:r>
              <a:rPr lang="en-AU" sz="1200" kern="1200" dirty="0" smtClean="0">
                <a:solidFill>
                  <a:schemeClr val="tx1"/>
                </a:solidFill>
                <a:effectLst/>
                <a:latin typeface="+mn-lt"/>
                <a:ea typeface="+mn-ea"/>
                <a:cs typeface="+mn-cs"/>
              </a:rPr>
              <a:t>, 2004). The ability of a firm to mobilise resources is a key fact in its capability to cope with extreme events”</a:t>
            </a:r>
          </a:p>
          <a:p>
            <a:pPr marL="0" indent="0">
              <a:buFont typeface="Arial" panose="020B0604020202020204" pitchFamily="34" charset="0"/>
              <a:buNone/>
            </a:pPr>
            <a:endParaRPr lang="en-AU" sz="1200" kern="1200" dirty="0" smtClean="0">
              <a:solidFill>
                <a:schemeClr val="tx1"/>
              </a:solidFill>
              <a:effectLst/>
              <a:latin typeface="+mn-lt"/>
              <a:ea typeface="+mn-ea"/>
              <a:cs typeface="+mn-cs"/>
            </a:endParaRPr>
          </a:p>
          <a:p>
            <a:pPr marL="0" indent="0">
              <a:buFont typeface="Arial" panose="020B0604020202020204" pitchFamily="34" charset="0"/>
              <a:buNone/>
            </a:pPr>
            <a:endParaRPr lang="en-AU" sz="1200" kern="1200" dirty="0" smtClean="0">
              <a:solidFill>
                <a:schemeClr val="tx1"/>
              </a:solidFill>
              <a:effectLst/>
              <a:latin typeface="+mn-lt"/>
              <a:ea typeface="+mn-ea"/>
              <a:cs typeface="+mn-cs"/>
            </a:endParaRPr>
          </a:p>
          <a:p>
            <a:pPr marL="0" indent="0">
              <a:buFont typeface="Arial" panose="020B0604020202020204" pitchFamily="34" charset="0"/>
              <a:buNone/>
            </a:pPr>
            <a:r>
              <a:rPr lang="en-AU" sz="1200" b="1" kern="1200" dirty="0" smtClean="0">
                <a:solidFill>
                  <a:schemeClr val="tx1"/>
                </a:solidFill>
                <a:effectLst/>
                <a:latin typeface="+mn-lt"/>
                <a:ea typeface="+mn-ea"/>
                <a:cs typeface="+mn-cs"/>
              </a:rPr>
              <a:t>Public Private Partnerships</a:t>
            </a:r>
            <a:endParaRPr lang="en-AU"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 “Public Private Partnership has been defined as ‘more of less stable patterns of social relations between mutually dependent actions, which form around a policy program and/or cluster to means, and which are formed, maintained and changed through a series of games’.</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“Many insurance companies in developing countries are unwilling to engage with the insurance for disasters. In addition, the coverage also is limited to a few disasters only and it is only suitable and affordable for industries and manufacturers (p. 810)” and this makes public private investment and partnerships more critical for countries in the Pacific to ensure they are able to effectively reduce the risk potential disasters could cause. </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“Usually, in disaster management, finance is one of the main issues faced by the government.  It would appear that through a Public Private Partnership arrangement, there is potential to address the insufficient funds in disaster management programs by increasing the participation of private actions, which has access to funds.  Involvement of private actors may also assist government to formulate better programs, such as social insurance for disaster. This is because private actions can provide expertise in complicated matters and has capability to operate these types of programs</a:t>
            </a:r>
            <a:r>
              <a:rPr lang="en-AU" sz="1200" kern="1200" dirty="0" smtClean="0">
                <a:solidFill>
                  <a:schemeClr val="tx1"/>
                </a:solidFill>
                <a:effectLst/>
                <a:latin typeface="+mn-lt"/>
                <a:ea typeface="+mn-ea"/>
                <a:cs typeface="+mn-cs"/>
              </a:rPr>
              <a:t>.”</a:t>
            </a:r>
            <a:endParaRPr lang="en-AU"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10"/>
          </p:nvPr>
        </p:nvSpPr>
        <p:spPr/>
        <p:txBody>
          <a:bodyPr/>
          <a:lstStyle/>
          <a:p>
            <a:fld id="{BFFADB13-E87D-4ED4-8D39-E14773663E33}" type="slidenum">
              <a:rPr lang="en-AU" smtClean="0"/>
              <a:t>4</a:t>
            </a:fld>
            <a:endParaRPr lang="en-AU"/>
          </a:p>
        </p:txBody>
      </p:sp>
    </p:spTree>
    <p:extLst>
      <p:ext uri="{BB962C8B-B14F-4D97-AF65-F5344CB8AC3E}">
        <p14:creationId xmlns:p14="http://schemas.microsoft.com/office/powerpoint/2010/main" val="1755262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53.3% of community respondents in post cyclone testing used social media </a:t>
            </a:r>
          </a:p>
          <a:p>
            <a:endParaRPr lang="en-AU" dirty="0" smtClean="0"/>
          </a:p>
          <a:p>
            <a:r>
              <a:rPr lang="en-AU" dirty="0" smtClean="0"/>
              <a:t>Respondents from</a:t>
            </a:r>
            <a:r>
              <a:rPr lang="en-AU" baseline="0" dirty="0" smtClean="0"/>
              <a:t> Samoa, PNG, Fiji, Vanuatu and Solomon Islands.</a:t>
            </a:r>
            <a:endParaRPr lang="en-AU" dirty="0" smtClean="0"/>
          </a:p>
          <a:p>
            <a:endParaRPr lang="en-AU" dirty="0" smtClean="0"/>
          </a:p>
          <a:p>
            <a:r>
              <a:rPr lang="en-AU" sz="1200" b="1" kern="1200" dirty="0" smtClean="0">
                <a:solidFill>
                  <a:schemeClr val="tx1"/>
                </a:solidFill>
                <a:effectLst/>
                <a:latin typeface="+mn-lt"/>
                <a:ea typeface="+mn-ea"/>
                <a:cs typeface="+mn-cs"/>
              </a:rPr>
              <a:t>Top 3 channels that businesses prefer for receiving information prior to a disaster</a:t>
            </a:r>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1) 90% of businesses prefer Websites, Mobile Apps (most prefer Viber) and Facebook</a:t>
            </a:r>
          </a:p>
          <a:p>
            <a:r>
              <a:rPr lang="en-AU" sz="1200" kern="1200" dirty="0" smtClean="0">
                <a:solidFill>
                  <a:schemeClr val="tx1"/>
                </a:solidFill>
                <a:effectLst/>
                <a:latin typeface="+mn-lt"/>
                <a:ea typeface="+mn-ea"/>
                <a:cs typeface="+mn-cs"/>
              </a:rPr>
              <a:t>2) 70% - Training (face to face trainings)</a:t>
            </a:r>
          </a:p>
          <a:p>
            <a:r>
              <a:rPr lang="en-AU" sz="1200" kern="1200" dirty="0" smtClean="0">
                <a:solidFill>
                  <a:schemeClr val="tx1"/>
                </a:solidFill>
                <a:effectLst/>
                <a:latin typeface="+mn-lt"/>
                <a:ea typeface="+mn-ea"/>
                <a:cs typeface="+mn-cs"/>
              </a:rPr>
              <a:t>3) 60% - Brochures (given out at awareness trainings)</a:t>
            </a:r>
          </a:p>
          <a:p>
            <a:r>
              <a:rPr lang="en-AU" sz="1200" kern="1200" dirty="0" smtClean="0">
                <a:solidFill>
                  <a:schemeClr val="tx1"/>
                </a:solidFill>
                <a:effectLst/>
                <a:latin typeface="+mn-lt"/>
                <a:ea typeface="+mn-ea"/>
                <a:cs typeface="+mn-cs"/>
              </a:rPr>
              <a:t> </a:t>
            </a:r>
          </a:p>
          <a:p>
            <a:r>
              <a:rPr lang="en-AU" sz="1200" b="1" kern="1200" dirty="0" smtClean="0">
                <a:solidFill>
                  <a:schemeClr val="tx1"/>
                </a:solidFill>
                <a:effectLst/>
                <a:latin typeface="+mn-lt"/>
                <a:ea typeface="+mn-ea"/>
                <a:cs typeface="+mn-cs"/>
              </a:rPr>
              <a:t>Types of information businesses need before a disaster:</a:t>
            </a:r>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1) 57% -  Information about the weather - regular updates, better forecasts, weather patterns etc.</a:t>
            </a:r>
          </a:p>
          <a:p>
            <a:r>
              <a:rPr lang="en-AU" sz="1200" kern="1200" dirty="0" smtClean="0">
                <a:solidFill>
                  <a:schemeClr val="tx1"/>
                </a:solidFill>
                <a:effectLst/>
                <a:latin typeface="+mn-lt"/>
                <a:ea typeface="+mn-ea"/>
                <a:cs typeface="+mn-cs"/>
              </a:rPr>
              <a:t>2) 23% - Infrastructure information - road conditions, evacuation plans and procedures for sites nearest to them</a:t>
            </a:r>
          </a:p>
          <a:p>
            <a:r>
              <a:rPr lang="en-AU" sz="1200" kern="1200" dirty="0" smtClean="0">
                <a:solidFill>
                  <a:schemeClr val="tx1"/>
                </a:solidFill>
                <a:effectLst/>
                <a:latin typeface="+mn-lt"/>
                <a:ea typeface="+mn-ea"/>
                <a:cs typeface="+mn-cs"/>
              </a:rPr>
              <a:t>3) 19% - Processes/information for businesses - information about how to protect businesses, processes to protect assets, general preparedness information (list)</a:t>
            </a:r>
          </a:p>
          <a:p>
            <a:r>
              <a:rPr lang="en-AU" sz="1200" kern="1200" dirty="0" smtClean="0">
                <a:solidFill>
                  <a:schemeClr val="tx1"/>
                </a:solidFill>
                <a:effectLst/>
                <a:latin typeface="+mn-lt"/>
                <a:ea typeface="+mn-ea"/>
                <a:cs typeface="+mn-cs"/>
              </a:rPr>
              <a:t>4) 4% - Reduced cost of equipment - subsidised cost on disaster readiness equipment (generators </a:t>
            </a:r>
            <a:r>
              <a:rPr lang="en-AU" sz="1200" kern="1200" dirty="0" err="1" smtClean="0">
                <a:solidFill>
                  <a:schemeClr val="tx1"/>
                </a:solidFill>
                <a:effectLst/>
                <a:latin typeface="+mn-lt"/>
                <a:ea typeface="+mn-ea"/>
                <a:cs typeface="+mn-cs"/>
              </a:rPr>
              <a:t>etc</a:t>
            </a:r>
            <a:r>
              <a:rPr lang="en-AU" sz="1200" kern="1200" dirty="0" smtClean="0">
                <a:solidFill>
                  <a:schemeClr val="tx1"/>
                </a:solidFill>
                <a:effectLst/>
                <a:latin typeface="+mn-lt"/>
                <a:ea typeface="+mn-ea"/>
                <a:cs typeface="+mn-cs"/>
              </a:rPr>
              <a:t>)</a:t>
            </a:r>
          </a:p>
          <a:p>
            <a:r>
              <a:rPr lang="en-AU" sz="1200" kern="1200" dirty="0" smtClean="0">
                <a:solidFill>
                  <a:schemeClr val="tx1"/>
                </a:solidFill>
                <a:effectLst/>
                <a:latin typeface="+mn-lt"/>
                <a:ea typeface="+mn-ea"/>
                <a:cs typeface="+mn-cs"/>
              </a:rPr>
              <a:t> </a:t>
            </a:r>
          </a:p>
          <a:p>
            <a:r>
              <a:rPr lang="en-AU" sz="1200" b="1" kern="1200" dirty="0" smtClean="0">
                <a:solidFill>
                  <a:schemeClr val="tx1"/>
                </a:solidFill>
                <a:effectLst/>
                <a:latin typeface="+mn-lt"/>
                <a:ea typeface="+mn-ea"/>
                <a:cs typeface="+mn-cs"/>
              </a:rPr>
              <a:t>Who do they pass information to before a disaster?</a:t>
            </a:r>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1) 90% - Staff</a:t>
            </a:r>
          </a:p>
          <a:p>
            <a:r>
              <a:rPr lang="en-AU" sz="1200" kern="1200" dirty="0" smtClean="0">
                <a:solidFill>
                  <a:schemeClr val="tx1"/>
                </a:solidFill>
                <a:effectLst/>
                <a:latin typeface="+mn-lt"/>
                <a:ea typeface="+mn-ea"/>
                <a:cs typeface="+mn-cs"/>
              </a:rPr>
              <a:t>2) 71% - Extended staff relations</a:t>
            </a:r>
          </a:p>
          <a:p>
            <a:r>
              <a:rPr lang="en-AU" sz="1200" kern="1200" dirty="0" smtClean="0">
                <a:solidFill>
                  <a:schemeClr val="tx1"/>
                </a:solidFill>
                <a:effectLst/>
                <a:latin typeface="+mn-lt"/>
                <a:ea typeface="+mn-ea"/>
                <a:cs typeface="+mn-cs"/>
              </a:rPr>
              <a:t>3) 62% - Suppliers</a:t>
            </a:r>
          </a:p>
          <a:p>
            <a:r>
              <a:rPr lang="en-AU" sz="1200" kern="1200" dirty="0" smtClean="0">
                <a:solidFill>
                  <a:schemeClr val="tx1"/>
                </a:solidFill>
                <a:effectLst/>
                <a:latin typeface="+mn-lt"/>
                <a:ea typeface="+mn-ea"/>
                <a:cs typeface="+mn-cs"/>
              </a:rPr>
              <a:t>4) 52% - Customers</a:t>
            </a:r>
          </a:p>
          <a:p>
            <a:r>
              <a:rPr lang="en-AU" sz="1200" kern="1200" dirty="0" smtClean="0">
                <a:solidFill>
                  <a:schemeClr val="tx1"/>
                </a:solidFill>
                <a:effectLst/>
                <a:latin typeface="+mn-lt"/>
                <a:ea typeface="+mn-ea"/>
                <a:cs typeface="+mn-cs"/>
              </a:rPr>
              <a:t> </a:t>
            </a:r>
          </a:p>
          <a:p>
            <a:endParaRPr lang="en-AU" dirty="0"/>
          </a:p>
        </p:txBody>
      </p:sp>
      <p:sp>
        <p:nvSpPr>
          <p:cNvPr id="4" name="Slide Number Placeholder 3"/>
          <p:cNvSpPr>
            <a:spLocks noGrp="1"/>
          </p:cNvSpPr>
          <p:nvPr>
            <p:ph type="sldNum" sz="quarter" idx="10"/>
          </p:nvPr>
        </p:nvSpPr>
        <p:spPr/>
        <p:txBody>
          <a:bodyPr/>
          <a:lstStyle/>
          <a:p>
            <a:fld id="{BFFADB13-E87D-4ED4-8D39-E14773663E33}" type="slidenum">
              <a:rPr lang="en-AU" smtClean="0"/>
              <a:t>5</a:t>
            </a:fld>
            <a:endParaRPr lang="en-AU"/>
          </a:p>
        </p:txBody>
      </p:sp>
    </p:spTree>
    <p:extLst>
      <p:ext uri="{BB962C8B-B14F-4D97-AF65-F5344CB8AC3E}">
        <p14:creationId xmlns:p14="http://schemas.microsoft.com/office/powerpoint/2010/main" val="2290191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Lobby tool</a:t>
            </a:r>
          </a:p>
          <a:p>
            <a:pPr marL="171450" indent="-171450">
              <a:buFont typeface="Arial" panose="020B0604020202020204" pitchFamily="34" charset="0"/>
              <a:buChar char="•"/>
            </a:pPr>
            <a:r>
              <a:rPr lang="en-AU" dirty="0" smtClean="0"/>
              <a:t>Pacific based numbers and statistics </a:t>
            </a:r>
          </a:p>
          <a:p>
            <a:pPr marL="171450" indent="-171450">
              <a:buFont typeface="Arial" panose="020B0604020202020204" pitchFamily="34" charset="0"/>
              <a:buChar char="•"/>
            </a:pPr>
            <a:r>
              <a:rPr lang="en-AU" dirty="0" smtClean="0"/>
              <a:t>Increased</a:t>
            </a:r>
            <a:r>
              <a:rPr lang="en-AU" baseline="0" dirty="0" smtClean="0"/>
              <a:t> business resilience means increased community resilience</a:t>
            </a:r>
          </a:p>
          <a:p>
            <a:endParaRPr lang="en-AU" dirty="0" smtClean="0"/>
          </a:p>
        </p:txBody>
      </p:sp>
      <p:sp>
        <p:nvSpPr>
          <p:cNvPr id="4" name="Slide Number Placeholder 3"/>
          <p:cNvSpPr>
            <a:spLocks noGrp="1"/>
          </p:cNvSpPr>
          <p:nvPr>
            <p:ph type="sldNum" sz="quarter" idx="10"/>
          </p:nvPr>
        </p:nvSpPr>
        <p:spPr/>
        <p:txBody>
          <a:bodyPr/>
          <a:lstStyle/>
          <a:p>
            <a:fld id="{BFFADB13-E87D-4ED4-8D39-E14773663E33}" type="slidenum">
              <a:rPr lang="en-AU" smtClean="0"/>
              <a:t>6</a:t>
            </a:fld>
            <a:endParaRPr lang="en-AU"/>
          </a:p>
        </p:txBody>
      </p:sp>
    </p:spTree>
    <p:extLst>
      <p:ext uri="{BB962C8B-B14F-4D97-AF65-F5344CB8AC3E}">
        <p14:creationId xmlns:p14="http://schemas.microsoft.com/office/powerpoint/2010/main" val="1380291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FFADB13-E87D-4ED4-8D39-E14773663E33}" type="slidenum">
              <a:rPr lang="en-AU" smtClean="0"/>
              <a:t>7</a:t>
            </a:fld>
            <a:endParaRPr lang="en-AU"/>
          </a:p>
        </p:txBody>
      </p:sp>
    </p:spTree>
    <p:extLst>
      <p:ext uri="{BB962C8B-B14F-4D97-AF65-F5344CB8AC3E}">
        <p14:creationId xmlns:p14="http://schemas.microsoft.com/office/powerpoint/2010/main" val="79016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FFADB13-E87D-4ED4-8D39-E14773663E33}" type="slidenum">
              <a:rPr lang="en-AU" smtClean="0"/>
              <a:t>8</a:t>
            </a:fld>
            <a:endParaRPr lang="en-AU"/>
          </a:p>
        </p:txBody>
      </p:sp>
    </p:spTree>
    <p:extLst>
      <p:ext uri="{BB962C8B-B14F-4D97-AF65-F5344CB8AC3E}">
        <p14:creationId xmlns:p14="http://schemas.microsoft.com/office/powerpoint/2010/main" val="147855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FFADB13-E87D-4ED4-8D39-E14773663E33}" type="slidenum">
              <a:rPr lang="en-AU" smtClean="0"/>
              <a:t>9</a:t>
            </a:fld>
            <a:endParaRPr lang="en-AU"/>
          </a:p>
        </p:txBody>
      </p:sp>
    </p:spTree>
    <p:extLst>
      <p:ext uri="{BB962C8B-B14F-4D97-AF65-F5344CB8AC3E}">
        <p14:creationId xmlns:p14="http://schemas.microsoft.com/office/powerpoint/2010/main" val="1360454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9CEB0672-ED5C-48A4-A2BB-7F343583C0DE}" type="datetimeFigureOut">
              <a:rPr lang="en-AU" smtClean="0"/>
              <a:t>25/07/2017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AE47796-9947-48F6-BF09-5F7D704D39FC}" type="slidenum">
              <a:rPr lang="en-AU" smtClean="0"/>
              <a:t>‹#›</a:t>
            </a:fld>
            <a:endParaRPr lang="en-AU"/>
          </a:p>
        </p:txBody>
      </p:sp>
    </p:spTree>
    <p:extLst>
      <p:ext uri="{BB962C8B-B14F-4D97-AF65-F5344CB8AC3E}">
        <p14:creationId xmlns:p14="http://schemas.microsoft.com/office/powerpoint/2010/main" val="3259097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9CEB0672-ED5C-48A4-A2BB-7F343583C0DE}" type="datetimeFigureOut">
              <a:rPr lang="en-AU" smtClean="0"/>
              <a:t>25/07/2017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AE47796-9947-48F6-BF09-5F7D704D39FC}" type="slidenum">
              <a:rPr lang="en-AU" smtClean="0"/>
              <a:t>‹#›</a:t>
            </a:fld>
            <a:endParaRPr lang="en-AU"/>
          </a:p>
        </p:txBody>
      </p:sp>
    </p:spTree>
    <p:extLst>
      <p:ext uri="{BB962C8B-B14F-4D97-AF65-F5344CB8AC3E}">
        <p14:creationId xmlns:p14="http://schemas.microsoft.com/office/powerpoint/2010/main" val="383976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9CEB0672-ED5C-48A4-A2BB-7F343583C0DE}" type="datetimeFigureOut">
              <a:rPr lang="en-AU" smtClean="0"/>
              <a:t>25/07/2017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AE47796-9947-48F6-BF09-5F7D704D39FC}" type="slidenum">
              <a:rPr lang="en-AU" smtClean="0"/>
              <a:t>‹#›</a:t>
            </a:fld>
            <a:endParaRPr lang="en-AU"/>
          </a:p>
        </p:txBody>
      </p:sp>
    </p:spTree>
    <p:extLst>
      <p:ext uri="{BB962C8B-B14F-4D97-AF65-F5344CB8AC3E}">
        <p14:creationId xmlns:p14="http://schemas.microsoft.com/office/powerpoint/2010/main" val="4054783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9CEB0672-ED5C-48A4-A2BB-7F343583C0DE}" type="datetimeFigureOut">
              <a:rPr lang="en-AU" smtClean="0"/>
              <a:t>25/07/2017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AE47796-9947-48F6-BF09-5F7D704D39FC}" type="slidenum">
              <a:rPr lang="en-AU" smtClean="0"/>
              <a:t>‹#›</a:t>
            </a:fld>
            <a:endParaRPr lang="en-AU"/>
          </a:p>
        </p:txBody>
      </p:sp>
    </p:spTree>
    <p:extLst>
      <p:ext uri="{BB962C8B-B14F-4D97-AF65-F5344CB8AC3E}">
        <p14:creationId xmlns:p14="http://schemas.microsoft.com/office/powerpoint/2010/main" val="1368885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CEB0672-ED5C-48A4-A2BB-7F343583C0DE}" type="datetimeFigureOut">
              <a:rPr lang="en-AU" smtClean="0"/>
              <a:t>25/07/2017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AE47796-9947-48F6-BF09-5F7D704D39FC}" type="slidenum">
              <a:rPr lang="en-AU" smtClean="0"/>
              <a:t>‹#›</a:t>
            </a:fld>
            <a:endParaRPr lang="en-AU"/>
          </a:p>
        </p:txBody>
      </p:sp>
    </p:spTree>
    <p:extLst>
      <p:ext uri="{BB962C8B-B14F-4D97-AF65-F5344CB8AC3E}">
        <p14:creationId xmlns:p14="http://schemas.microsoft.com/office/powerpoint/2010/main" val="2398119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9CEB0672-ED5C-48A4-A2BB-7F343583C0DE}" type="datetimeFigureOut">
              <a:rPr lang="en-AU" smtClean="0"/>
              <a:t>25/07/2017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AE47796-9947-48F6-BF09-5F7D704D39FC}" type="slidenum">
              <a:rPr lang="en-AU" smtClean="0"/>
              <a:t>‹#›</a:t>
            </a:fld>
            <a:endParaRPr lang="en-AU"/>
          </a:p>
        </p:txBody>
      </p:sp>
    </p:spTree>
    <p:extLst>
      <p:ext uri="{BB962C8B-B14F-4D97-AF65-F5344CB8AC3E}">
        <p14:creationId xmlns:p14="http://schemas.microsoft.com/office/powerpoint/2010/main" val="3545043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9CEB0672-ED5C-48A4-A2BB-7F343583C0DE}" type="datetimeFigureOut">
              <a:rPr lang="en-AU" smtClean="0"/>
              <a:t>25/07/2017</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EAE47796-9947-48F6-BF09-5F7D704D39FC}" type="slidenum">
              <a:rPr lang="en-AU" smtClean="0"/>
              <a:t>‹#›</a:t>
            </a:fld>
            <a:endParaRPr lang="en-AU"/>
          </a:p>
        </p:txBody>
      </p:sp>
    </p:spTree>
    <p:extLst>
      <p:ext uri="{BB962C8B-B14F-4D97-AF65-F5344CB8AC3E}">
        <p14:creationId xmlns:p14="http://schemas.microsoft.com/office/powerpoint/2010/main" val="2351129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9CEB0672-ED5C-48A4-A2BB-7F343583C0DE}" type="datetimeFigureOut">
              <a:rPr lang="en-AU" smtClean="0"/>
              <a:t>25/07/2017</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EAE47796-9947-48F6-BF09-5F7D704D39FC}" type="slidenum">
              <a:rPr lang="en-AU" smtClean="0"/>
              <a:t>‹#›</a:t>
            </a:fld>
            <a:endParaRPr lang="en-AU"/>
          </a:p>
        </p:txBody>
      </p:sp>
    </p:spTree>
    <p:extLst>
      <p:ext uri="{BB962C8B-B14F-4D97-AF65-F5344CB8AC3E}">
        <p14:creationId xmlns:p14="http://schemas.microsoft.com/office/powerpoint/2010/main" val="1552908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EB0672-ED5C-48A4-A2BB-7F343583C0DE}" type="datetimeFigureOut">
              <a:rPr lang="en-AU" smtClean="0"/>
              <a:t>25/07/2017</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EAE47796-9947-48F6-BF09-5F7D704D39FC}" type="slidenum">
              <a:rPr lang="en-AU" smtClean="0"/>
              <a:t>‹#›</a:t>
            </a:fld>
            <a:endParaRPr lang="en-AU"/>
          </a:p>
        </p:txBody>
      </p:sp>
    </p:spTree>
    <p:extLst>
      <p:ext uri="{BB962C8B-B14F-4D97-AF65-F5344CB8AC3E}">
        <p14:creationId xmlns:p14="http://schemas.microsoft.com/office/powerpoint/2010/main" val="4184156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CEB0672-ED5C-48A4-A2BB-7F343583C0DE}" type="datetimeFigureOut">
              <a:rPr lang="en-AU" smtClean="0"/>
              <a:t>25/07/2017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AE47796-9947-48F6-BF09-5F7D704D39FC}" type="slidenum">
              <a:rPr lang="en-AU" smtClean="0"/>
              <a:t>‹#›</a:t>
            </a:fld>
            <a:endParaRPr lang="en-AU"/>
          </a:p>
        </p:txBody>
      </p:sp>
    </p:spTree>
    <p:extLst>
      <p:ext uri="{BB962C8B-B14F-4D97-AF65-F5344CB8AC3E}">
        <p14:creationId xmlns:p14="http://schemas.microsoft.com/office/powerpoint/2010/main" val="2034135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CEB0672-ED5C-48A4-A2BB-7F343583C0DE}" type="datetimeFigureOut">
              <a:rPr lang="en-AU" smtClean="0"/>
              <a:t>25/07/2017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AE47796-9947-48F6-BF09-5F7D704D39FC}" type="slidenum">
              <a:rPr lang="en-AU" smtClean="0"/>
              <a:t>‹#›</a:t>
            </a:fld>
            <a:endParaRPr lang="en-AU"/>
          </a:p>
        </p:txBody>
      </p:sp>
    </p:spTree>
    <p:extLst>
      <p:ext uri="{BB962C8B-B14F-4D97-AF65-F5344CB8AC3E}">
        <p14:creationId xmlns:p14="http://schemas.microsoft.com/office/powerpoint/2010/main" val="2961254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B0672-ED5C-48A4-A2BB-7F343583C0DE}" type="datetimeFigureOut">
              <a:rPr lang="en-AU" smtClean="0"/>
              <a:t>25/07/2017</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E47796-9947-48F6-BF09-5F7D704D39FC}" type="slidenum">
              <a:rPr lang="en-AU" smtClean="0"/>
              <a:t>‹#›</a:t>
            </a:fld>
            <a:endParaRPr lang="en-AU"/>
          </a:p>
        </p:txBody>
      </p:sp>
    </p:spTree>
    <p:extLst>
      <p:ext uri="{BB962C8B-B14F-4D97-AF65-F5344CB8AC3E}">
        <p14:creationId xmlns:p14="http://schemas.microsoft.com/office/powerpoint/2010/main" val="14988782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 name="CostDisasterBusiness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01125" y="736600"/>
            <a:ext cx="9491349" cy="5338763"/>
          </a:xfrm>
        </p:spPr>
      </p:pic>
    </p:spTree>
    <p:extLst>
      <p:ext uri="{BB962C8B-B14F-4D97-AF65-F5344CB8AC3E}">
        <p14:creationId xmlns:p14="http://schemas.microsoft.com/office/powerpoint/2010/main" val="41690095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74879"/>
            <a:ext cx="9144000" cy="2387600"/>
          </a:xfrm>
        </p:spPr>
        <p:txBody>
          <a:bodyPr/>
          <a:lstStyle/>
          <a:p>
            <a:r>
              <a:rPr lang="en-AU" dirty="0" smtClean="0"/>
              <a:t>Disaster Toolkit for Business</a:t>
            </a:r>
            <a:endParaRPr lang="en-AU" dirty="0"/>
          </a:p>
        </p:txBody>
      </p:sp>
      <p:sp>
        <p:nvSpPr>
          <p:cNvPr id="3" name="Subtitle 2"/>
          <p:cNvSpPr>
            <a:spLocks noGrp="1"/>
          </p:cNvSpPr>
          <p:nvPr>
            <p:ph type="subTitle" idx="1"/>
          </p:nvPr>
        </p:nvSpPr>
        <p:spPr>
          <a:xfrm>
            <a:off x="1524000" y="4684881"/>
            <a:ext cx="9144000" cy="1655762"/>
          </a:xfrm>
        </p:spPr>
        <p:txBody>
          <a:bodyPr>
            <a:normAutofit lnSpcReduction="10000"/>
          </a:bodyPr>
          <a:lstStyle/>
          <a:p>
            <a:endParaRPr lang="en-AU" dirty="0" smtClean="0"/>
          </a:p>
          <a:p>
            <a:r>
              <a:rPr lang="en-AU" dirty="0" smtClean="0"/>
              <a:t>Lisa Kingsberry</a:t>
            </a:r>
          </a:p>
          <a:p>
            <a:r>
              <a:rPr lang="en-AU" dirty="0" smtClean="0"/>
              <a:t>Project lead, Disaster Risk Communications </a:t>
            </a:r>
          </a:p>
          <a:p>
            <a:r>
              <a:rPr lang="en-AU" dirty="0" smtClean="0"/>
              <a:t>Pacific Community (SPC)</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4683" y="1960365"/>
            <a:ext cx="2482634" cy="2601801"/>
          </a:xfrm>
          <a:prstGeom prst="rect">
            <a:avLst/>
          </a:prstGeom>
        </p:spPr>
      </p:pic>
      <p:grpSp>
        <p:nvGrpSpPr>
          <p:cNvPr id="7" name="Group 6"/>
          <p:cNvGrpSpPr/>
          <p:nvPr/>
        </p:nvGrpSpPr>
        <p:grpSpPr>
          <a:xfrm rot="324256">
            <a:off x="8155984" y="2021618"/>
            <a:ext cx="3132519" cy="2398365"/>
            <a:chOff x="8067084" y="2056097"/>
            <a:chExt cx="3132519" cy="2398365"/>
          </a:xfrm>
        </p:grpSpPr>
        <p:pic>
          <p:nvPicPr>
            <p:cNvPr id="4" name="Picture 3"/>
            <p:cNvPicPr>
              <a:picLocks noChangeAspect="1"/>
            </p:cNvPicPr>
            <p:nvPr/>
          </p:nvPicPr>
          <p:blipFill rotWithShape="1">
            <a:blip r:embed="rId4"/>
            <a:srcRect l="34236" t="13667" r="32500" b="9888"/>
            <a:stretch/>
          </p:blipFill>
          <p:spPr>
            <a:xfrm rot="20954364">
              <a:off x="8067084" y="2056097"/>
              <a:ext cx="1669792" cy="2398365"/>
            </a:xfrm>
            <a:prstGeom prst="rect">
              <a:avLst/>
            </a:prstGeom>
          </p:spPr>
        </p:pic>
        <p:pic>
          <p:nvPicPr>
            <p:cNvPr id="6" name="Picture 5"/>
            <p:cNvPicPr>
              <a:picLocks noChangeAspect="1"/>
            </p:cNvPicPr>
            <p:nvPr/>
          </p:nvPicPr>
          <p:blipFill rotWithShape="1">
            <a:blip r:embed="rId5"/>
            <a:srcRect l="33819" t="13111" r="32014" b="12333"/>
            <a:stretch/>
          </p:blipFill>
          <p:spPr>
            <a:xfrm rot="168666">
              <a:off x="9586201" y="2155084"/>
              <a:ext cx="1613402" cy="2200391"/>
            </a:xfrm>
            <a:prstGeom prst="rect">
              <a:avLst/>
            </a:prstGeom>
          </p:spPr>
        </p:pic>
      </p:grpSp>
      <p:grpSp>
        <p:nvGrpSpPr>
          <p:cNvPr id="8" name="Group 7"/>
          <p:cNvGrpSpPr/>
          <p:nvPr/>
        </p:nvGrpSpPr>
        <p:grpSpPr>
          <a:xfrm>
            <a:off x="986237" y="2025437"/>
            <a:ext cx="3132519" cy="2398365"/>
            <a:chOff x="8067084" y="2056097"/>
            <a:chExt cx="3132519" cy="2398365"/>
          </a:xfrm>
        </p:grpSpPr>
        <p:pic>
          <p:nvPicPr>
            <p:cNvPr id="9" name="Picture 8"/>
            <p:cNvPicPr>
              <a:picLocks noChangeAspect="1"/>
            </p:cNvPicPr>
            <p:nvPr/>
          </p:nvPicPr>
          <p:blipFill rotWithShape="1">
            <a:blip r:embed="rId4"/>
            <a:srcRect l="34236" t="13667" r="32500" b="9888"/>
            <a:stretch/>
          </p:blipFill>
          <p:spPr>
            <a:xfrm rot="20954364">
              <a:off x="8067084" y="2056097"/>
              <a:ext cx="1669792" cy="2398365"/>
            </a:xfrm>
            <a:prstGeom prst="rect">
              <a:avLst/>
            </a:prstGeom>
          </p:spPr>
        </p:pic>
        <p:pic>
          <p:nvPicPr>
            <p:cNvPr id="10" name="Picture 9"/>
            <p:cNvPicPr>
              <a:picLocks noChangeAspect="1"/>
            </p:cNvPicPr>
            <p:nvPr/>
          </p:nvPicPr>
          <p:blipFill rotWithShape="1">
            <a:blip r:embed="rId5"/>
            <a:srcRect l="33819" t="13111" r="32014" b="12333"/>
            <a:stretch/>
          </p:blipFill>
          <p:spPr>
            <a:xfrm rot="168666">
              <a:off x="9586201" y="2155084"/>
              <a:ext cx="1613402" cy="2200391"/>
            </a:xfrm>
            <a:prstGeom prst="rect">
              <a:avLst/>
            </a:prstGeom>
          </p:spPr>
        </p:pic>
      </p:grpSp>
    </p:spTree>
    <p:extLst>
      <p:ext uri="{BB962C8B-B14F-4D97-AF65-F5344CB8AC3E}">
        <p14:creationId xmlns:p14="http://schemas.microsoft.com/office/powerpoint/2010/main" val="31297248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usiness Success Surviva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76" y="1"/>
            <a:ext cx="12192276" cy="6858000"/>
          </a:xfrm>
        </p:spPr>
      </p:pic>
    </p:spTree>
    <p:extLst>
      <p:ext uri="{BB962C8B-B14F-4D97-AF65-F5344CB8AC3E}">
        <p14:creationId xmlns:p14="http://schemas.microsoft.com/office/powerpoint/2010/main" val="14874964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1667" t="11111" r="22222" b="20444"/>
          <a:stretch/>
        </p:blipFill>
        <p:spPr>
          <a:xfrm>
            <a:off x="2209800" y="242180"/>
            <a:ext cx="8280400" cy="6312780"/>
          </a:xfrm>
          <a:prstGeom prst="rect">
            <a:avLst/>
          </a:prstGeom>
        </p:spPr>
      </p:pic>
    </p:spTree>
    <p:extLst>
      <p:ext uri="{BB962C8B-B14F-4D97-AF65-F5344CB8AC3E}">
        <p14:creationId xmlns:p14="http://schemas.microsoft.com/office/powerpoint/2010/main" val="38691603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47750"/>
            <a:ext cx="10515600" cy="1325563"/>
          </a:xfrm>
        </p:spPr>
        <p:txBody>
          <a:bodyPr/>
          <a:lstStyle/>
          <a:p>
            <a:r>
              <a:rPr lang="en-AU" dirty="0" smtClean="0"/>
              <a:t>Testing phase</a:t>
            </a:r>
            <a:endParaRPr lang="en-AU" dirty="0"/>
          </a:p>
        </p:txBody>
      </p:sp>
      <p:sp>
        <p:nvSpPr>
          <p:cNvPr id="3" name="Content Placeholder 2"/>
          <p:cNvSpPr>
            <a:spLocks noGrp="1"/>
          </p:cNvSpPr>
          <p:nvPr>
            <p:ph idx="1"/>
          </p:nvPr>
        </p:nvSpPr>
        <p:spPr>
          <a:xfrm>
            <a:off x="838200" y="2282825"/>
            <a:ext cx="10515600" cy="2847975"/>
          </a:xfrm>
        </p:spPr>
        <p:txBody>
          <a:bodyPr/>
          <a:lstStyle/>
          <a:p>
            <a:r>
              <a:rPr lang="en-AU" dirty="0" smtClean="0"/>
              <a:t>Three exploratory sessions with private sector</a:t>
            </a:r>
          </a:p>
          <a:p>
            <a:r>
              <a:rPr lang="en-AU" dirty="0" smtClean="0"/>
              <a:t>Desk research and Pacific based disaster costing</a:t>
            </a:r>
          </a:p>
          <a:p>
            <a:r>
              <a:rPr lang="en-AU" dirty="0" smtClean="0"/>
              <a:t>Working group development and advisory role</a:t>
            </a:r>
          </a:p>
          <a:p>
            <a:r>
              <a:rPr lang="en-AU" dirty="0" smtClean="0"/>
              <a:t>Development of toolkit and message testing</a:t>
            </a:r>
          </a:p>
          <a:p>
            <a:r>
              <a:rPr lang="en-AU" dirty="0" smtClean="0"/>
              <a:t>Post-testing feedback</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8178" y="0"/>
            <a:ext cx="1999522" cy="2095500"/>
          </a:xfrm>
          <a:prstGeom prst="rect">
            <a:avLst/>
          </a:prstGeom>
        </p:spPr>
      </p:pic>
      <p:pic>
        <p:nvPicPr>
          <p:cNvPr id="1026" name="Picture 2"/>
          <p:cNvPicPr>
            <a:picLocks noChangeArrowheads="1"/>
          </p:cNvPicPr>
          <p:nvPr/>
        </p:nvPicPr>
        <p:blipFill rotWithShape="1">
          <a:blip r:embed="rId4">
            <a:extLst>
              <a:ext uri="{28A0092B-C50C-407E-A947-70E740481C1C}">
                <a14:useLocalDpi xmlns:a14="http://schemas.microsoft.com/office/drawing/2010/main" val="0"/>
              </a:ext>
            </a:extLst>
          </a:blip>
          <a:srcRect l="15182" b="31726"/>
          <a:stretch/>
        </p:blipFill>
        <p:spPr bwMode="auto">
          <a:xfrm>
            <a:off x="1139333" y="36513"/>
            <a:ext cx="8214945" cy="101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1277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5825"/>
            <a:ext cx="10515600" cy="1325563"/>
          </a:xfrm>
        </p:spPr>
        <p:txBody>
          <a:bodyPr/>
          <a:lstStyle/>
          <a:p>
            <a:r>
              <a:rPr lang="en-AU" dirty="0" smtClean="0"/>
              <a:t>How this toolkit works for you</a:t>
            </a:r>
            <a:endParaRPr lang="en-AU" dirty="0"/>
          </a:p>
        </p:txBody>
      </p:sp>
      <p:sp>
        <p:nvSpPr>
          <p:cNvPr id="3" name="Content Placeholder 2"/>
          <p:cNvSpPr>
            <a:spLocks noGrp="1"/>
          </p:cNvSpPr>
          <p:nvPr>
            <p:ph idx="1"/>
          </p:nvPr>
        </p:nvSpPr>
        <p:spPr>
          <a:xfrm>
            <a:off x="838200" y="2211387"/>
            <a:ext cx="10515600" cy="3965575"/>
          </a:xfrm>
        </p:spPr>
        <p:txBody>
          <a:bodyPr/>
          <a:lstStyle/>
          <a:p>
            <a:r>
              <a:rPr lang="en-AU" dirty="0" smtClean="0"/>
              <a:t>Helping partners understand need for private sector partnerships (Private Public Partnerships)</a:t>
            </a:r>
          </a:p>
          <a:p>
            <a:r>
              <a:rPr lang="en-AU" dirty="0" smtClean="0"/>
              <a:t>Providing engaging evidence on the impact of disaster in the region</a:t>
            </a:r>
          </a:p>
          <a:p>
            <a:r>
              <a:rPr lang="en-AU" dirty="0" smtClean="0"/>
              <a:t>Supporting communities, staff, suppliers and businesses to be disaster prepared and resilient.</a:t>
            </a:r>
          </a:p>
          <a:p>
            <a:r>
              <a:rPr lang="en-AU" dirty="0" smtClean="0"/>
              <a:t>Localisation</a:t>
            </a:r>
            <a:endParaRPr lang="en-AU"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8178" y="0"/>
            <a:ext cx="1999522" cy="2095500"/>
          </a:xfrm>
          <a:prstGeom prst="rect">
            <a:avLst/>
          </a:prstGeom>
        </p:spPr>
      </p:pic>
      <p:pic>
        <p:nvPicPr>
          <p:cNvPr id="5" name="Picture 2"/>
          <p:cNvPicPr>
            <a:picLocks noChangeArrowheads="1"/>
          </p:cNvPicPr>
          <p:nvPr/>
        </p:nvPicPr>
        <p:blipFill rotWithShape="1">
          <a:blip r:embed="rId4">
            <a:extLst>
              <a:ext uri="{28A0092B-C50C-407E-A947-70E740481C1C}">
                <a14:useLocalDpi xmlns:a14="http://schemas.microsoft.com/office/drawing/2010/main" val="0"/>
              </a:ext>
            </a:extLst>
          </a:blip>
          <a:srcRect l="15182" b="31726"/>
          <a:stretch/>
        </p:blipFill>
        <p:spPr bwMode="auto">
          <a:xfrm>
            <a:off x="1139333" y="36513"/>
            <a:ext cx="8214945" cy="101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3234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47750"/>
            <a:ext cx="10515600" cy="1325563"/>
          </a:xfrm>
        </p:spPr>
        <p:txBody>
          <a:bodyPr/>
          <a:lstStyle/>
          <a:p>
            <a:r>
              <a:rPr lang="en-AU" dirty="0" smtClean="0"/>
              <a:t>How to use this toolkit at national level</a:t>
            </a:r>
            <a:endParaRPr lang="en-AU" dirty="0"/>
          </a:p>
        </p:txBody>
      </p:sp>
      <p:sp>
        <p:nvSpPr>
          <p:cNvPr id="3" name="Content Placeholder 2"/>
          <p:cNvSpPr>
            <a:spLocks noGrp="1"/>
          </p:cNvSpPr>
          <p:nvPr>
            <p:ph idx="1"/>
          </p:nvPr>
        </p:nvSpPr>
        <p:spPr>
          <a:xfrm>
            <a:off x="838200" y="2412459"/>
            <a:ext cx="10515600" cy="3764503"/>
          </a:xfrm>
        </p:spPr>
        <p:txBody>
          <a:bodyPr/>
          <a:lstStyle/>
          <a:p>
            <a:r>
              <a:rPr lang="en-AU" dirty="0" smtClean="0"/>
              <a:t>Supply chain value </a:t>
            </a:r>
          </a:p>
          <a:p>
            <a:r>
              <a:rPr lang="en-AU" dirty="0" smtClean="0"/>
              <a:t>Insurance lobbying and discussion </a:t>
            </a:r>
          </a:p>
          <a:p>
            <a:r>
              <a:rPr lang="en-AU" dirty="0" smtClean="0"/>
              <a:t>Awareness of disaster impact on private sector </a:t>
            </a:r>
          </a:p>
          <a:p>
            <a:r>
              <a:rPr lang="en-AU" dirty="0" smtClean="0"/>
              <a:t>Increased capacity for partnerships across Government/Private Sector links in disaster preparedness and response</a:t>
            </a:r>
            <a:endParaRPr lang="en-AU"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8178" y="0"/>
            <a:ext cx="1999522" cy="2095500"/>
          </a:xfrm>
          <a:prstGeom prst="rect">
            <a:avLst/>
          </a:prstGeom>
        </p:spPr>
      </p:pic>
      <p:pic>
        <p:nvPicPr>
          <p:cNvPr id="5" name="Picture 2"/>
          <p:cNvPicPr>
            <a:picLocks noChangeArrowheads="1"/>
          </p:cNvPicPr>
          <p:nvPr/>
        </p:nvPicPr>
        <p:blipFill rotWithShape="1">
          <a:blip r:embed="rId4">
            <a:extLst>
              <a:ext uri="{28A0092B-C50C-407E-A947-70E740481C1C}">
                <a14:useLocalDpi xmlns:a14="http://schemas.microsoft.com/office/drawing/2010/main" val="0"/>
              </a:ext>
            </a:extLst>
          </a:blip>
          <a:srcRect l="15182" b="31726"/>
          <a:stretch/>
        </p:blipFill>
        <p:spPr bwMode="auto">
          <a:xfrm>
            <a:off x="1139333" y="36513"/>
            <a:ext cx="8214945" cy="101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3906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93762"/>
            <a:ext cx="10515600" cy="1325563"/>
          </a:xfrm>
        </p:spPr>
        <p:txBody>
          <a:bodyPr/>
          <a:lstStyle/>
          <a:p>
            <a:r>
              <a:rPr lang="en-AU" dirty="0" smtClean="0"/>
              <a:t>Where to from here?	</a:t>
            </a:r>
            <a:endParaRPr lang="en-AU" dirty="0"/>
          </a:p>
        </p:txBody>
      </p:sp>
      <p:sp>
        <p:nvSpPr>
          <p:cNvPr id="3" name="Content Placeholder 2"/>
          <p:cNvSpPr>
            <a:spLocks noGrp="1"/>
          </p:cNvSpPr>
          <p:nvPr>
            <p:ph idx="1"/>
          </p:nvPr>
        </p:nvSpPr>
        <p:spPr>
          <a:xfrm>
            <a:off x="838200" y="2095499"/>
            <a:ext cx="10515600" cy="4081463"/>
          </a:xfrm>
        </p:spPr>
        <p:txBody>
          <a:bodyPr/>
          <a:lstStyle/>
          <a:p>
            <a:r>
              <a:rPr lang="en-AU" dirty="0" smtClean="0"/>
              <a:t>Translation and localisation </a:t>
            </a:r>
          </a:p>
          <a:p>
            <a:pPr lvl="1"/>
            <a:r>
              <a:rPr lang="en-AU" dirty="0" smtClean="0"/>
              <a:t>Two phase process</a:t>
            </a:r>
          </a:p>
          <a:p>
            <a:pPr lvl="1"/>
            <a:r>
              <a:rPr lang="en-AU" dirty="0" smtClean="0"/>
              <a:t>Exploratory work and sessions in country</a:t>
            </a:r>
          </a:p>
          <a:p>
            <a:r>
              <a:rPr lang="en-AU" dirty="0" smtClean="0"/>
              <a:t>Engagement with government and train-the-trainers to ensure understanding flows downwards (Fiji Business Disaster Resilience Council and Connecting Business Initiative)</a:t>
            </a:r>
          </a:p>
          <a:p>
            <a:r>
              <a:rPr lang="en-AU" dirty="0" smtClean="0"/>
              <a:t>Message testing at community levels and development of tools for micro business sector and SMEs once translated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8178" y="0"/>
            <a:ext cx="1999522" cy="2095500"/>
          </a:xfrm>
          <a:prstGeom prst="rect">
            <a:avLst/>
          </a:prstGeom>
        </p:spPr>
      </p:pic>
      <p:pic>
        <p:nvPicPr>
          <p:cNvPr id="5" name="Picture 2"/>
          <p:cNvPicPr>
            <a:picLocks noChangeArrowheads="1"/>
          </p:cNvPicPr>
          <p:nvPr/>
        </p:nvPicPr>
        <p:blipFill rotWithShape="1">
          <a:blip r:embed="rId4">
            <a:extLst>
              <a:ext uri="{28A0092B-C50C-407E-A947-70E740481C1C}">
                <a14:useLocalDpi xmlns:a14="http://schemas.microsoft.com/office/drawing/2010/main" val="0"/>
              </a:ext>
            </a:extLst>
          </a:blip>
          <a:srcRect l="15182" b="31726"/>
          <a:stretch/>
        </p:blipFill>
        <p:spPr bwMode="auto">
          <a:xfrm>
            <a:off x="1139333" y="36513"/>
            <a:ext cx="8214945" cy="101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7252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rrowheads="1"/>
          </p:cNvPicPr>
          <p:nvPr/>
        </p:nvPicPr>
        <p:blipFill rotWithShape="1">
          <a:blip r:embed="rId3">
            <a:extLst>
              <a:ext uri="{28A0092B-C50C-407E-A947-70E740481C1C}">
                <a14:useLocalDpi xmlns:a14="http://schemas.microsoft.com/office/drawing/2010/main" val="0"/>
              </a:ext>
            </a:extLst>
          </a:blip>
          <a:srcRect l="15182" r="23647" b="31726"/>
          <a:stretch/>
        </p:blipFill>
        <p:spPr bwMode="auto">
          <a:xfrm>
            <a:off x="1139332" y="2544145"/>
            <a:ext cx="8026400" cy="1369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666" y="4109533"/>
            <a:ext cx="3112209" cy="978123"/>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3329" y="4152824"/>
            <a:ext cx="2540000" cy="891540"/>
          </a:xfrm>
          <a:prstGeom prst="rect">
            <a:avLst/>
          </a:prstGeom>
        </p:spPr>
      </p:pic>
      <p:sp>
        <p:nvSpPr>
          <p:cNvPr id="15" name="Title 5"/>
          <p:cNvSpPr txBox="1">
            <a:spLocks/>
          </p:cNvSpPr>
          <p:nvPr/>
        </p:nvSpPr>
        <p:spPr>
          <a:xfrm>
            <a:off x="428323" y="64596"/>
            <a:ext cx="2898817" cy="1456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smtClean="0"/>
              <a:t>Thank you</a:t>
            </a:r>
            <a:endParaRPr lang="en-AU" dirty="0"/>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5547" y="-41355"/>
            <a:ext cx="4187319" cy="1444625"/>
          </a:xfrm>
          <a:prstGeom prst="rect">
            <a:avLst/>
          </a:prstGeom>
        </p:spPr>
      </p:pic>
      <p:pic>
        <p:nvPicPr>
          <p:cNvPr id="17" name="Picture 2"/>
          <p:cNvPicPr>
            <a:picLocks noChangeArrowheads="1"/>
          </p:cNvPicPr>
          <p:nvPr/>
        </p:nvPicPr>
        <p:blipFill rotWithShape="1">
          <a:blip r:embed="rId3">
            <a:extLst>
              <a:ext uri="{28A0092B-C50C-407E-A947-70E740481C1C}">
                <a14:useLocalDpi xmlns:a14="http://schemas.microsoft.com/office/drawing/2010/main" val="0"/>
              </a:ext>
            </a:extLst>
          </a:blip>
          <a:srcRect l="15182" r="23647" b="31726"/>
          <a:stretch/>
        </p:blipFill>
        <p:spPr bwMode="auto">
          <a:xfrm>
            <a:off x="428323" y="1151878"/>
            <a:ext cx="8026400" cy="13699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552458"/>
            <a:ext cx="10541000" cy="1481010"/>
          </a:xfrm>
          <a:prstGeom prst="rect">
            <a:avLst/>
          </a:prstGeom>
        </p:spPr>
      </p:pic>
      <p:sp>
        <p:nvSpPr>
          <p:cNvPr id="21" name="Rectangle 20"/>
          <p:cNvSpPr/>
          <p:nvPr/>
        </p:nvSpPr>
        <p:spPr>
          <a:xfrm>
            <a:off x="354666" y="5448034"/>
            <a:ext cx="11319177" cy="1384995"/>
          </a:xfrm>
          <a:prstGeom prst="rect">
            <a:avLst/>
          </a:prstGeom>
        </p:spPr>
        <p:txBody>
          <a:bodyPr wrap="square">
            <a:spAutoFit/>
          </a:bodyPr>
          <a:lstStyle/>
          <a:p>
            <a:pPr lvl="0">
              <a:spcAft>
                <a:spcPts val="0"/>
              </a:spcAft>
            </a:pPr>
            <a:r>
              <a:rPr lang="en-AU" sz="1400" i="1" u="sng" dirty="0" smtClean="0">
                <a:latin typeface="Calibri" panose="020F0502020204030204" pitchFamily="34" charset="0"/>
                <a:ea typeface="Calibri" panose="020F0502020204030204" pitchFamily="34" charset="0"/>
                <a:cs typeface="Calibri" panose="020F0502020204030204" pitchFamily="34" charset="0"/>
              </a:rPr>
              <a:t>Working Group Team</a:t>
            </a:r>
            <a:r>
              <a:rPr lang="en-AU" sz="1400" i="1" dirty="0" smtClean="0">
                <a:latin typeface="Calibri" panose="020F0502020204030204" pitchFamily="34" charset="0"/>
                <a:ea typeface="Calibri" panose="020F0502020204030204" pitchFamily="34" charset="0"/>
                <a:cs typeface="Calibri" panose="020F0502020204030204" pitchFamily="34" charset="0"/>
              </a:rPr>
              <a:t>: UNISDR Pacific</a:t>
            </a:r>
            <a:r>
              <a:rPr lang="en-AU" sz="1400" i="1" dirty="0">
                <a:latin typeface="Calibri" panose="020F0502020204030204" pitchFamily="34" charset="0"/>
                <a:ea typeface="Calibri" panose="020F0502020204030204" pitchFamily="34" charset="0"/>
                <a:cs typeface="Calibri" panose="020F0502020204030204" pitchFamily="34" charset="0"/>
              </a:rPr>
              <a:t>. Head Pacific Sub-Regional Office (Fiji) Mr. Tim </a:t>
            </a:r>
            <a:r>
              <a:rPr lang="en-AU" sz="1400" i="1" dirty="0" smtClean="0">
                <a:latin typeface="Calibri" panose="020F0502020204030204" pitchFamily="34" charset="0"/>
                <a:ea typeface="Calibri" panose="020F0502020204030204" pitchFamily="34" charset="0"/>
                <a:cs typeface="Calibri" panose="020F0502020204030204" pitchFamily="34" charset="0"/>
              </a:rPr>
              <a:t>Wilcox</a:t>
            </a:r>
            <a:r>
              <a:rPr lang="en-AU" sz="1400" i="1" dirty="0" smtClean="0">
                <a:latin typeface="Calibri" panose="020F0502020204030204" pitchFamily="34" charset="0"/>
                <a:ea typeface="Calibri" panose="020F0502020204030204" pitchFamily="34" charset="0"/>
                <a:cs typeface="Times New Roman" panose="02020603050405020304" pitchFamily="18" charset="0"/>
              </a:rPr>
              <a:t>; </a:t>
            </a:r>
            <a:r>
              <a:rPr lang="en-AU" sz="1400" i="1" dirty="0" smtClean="0">
                <a:latin typeface="Calibri" panose="020F0502020204030204" pitchFamily="34" charset="0"/>
                <a:ea typeface="Calibri" panose="020F0502020204030204" pitchFamily="34" charset="0"/>
                <a:cs typeface="Calibri" panose="020F0502020204030204" pitchFamily="34" charset="0"/>
              </a:rPr>
              <a:t>Wellington </a:t>
            </a:r>
            <a:r>
              <a:rPr lang="en-AU" sz="1400" i="1" dirty="0">
                <a:latin typeface="Calibri" panose="020F0502020204030204" pitchFamily="34" charset="0"/>
                <a:ea typeface="Calibri" panose="020F0502020204030204" pitchFamily="34" charset="0"/>
                <a:cs typeface="Calibri" panose="020F0502020204030204" pitchFamily="34" charset="0"/>
              </a:rPr>
              <a:t>Region Emergency Management, business continuity </a:t>
            </a:r>
            <a:r>
              <a:rPr lang="en-AU" sz="1400" i="1" dirty="0" smtClean="0">
                <a:latin typeface="Calibri" panose="020F0502020204030204" pitchFamily="34" charset="0"/>
                <a:ea typeface="Calibri" panose="020F0502020204030204" pitchFamily="34" charset="0"/>
                <a:cs typeface="Calibri" panose="020F0502020204030204" pitchFamily="34" charset="0"/>
              </a:rPr>
              <a:t>team</a:t>
            </a:r>
            <a:r>
              <a:rPr lang="en-AU" sz="1400" i="1" dirty="0" smtClean="0">
                <a:latin typeface="Calibri" panose="020F0502020204030204" pitchFamily="34" charset="0"/>
                <a:ea typeface="Calibri" panose="020F0502020204030204" pitchFamily="34" charset="0"/>
                <a:cs typeface="Times New Roman" panose="02020603050405020304" pitchFamily="18" charset="0"/>
              </a:rPr>
              <a:t>; </a:t>
            </a:r>
            <a:r>
              <a:rPr lang="en-AU" sz="1400" i="1" dirty="0" smtClean="0">
                <a:latin typeface="Calibri" panose="020F0502020204030204" pitchFamily="34" charset="0"/>
                <a:ea typeface="Calibri" panose="020F0502020204030204" pitchFamily="34" charset="0"/>
                <a:cs typeface="Calibri" panose="020F0502020204030204" pitchFamily="34" charset="0"/>
              </a:rPr>
              <a:t>Pacific </a:t>
            </a:r>
            <a:r>
              <a:rPr lang="en-AU" sz="1400" i="1" dirty="0">
                <a:latin typeface="Calibri" panose="020F0502020204030204" pitchFamily="34" charset="0"/>
                <a:ea typeface="Calibri" panose="020F0502020204030204" pitchFamily="34" charset="0"/>
                <a:cs typeface="Calibri" panose="020F0502020204030204" pitchFamily="34" charset="0"/>
              </a:rPr>
              <a:t>Community SPC, Chief Geoscientist </a:t>
            </a:r>
            <a:r>
              <a:rPr lang="en-AU" sz="1400" i="1" dirty="0" smtClean="0">
                <a:latin typeface="Calibri" panose="020F0502020204030204" pitchFamily="34" charset="0"/>
                <a:ea typeface="Calibri" panose="020F0502020204030204" pitchFamily="34" charset="0"/>
                <a:cs typeface="Calibri" panose="020F0502020204030204" pitchFamily="34" charset="0"/>
              </a:rPr>
              <a:t>DRP Paul Taylor</a:t>
            </a:r>
            <a:r>
              <a:rPr lang="en-AU" sz="1400" i="1" dirty="0" smtClean="0">
                <a:latin typeface="Calibri" panose="020F0502020204030204" pitchFamily="34" charset="0"/>
                <a:ea typeface="Calibri" panose="020F0502020204030204" pitchFamily="34" charset="0"/>
                <a:cs typeface="Times New Roman" panose="02020603050405020304" pitchFamily="18" charset="0"/>
              </a:rPr>
              <a:t>; </a:t>
            </a:r>
            <a:r>
              <a:rPr lang="en-AU" sz="1400" i="1" dirty="0" err="1" smtClean="0">
                <a:latin typeface="Calibri" panose="020F0502020204030204" pitchFamily="34" charset="0"/>
                <a:ea typeface="Calibri" panose="020F0502020204030204" pitchFamily="34" charset="0"/>
                <a:cs typeface="Times New Roman" panose="02020603050405020304" pitchFamily="18" charset="0"/>
              </a:rPr>
              <a:t>Alisi</a:t>
            </a:r>
            <a:r>
              <a:rPr lang="en-AU" sz="1400" i="1" dirty="0" smtClean="0">
                <a:latin typeface="Calibri" panose="020F0502020204030204" pitchFamily="34" charset="0"/>
                <a:ea typeface="Calibri" panose="020F0502020204030204" pitchFamily="34" charset="0"/>
                <a:cs typeface="Times New Roman" panose="02020603050405020304" pitchFamily="18" charset="0"/>
              </a:rPr>
              <a:t> </a:t>
            </a:r>
            <a:r>
              <a:rPr lang="en-AU" sz="1400" i="1" dirty="0" err="1" smtClean="0">
                <a:latin typeface="Calibri" panose="020F0502020204030204" pitchFamily="34" charset="0"/>
                <a:ea typeface="Calibri" panose="020F0502020204030204" pitchFamily="34" charset="0"/>
                <a:cs typeface="Times New Roman" panose="02020603050405020304" pitchFamily="18" charset="0"/>
              </a:rPr>
              <a:t>Tuqa</a:t>
            </a:r>
            <a:r>
              <a:rPr lang="en-AU" sz="1400" i="1" dirty="0" smtClean="0">
                <a:latin typeface="Calibri" panose="020F0502020204030204" pitchFamily="34" charset="0"/>
                <a:ea typeface="Calibri" panose="020F0502020204030204" pitchFamily="34" charset="0"/>
                <a:cs typeface="Times New Roman" panose="02020603050405020304" pitchFamily="18" charset="0"/>
              </a:rPr>
              <a:t> &amp; </a:t>
            </a:r>
            <a:r>
              <a:rPr lang="en-AU" sz="1400" i="1" dirty="0" err="1" smtClean="0">
                <a:latin typeface="Calibri" panose="020F0502020204030204" pitchFamily="34" charset="0"/>
                <a:ea typeface="Calibri" panose="020F0502020204030204" pitchFamily="34" charset="0"/>
                <a:cs typeface="Calibri" panose="020F0502020204030204" pitchFamily="34" charset="0"/>
              </a:rPr>
              <a:t>Krystyn</a:t>
            </a:r>
            <a:r>
              <a:rPr lang="en-AU" sz="1400" i="1" dirty="0" smtClean="0">
                <a:latin typeface="Calibri" panose="020F0502020204030204" pitchFamily="34" charset="0"/>
                <a:ea typeface="Calibri" panose="020F0502020204030204" pitchFamily="34" charset="0"/>
                <a:cs typeface="Calibri" panose="020F0502020204030204" pitchFamily="34" charset="0"/>
              </a:rPr>
              <a:t> </a:t>
            </a:r>
            <a:r>
              <a:rPr lang="en-AU" sz="1400" i="1" dirty="0" err="1" smtClean="0">
                <a:latin typeface="Calibri" panose="020F0502020204030204" pitchFamily="34" charset="0"/>
                <a:ea typeface="Calibri" panose="020F0502020204030204" pitchFamily="34" charset="0"/>
                <a:cs typeface="Calibri" panose="020F0502020204030204" pitchFamily="34" charset="0"/>
              </a:rPr>
              <a:t>Lobendahn</a:t>
            </a:r>
            <a:r>
              <a:rPr lang="en-AU" sz="1400" i="1" dirty="0" smtClean="0">
                <a:latin typeface="Calibri" panose="020F0502020204030204" pitchFamily="34" charset="0"/>
                <a:ea typeface="Calibri" panose="020F0502020204030204" pitchFamily="34" charset="0"/>
                <a:cs typeface="Calibri" panose="020F0502020204030204" pitchFamily="34" charset="0"/>
              </a:rPr>
              <a:t> PIPSO</a:t>
            </a:r>
            <a:r>
              <a:rPr lang="en-AU" sz="1400" i="1" dirty="0" smtClean="0">
                <a:latin typeface="Calibri" panose="020F0502020204030204" pitchFamily="34" charset="0"/>
                <a:ea typeface="Calibri" panose="020F0502020204030204" pitchFamily="34" charset="0"/>
                <a:cs typeface="Times New Roman" panose="02020603050405020304" pitchFamily="18" charset="0"/>
              </a:rPr>
              <a:t>; </a:t>
            </a:r>
            <a:r>
              <a:rPr lang="en-AU" sz="1400" i="1" dirty="0" smtClean="0">
                <a:latin typeface="Calibri" panose="020F0502020204030204" pitchFamily="34" charset="0"/>
                <a:ea typeface="Calibri" panose="020F0502020204030204" pitchFamily="34" charset="0"/>
                <a:cs typeface="Calibri" panose="020F0502020204030204" pitchFamily="34" charset="0"/>
              </a:rPr>
              <a:t>Fiji </a:t>
            </a:r>
            <a:r>
              <a:rPr lang="en-AU" sz="1400" i="1" dirty="0">
                <a:latin typeface="Calibri" panose="020F0502020204030204" pitchFamily="34" charset="0"/>
                <a:ea typeface="Calibri" panose="020F0502020204030204" pitchFamily="34" charset="0"/>
                <a:cs typeface="Calibri" panose="020F0502020204030204" pitchFamily="34" charset="0"/>
              </a:rPr>
              <a:t>Chamber of Commerce and Industry, </a:t>
            </a:r>
            <a:r>
              <a:rPr lang="en-AU" sz="1400" i="1" dirty="0" err="1">
                <a:latin typeface="Calibri" panose="020F0502020204030204" pitchFamily="34" charset="0"/>
                <a:ea typeface="Calibri" panose="020F0502020204030204" pitchFamily="34" charset="0"/>
                <a:cs typeface="Calibri" panose="020F0502020204030204" pitchFamily="34" charset="0"/>
              </a:rPr>
              <a:t>Swasti</a:t>
            </a:r>
            <a:r>
              <a:rPr lang="en-AU" sz="1400" i="1" dirty="0">
                <a:latin typeface="Calibri" panose="020F0502020204030204" pitchFamily="34" charset="0"/>
                <a:ea typeface="Calibri" panose="020F0502020204030204" pitchFamily="34" charset="0"/>
                <a:cs typeface="Calibri" panose="020F0502020204030204" pitchFamily="34" charset="0"/>
              </a:rPr>
              <a:t> </a:t>
            </a:r>
            <a:r>
              <a:rPr lang="en-AU" sz="1400" i="1" dirty="0" smtClean="0">
                <a:latin typeface="Calibri" panose="020F0502020204030204" pitchFamily="34" charset="0"/>
                <a:ea typeface="Calibri" panose="020F0502020204030204" pitchFamily="34" charset="0"/>
                <a:cs typeface="Calibri" panose="020F0502020204030204" pitchFamily="34" charset="0"/>
              </a:rPr>
              <a:t>Lal; </a:t>
            </a:r>
            <a:r>
              <a:rPr lang="en-US" sz="1400" i="1" dirty="0" smtClean="0">
                <a:latin typeface="Calibri" panose="020F0502020204030204" pitchFamily="34" charset="0"/>
                <a:ea typeface="Calibri" panose="020F0502020204030204" pitchFamily="34" charset="0"/>
                <a:cs typeface="Calibri" panose="020F0502020204030204" pitchFamily="34" charset="0"/>
              </a:rPr>
              <a:t>Fiji </a:t>
            </a:r>
            <a:r>
              <a:rPr lang="en-US" sz="1400" i="1" dirty="0">
                <a:latin typeface="Calibri" panose="020F0502020204030204" pitchFamily="34" charset="0"/>
                <a:ea typeface="Calibri" panose="020F0502020204030204" pitchFamily="34" charset="0"/>
                <a:cs typeface="Calibri" panose="020F0502020204030204" pitchFamily="34" charset="0"/>
              </a:rPr>
              <a:t>Commerce and Employers Federation, Chair Women Entrepreneur Business Council and WESTPAC representative Ms. </a:t>
            </a:r>
            <a:r>
              <a:rPr lang="en-US" sz="1400" i="1" dirty="0" err="1">
                <a:latin typeface="Calibri" panose="020F0502020204030204" pitchFamily="34" charset="0"/>
                <a:ea typeface="Calibri" panose="020F0502020204030204" pitchFamily="34" charset="0"/>
                <a:cs typeface="Calibri" panose="020F0502020204030204" pitchFamily="34" charset="0"/>
              </a:rPr>
              <a:t>Eseta</a:t>
            </a:r>
            <a:r>
              <a:rPr lang="en-US" sz="1400" i="1" dirty="0">
                <a:latin typeface="Calibri" panose="020F0502020204030204" pitchFamily="34" charset="0"/>
                <a:ea typeface="Calibri" panose="020F0502020204030204" pitchFamily="34" charset="0"/>
                <a:cs typeface="Calibri" panose="020F0502020204030204" pitchFamily="34" charset="0"/>
              </a:rPr>
              <a:t> </a:t>
            </a:r>
            <a:r>
              <a:rPr lang="en-US" sz="1400" i="1" dirty="0" err="1" smtClean="0">
                <a:latin typeface="Calibri" panose="020F0502020204030204" pitchFamily="34" charset="0"/>
                <a:ea typeface="Calibri" panose="020F0502020204030204" pitchFamily="34" charset="0"/>
                <a:cs typeface="Calibri" panose="020F0502020204030204" pitchFamily="34" charset="0"/>
              </a:rPr>
              <a:t>Nadakuitavuki</a:t>
            </a:r>
            <a:r>
              <a:rPr lang="en-AU" sz="1400" i="1" dirty="0" smtClean="0">
                <a:latin typeface="Calibri" panose="020F0502020204030204" pitchFamily="34" charset="0"/>
                <a:ea typeface="Calibri" panose="020F0502020204030204" pitchFamily="34" charset="0"/>
                <a:cs typeface="Times New Roman" panose="02020603050405020304" pitchFamily="18" charset="0"/>
              </a:rPr>
              <a:t>; Ms. Nicola Glendining, UNDP PRRP programme, SPC BSRP Project Manager Taito Nakalevu, BSRP Designer Ruben Vulawalu, </a:t>
            </a:r>
            <a:r>
              <a:rPr lang="en-US" sz="1400" i="1" dirty="0" smtClean="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Ronna </a:t>
            </a:r>
            <a:r>
              <a:rPr lang="en-US" sz="1400" i="1" dirty="0" err="1">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Sekiguchi</a:t>
            </a:r>
            <a:r>
              <a:rPr lang="en-US" sz="1400" i="1"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 Greenhouse </a:t>
            </a:r>
            <a:r>
              <a:rPr lang="en-US" sz="1400" i="1" dirty="0" smtClean="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Studio</a:t>
            </a:r>
            <a:r>
              <a:rPr lang="en-AU" sz="1400" i="1" dirty="0" smtClean="0">
                <a:solidFill>
                  <a:srgbClr val="000000"/>
                </a:solidFill>
                <a:uFill>
                  <a:solidFill>
                    <a:srgbClr val="000000"/>
                  </a:solidFill>
                </a:uFill>
                <a:latin typeface="Calibri" panose="020F0502020204030204" pitchFamily="34" charset="0"/>
                <a:ea typeface="Calibri" panose="020F0502020204030204" pitchFamily="34" charset="0"/>
              </a:rPr>
              <a:t>; </a:t>
            </a:r>
            <a:r>
              <a:rPr lang="en-US" sz="1400" i="1" dirty="0" smtClean="0">
                <a:latin typeface="Calibri" panose="020F0502020204030204" pitchFamily="34" charset="0"/>
                <a:ea typeface="Calibri" panose="020F0502020204030204" pitchFamily="34" charset="0"/>
                <a:cs typeface="Calibri" panose="020F0502020204030204" pitchFamily="34" charset="0"/>
              </a:rPr>
              <a:t>Karen </a:t>
            </a:r>
            <a:r>
              <a:rPr lang="en-US" sz="1400" i="1" dirty="0">
                <a:latin typeface="Calibri" panose="020F0502020204030204" pitchFamily="34" charset="0"/>
                <a:ea typeface="Calibri" panose="020F0502020204030204" pitchFamily="34" charset="0"/>
                <a:cs typeface="Calibri" panose="020F0502020204030204" pitchFamily="34" charset="0"/>
              </a:rPr>
              <a:t>Fong, Greenhouse </a:t>
            </a:r>
            <a:r>
              <a:rPr lang="en-US" sz="1400" i="1" dirty="0" smtClean="0">
                <a:latin typeface="Calibri" panose="020F0502020204030204" pitchFamily="34" charset="0"/>
                <a:ea typeface="Calibri" panose="020F0502020204030204" pitchFamily="34" charset="0"/>
                <a:cs typeface="Calibri" panose="020F0502020204030204" pitchFamily="34" charset="0"/>
              </a:rPr>
              <a:t>Studio, Fiji Business Disaster and Resilience Council members and attendees, chamber members and many private sector agencies external to these groups</a:t>
            </a:r>
            <a:endParaRPr lang="en-AU" sz="1400" i="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30702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457</TotalTime>
  <Words>2801</Words>
  <Application>Microsoft Office PowerPoint</Application>
  <PresentationFormat>Widescreen</PresentationFormat>
  <Paragraphs>194</Paragraphs>
  <Slides>9</Slides>
  <Notes>9</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Times New Roman</vt:lpstr>
      <vt:lpstr>Office Theme</vt:lpstr>
      <vt:lpstr>PowerPoint Presentation</vt:lpstr>
      <vt:lpstr>Disaster Toolkit for Business</vt:lpstr>
      <vt:lpstr>PowerPoint Presentation</vt:lpstr>
      <vt:lpstr>PowerPoint Presentation</vt:lpstr>
      <vt:lpstr>Testing phase</vt:lpstr>
      <vt:lpstr>How this toolkit works for you</vt:lpstr>
      <vt:lpstr>How to use this toolkit at national level</vt:lpstr>
      <vt:lpstr>Where to from here? </vt:lpstr>
      <vt:lpstr>PowerPoint Presentation</vt:lpstr>
    </vt:vector>
  </TitlesOfParts>
  <Company>SPC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Disaster Toolkit for Business</dc:title>
  <dc:creator>Lisa Kingsberry</dc:creator>
  <cp:lastModifiedBy>Lisa Kingsberry</cp:lastModifiedBy>
  <cp:revision>26</cp:revision>
  <cp:lastPrinted>2017-07-10T02:47:44Z</cp:lastPrinted>
  <dcterms:created xsi:type="dcterms:W3CDTF">2017-07-10T02:04:16Z</dcterms:created>
  <dcterms:modified xsi:type="dcterms:W3CDTF">2017-07-25T01:07:27Z</dcterms:modified>
</cp:coreProperties>
</file>