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28" r:id="rId2"/>
    <p:sldId id="349" r:id="rId3"/>
    <p:sldId id="338" r:id="rId4"/>
    <p:sldId id="324" r:id="rId5"/>
    <p:sldId id="344" r:id="rId6"/>
    <p:sldId id="348" r:id="rId7"/>
    <p:sldId id="346" r:id="rId8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Dakshy" initials="SD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384"/>
    <a:srgbClr val="70B096"/>
    <a:srgbClr val="800000"/>
    <a:srgbClr val="A50021"/>
    <a:srgbClr val="F0A22E"/>
    <a:srgbClr val="000000"/>
    <a:srgbClr val="006600"/>
    <a:srgbClr val="008000"/>
    <a:srgbClr val="4C216D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7" autoAdjust="0"/>
    <p:restoredTop sz="69557" autoAdjust="0"/>
  </p:normalViewPr>
  <p:slideViewPr>
    <p:cSldViewPr snapToGrid="0">
      <p:cViewPr varScale="1">
        <p:scale>
          <a:sx n="50" d="100"/>
          <a:sy n="50" d="100"/>
        </p:scale>
        <p:origin x="8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F95416-1897-4450-B865-E2F0771673F8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187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20E641-502F-4E1E-BFB6-500FAF3F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8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9E8FAA-8CC9-4FA5-B0A1-1C8D46E77F67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0950"/>
            <a:ext cx="5999163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813865"/>
            <a:ext cx="5505450" cy="393861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F87E03-DBB4-4FA5-B26A-5201C29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0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8C5A10-AECA-435F-BFAB-10157FC3DC7C}" type="slidenum">
              <a:rPr lang="en-IN" altLang="en-US" smtClean="0">
                <a:latin typeface="Calibri" panose="020F0502020204030204" pitchFamily="34" charset="0"/>
              </a:rPr>
              <a:pPr/>
              <a:t>1</a:t>
            </a:fld>
            <a:endParaRPr lang="en-I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1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Begin</a:t>
            </a:r>
            <a:r>
              <a:rPr lang="en-US" baseline="0" dirty="0"/>
              <a:t> with an explanation on the similarities between humanitarian and business response before, during and after disasters. </a:t>
            </a:r>
            <a:endParaRPr lang="en-US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87E03-DBB4-4FA5-B26A-5201C2925D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87E03-DBB4-4FA5-B26A-5201C2925D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2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Begin</a:t>
            </a:r>
            <a:r>
              <a:rPr lang="en-US" baseline="0" dirty="0"/>
              <a:t> with an explanation on the similarities between humanitarian and business response before, during and after disasters. </a:t>
            </a:r>
            <a:endParaRPr lang="en-US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87E03-DBB4-4FA5-B26A-5201C2925D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30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Begin</a:t>
            </a:r>
            <a:r>
              <a:rPr lang="en-US" baseline="0" dirty="0"/>
              <a:t> with an explanation on the similarities between humanitarian and business response before, during and after disasters. </a:t>
            </a:r>
            <a:endParaRPr lang="en-US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87E03-DBB4-4FA5-B26A-5201C2925D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50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87E03-DBB4-4FA5-B26A-5201C2925D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9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FB91-7026-4D68-9CCD-858C1A6BA2E8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16F-C550-4679-A6F4-4BD9B6D9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9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FB91-7026-4D68-9CCD-858C1A6BA2E8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16F-C550-4679-A6F4-4BD9B6D9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0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FB91-7026-4D68-9CCD-858C1A6BA2E8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16F-C550-4679-A6F4-4BD9B6D9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8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FB91-7026-4D68-9CCD-858C1A6BA2E8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16F-C550-4679-A6F4-4BD9B6D9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2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FB91-7026-4D68-9CCD-858C1A6BA2E8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16F-C550-4679-A6F4-4BD9B6D9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FB91-7026-4D68-9CCD-858C1A6BA2E8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16F-C550-4679-A6F4-4BD9B6D9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7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FB91-7026-4D68-9CCD-858C1A6BA2E8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16F-C550-4679-A6F4-4BD9B6D9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0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FB91-7026-4D68-9CCD-858C1A6BA2E8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16F-C550-4679-A6F4-4BD9B6D9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8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FB91-7026-4D68-9CCD-858C1A6BA2E8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16F-C550-4679-A6F4-4BD9B6D9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2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FB91-7026-4D68-9CCD-858C1A6BA2E8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16F-C550-4679-A6F4-4BD9B6D9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FB91-7026-4D68-9CCD-858C1A6BA2E8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16F-C550-4679-A6F4-4BD9B6D9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1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34000" t="80000" r="-3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4FB91-7026-4D68-9CCD-858C1A6BA2E8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D16F-C550-4679-A6F4-4BD9B6D9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1633" y="2316455"/>
            <a:ext cx="7425101" cy="229364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IN" sz="4200" b="1" u="sng" cap="small" dirty="0"/>
              <a:t>session</a:t>
            </a:r>
          </a:p>
          <a:p>
            <a:pPr>
              <a:defRPr/>
            </a:pPr>
            <a:r>
              <a:rPr lang="en-IN" sz="4200" b="1" cap="small" dirty="0"/>
              <a:t>understanding disaster cycle and risk resilience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72" y="354820"/>
            <a:ext cx="3532928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Rectangle 11"/>
          <p:cNvSpPr>
            <a:spLocks noChangeArrowheads="1"/>
          </p:cNvSpPr>
          <p:nvPr/>
        </p:nvSpPr>
        <p:spPr bwMode="auto">
          <a:xfrm>
            <a:off x="2457451" y="59065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1" name="Picture 20" descr="http://www.pipso.org.fj/wp-content/themes/oceanicpipso/images/PIPSO-log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84" y="354820"/>
            <a:ext cx="3519064" cy="133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42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85819"/>
            <a:ext cx="7910149" cy="900967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551" y="1943100"/>
            <a:ext cx="107061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500" dirty="0"/>
              <a:t>How can NPSO’s assist businesses to help them reduce their own risks?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/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How can NPSO’s leverage businesses to act as agents of change and work with governments and partners to reduce collective risks?</a:t>
            </a:r>
          </a:p>
        </p:txBody>
      </p:sp>
    </p:spTree>
    <p:extLst>
      <p:ext uri="{BB962C8B-B14F-4D97-AF65-F5344CB8AC3E}">
        <p14:creationId xmlns:p14="http://schemas.microsoft.com/office/powerpoint/2010/main" val="200606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7298101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2) Understanding Business Risk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7255"/>
            <a:ext cx="12220318" cy="3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6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Types of Business Vulnerability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52400" y="1690688"/>
            <a:ext cx="11849100" cy="1132737"/>
          </a:xfrm>
          <a:prstGeom prst="roundRect">
            <a:avLst>
              <a:gd name="adj" fmla="val 10000"/>
            </a:avLst>
          </a:prstGeom>
          <a:solidFill>
            <a:srgbClr val="3C6384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400" b="1" dirty="0"/>
              <a:t>Physical</a:t>
            </a:r>
            <a:r>
              <a:rPr lang="en-US" sz="3400" dirty="0"/>
              <a:t> – business infrastructure are affected</a:t>
            </a:r>
          </a:p>
        </p:txBody>
      </p:sp>
      <p:sp>
        <p:nvSpPr>
          <p:cNvPr id="24" name="Rounded Rectangle 21"/>
          <p:cNvSpPr/>
          <p:nvPr/>
        </p:nvSpPr>
        <p:spPr>
          <a:xfrm>
            <a:off x="152400" y="2936699"/>
            <a:ext cx="11849100" cy="1132737"/>
          </a:xfrm>
          <a:prstGeom prst="roundRect">
            <a:avLst>
              <a:gd name="adj" fmla="val 10000"/>
            </a:avLst>
          </a:prstGeom>
          <a:solidFill>
            <a:srgbClr val="3C6384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400" b="1" dirty="0"/>
              <a:t>Environment</a:t>
            </a:r>
            <a:r>
              <a:rPr lang="en-US" sz="3400" dirty="0"/>
              <a:t> – inputs (water, soil, air) for production are affected</a:t>
            </a:r>
          </a:p>
        </p:txBody>
      </p:sp>
      <p:sp>
        <p:nvSpPr>
          <p:cNvPr id="25" name="Rounded Rectangle 21"/>
          <p:cNvSpPr/>
          <p:nvPr/>
        </p:nvSpPr>
        <p:spPr>
          <a:xfrm>
            <a:off x="152400" y="5573120"/>
            <a:ext cx="11849100" cy="1132737"/>
          </a:xfrm>
          <a:prstGeom prst="roundRect">
            <a:avLst>
              <a:gd name="adj" fmla="val 10000"/>
            </a:avLst>
          </a:prstGeom>
          <a:solidFill>
            <a:srgbClr val="3C6384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400" b="1" dirty="0"/>
              <a:t>Economic</a:t>
            </a:r>
            <a:r>
              <a:rPr lang="en-US" sz="3400" dirty="0"/>
              <a:t> – </a:t>
            </a:r>
            <a:r>
              <a:rPr lang="en-US" sz="3400" dirty="0">
                <a:solidFill>
                  <a:srgbClr val="FF0000"/>
                </a:solidFill>
              </a:rPr>
              <a:t>cost</a:t>
            </a:r>
            <a:r>
              <a:rPr lang="en-US" sz="3400" dirty="0"/>
              <a:t> as a result of vulnerability is higher </a:t>
            </a:r>
          </a:p>
        </p:txBody>
      </p:sp>
      <p:sp>
        <p:nvSpPr>
          <p:cNvPr id="26" name="Rounded Rectangle 21"/>
          <p:cNvSpPr/>
          <p:nvPr/>
        </p:nvSpPr>
        <p:spPr>
          <a:xfrm>
            <a:off x="152400" y="4262935"/>
            <a:ext cx="11849100" cy="1132737"/>
          </a:xfrm>
          <a:prstGeom prst="roundRect">
            <a:avLst>
              <a:gd name="adj" fmla="val 10000"/>
            </a:avLst>
          </a:prstGeom>
          <a:solidFill>
            <a:srgbClr val="3C6384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400" b="1" dirty="0"/>
              <a:t>Social</a:t>
            </a:r>
            <a:r>
              <a:rPr lang="en-US" sz="3400" dirty="0"/>
              <a:t> – employees are affected and ultimately productivity</a:t>
            </a:r>
          </a:p>
        </p:txBody>
      </p:sp>
    </p:spTree>
    <p:extLst>
      <p:ext uri="{BB962C8B-B14F-4D97-AF65-F5344CB8AC3E}">
        <p14:creationId xmlns:p14="http://schemas.microsoft.com/office/powerpoint/2010/main" val="37243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85819"/>
            <a:ext cx="7910149" cy="9009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3) Managing Risks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27931"/>
              </p:ext>
            </p:extLst>
          </p:nvPr>
        </p:nvGraphicFramePr>
        <p:xfrm>
          <a:off x="876300" y="1026537"/>
          <a:ext cx="11049000" cy="3596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0">
                  <a:extLst>
                    <a:ext uri="{9D8B030D-6E8A-4147-A177-3AD203B41FA5}">
                      <a16:colId xmlns:a16="http://schemas.microsoft.com/office/drawing/2014/main" val="1308543859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922263621"/>
                    </a:ext>
                  </a:extLst>
                </a:gridCol>
              </a:tblGrid>
              <a:tr h="1218838">
                <a:tc>
                  <a:txBody>
                    <a:bodyPr/>
                    <a:lstStyle/>
                    <a:p>
                      <a:r>
                        <a:rPr lang="en-US" sz="3000" b="0" dirty="0"/>
                        <a:t>Impacts on businesses</a:t>
                      </a:r>
                      <a:endParaRPr lang="en-US" sz="3000" b="0" baseline="0" dirty="0"/>
                    </a:p>
                    <a:p>
                      <a:endParaRPr lang="en-US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Business as Change Agents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301812"/>
                  </a:ext>
                </a:extLst>
              </a:tr>
              <a:tr h="1755126">
                <a:tc>
                  <a:txBody>
                    <a:bodyPr/>
                    <a:lstStyle/>
                    <a:p>
                      <a:r>
                        <a:rPr lang="en-US" sz="3000" dirty="0"/>
                        <a:t>Businesses</a:t>
                      </a:r>
                      <a:r>
                        <a:rPr lang="en-US" sz="3000" baseline="0" dirty="0"/>
                        <a:t> reducing risks to their own operations and ensuring they are prepared for a disaster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Businesses</a:t>
                      </a:r>
                      <a:r>
                        <a:rPr lang="en-US" sz="3000" baseline="0" dirty="0"/>
                        <a:t> supporting governments and partners to reduce community risks and ensure communities are better prepared 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083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21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85819"/>
            <a:ext cx="7910149" cy="900967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Eg</a:t>
            </a:r>
            <a:r>
              <a:rPr lang="en-US" b="1" dirty="0">
                <a:solidFill>
                  <a:srgbClr val="FF0000"/>
                </a:solidFill>
              </a:rPr>
              <a:t>. Managing Risks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292976"/>
              </p:ext>
            </p:extLst>
          </p:nvPr>
        </p:nvGraphicFramePr>
        <p:xfrm>
          <a:off x="800100" y="986787"/>
          <a:ext cx="11010900" cy="5604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450">
                  <a:extLst>
                    <a:ext uri="{9D8B030D-6E8A-4147-A177-3AD203B41FA5}">
                      <a16:colId xmlns:a16="http://schemas.microsoft.com/office/drawing/2014/main" val="4117886465"/>
                    </a:ext>
                  </a:extLst>
                </a:gridCol>
                <a:gridCol w="5505450">
                  <a:extLst>
                    <a:ext uri="{9D8B030D-6E8A-4147-A177-3AD203B41FA5}">
                      <a16:colId xmlns:a16="http://schemas.microsoft.com/office/drawing/2014/main" val="665220108"/>
                    </a:ext>
                  </a:extLst>
                </a:gridCol>
              </a:tblGrid>
              <a:tr h="1511649">
                <a:tc>
                  <a:txBody>
                    <a:bodyPr/>
                    <a:lstStyle/>
                    <a:p>
                      <a:r>
                        <a:rPr lang="en-US" sz="2200" dirty="0"/>
                        <a:t>Opportunity to improve Impact</a:t>
                      </a:r>
                      <a:r>
                        <a:rPr lang="en-US" sz="2200" baseline="0" dirty="0"/>
                        <a:t> on businesses themselves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Opportunity to collectively act as change agents for the business community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019297"/>
                  </a:ext>
                </a:extLst>
              </a:tr>
              <a:tr h="2224693">
                <a:tc>
                  <a:txBody>
                    <a:bodyPr/>
                    <a:lstStyle/>
                    <a:p>
                      <a:r>
                        <a:rPr lang="en-US" sz="2200" dirty="0"/>
                        <a:t>Planting of resilient</a:t>
                      </a:r>
                      <a:r>
                        <a:rPr lang="en-US" sz="2200" baseline="0" dirty="0"/>
                        <a:t> seedling varieties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Importation</a:t>
                      </a:r>
                      <a:r>
                        <a:rPr lang="en-US" sz="2200" baseline="0" dirty="0"/>
                        <a:t> of resilient seedlings varieties for distribution and use across country by governments and partners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265746"/>
                  </a:ext>
                </a:extLst>
              </a:tr>
              <a:tr h="1868172">
                <a:tc>
                  <a:txBody>
                    <a:bodyPr/>
                    <a:lstStyle/>
                    <a:p>
                      <a:r>
                        <a:rPr lang="en-US" sz="2200" dirty="0"/>
                        <a:t>Ensuring business infrastructure</a:t>
                      </a:r>
                      <a:r>
                        <a:rPr lang="en-US" sz="2200" baseline="0" dirty="0"/>
                        <a:t> is resilient using appropriate materials and design codes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Provision</a:t>
                      </a:r>
                      <a:r>
                        <a:rPr lang="en-US" sz="2200" baseline="0" dirty="0"/>
                        <a:t> of engineering services and training on resilient infrastructure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529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17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2019"/>
            <a:ext cx="11163299" cy="9009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example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072" y="1062986"/>
            <a:ext cx="4655990" cy="4690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311" y="1062986"/>
            <a:ext cx="588645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Fiji Business Disaster Resilience Council</a:t>
            </a:r>
          </a:p>
          <a:p>
            <a:r>
              <a:rPr lang="en-US" sz="2500" b="1" dirty="0"/>
              <a:t>People </a:t>
            </a:r>
          </a:p>
          <a:p>
            <a:r>
              <a:rPr lang="en-US" sz="2500" dirty="0"/>
              <a:t>Strong leadership and influencer as an agent of change and emphasis on developing human capacity of the council </a:t>
            </a:r>
          </a:p>
          <a:p>
            <a:r>
              <a:rPr lang="en-US" sz="2500" b="1" dirty="0"/>
              <a:t>Mechanism</a:t>
            </a:r>
          </a:p>
          <a:p>
            <a:r>
              <a:rPr lang="en-US" sz="2500" dirty="0"/>
              <a:t>Formed under the Fiji Commerce &amp; Employers Federation. Mandated for facilitating and coordinating business</a:t>
            </a:r>
          </a:p>
          <a:p>
            <a:r>
              <a:rPr lang="en-US" sz="2500" b="1" dirty="0"/>
              <a:t>Processes</a:t>
            </a:r>
          </a:p>
          <a:p>
            <a:r>
              <a:rPr lang="en-US" sz="2500" dirty="0"/>
              <a:t>Develop tools such as the BCP toolkit developed by Pacific Community. </a:t>
            </a:r>
          </a:p>
          <a:p>
            <a:r>
              <a:rPr lang="en-US" sz="2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51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1732D"/>
      </a:accent1>
      <a:accent2>
        <a:srgbClr val="F0A22E"/>
      </a:accent2>
      <a:accent3>
        <a:srgbClr val="F3CC5F"/>
      </a:accent3>
      <a:accent4>
        <a:srgbClr val="FBEEC9"/>
      </a:accent4>
      <a:accent5>
        <a:srgbClr val="FBEEC9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16224</TotalTime>
  <Words>311</Words>
  <Application>Microsoft Office PowerPoint</Application>
  <PresentationFormat>Widescreen</PresentationFormat>
  <Paragraphs>44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2) Understanding Business Risk</vt:lpstr>
      <vt:lpstr>Types of Business Vulnerability </vt:lpstr>
      <vt:lpstr>3) Managing Risks</vt:lpstr>
      <vt:lpstr>Eg. Managing Risks</vt:lpstr>
      <vt:lpstr>For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PRRP KM</dc:title>
  <dc:creator>SSelby</dc:creator>
  <cp:lastModifiedBy>Aminisitai Delaisainiai</cp:lastModifiedBy>
  <cp:revision>307</cp:revision>
  <cp:lastPrinted>2015-11-11T14:27:06Z</cp:lastPrinted>
  <dcterms:created xsi:type="dcterms:W3CDTF">2015-04-20T22:30:21Z</dcterms:created>
  <dcterms:modified xsi:type="dcterms:W3CDTF">2017-07-24T22:31:02Z</dcterms:modified>
</cp:coreProperties>
</file>