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handoutMasterIdLst>
    <p:handoutMasterId r:id="rId27"/>
  </p:handoutMasterIdLst>
  <p:sldIdLst>
    <p:sldId id="257" r:id="rId3"/>
    <p:sldId id="332" r:id="rId4"/>
    <p:sldId id="333" r:id="rId5"/>
    <p:sldId id="334" r:id="rId6"/>
    <p:sldId id="335" r:id="rId7"/>
    <p:sldId id="340" r:id="rId8"/>
    <p:sldId id="336" r:id="rId9"/>
    <p:sldId id="337" r:id="rId10"/>
    <p:sldId id="338" r:id="rId11"/>
    <p:sldId id="339" r:id="rId12"/>
    <p:sldId id="341" r:id="rId13"/>
    <p:sldId id="342" r:id="rId14"/>
    <p:sldId id="343" r:id="rId15"/>
    <p:sldId id="344" r:id="rId16"/>
    <p:sldId id="346" r:id="rId17"/>
    <p:sldId id="347" r:id="rId18"/>
    <p:sldId id="348" r:id="rId19"/>
    <p:sldId id="349" r:id="rId20"/>
    <p:sldId id="350" r:id="rId21"/>
    <p:sldId id="351" r:id="rId22"/>
    <p:sldId id="352" r:id="rId23"/>
    <p:sldId id="322" r:id="rId24"/>
    <p:sldId id="345" r:id="rId25"/>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208"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C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383" autoAdjust="0"/>
  </p:normalViewPr>
  <p:slideViewPr>
    <p:cSldViewPr>
      <p:cViewPr varScale="1">
        <p:scale>
          <a:sx n="39" d="100"/>
          <a:sy n="39" d="100"/>
        </p:scale>
        <p:origin x="-840" y="-96"/>
      </p:cViewPr>
      <p:guideLst>
        <p:guide orient="horz" pos="220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898103" y="0"/>
            <a:ext cx="2982119" cy="464820"/>
          </a:xfrm>
          <a:prstGeom prst="rect">
            <a:avLst/>
          </a:prstGeom>
        </p:spPr>
        <p:txBody>
          <a:bodyPr vert="horz" lIns="92446" tIns="46223" rIns="92446" bIns="46223" rtlCol="0"/>
          <a:lstStyle>
            <a:lvl1pPr algn="r">
              <a:defRPr sz="1200"/>
            </a:lvl1pPr>
          </a:lstStyle>
          <a:p>
            <a:fld id="{903A5D1B-BDAF-4C5D-BBB6-0332C9327AC8}" type="datetimeFigureOut">
              <a:rPr lang="en-US" smtClean="0"/>
              <a:t>7/25/2017</a:t>
            </a:fld>
            <a:endParaRPr lang="en-US"/>
          </a:p>
        </p:txBody>
      </p:sp>
      <p:sp>
        <p:nvSpPr>
          <p:cNvPr id="4" name="Footer Placeholder 3"/>
          <p:cNvSpPr>
            <a:spLocks noGrp="1"/>
          </p:cNvSpPr>
          <p:nvPr>
            <p:ph type="ftr" sz="quarter" idx="2"/>
          </p:nvPr>
        </p:nvSpPr>
        <p:spPr>
          <a:xfrm>
            <a:off x="1"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898103" y="8829967"/>
            <a:ext cx="2982119" cy="464820"/>
          </a:xfrm>
          <a:prstGeom prst="rect">
            <a:avLst/>
          </a:prstGeom>
        </p:spPr>
        <p:txBody>
          <a:bodyPr vert="horz" lIns="92446" tIns="46223" rIns="92446" bIns="46223" rtlCol="0" anchor="b"/>
          <a:lstStyle>
            <a:lvl1pPr algn="r">
              <a:defRPr sz="1200"/>
            </a:lvl1pPr>
          </a:lstStyle>
          <a:p>
            <a:fld id="{856CFFD3-340A-4D6B-A11C-7218E6D6EB9D}" type="slidenum">
              <a:rPr lang="en-US" smtClean="0"/>
              <a:t>‹#›</a:t>
            </a:fld>
            <a:endParaRPr lang="en-US"/>
          </a:p>
        </p:txBody>
      </p:sp>
    </p:spTree>
    <p:extLst>
      <p:ext uri="{BB962C8B-B14F-4D97-AF65-F5344CB8AC3E}">
        <p14:creationId xmlns:p14="http://schemas.microsoft.com/office/powerpoint/2010/main" val="1220274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3" y="0"/>
            <a:ext cx="2982119" cy="464820"/>
          </a:xfrm>
          <a:prstGeom prst="rect">
            <a:avLst/>
          </a:prstGeom>
        </p:spPr>
        <p:txBody>
          <a:bodyPr vert="horz" lIns="92446" tIns="46223" rIns="92446" bIns="46223" rtlCol="0"/>
          <a:lstStyle>
            <a:lvl1pPr algn="r">
              <a:defRPr sz="1200"/>
            </a:lvl1pPr>
          </a:lstStyle>
          <a:p>
            <a:fld id="{EB513FE9-2128-4AE1-AB92-028F96295CC2}" type="datetimeFigureOut">
              <a:rPr lang="en-US" smtClean="0"/>
              <a:t>7/25/2017</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3" y="8829967"/>
            <a:ext cx="2982119" cy="464820"/>
          </a:xfrm>
          <a:prstGeom prst="rect">
            <a:avLst/>
          </a:prstGeom>
        </p:spPr>
        <p:txBody>
          <a:bodyPr vert="horz" lIns="92446" tIns="46223" rIns="92446" bIns="46223" rtlCol="0" anchor="b"/>
          <a:lstStyle>
            <a:lvl1pPr algn="r">
              <a:defRPr sz="1200"/>
            </a:lvl1pPr>
          </a:lstStyle>
          <a:p>
            <a:fld id="{AEF98E61-16E2-475F-A989-FFC91BBEEC86}" type="slidenum">
              <a:rPr lang="en-US" smtClean="0"/>
              <a:t>‹#›</a:t>
            </a:fld>
            <a:endParaRPr lang="en-US"/>
          </a:p>
        </p:txBody>
      </p:sp>
    </p:spTree>
    <p:extLst>
      <p:ext uri="{BB962C8B-B14F-4D97-AF65-F5344CB8AC3E}">
        <p14:creationId xmlns:p14="http://schemas.microsoft.com/office/powerpoint/2010/main" val="2679112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F98E61-16E2-475F-A989-FFC91BBEEC86}" type="slidenum">
              <a:rPr lang="en-US" smtClean="0"/>
              <a:t>1</a:t>
            </a:fld>
            <a:endParaRPr lang="en-US"/>
          </a:p>
        </p:txBody>
      </p:sp>
    </p:spTree>
    <p:extLst>
      <p:ext uri="{BB962C8B-B14F-4D97-AF65-F5344CB8AC3E}">
        <p14:creationId xmlns:p14="http://schemas.microsoft.com/office/powerpoint/2010/main" val="3326024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708661" y="4286846"/>
            <a:ext cx="5669279" cy="4061222"/>
          </a:xfrm>
          <a:prstGeom prst="rect">
            <a:avLst/>
          </a:prstGeom>
          <a:noFill/>
          <a:ln>
            <a:noFill/>
          </a:ln>
        </p:spPr>
        <p:txBody>
          <a:bodyPr lIns="91425" tIns="91425" rIns="91425" bIns="91425" anchor="ctr" anchorCtr="0">
            <a:noAutofit/>
          </a:bodyPr>
          <a:lstStyle/>
          <a:p>
            <a:pPr lvl="0">
              <a:spcBef>
                <a:spcPts val="0"/>
              </a:spcBef>
              <a:buNone/>
            </a:pPr>
            <a:r>
              <a:rPr lang="en-US" sz="1200" b="1" dirty="0" smtClean="0">
                <a:solidFill>
                  <a:sysClr val="windowText" lastClr="000000"/>
                </a:solidFill>
                <a:latin typeface="+mn-lt"/>
              </a:rPr>
              <a:t>This aligned to SDG 10, SDG 12 (relating to transparent procurement) and SDG 16.</a:t>
            </a:r>
            <a:r>
              <a:rPr lang="en-US" dirty="0" smtClean="0"/>
              <a:t> </a:t>
            </a:r>
            <a:endParaRPr dirty="0"/>
          </a:p>
        </p:txBody>
      </p:sp>
      <p:sp>
        <p:nvSpPr>
          <p:cNvPr id="89" name="Shape 89"/>
          <p:cNvSpPr>
            <a:spLocks noGrp="1" noRot="1" noChangeAspect="1"/>
          </p:cNvSpPr>
          <p:nvPr>
            <p:ph type="sldImg" idx="2"/>
          </p:nvPr>
        </p:nvSpPr>
        <p:spPr>
          <a:xfrm>
            <a:off x="1287463" y="676275"/>
            <a:ext cx="4511675" cy="33845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8953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708661" y="4286846"/>
            <a:ext cx="5669279" cy="4061222"/>
          </a:xfrm>
          <a:prstGeom prst="rect">
            <a:avLst/>
          </a:prstGeom>
          <a:noFill/>
          <a:ln>
            <a:noFill/>
          </a:ln>
        </p:spPr>
        <p:txBody>
          <a:bodyPr lIns="91425" tIns="91425" rIns="91425" bIns="91425" anchor="ctr" anchorCtr="0">
            <a:noAutofit/>
          </a:bodyPr>
          <a:lstStyle/>
          <a:p>
            <a:pPr lvl="0">
              <a:spcBef>
                <a:spcPts val="0"/>
              </a:spcBef>
              <a:buNone/>
            </a:pPr>
            <a:r>
              <a:rPr lang="en-US" dirty="0" smtClean="0"/>
              <a:t>This section is very much aligned with SDG 8, Promote sustained, inclusive and sustainable economic growth, full and productive employment and decent work for all, and also SDG 5, Achieve gender equality and empower all women and girls, and Goal 10, Reduce inequality within and among countries; SDG 12, Ensure sustainable consumption and production patterns, includes a “Target 12.7  Promote public procurement practices that are sustainable, in accordance with national policies and priorities”.</a:t>
            </a:r>
            <a:endParaRPr dirty="0"/>
          </a:p>
        </p:txBody>
      </p:sp>
      <p:sp>
        <p:nvSpPr>
          <p:cNvPr id="89" name="Shape 89"/>
          <p:cNvSpPr>
            <a:spLocks noGrp="1" noRot="1" noChangeAspect="1"/>
          </p:cNvSpPr>
          <p:nvPr>
            <p:ph type="sldImg" idx="2"/>
          </p:nvPr>
        </p:nvSpPr>
        <p:spPr>
          <a:xfrm>
            <a:off x="1287463" y="676275"/>
            <a:ext cx="4511675" cy="33845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206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708661" y="4286846"/>
            <a:ext cx="5669279" cy="4061222"/>
          </a:xfrm>
          <a:prstGeom prst="rect">
            <a:avLst/>
          </a:prstGeom>
          <a:no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ysClr val="windowText" lastClr="000000"/>
                </a:solidFill>
                <a:latin typeface="+mn-lt"/>
              </a:rPr>
              <a:t>This is aligned to SDG 10 and SDG 16 and SDG 17 (Target 17.18 relating to confidential data). </a:t>
            </a:r>
          </a:p>
          <a:p>
            <a:pPr lvl="0">
              <a:spcBef>
                <a:spcPts val="0"/>
              </a:spcBef>
              <a:buNone/>
            </a:pPr>
            <a:endParaRPr dirty="0"/>
          </a:p>
        </p:txBody>
      </p:sp>
      <p:sp>
        <p:nvSpPr>
          <p:cNvPr id="89" name="Shape 89"/>
          <p:cNvSpPr>
            <a:spLocks noGrp="1" noRot="1" noChangeAspect="1"/>
          </p:cNvSpPr>
          <p:nvPr>
            <p:ph type="sldImg" idx="2"/>
          </p:nvPr>
        </p:nvSpPr>
        <p:spPr>
          <a:xfrm>
            <a:off x="1287463" y="676275"/>
            <a:ext cx="4511675" cy="33845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3708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708661" y="4286846"/>
            <a:ext cx="5669279" cy="4061222"/>
          </a:xfrm>
          <a:prstGeom prst="rect">
            <a:avLst/>
          </a:prstGeom>
          <a:no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ysClr val="windowText" lastClr="000000"/>
                </a:solidFill>
                <a:latin typeface="+mn-lt"/>
              </a:rPr>
              <a:t>This is aligned to SDG 10 and SDG 16 and SDG 17 (Target 17.18 relating to confidential data). </a:t>
            </a:r>
          </a:p>
          <a:p>
            <a:pPr lvl="0">
              <a:spcBef>
                <a:spcPts val="0"/>
              </a:spcBef>
              <a:buNone/>
            </a:pPr>
            <a:endParaRPr dirty="0"/>
          </a:p>
        </p:txBody>
      </p:sp>
      <p:sp>
        <p:nvSpPr>
          <p:cNvPr id="89" name="Shape 89"/>
          <p:cNvSpPr>
            <a:spLocks noGrp="1" noRot="1" noChangeAspect="1"/>
          </p:cNvSpPr>
          <p:nvPr>
            <p:ph type="sldImg" idx="2"/>
          </p:nvPr>
        </p:nvSpPr>
        <p:spPr>
          <a:xfrm>
            <a:off x="1287463" y="676275"/>
            <a:ext cx="4511675" cy="33845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1727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708661" y="4286846"/>
            <a:ext cx="5669279" cy="4061222"/>
          </a:xfrm>
          <a:prstGeom prst="rect">
            <a:avLst/>
          </a:prstGeom>
          <a:no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ysClr val="windowText" lastClr="000000"/>
                </a:solidFill>
                <a:latin typeface="+mn-lt"/>
              </a:rPr>
              <a:t>Responses from 9 NPSOs. 2 have Codes, 7 do not.</a:t>
            </a:r>
          </a:p>
          <a:p>
            <a:pPr lvl="0">
              <a:spcBef>
                <a:spcPts val="0"/>
              </a:spcBef>
              <a:buNone/>
            </a:pPr>
            <a:endParaRPr dirty="0"/>
          </a:p>
        </p:txBody>
      </p:sp>
      <p:sp>
        <p:nvSpPr>
          <p:cNvPr id="89" name="Shape 89"/>
          <p:cNvSpPr>
            <a:spLocks noGrp="1" noRot="1" noChangeAspect="1"/>
          </p:cNvSpPr>
          <p:nvPr>
            <p:ph type="sldImg" idx="2"/>
          </p:nvPr>
        </p:nvSpPr>
        <p:spPr>
          <a:xfrm>
            <a:off x="1287463" y="676275"/>
            <a:ext cx="4511675" cy="33845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1536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708661" y="4286846"/>
            <a:ext cx="5669279" cy="4061222"/>
          </a:xfrm>
          <a:prstGeom prst="rect">
            <a:avLst/>
          </a:prstGeom>
          <a:no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ysClr val="windowText" lastClr="000000"/>
                </a:solidFill>
                <a:latin typeface="+mn-lt"/>
              </a:rPr>
              <a:t>Analysis showed that most respondents agree and strongly agree to the 8 key principles outlined in the Code of Conduct.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sysClr val="windowText" lastClr="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Analysis showed that 88.89% of respondents said yes with the remaining 11.11% saying no that the code is inadequate for PIPSO and NPSOs to adopt.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On elaborating the reason for saying that the code was inadequate, the respondent said that the code: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Does not mention anything on ‘enforcement’ of the code of conduct.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Should demarcate between Board and Organization needs to clearly laid out to avoid micro managing of operation...CEO must be given full autonomy to run the business based on Board approved policies and strategic direction</a:t>
            </a:r>
            <a:endParaRPr dirty="0"/>
          </a:p>
        </p:txBody>
      </p:sp>
      <p:sp>
        <p:nvSpPr>
          <p:cNvPr id="89" name="Shape 89"/>
          <p:cNvSpPr>
            <a:spLocks noGrp="1" noRot="1" noChangeAspect="1"/>
          </p:cNvSpPr>
          <p:nvPr>
            <p:ph type="sldImg" idx="2"/>
          </p:nvPr>
        </p:nvSpPr>
        <p:spPr>
          <a:xfrm>
            <a:off x="1287463" y="676275"/>
            <a:ext cx="4511675" cy="33845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7747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708661" y="4286846"/>
            <a:ext cx="5669279" cy="4061222"/>
          </a:xfrm>
          <a:prstGeom prst="rect">
            <a:avLst/>
          </a:prstGeom>
          <a:no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Annexes:  Statement of Commitment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Analysis showed that 88.89% of respondents said yes with the remaining 11.11% saying no that the code is inadequate for PIPSO and NPSOs to adopt.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On elaborating the reason for saying that the code was inadequate, the respondent said that the code: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Does not mention anything on ‘enforcement’ of the code of conduct.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Should demarcate between Board and Organization needs to clearly laid out to avoid micro managing of operation...CEO must be given full autonomy to run the business based on Board approved policies and strategic direction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
        <p:nvSpPr>
          <p:cNvPr id="89" name="Shape 89"/>
          <p:cNvSpPr>
            <a:spLocks noGrp="1" noRot="1" noChangeAspect="1"/>
          </p:cNvSpPr>
          <p:nvPr>
            <p:ph type="sldImg" idx="2"/>
          </p:nvPr>
        </p:nvSpPr>
        <p:spPr>
          <a:xfrm>
            <a:off x="1287463" y="676275"/>
            <a:ext cx="4511675" cy="33845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6303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708661" y="4286846"/>
            <a:ext cx="5669279" cy="4061222"/>
          </a:xfrm>
          <a:prstGeom prst="rect">
            <a:avLst/>
          </a:prstGeom>
          <a:no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ysClr val="windowText" lastClr="000000"/>
                </a:solidFill>
                <a:latin typeface="+mn-lt"/>
              </a:rPr>
              <a:t>Analysis showed that most respondents agree and strongly agree to the 8 key principles outlined in the Code of Conduct.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sysClr val="windowText" lastClr="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Analysis showed that 88.89% of respondents said yes with the remaining 11.11% saying no that the code is inadequate for PIPSO and NPSOs to adopt.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On elaborating the reason for saying that the code was inadequate, the respondent said that the code: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Does not mention anything on ‘enforcement’ of the code of conduct.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Should demarcate between Board and Organization needs to clearly laid out to avoid micro managing of operation...CEO must be given full autonomy to run the business based on Board approved policies and strategic direction</a:t>
            </a:r>
            <a:endParaRPr dirty="0"/>
          </a:p>
        </p:txBody>
      </p:sp>
      <p:sp>
        <p:nvSpPr>
          <p:cNvPr id="89" name="Shape 89"/>
          <p:cNvSpPr>
            <a:spLocks noGrp="1" noRot="1" noChangeAspect="1"/>
          </p:cNvSpPr>
          <p:nvPr>
            <p:ph type="sldImg" idx="2"/>
          </p:nvPr>
        </p:nvSpPr>
        <p:spPr>
          <a:xfrm>
            <a:off x="1287463" y="676275"/>
            <a:ext cx="4511675" cy="33845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3353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708661" y="4286846"/>
            <a:ext cx="5669279" cy="4061222"/>
          </a:xfrm>
          <a:prstGeom prst="rect">
            <a:avLst/>
          </a:prstGeom>
          <a:no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ysClr val="windowText" lastClr="000000"/>
                </a:solidFill>
                <a:latin typeface="+mn-lt"/>
              </a:rPr>
              <a:t>Analysis showed that most respondents agree and strongly agree to the 8 key principles outlined in the Code of Conduct.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sysClr val="windowText" lastClr="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Analysis showed that 88.89% of respondents said yes with the remaining 11.11% saying no that the code is inadequate for PIPSO and NPSOs to adopt.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On elaborating the reason for saying that the code was inadequate, the respondent said that the code: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Does not mention anything on ‘enforcement’ of the code of conduct.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Should demarcate between Board and Organization needs to clearly laid out to avoid micro managing of operation...CEO must be given full autonomy to run the business based on Board approved policies and strategic direction</a:t>
            </a:r>
            <a:endParaRPr dirty="0"/>
          </a:p>
        </p:txBody>
      </p:sp>
      <p:sp>
        <p:nvSpPr>
          <p:cNvPr id="89" name="Shape 89"/>
          <p:cNvSpPr>
            <a:spLocks noGrp="1" noRot="1" noChangeAspect="1"/>
          </p:cNvSpPr>
          <p:nvPr>
            <p:ph type="sldImg" idx="2"/>
          </p:nvPr>
        </p:nvSpPr>
        <p:spPr>
          <a:xfrm>
            <a:off x="1287463" y="676275"/>
            <a:ext cx="4511675" cy="33845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2140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708661" y="4286846"/>
            <a:ext cx="5669279" cy="4061222"/>
          </a:xfrm>
          <a:prstGeom prst="rect">
            <a:avLst/>
          </a:prstGeom>
          <a:no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ysClr val="windowText" lastClr="000000"/>
                </a:solidFill>
                <a:latin typeface="+mn-lt"/>
              </a:rPr>
              <a:t>Analysis showed that most respondents agree and strongly agree to the 8 key principles outlined in the Code of Conduct.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sysClr val="windowText" lastClr="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Analysis showed that 88.89% of respondents said yes with the remaining 11.11% saying no that the code is inadequate for PIPSO and NPSOs to adopt.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On elaborating the reason for saying that the code was inadequate, the respondent said that the code: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Does not mention anything on ‘enforcement’ of the code of conduct.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Should demarcate between Board and Organization needs to clearly laid out to avoid micro managing of operation...CEO must be given full autonomy to run the business based on Board approved policies and strategic direction</a:t>
            </a:r>
            <a:endParaRPr dirty="0"/>
          </a:p>
        </p:txBody>
      </p:sp>
      <p:sp>
        <p:nvSpPr>
          <p:cNvPr id="89" name="Shape 89"/>
          <p:cNvSpPr>
            <a:spLocks noGrp="1" noRot="1" noChangeAspect="1"/>
          </p:cNvSpPr>
          <p:nvPr>
            <p:ph type="sldImg" idx="2"/>
          </p:nvPr>
        </p:nvSpPr>
        <p:spPr>
          <a:xfrm>
            <a:off x="1287463" y="676275"/>
            <a:ext cx="4511675" cy="33845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8165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708661" y="4286846"/>
            <a:ext cx="5669279" cy="4061222"/>
          </a:xfrm>
          <a:prstGeom prst="rect">
            <a:avLst/>
          </a:prstGeom>
          <a:noFill/>
          <a:ln>
            <a:noFill/>
          </a:ln>
        </p:spPr>
        <p:txBody>
          <a:bodyPr lIns="91425" tIns="91425" rIns="91425" bIns="91425" anchor="ctr" anchorCtr="0">
            <a:noAutofit/>
          </a:bodyPr>
          <a:lstStyle/>
          <a:p>
            <a:pPr lvl="0">
              <a:spcBef>
                <a:spcPts val="0"/>
              </a:spcBef>
              <a:buNone/>
            </a:pPr>
            <a:r>
              <a:rPr lang="en-US" dirty="0" smtClean="0"/>
              <a:t>The UN Pacific Regional Anti-Corruption (UN-PRAC) Project supported by the UN Development Programme (UNDP) and the UN Office on Drugs and Crime (UNODC) has a mandate to engage Pacific Islands private sector organisations and members in the fight against corruption. UNPRAC operates in the 15 Pacific Island States – UNDP and U</a:t>
            </a:r>
          </a:p>
          <a:p>
            <a:pPr lvl="0">
              <a:spcBef>
                <a:spcPts val="0"/>
              </a:spcBef>
              <a:buNone/>
            </a:pPr>
            <a:r>
              <a:rPr lang="en-US" dirty="0" smtClean="0"/>
              <a:t>NODC.</a:t>
            </a:r>
          </a:p>
          <a:p>
            <a:pPr lvl="0">
              <a:spcBef>
                <a:spcPts val="0"/>
              </a:spcBef>
              <a:buNone/>
            </a:pPr>
            <a:r>
              <a:rPr lang="en-US" dirty="0" smtClean="0"/>
              <a:t>The Pacific Islands Private Sector Organisation (PIPSO) is the premier private sector representative body in the Pacific Islands region. Its members are comprised of the national private sector organizations of the 14 Pacific Island Forum Countries.</a:t>
            </a:r>
          </a:p>
          <a:p>
            <a:pPr lvl="0">
              <a:spcBef>
                <a:spcPts val="0"/>
              </a:spcBef>
              <a:buNone/>
            </a:pPr>
            <a:r>
              <a:rPr lang="en-US" dirty="0" smtClean="0"/>
              <a:t>One of PIPSO’s guiding principles in its Strategic Plan 2016-19 is “Integrity: We conduct business with honesty and integrity and making decisions to ensure future stability and sustainability.” </a:t>
            </a:r>
            <a:endParaRPr dirty="0"/>
          </a:p>
        </p:txBody>
      </p:sp>
      <p:sp>
        <p:nvSpPr>
          <p:cNvPr id="89" name="Shape 89"/>
          <p:cNvSpPr>
            <a:spLocks noGrp="1" noRot="1" noChangeAspect="1"/>
          </p:cNvSpPr>
          <p:nvPr>
            <p:ph type="sldImg" idx="2"/>
          </p:nvPr>
        </p:nvSpPr>
        <p:spPr>
          <a:xfrm>
            <a:off x="1287463" y="676275"/>
            <a:ext cx="4511675" cy="33845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3171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708661" y="4286846"/>
            <a:ext cx="5669279" cy="4061222"/>
          </a:xfrm>
          <a:prstGeom prst="rect">
            <a:avLst/>
          </a:prstGeom>
          <a:no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
        <p:nvSpPr>
          <p:cNvPr id="89" name="Shape 89"/>
          <p:cNvSpPr>
            <a:spLocks noGrp="1" noRot="1" noChangeAspect="1"/>
          </p:cNvSpPr>
          <p:nvPr>
            <p:ph type="sldImg" idx="2"/>
          </p:nvPr>
        </p:nvSpPr>
        <p:spPr>
          <a:xfrm>
            <a:off x="1287463" y="676275"/>
            <a:ext cx="4511675" cy="33845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1174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708661" y="4286846"/>
            <a:ext cx="5669279" cy="4061222"/>
          </a:xfrm>
          <a:prstGeom prst="rect">
            <a:avLst/>
          </a:prstGeom>
          <a:no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
        <p:nvSpPr>
          <p:cNvPr id="89" name="Shape 89"/>
          <p:cNvSpPr>
            <a:spLocks noGrp="1" noRot="1" noChangeAspect="1"/>
          </p:cNvSpPr>
          <p:nvPr>
            <p:ph type="sldImg" idx="2"/>
          </p:nvPr>
        </p:nvSpPr>
        <p:spPr>
          <a:xfrm>
            <a:off x="1287463" y="676275"/>
            <a:ext cx="4511675" cy="33845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470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Australia, Netherlands and United Kingdom</a:t>
            </a:r>
          </a:p>
          <a:p>
            <a:r>
              <a:rPr lang="en-US" sz="1200" kern="1200" dirty="0" smtClean="0">
                <a:solidFill>
                  <a:schemeClr val="tx1"/>
                </a:solidFill>
                <a:effectLst/>
                <a:latin typeface="+mn-lt"/>
                <a:ea typeface="+mn-ea"/>
                <a:cs typeface="+mn-cs"/>
              </a:rPr>
              <a:t>6 Mar 2014, Open Working on Group Sustainable Development Goals, OWG session 9</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3 – 5 March 2014 Accountable and Effective Institutions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“Accountable and effective institutions are at the heart of the social contract between the state and its citizens, and both an outcome and enabler of development. Citizens want governments that are capable and responsive and able to deliver on their commitments. The </a:t>
            </a:r>
            <a:r>
              <a:rPr lang="en-US" sz="1200" kern="1200" dirty="0" err="1" smtClean="0">
                <a:solidFill>
                  <a:schemeClr val="tx1"/>
                </a:solidFill>
                <a:effectLst/>
                <a:latin typeface="+mn-lt"/>
                <a:ea typeface="+mn-ea"/>
                <a:cs typeface="+mn-cs"/>
              </a:rPr>
              <a:t>Myworld</a:t>
            </a:r>
            <a:r>
              <a:rPr lang="en-US" sz="1200" kern="1200" dirty="0" smtClean="0">
                <a:solidFill>
                  <a:schemeClr val="tx1"/>
                </a:solidFill>
                <a:effectLst/>
                <a:latin typeface="+mn-lt"/>
                <a:ea typeface="+mn-ea"/>
                <a:cs typeface="+mn-cs"/>
              </a:rPr>
              <a:t> survey found that `an honest and responsive government’ is among the top four priorities of ordinary people. “</a:t>
            </a:r>
            <a:r>
              <a:rPr lang="en-CA" sz="1200" kern="1200" dirty="0" smtClean="0">
                <a:solidFill>
                  <a:schemeClr val="tx1"/>
                </a:solidFill>
                <a:effectLst/>
                <a:latin typeface="+mn-lt"/>
                <a:ea typeface="+mn-ea"/>
                <a:cs typeface="+mn-cs"/>
              </a:rPr>
              <a:t>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a:t>
            </a:r>
            <a:r>
              <a:rPr lang="en-US" sz="1200" kern="1200" dirty="0" err="1" smtClean="0">
                <a:solidFill>
                  <a:schemeClr val="tx1"/>
                </a:solidFill>
                <a:effectLst/>
                <a:latin typeface="+mn-lt"/>
                <a:ea typeface="+mn-ea"/>
                <a:cs typeface="+mn-cs"/>
              </a:rPr>
              <a:t>Myworld</a:t>
            </a:r>
            <a:r>
              <a:rPr lang="en-US" sz="1200" kern="1200" dirty="0" smtClean="0">
                <a:solidFill>
                  <a:schemeClr val="tx1"/>
                </a:solidFill>
                <a:effectLst/>
                <a:latin typeface="+mn-lt"/>
                <a:ea typeface="+mn-ea"/>
                <a:cs typeface="+mn-cs"/>
              </a:rPr>
              <a:t> survey with 7.4m responses found that `an honest and responsive government’ is among the top four priorities of ordinary people</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GOPAC parliamentarians should work to ensure that when their national governments and parliaments adopt their priority national Sustainable Development Goals and targets, that Goal 16 is included along with the anti-corruption relevant targets. </a:t>
            </a:r>
          </a:p>
          <a:p>
            <a:endParaRPr lang="en-CA" dirty="0"/>
          </a:p>
        </p:txBody>
      </p:sp>
      <p:sp>
        <p:nvSpPr>
          <p:cNvPr id="4" name="Slide Number Placeholder 3"/>
          <p:cNvSpPr>
            <a:spLocks noGrp="1"/>
          </p:cNvSpPr>
          <p:nvPr>
            <p:ph type="sldNum" sz="quarter" idx="10"/>
          </p:nvPr>
        </p:nvSpPr>
        <p:spPr/>
        <p:txBody>
          <a:bodyPr/>
          <a:lstStyle/>
          <a:p>
            <a:fld id="{1417D408-FB67-4945-8D8E-AB70BC9798C9}" type="slidenum">
              <a:rPr lang="en-CA" smtClean="0"/>
              <a:t>22</a:t>
            </a:fld>
            <a:endParaRPr lang="en-CA"/>
          </a:p>
        </p:txBody>
      </p:sp>
    </p:spTree>
    <p:extLst>
      <p:ext uri="{BB962C8B-B14F-4D97-AF65-F5344CB8AC3E}">
        <p14:creationId xmlns:p14="http://schemas.microsoft.com/office/powerpoint/2010/main" val="3524658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F98E61-16E2-475F-A989-FFC91BBEEC86}" type="slidenum">
              <a:rPr lang="en-US" smtClean="0"/>
              <a:t>23</a:t>
            </a:fld>
            <a:endParaRPr lang="en-US"/>
          </a:p>
        </p:txBody>
      </p:sp>
    </p:spTree>
    <p:extLst>
      <p:ext uri="{BB962C8B-B14F-4D97-AF65-F5344CB8AC3E}">
        <p14:creationId xmlns:p14="http://schemas.microsoft.com/office/powerpoint/2010/main" val="1044084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708661" y="4286846"/>
            <a:ext cx="5669279" cy="4061222"/>
          </a:xfrm>
          <a:prstGeom prst="rect">
            <a:avLst/>
          </a:prstGeom>
          <a:noFill/>
          <a:ln>
            <a:noFill/>
          </a:ln>
        </p:spPr>
        <p:txBody>
          <a:bodyPr lIns="91425" tIns="91425" rIns="91425" bIns="91425" anchor="ctr" anchorCtr="0">
            <a:noAutofit/>
          </a:bodyPr>
          <a:lstStyle/>
          <a:p>
            <a:pPr lvl="0">
              <a:spcBef>
                <a:spcPts val="0"/>
              </a:spcBef>
              <a:buNone/>
            </a:pPr>
            <a:r>
              <a:rPr lang="en-US" dirty="0" smtClean="0"/>
              <a:t>One of PIPSO’s guiding principles in its Strategic Plan 2016-19 is “Integrity: We conduct business with honesty and integrity and making decisions to ensure future stability and sustainability.” </a:t>
            </a:r>
            <a:endParaRPr dirty="0"/>
          </a:p>
        </p:txBody>
      </p:sp>
      <p:sp>
        <p:nvSpPr>
          <p:cNvPr id="89" name="Shape 89"/>
          <p:cNvSpPr>
            <a:spLocks noGrp="1" noRot="1" noChangeAspect="1"/>
          </p:cNvSpPr>
          <p:nvPr>
            <p:ph type="sldImg" idx="2"/>
          </p:nvPr>
        </p:nvSpPr>
        <p:spPr>
          <a:xfrm>
            <a:off x="1287463" y="676275"/>
            <a:ext cx="4511675" cy="33845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4978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708661" y="4286846"/>
            <a:ext cx="5669279" cy="4061222"/>
          </a:xfrm>
          <a:prstGeom prst="rect">
            <a:avLst/>
          </a:prstGeom>
          <a:noFill/>
          <a:ln>
            <a:noFill/>
          </a:ln>
        </p:spPr>
        <p:txBody>
          <a:bodyPr lIns="91425" tIns="91425" rIns="91425" bIns="91425" anchor="ctr" anchorCtr="0">
            <a:noAutofit/>
          </a:bodyPr>
          <a:lstStyle/>
          <a:p>
            <a:pPr lvl="0">
              <a:spcBef>
                <a:spcPts val="0"/>
              </a:spcBef>
              <a:buNone/>
            </a:pPr>
            <a:r>
              <a:rPr lang="en-US" dirty="0" smtClean="0"/>
              <a:t>The United Nations Convention against Corruption (UNCAC) is the first legally binding, global anti-corruption instrument. The Convention was adopted by the General Assembly in October 2003 and entered into force in  December 2005. To date, 175 countries plus the European Union have become States parties to UNCAC, representing a ground breaking commitment to tackle corruption. I’d like to add that 10 of the 175 state parties are PICs and UNDP and UNODC are now supporting these countries in their implementation and review process.</a:t>
            </a:r>
          </a:p>
          <a:p>
            <a:pPr lvl="0">
              <a:spcBef>
                <a:spcPts val="0"/>
              </a:spcBef>
              <a:buNone/>
            </a:pPr>
            <a:endParaRPr lang="en-US" dirty="0" smtClean="0"/>
          </a:p>
          <a:p>
            <a:pPr lvl="0">
              <a:spcBef>
                <a:spcPts val="0"/>
              </a:spcBef>
              <a:buNone/>
            </a:pPr>
            <a:r>
              <a:rPr lang="en-US" dirty="0" smtClean="0"/>
              <a:t>UNCAC is unique in its holistic approach, adopting prevention and enforcement measures, including mandatory requirements for criminalizing corrupt </a:t>
            </a:r>
            <a:r>
              <a:rPr lang="en-US" dirty="0" err="1" smtClean="0"/>
              <a:t>behaviours</a:t>
            </a:r>
            <a:r>
              <a:rPr lang="en-US" dirty="0" smtClean="0"/>
              <a:t>. The Convention also reflects the transnational nature of corruption, providing an international legal basis for enabling international cooperation and recovering proceeds of corruption (i.e. stolen assets). The important role of government, the private sector and civil society in fighting corruption is also emphasized.</a:t>
            </a:r>
          </a:p>
          <a:p>
            <a:pPr lvl="0">
              <a:spcBef>
                <a:spcPts val="0"/>
              </a:spcBef>
              <a:buNone/>
            </a:pPr>
            <a:r>
              <a:rPr lang="en-US" dirty="0" smtClean="0"/>
              <a:t>Article 21. Bribery in the private sector </a:t>
            </a:r>
          </a:p>
          <a:p>
            <a:pPr lvl="0">
              <a:spcBef>
                <a:spcPts val="0"/>
              </a:spcBef>
              <a:buNone/>
            </a:pPr>
            <a:endParaRPr lang="en-US" dirty="0" smtClean="0"/>
          </a:p>
          <a:p>
            <a:pPr lvl="0">
              <a:spcBef>
                <a:spcPts val="0"/>
              </a:spcBef>
              <a:buNone/>
            </a:pPr>
            <a:r>
              <a:rPr lang="en-US" dirty="0" smtClean="0"/>
              <a:t>Each State Party shall consider adopting such legislative and other measures </a:t>
            </a:r>
          </a:p>
          <a:p>
            <a:pPr lvl="0">
              <a:spcBef>
                <a:spcPts val="0"/>
              </a:spcBef>
              <a:buNone/>
            </a:pPr>
            <a:r>
              <a:rPr lang="en-US" dirty="0" smtClean="0"/>
              <a:t>as may be necessary to establish as criminal offences, when committed </a:t>
            </a:r>
          </a:p>
          <a:p>
            <a:pPr lvl="0">
              <a:spcBef>
                <a:spcPts val="0"/>
              </a:spcBef>
              <a:buNone/>
            </a:pPr>
            <a:r>
              <a:rPr lang="en-US" dirty="0" smtClean="0"/>
              <a:t>intentionally in the course of economic, financial or commercial activities: </a:t>
            </a:r>
          </a:p>
          <a:p>
            <a:pPr lvl="0">
              <a:spcBef>
                <a:spcPts val="0"/>
              </a:spcBef>
              <a:buNone/>
            </a:pPr>
            <a:endParaRPr lang="en-US" dirty="0" smtClean="0"/>
          </a:p>
          <a:p>
            <a:pPr lvl="0">
              <a:spcBef>
                <a:spcPts val="0"/>
              </a:spcBef>
              <a:buNone/>
            </a:pPr>
            <a:r>
              <a:rPr lang="en-US" dirty="0" smtClean="0"/>
              <a:t>(a) The promise, offering or giving, directly or indirectly, of an undue </a:t>
            </a:r>
          </a:p>
          <a:p>
            <a:pPr lvl="0">
              <a:spcBef>
                <a:spcPts val="0"/>
              </a:spcBef>
              <a:buNone/>
            </a:pPr>
            <a:r>
              <a:rPr lang="en-US" dirty="0" smtClean="0"/>
              <a:t>advantage to any person who directs or works, in any capacity, for a private </a:t>
            </a:r>
          </a:p>
          <a:p>
            <a:pPr lvl="0">
              <a:spcBef>
                <a:spcPts val="0"/>
              </a:spcBef>
              <a:buNone/>
            </a:pPr>
            <a:r>
              <a:rPr lang="en-US" dirty="0" smtClean="0"/>
              <a:t>sector entity, for the person himself or herself or for another person, in order </a:t>
            </a:r>
          </a:p>
          <a:p>
            <a:pPr lvl="0">
              <a:spcBef>
                <a:spcPts val="0"/>
              </a:spcBef>
              <a:buNone/>
            </a:pPr>
            <a:r>
              <a:rPr lang="en-US" dirty="0" smtClean="0"/>
              <a:t>that he or she, in breach of his or her duties, act or refrain from acting; </a:t>
            </a:r>
          </a:p>
          <a:p>
            <a:pPr lvl="0">
              <a:spcBef>
                <a:spcPts val="0"/>
              </a:spcBef>
              <a:buNone/>
            </a:pPr>
            <a:r>
              <a:rPr lang="en-US" dirty="0" smtClean="0"/>
              <a:t>(b) The solicitation or acceptance, directly or indirectly, of an undue </a:t>
            </a:r>
          </a:p>
          <a:p>
            <a:pPr lvl="0">
              <a:spcBef>
                <a:spcPts val="0"/>
              </a:spcBef>
              <a:buNone/>
            </a:pPr>
            <a:r>
              <a:rPr lang="en-US" dirty="0" smtClean="0"/>
              <a:t>advantage by any person who directs or works, in any capacity, for a private </a:t>
            </a:r>
          </a:p>
          <a:p>
            <a:pPr lvl="0">
              <a:spcBef>
                <a:spcPts val="0"/>
              </a:spcBef>
              <a:buNone/>
            </a:pPr>
            <a:r>
              <a:rPr lang="en-US" dirty="0" smtClean="0"/>
              <a:t>sector entity, for the person himself or herself or for another person, in order </a:t>
            </a:r>
          </a:p>
          <a:p>
            <a:pPr lvl="0">
              <a:spcBef>
                <a:spcPts val="0"/>
              </a:spcBef>
              <a:buNone/>
            </a:pPr>
            <a:r>
              <a:rPr lang="en-US" dirty="0" smtClean="0"/>
              <a:t>that he or she, in breach of his or her duties, act or refrain from acting. </a:t>
            </a:r>
          </a:p>
          <a:p>
            <a:pPr lvl="0">
              <a:spcBef>
                <a:spcPts val="0"/>
              </a:spcBef>
              <a:buNone/>
            </a:pPr>
            <a:endParaRPr lang="en-US" dirty="0" smtClean="0"/>
          </a:p>
          <a:p>
            <a:pPr lvl="0">
              <a:spcBef>
                <a:spcPts val="0"/>
              </a:spcBef>
              <a:buNone/>
            </a:pPr>
            <a:r>
              <a:rPr lang="en-US" dirty="0" smtClean="0"/>
              <a:t>Article 22. Embezzlement of property in the private sector </a:t>
            </a:r>
          </a:p>
          <a:p>
            <a:pPr lvl="0">
              <a:spcBef>
                <a:spcPts val="0"/>
              </a:spcBef>
              <a:buNone/>
            </a:pPr>
            <a:endParaRPr lang="en-US" dirty="0" smtClean="0"/>
          </a:p>
          <a:p>
            <a:pPr lvl="0">
              <a:spcBef>
                <a:spcPts val="0"/>
              </a:spcBef>
              <a:buNone/>
            </a:pPr>
            <a:r>
              <a:rPr lang="en-US" dirty="0" smtClean="0"/>
              <a:t>Each State Party shall consider adopting such legislative and other measures </a:t>
            </a:r>
          </a:p>
          <a:p>
            <a:pPr lvl="0">
              <a:spcBef>
                <a:spcPts val="0"/>
              </a:spcBef>
              <a:buNone/>
            </a:pPr>
            <a:r>
              <a:rPr lang="en-US" dirty="0" smtClean="0"/>
              <a:t>as may be necessary to establish as a criminal offence, when committed </a:t>
            </a:r>
          </a:p>
          <a:p>
            <a:pPr lvl="0">
              <a:spcBef>
                <a:spcPts val="0"/>
              </a:spcBef>
              <a:buNone/>
            </a:pPr>
            <a:r>
              <a:rPr lang="en-US" dirty="0" smtClean="0"/>
              <a:t>intentionally in the course of economic, financial or commercial activities, </a:t>
            </a:r>
          </a:p>
          <a:p>
            <a:pPr lvl="0">
              <a:spcBef>
                <a:spcPts val="0"/>
              </a:spcBef>
              <a:buNone/>
            </a:pPr>
            <a:r>
              <a:rPr lang="en-US" dirty="0" smtClean="0"/>
              <a:t>embezzlement by a person who directs or works, in any capacity, in a private </a:t>
            </a:r>
          </a:p>
          <a:p>
            <a:pPr lvl="0">
              <a:spcBef>
                <a:spcPts val="0"/>
              </a:spcBef>
              <a:buNone/>
            </a:pPr>
            <a:r>
              <a:rPr lang="en-US" dirty="0" smtClean="0"/>
              <a:t>sector entity of any property, private funds or securities or any other thing of </a:t>
            </a:r>
          </a:p>
          <a:p>
            <a:pPr lvl="0">
              <a:spcBef>
                <a:spcPts val="0"/>
              </a:spcBef>
              <a:buNone/>
            </a:pPr>
            <a:r>
              <a:rPr lang="en-US" dirty="0" smtClean="0"/>
              <a:t>value entrusted to him or her by virtue of his or her position.</a:t>
            </a:r>
          </a:p>
          <a:p>
            <a:pPr lvl="0">
              <a:spcBef>
                <a:spcPts val="0"/>
              </a:spcBef>
              <a:buNone/>
            </a:pPr>
            <a:r>
              <a:rPr lang="en-US" dirty="0" smtClean="0"/>
              <a:t>Article 12. Private sector </a:t>
            </a:r>
          </a:p>
          <a:p>
            <a:pPr lvl="0">
              <a:spcBef>
                <a:spcPts val="0"/>
              </a:spcBef>
              <a:buNone/>
            </a:pPr>
            <a:endParaRPr lang="en-US" dirty="0" smtClean="0"/>
          </a:p>
          <a:p>
            <a:pPr lvl="0">
              <a:spcBef>
                <a:spcPts val="0"/>
              </a:spcBef>
              <a:buNone/>
            </a:pPr>
            <a:r>
              <a:rPr lang="en-US" dirty="0" smtClean="0"/>
              <a:t>1. Each State Party shall take measures, in accordance with the fundamental </a:t>
            </a:r>
          </a:p>
          <a:p>
            <a:pPr lvl="0">
              <a:spcBef>
                <a:spcPts val="0"/>
              </a:spcBef>
              <a:buNone/>
            </a:pPr>
            <a:r>
              <a:rPr lang="en-US" dirty="0" smtClean="0"/>
              <a:t>principles of its domestic law, to prevent corruption involving the </a:t>
            </a:r>
          </a:p>
          <a:p>
            <a:pPr lvl="0">
              <a:spcBef>
                <a:spcPts val="0"/>
              </a:spcBef>
              <a:buNone/>
            </a:pPr>
            <a:r>
              <a:rPr lang="en-US" dirty="0" smtClean="0"/>
              <a:t>private sector, enhance accounting and auditing standards in the private sector </a:t>
            </a:r>
          </a:p>
          <a:p>
            <a:pPr lvl="0">
              <a:spcBef>
                <a:spcPts val="0"/>
              </a:spcBef>
              <a:buNone/>
            </a:pPr>
            <a:r>
              <a:rPr lang="en-US" dirty="0" smtClean="0"/>
              <a:t>and, where appropriate, provide effective, proportionate and dissuasive civil, </a:t>
            </a:r>
          </a:p>
          <a:p>
            <a:pPr lvl="0">
              <a:spcBef>
                <a:spcPts val="0"/>
              </a:spcBef>
              <a:buNone/>
            </a:pPr>
            <a:r>
              <a:rPr lang="en-US" dirty="0" smtClean="0"/>
              <a:t>administrative or criminal penalties for failure to comply with such measures. </a:t>
            </a:r>
          </a:p>
          <a:p>
            <a:pPr lvl="0">
              <a:spcBef>
                <a:spcPts val="0"/>
              </a:spcBef>
              <a:buNone/>
            </a:pPr>
            <a:r>
              <a:rPr lang="en-US" dirty="0" smtClean="0"/>
              <a:t>2. Measures to achieve these ends may include, inter alia: </a:t>
            </a:r>
          </a:p>
          <a:p>
            <a:pPr lvl="0">
              <a:spcBef>
                <a:spcPts val="0"/>
              </a:spcBef>
              <a:buNone/>
            </a:pPr>
            <a:r>
              <a:rPr lang="en-US" dirty="0" smtClean="0"/>
              <a:t>(a) Promoting cooperation between law enforcement agencies and </a:t>
            </a:r>
          </a:p>
          <a:p>
            <a:pPr lvl="0">
              <a:spcBef>
                <a:spcPts val="0"/>
              </a:spcBef>
              <a:buNone/>
            </a:pPr>
            <a:r>
              <a:rPr lang="en-US" dirty="0" smtClean="0"/>
              <a:t>relevant private entities; </a:t>
            </a:r>
          </a:p>
          <a:p>
            <a:pPr lvl="0">
              <a:spcBef>
                <a:spcPts val="0"/>
              </a:spcBef>
              <a:buNone/>
            </a:pPr>
            <a:r>
              <a:rPr lang="en-US" dirty="0" smtClean="0"/>
              <a:t>(b) Promoting the development of standards and procedures designed to </a:t>
            </a:r>
          </a:p>
          <a:p>
            <a:pPr lvl="0">
              <a:spcBef>
                <a:spcPts val="0"/>
              </a:spcBef>
              <a:buNone/>
            </a:pPr>
            <a:r>
              <a:rPr lang="en-US" dirty="0" smtClean="0"/>
              <a:t>safeguard the integrity of relevant private entities, including codes of conduct </a:t>
            </a:r>
          </a:p>
          <a:p>
            <a:pPr lvl="0">
              <a:spcBef>
                <a:spcPts val="0"/>
              </a:spcBef>
              <a:buNone/>
            </a:pPr>
            <a:r>
              <a:rPr lang="en-US" dirty="0" smtClean="0"/>
              <a:t>for the correct, </a:t>
            </a:r>
            <a:r>
              <a:rPr lang="en-US" dirty="0" err="1" smtClean="0"/>
              <a:t>honourable</a:t>
            </a:r>
            <a:r>
              <a:rPr lang="en-US" dirty="0" smtClean="0"/>
              <a:t> and proper performance of the activities of business </a:t>
            </a:r>
          </a:p>
          <a:p>
            <a:pPr lvl="0">
              <a:spcBef>
                <a:spcPts val="0"/>
              </a:spcBef>
              <a:buNone/>
            </a:pPr>
            <a:r>
              <a:rPr lang="en-US" dirty="0" smtClean="0"/>
              <a:t>and all relevant professions and the prevention of conflicts of interest, and for </a:t>
            </a:r>
          </a:p>
          <a:p>
            <a:pPr lvl="0">
              <a:spcBef>
                <a:spcPts val="0"/>
              </a:spcBef>
              <a:buNone/>
            </a:pPr>
            <a:r>
              <a:rPr lang="en-US" dirty="0" smtClean="0"/>
              <a:t>the promotion of the use of good commercial practices among businesses and </a:t>
            </a:r>
          </a:p>
          <a:p>
            <a:pPr lvl="0">
              <a:spcBef>
                <a:spcPts val="0"/>
              </a:spcBef>
              <a:buNone/>
            </a:pPr>
            <a:r>
              <a:rPr lang="en-US" dirty="0" smtClean="0"/>
              <a:t>in the contractual relations of businesses with the State; </a:t>
            </a:r>
          </a:p>
          <a:p>
            <a:pPr lvl="0">
              <a:spcBef>
                <a:spcPts val="0"/>
              </a:spcBef>
              <a:buNone/>
            </a:pPr>
            <a:r>
              <a:rPr lang="en-US" dirty="0" smtClean="0"/>
              <a:t>(c) Promoting transparency among private entities, including, where appropriate, </a:t>
            </a:r>
          </a:p>
          <a:p>
            <a:pPr lvl="0">
              <a:spcBef>
                <a:spcPts val="0"/>
              </a:spcBef>
              <a:buNone/>
            </a:pPr>
            <a:r>
              <a:rPr lang="en-US" dirty="0" smtClean="0"/>
              <a:t>measures regarding the identity of legal and natural persons involved </a:t>
            </a:r>
          </a:p>
          <a:p>
            <a:pPr lvl="0">
              <a:spcBef>
                <a:spcPts val="0"/>
              </a:spcBef>
              <a:buNone/>
            </a:pPr>
            <a:r>
              <a:rPr lang="en-US" dirty="0" smtClean="0"/>
              <a:t>in the establishment and management of corporate entities; </a:t>
            </a:r>
          </a:p>
          <a:p>
            <a:pPr lvl="0">
              <a:spcBef>
                <a:spcPts val="0"/>
              </a:spcBef>
              <a:buNone/>
            </a:pPr>
            <a:r>
              <a:rPr lang="en-US" dirty="0" smtClean="0"/>
              <a:t>(d) Preventing the misuse of procedures regulating private entities, including </a:t>
            </a:r>
          </a:p>
          <a:p>
            <a:pPr lvl="0">
              <a:spcBef>
                <a:spcPts val="0"/>
              </a:spcBef>
              <a:buNone/>
            </a:pPr>
            <a:r>
              <a:rPr lang="en-US" dirty="0" smtClean="0"/>
              <a:t>procedures regarding subsidies and </a:t>
            </a:r>
            <a:r>
              <a:rPr lang="en-US" dirty="0" err="1" smtClean="0"/>
              <a:t>licences</a:t>
            </a:r>
            <a:r>
              <a:rPr lang="en-US" dirty="0" smtClean="0"/>
              <a:t> granted by public authorities </a:t>
            </a:r>
          </a:p>
          <a:p>
            <a:pPr lvl="0">
              <a:spcBef>
                <a:spcPts val="0"/>
              </a:spcBef>
              <a:buNone/>
            </a:pPr>
            <a:r>
              <a:rPr lang="en-US" dirty="0" smtClean="0"/>
              <a:t>for commercial activities; </a:t>
            </a:r>
          </a:p>
          <a:p>
            <a:pPr lvl="0">
              <a:spcBef>
                <a:spcPts val="0"/>
              </a:spcBef>
              <a:buNone/>
            </a:pPr>
            <a:r>
              <a:rPr lang="en-US" dirty="0" smtClean="0"/>
              <a:t>(e) Preventing conflicts of interest by imposing restrictions, as appropriate </a:t>
            </a:r>
          </a:p>
          <a:p>
            <a:pPr lvl="0">
              <a:spcBef>
                <a:spcPts val="0"/>
              </a:spcBef>
              <a:buNone/>
            </a:pPr>
            <a:r>
              <a:rPr lang="en-US" dirty="0" smtClean="0"/>
              <a:t>and for a reasonable period of time, on the professional activities of former </a:t>
            </a:r>
          </a:p>
          <a:p>
            <a:pPr lvl="0">
              <a:spcBef>
                <a:spcPts val="0"/>
              </a:spcBef>
              <a:buNone/>
            </a:pPr>
            <a:r>
              <a:rPr lang="en-US" dirty="0" smtClean="0"/>
              <a:t>public officials or on the employment of public officials by the private sector </a:t>
            </a:r>
          </a:p>
          <a:p>
            <a:pPr lvl="0">
              <a:spcBef>
                <a:spcPts val="0"/>
              </a:spcBef>
              <a:buNone/>
            </a:pPr>
            <a:r>
              <a:rPr lang="en-US" dirty="0" smtClean="0"/>
              <a:t>after their resignation or retirement, where such activities or employment relate </a:t>
            </a:r>
          </a:p>
          <a:p>
            <a:pPr lvl="0">
              <a:spcBef>
                <a:spcPts val="0"/>
              </a:spcBef>
              <a:buNone/>
            </a:pPr>
            <a:r>
              <a:rPr lang="en-US" dirty="0" smtClean="0"/>
              <a:t>directly to the functions held or supervised by those public officials during their </a:t>
            </a:r>
          </a:p>
          <a:p>
            <a:pPr lvl="0">
              <a:spcBef>
                <a:spcPts val="0"/>
              </a:spcBef>
              <a:buNone/>
            </a:pPr>
            <a:r>
              <a:rPr lang="en-US" dirty="0" smtClean="0"/>
              <a:t>tenure; </a:t>
            </a:r>
          </a:p>
          <a:p>
            <a:pPr lvl="0">
              <a:spcBef>
                <a:spcPts val="0"/>
              </a:spcBef>
              <a:buNone/>
            </a:pPr>
            <a:r>
              <a:rPr lang="en-US" dirty="0" smtClean="0"/>
              <a:t>(f) Ensuring that private enterprises, taking into account their structure </a:t>
            </a:r>
          </a:p>
          <a:p>
            <a:pPr lvl="0">
              <a:spcBef>
                <a:spcPts val="0"/>
              </a:spcBef>
              <a:buNone/>
            </a:pPr>
            <a:r>
              <a:rPr lang="en-US" dirty="0" smtClean="0"/>
              <a:t>and size, have sufficient internal auditing controls to assist in preventing and </a:t>
            </a:r>
          </a:p>
          <a:p>
            <a:pPr lvl="0">
              <a:spcBef>
                <a:spcPts val="0"/>
              </a:spcBef>
              <a:buNone/>
            </a:pPr>
            <a:r>
              <a:rPr lang="en-US" dirty="0" smtClean="0"/>
              <a:t>detecting acts of corruption and that the accounts and required financial statements </a:t>
            </a:r>
          </a:p>
          <a:p>
            <a:pPr lvl="0">
              <a:spcBef>
                <a:spcPts val="0"/>
              </a:spcBef>
              <a:buNone/>
            </a:pPr>
            <a:r>
              <a:rPr lang="en-US" dirty="0" smtClean="0"/>
              <a:t>of such private enterprises are subject to appropriate auditing and certification </a:t>
            </a:r>
          </a:p>
          <a:p>
            <a:pPr lvl="0">
              <a:spcBef>
                <a:spcPts val="0"/>
              </a:spcBef>
              <a:buNone/>
            </a:pPr>
            <a:r>
              <a:rPr lang="en-US" dirty="0" smtClean="0"/>
              <a:t>procedures. </a:t>
            </a:r>
          </a:p>
          <a:p>
            <a:pPr lvl="0">
              <a:spcBef>
                <a:spcPts val="0"/>
              </a:spcBef>
              <a:buNone/>
            </a:pPr>
            <a:endParaRPr lang="en-US" dirty="0" smtClean="0"/>
          </a:p>
          <a:p>
            <a:pPr lvl="0">
              <a:spcBef>
                <a:spcPts val="0"/>
              </a:spcBef>
              <a:buNone/>
            </a:pPr>
            <a:r>
              <a:rPr lang="en-US" dirty="0" smtClean="0"/>
              <a:t>3. 3. </a:t>
            </a:r>
            <a:r>
              <a:rPr lang="en-US" dirty="0" err="1" smtClean="0"/>
              <a:t>ures</a:t>
            </a:r>
            <a:r>
              <a:rPr lang="en-US" dirty="0" smtClean="0"/>
              <a:t> </a:t>
            </a:r>
          </a:p>
          <a:p>
            <a:pPr lvl="0">
              <a:spcBef>
                <a:spcPts val="0"/>
              </a:spcBef>
              <a:buNone/>
            </a:pPr>
            <a:r>
              <a:rPr lang="en-US" dirty="0" smtClean="0"/>
              <a:t>as may be necessary, in accordance with its domestic laws and regulations </a:t>
            </a:r>
          </a:p>
          <a:p>
            <a:pPr lvl="0">
              <a:spcBef>
                <a:spcPts val="0"/>
              </a:spcBef>
              <a:buNone/>
            </a:pPr>
            <a:r>
              <a:rPr lang="en-US" dirty="0" smtClean="0"/>
              <a:t>regarding the maintenance of books and records, financial statement disclosures </a:t>
            </a:r>
          </a:p>
          <a:p>
            <a:pPr lvl="0">
              <a:spcBef>
                <a:spcPts val="0"/>
              </a:spcBef>
              <a:buNone/>
            </a:pPr>
            <a:r>
              <a:rPr lang="en-US" dirty="0" smtClean="0"/>
              <a:t>and accounting and auditing standards, to prohibit the following acts carried </a:t>
            </a:r>
          </a:p>
          <a:p>
            <a:pPr lvl="0">
              <a:spcBef>
                <a:spcPts val="0"/>
              </a:spcBef>
              <a:buNone/>
            </a:pPr>
            <a:r>
              <a:rPr lang="en-US" dirty="0" smtClean="0"/>
              <a:t>out for the purpose of committing any of the offences established in accordance </a:t>
            </a:r>
          </a:p>
          <a:p>
            <a:pPr lvl="0">
              <a:spcBef>
                <a:spcPts val="0"/>
              </a:spcBef>
              <a:buNone/>
            </a:pPr>
            <a:r>
              <a:rPr lang="en-US" dirty="0" smtClean="0"/>
              <a:t>with this Convention: </a:t>
            </a:r>
          </a:p>
          <a:p>
            <a:pPr lvl="0">
              <a:spcBef>
                <a:spcPts val="0"/>
              </a:spcBef>
              <a:buNone/>
            </a:pPr>
            <a:r>
              <a:rPr lang="en-US" dirty="0" smtClean="0"/>
              <a:t>(a) The establishment of off-the-books accounts; </a:t>
            </a:r>
          </a:p>
          <a:p>
            <a:pPr lvl="0">
              <a:spcBef>
                <a:spcPts val="0"/>
              </a:spcBef>
              <a:buNone/>
            </a:pPr>
            <a:r>
              <a:rPr lang="en-US" dirty="0" smtClean="0"/>
              <a:t>(b) The making of off-the-books or inadequately identified transactions; </a:t>
            </a:r>
          </a:p>
          <a:p>
            <a:pPr lvl="0">
              <a:spcBef>
                <a:spcPts val="0"/>
              </a:spcBef>
              <a:buNone/>
            </a:pPr>
            <a:r>
              <a:rPr lang="en-US" dirty="0" smtClean="0"/>
              <a:t>(c) The recording of non-existent expenditure; </a:t>
            </a:r>
          </a:p>
          <a:p>
            <a:pPr lvl="0">
              <a:spcBef>
                <a:spcPts val="0"/>
              </a:spcBef>
              <a:buNone/>
            </a:pPr>
            <a:r>
              <a:rPr lang="en-US" dirty="0" smtClean="0"/>
              <a:t>(d) The entry of liabilities with incorrect identification of their objects; </a:t>
            </a:r>
          </a:p>
          <a:p>
            <a:pPr lvl="0">
              <a:spcBef>
                <a:spcPts val="0"/>
              </a:spcBef>
              <a:buNone/>
            </a:pPr>
            <a:r>
              <a:rPr lang="en-US" dirty="0" smtClean="0"/>
              <a:t>(e) The use of false documents; and </a:t>
            </a:r>
          </a:p>
          <a:p>
            <a:pPr lvl="0">
              <a:spcBef>
                <a:spcPts val="0"/>
              </a:spcBef>
              <a:buNone/>
            </a:pPr>
            <a:r>
              <a:rPr lang="en-US" dirty="0" smtClean="0"/>
              <a:t>(f) The intentional destruction of bookkeeping documents earlier than </a:t>
            </a:r>
          </a:p>
          <a:p>
            <a:pPr lvl="0">
              <a:spcBef>
                <a:spcPts val="0"/>
              </a:spcBef>
              <a:buNone/>
            </a:pPr>
            <a:r>
              <a:rPr lang="en-US" dirty="0" smtClean="0"/>
              <a:t>foreseen by the law. </a:t>
            </a:r>
          </a:p>
          <a:p>
            <a:pPr lvl="0">
              <a:spcBef>
                <a:spcPts val="0"/>
              </a:spcBef>
              <a:buNone/>
            </a:pPr>
            <a:r>
              <a:rPr lang="en-US" dirty="0" smtClean="0"/>
              <a:t>4. Each State Party shall disallow the tax deductibility of expenses that </a:t>
            </a:r>
          </a:p>
          <a:p>
            <a:pPr lvl="0">
              <a:spcBef>
                <a:spcPts val="0"/>
              </a:spcBef>
              <a:buNone/>
            </a:pPr>
            <a:r>
              <a:rPr lang="en-US" dirty="0" smtClean="0"/>
              <a:t>constitute bribes, the latter being one of the constituent elements of the offences </a:t>
            </a:r>
          </a:p>
          <a:p>
            <a:pPr lvl="0">
              <a:spcBef>
                <a:spcPts val="0"/>
              </a:spcBef>
              <a:buNone/>
            </a:pPr>
            <a:r>
              <a:rPr lang="en-US" dirty="0" smtClean="0"/>
              <a:t>established in accordance with articles 15 and 16 of this Convention and, where </a:t>
            </a:r>
          </a:p>
          <a:p>
            <a:pPr lvl="0">
              <a:spcBef>
                <a:spcPts val="0"/>
              </a:spcBef>
              <a:buNone/>
            </a:pPr>
            <a:r>
              <a:rPr lang="en-US" dirty="0" smtClean="0"/>
              <a:t>appropriate, other expenses incurred in furtherance of corrupt conduct. </a:t>
            </a:r>
          </a:p>
          <a:p>
            <a:pPr lvl="0">
              <a:spcBef>
                <a:spcPts val="0"/>
              </a:spcBef>
              <a:buNone/>
            </a:pPr>
            <a:endParaRPr dirty="0"/>
          </a:p>
        </p:txBody>
      </p:sp>
      <p:sp>
        <p:nvSpPr>
          <p:cNvPr id="89" name="Shape 89"/>
          <p:cNvSpPr>
            <a:spLocks noGrp="1" noRot="1" noChangeAspect="1"/>
          </p:cNvSpPr>
          <p:nvPr>
            <p:ph type="sldImg" idx="2"/>
          </p:nvPr>
        </p:nvSpPr>
        <p:spPr>
          <a:xfrm>
            <a:off x="1287463" y="676275"/>
            <a:ext cx="4511675" cy="33845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4417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708661" y="4286846"/>
            <a:ext cx="5669279" cy="4061222"/>
          </a:xfrm>
          <a:prstGeom prst="rect">
            <a:avLst/>
          </a:prstGeom>
          <a:noFill/>
          <a:ln>
            <a:noFill/>
          </a:ln>
        </p:spPr>
        <p:txBody>
          <a:bodyPr lIns="91425" tIns="91425" rIns="91425" bIns="91425" anchor="ctr" anchorCtr="0">
            <a:noAutofit/>
          </a:bodyPr>
          <a:lstStyle/>
          <a:p>
            <a:pPr lvl="0">
              <a:spcBef>
                <a:spcPts val="0"/>
              </a:spcBef>
              <a:buNone/>
            </a:pPr>
            <a:r>
              <a:rPr lang="en-US" dirty="0" smtClean="0"/>
              <a:t>8 Simple principles</a:t>
            </a:r>
            <a:endParaRPr dirty="0"/>
          </a:p>
        </p:txBody>
      </p:sp>
      <p:sp>
        <p:nvSpPr>
          <p:cNvPr id="89" name="Shape 89"/>
          <p:cNvSpPr>
            <a:spLocks noGrp="1" noRot="1" noChangeAspect="1"/>
          </p:cNvSpPr>
          <p:nvPr>
            <p:ph type="sldImg" idx="2"/>
          </p:nvPr>
        </p:nvSpPr>
        <p:spPr>
          <a:xfrm>
            <a:off x="1287463" y="676275"/>
            <a:ext cx="4511675" cy="33845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6654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708661" y="4286846"/>
            <a:ext cx="5669279" cy="4061222"/>
          </a:xfrm>
          <a:prstGeom prst="rect">
            <a:avLst/>
          </a:prstGeom>
          <a:noFill/>
          <a:ln>
            <a:noFill/>
          </a:ln>
        </p:spPr>
        <p:txBody>
          <a:bodyPr lIns="91425" tIns="91425" rIns="91425" bIns="91425" anchor="ctr" anchorCtr="0">
            <a:noAutofit/>
          </a:bodyPr>
          <a:lstStyle/>
          <a:p>
            <a:pPr lvl="0">
              <a:spcBef>
                <a:spcPts val="0"/>
              </a:spcBef>
              <a:buNone/>
            </a:pPr>
            <a:r>
              <a:rPr lang="en-US" dirty="0" smtClean="0"/>
              <a:t>One of PIPSO’s guiding principles in its Strategic Plan 2016-19 is “Integrity: We conduct business with honesty and integrity and making decisions to ensure future stability and sustainability.” </a:t>
            </a:r>
            <a:endParaRPr dirty="0"/>
          </a:p>
        </p:txBody>
      </p:sp>
      <p:sp>
        <p:nvSpPr>
          <p:cNvPr id="89" name="Shape 89"/>
          <p:cNvSpPr>
            <a:spLocks noGrp="1" noRot="1" noChangeAspect="1"/>
          </p:cNvSpPr>
          <p:nvPr>
            <p:ph type="sldImg" idx="2"/>
          </p:nvPr>
        </p:nvSpPr>
        <p:spPr>
          <a:xfrm>
            <a:off x="1287463" y="676275"/>
            <a:ext cx="4511675" cy="33845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7681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708661" y="4286846"/>
            <a:ext cx="5669279" cy="4061222"/>
          </a:xfrm>
          <a:prstGeom prst="rect">
            <a:avLst/>
          </a:prstGeom>
          <a:no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ysClr val="windowText" lastClr="000000"/>
                </a:solidFill>
                <a:latin typeface="+mn-lt"/>
              </a:rPr>
              <a:t>This is fully aligned to SDG 16.</a:t>
            </a:r>
          </a:p>
        </p:txBody>
      </p:sp>
      <p:sp>
        <p:nvSpPr>
          <p:cNvPr id="89" name="Shape 89"/>
          <p:cNvSpPr>
            <a:spLocks noGrp="1" noRot="1" noChangeAspect="1"/>
          </p:cNvSpPr>
          <p:nvPr>
            <p:ph type="sldImg" idx="2"/>
          </p:nvPr>
        </p:nvSpPr>
        <p:spPr>
          <a:xfrm>
            <a:off x="1287463" y="676275"/>
            <a:ext cx="4511675" cy="33845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0426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708661" y="4286846"/>
            <a:ext cx="5669279" cy="4061222"/>
          </a:xfrm>
          <a:prstGeom prst="rect">
            <a:avLst/>
          </a:prstGeom>
          <a:no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ysClr val="windowText" lastClr="000000"/>
                </a:solidFill>
                <a:latin typeface="+mn-lt"/>
              </a:rPr>
              <a:t>This is also aligned to SDG 16 and Goal 10, Reduce inequality within and among countries</a:t>
            </a:r>
          </a:p>
        </p:txBody>
      </p:sp>
      <p:sp>
        <p:nvSpPr>
          <p:cNvPr id="89" name="Shape 89"/>
          <p:cNvSpPr>
            <a:spLocks noGrp="1" noRot="1" noChangeAspect="1"/>
          </p:cNvSpPr>
          <p:nvPr>
            <p:ph type="sldImg" idx="2"/>
          </p:nvPr>
        </p:nvSpPr>
        <p:spPr>
          <a:xfrm>
            <a:off x="1287463" y="676275"/>
            <a:ext cx="4511675" cy="33845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5811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708661" y="4286846"/>
            <a:ext cx="5669279" cy="4061222"/>
          </a:xfrm>
          <a:prstGeom prst="rect">
            <a:avLst/>
          </a:prstGeom>
          <a:no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ysClr val="windowText" lastClr="000000"/>
                </a:solidFill>
                <a:latin typeface="+mn-lt"/>
              </a:rPr>
              <a:t>This is aligned to SDG 10 and SDG 16.</a:t>
            </a:r>
          </a:p>
        </p:txBody>
      </p:sp>
      <p:sp>
        <p:nvSpPr>
          <p:cNvPr id="89" name="Shape 89"/>
          <p:cNvSpPr>
            <a:spLocks noGrp="1" noRot="1" noChangeAspect="1"/>
          </p:cNvSpPr>
          <p:nvPr>
            <p:ph type="sldImg" idx="2"/>
          </p:nvPr>
        </p:nvSpPr>
        <p:spPr>
          <a:xfrm>
            <a:off x="1287463" y="676275"/>
            <a:ext cx="4511675" cy="33845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31324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36E19B7-A487-456B-92FB-93248457A03E}" type="datetimeFigureOut">
              <a:rPr lang="en-US" smtClean="0"/>
              <a:t>7/25/2017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0D391-B88F-48B8-A0C9-1C774F05E8A2}" type="slidenum">
              <a:rPr lang="en-US" smtClean="0"/>
              <a:t>‹#›</a:t>
            </a:fld>
            <a:endParaRPr lang="en-US"/>
          </a:p>
        </p:txBody>
      </p:sp>
      <p:pic>
        <p:nvPicPr>
          <p:cNvPr id="7" name="Picture 2" descr="Z:\1. Current Work 2012\07. iCOMMS\7.05 Graphic Standards\Logos\UNDP\UNDP_Logo_Small.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01001" y="152399"/>
            <a:ext cx="967802" cy="1759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64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6E19B7-A487-456B-92FB-93248457A03E}" type="datetimeFigureOut">
              <a:rPr lang="en-US" smtClean="0"/>
              <a:t>7/25/2017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0D391-B88F-48B8-A0C9-1C774F05E8A2}" type="slidenum">
              <a:rPr lang="en-US" smtClean="0"/>
              <a:t>‹#›</a:t>
            </a:fld>
            <a:endParaRPr lang="en-US"/>
          </a:p>
        </p:txBody>
      </p:sp>
      <p:pic>
        <p:nvPicPr>
          <p:cNvPr id="7" name="Picture 2" descr="Z:\1. Current Work 2012\07. iCOMMS\7.05 Graphic Standards\Logos\UNDP\UNDP_Logo_Small.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0" y="5562600"/>
            <a:ext cx="586802"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579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6E19B7-A487-456B-92FB-93248457A03E}" type="datetimeFigureOut">
              <a:rPr lang="en-US" smtClean="0"/>
              <a:t>7/25/2017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0D391-B88F-48B8-A0C9-1C774F05E8A2}" type="slidenum">
              <a:rPr lang="en-US" smtClean="0"/>
              <a:t>‹#›</a:t>
            </a:fld>
            <a:endParaRPr lang="en-US"/>
          </a:p>
        </p:txBody>
      </p:sp>
    </p:spTree>
    <p:extLst>
      <p:ext uri="{BB962C8B-B14F-4D97-AF65-F5344CB8AC3E}">
        <p14:creationId xmlns:p14="http://schemas.microsoft.com/office/powerpoint/2010/main" val="599779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1"/>
        <p:cNvGrpSpPr/>
        <p:nvPr/>
      </p:nvGrpSpPr>
      <p:grpSpPr>
        <a:xfrm>
          <a:off x="0" y="0"/>
          <a:ext cx="0" cy="0"/>
          <a:chOff x="0" y="0"/>
          <a:chExt cx="0" cy="0"/>
        </a:xfrm>
      </p:grpSpPr>
      <p:sp>
        <p:nvSpPr>
          <p:cNvPr id="12" name="Shape 12"/>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 name="Shape 13"/>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4" name="Shape 1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 name="Shape 1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14980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 name="Shape 1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041965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5" name="Shape 25"/>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6" name="Shape 2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046401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1" name="Shape 31"/>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455781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8" name="Shape 38"/>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495148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7" name="Shape 4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4199997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0"/>
        <p:cNvGrpSpPr/>
        <p:nvPr/>
      </p:nvGrpSpPr>
      <p:grpSpPr>
        <a:xfrm>
          <a:off x="0" y="0"/>
          <a:ext cx="0" cy="0"/>
          <a:chOff x="0" y="0"/>
          <a:chExt cx="0" cy="0"/>
        </a:xfrm>
      </p:grpSpPr>
      <p:sp>
        <p:nvSpPr>
          <p:cNvPr id="51" name="Shape 5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8727704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6" name="Shape 56"/>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964710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16764"/>
            <a:ext cx="9144000" cy="1312164"/>
          </a:xfrm>
          <a:prstGeom prst="rect">
            <a:avLst/>
          </a:prstGeom>
          <a:solidFill>
            <a:srgbClr val="EEECE1">
              <a:alpha val="83137"/>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90000"/>
                </a:schemeClr>
              </a:solidFill>
            </a:endParaRPr>
          </a:p>
        </p:txBody>
      </p:sp>
      <p:sp>
        <p:nvSpPr>
          <p:cNvPr id="2" name="Title 1"/>
          <p:cNvSpPr>
            <a:spLocks noGrp="1"/>
          </p:cNvSpPr>
          <p:nvPr>
            <p:ph type="title"/>
          </p:nvPr>
        </p:nvSpPr>
        <p:spPr>
          <a:xfrm>
            <a:off x="457200" y="274638"/>
            <a:ext cx="8229600" cy="1020762"/>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6E19B7-A487-456B-92FB-93248457A03E}" type="datetimeFigureOut">
              <a:rPr lang="en-US" smtClean="0"/>
              <a:t>7/25/2017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0D391-B88F-48B8-A0C9-1C774F05E8A2}" type="slidenum">
              <a:rPr lang="en-US" smtClean="0"/>
              <a:t>‹#›</a:t>
            </a:fld>
            <a:endParaRPr lang="en-US"/>
          </a:p>
        </p:txBody>
      </p:sp>
      <p:pic>
        <p:nvPicPr>
          <p:cNvPr id="8" name="Picture 2" descr="Z:\1. Current Work 2012\07. iCOMMS\7.05 Graphic Standards\Logos\UNDP\UNDP_Logo_Small.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0" y="5562600"/>
            <a:ext cx="586802"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5109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6689978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7157795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52785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6E19B7-A487-456B-92FB-93248457A03E}" type="datetimeFigureOut">
              <a:rPr lang="en-US" smtClean="0"/>
              <a:t>7/25/2017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0D391-B88F-48B8-A0C9-1C774F05E8A2}" type="slidenum">
              <a:rPr lang="en-US" smtClean="0"/>
              <a:t>‹#›</a:t>
            </a:fld>
            <a:endParaRPr lang="en-US"/>
          </a:p>
        </p:txBody>
      </p:sp>
      <p:pic>
        <p:nvPicPr>
          <p:cNvPr id="7" name="Picture 2" descr="Z:\1. Current Work 2012\07. iCOMMS\7.05 Graphic Standards\Logos\UNDP\UNDP_Logo_Small.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0" y="5562600"/>
            <a:ext cx="586802"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947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F36E19B7-A487-456B-92FB-93248457A03E}" type="datetimeFigureOut">
              <a:rPr lang="en-US" smtClean="0"/>
              <a:t>7/25/2017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E0D391-B88F-48B8-A0C9-1C774F05E8A2}" type="slidenum">
              <a:rPr lang="en-US" smtClean="0"/>
              <a:t>‹#›</a:t>
            </a:fld>
            <a:endParaRPr lang="en-US"/>
          </a:p>
        </p:txBody>
      </p:sp>
      <p:pic>
        <p:nvPicPr>
          <p:cNvPr id="8" name="Picture 2" descr="Z:\1. Current Work 2012\07. iCOMMS\7.05 Graphic Standards\Logos\UNDP\UNDP_Logo_Small.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0" y="5562600"/>
            <a:ext cx="586802" cy="1066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userDrawn="1"/>
        </p:nvSpPr>
        <p:spPr>
          <a:xfrm>
            <a:off x="0" y="-16764"/>
            <a:ext cx="9144000" cy="1312164"/>
          </a:xfrm>
          <a:prstGeom prst="rect">
            <a:avLst/>
          </a:prstGeom>
          <a:solidFill>
            <a:srgbClr val="EEECE1">
              <a:alpha val="83137"/>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90000"/>
                </a:schemeClr>
              </a:solidFill>
            </a:endParaRPr>
          </a:p>
        </p:txBody>
      </p:sp>
      <p:sp>
        <p:nvSpPr>
          <p:cNvPr id="2" name="Title 1"/>
          <p:cNvSpPr>
            <a:spLocks noGrp="1"/>
          </p:cNvSpPr>
          <p:nvPr>
            <p:ph type="title"/>
          </p:nvPr>
        </p:nvSpPr>
        <p:spPr>
          <a:xfrm>
            <a:off x="457200" y="274638"/>
            <a:ext cx="8229600" cy="1020762"/>
          </a:xfrm>
        </p:spPr>
        <p:txBody>
          <a:bodyPr/>
          <a:lstStyle/>
          <a:p>
            <a:r>
              <a:rPr lang="en-US" smtClean="0"/>
              <a:t>Click to edit Master title style</a:t>
            </a:r>
            <a:endParaRPr lang="en-US"/>
          </a:p>
        </p:txBody>
      </p:sp>
    </p:spTree>
    <p:extLst>
      <p:ext uri="{BB962C8B-B14F-4D97-AF65-F5344CB8AC3E}">
        <p14:creationId xmlns:p14="http://schemas.microsoft.com/office/powerpoint/2010/main" val="1570759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36E19B7-A487-456B-92FB-93248457A03E}" type="datetimeFigureOut">
              <a:rPr lang="en-US" smtClean="0"/>
              <a:t>7/25/2017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E0D391-B88F-48B8-A0C9-1C774F05E8A2}" type="slidenum">
              <a:rPr lang="en-US" smtClean="0"/>
              <a:t>‹#›</a:t>
            </a:fld>
            <a:endParaRPr lang="en-US"/>
          </a:p>
        </p:txBody>
      </p:sp>
      <p:pic>
        <p:nvPicPr>
          <p:cNvPr id="10" name="Picture 2" descr="Z:\1. Current Work 2012\07. iCOMMS\7.05 Graphic Standards\Logos\UNDP\UNDP_Logo_Small.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0" y="5562600"/>
            <a:ext cx="586802" cy="10668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a:xfrm>
            <a:off x="0" y="-16764"/>
            <a:ext cx="9144000" cy="1312164"/>
          </a:xfrm>
          <a:prstGeom prst="rect">
            <a:avLst/>
          </a:prstGeom>
          <a:solidFill>
            <a:srgbClr val="EEECE1">
              <a:alpha val="83137"/>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90000"/>
                </a:schemeClr>
              </a:solidFill>
            </a:endParaRPr>
          </a:p>
        </p:txBody>
      </p:sp>
      <p:sp>
        <p:nvSpPr>
          <p:cNvPr id="2" name="Title 1"/>
          <p:cNvSpPr>
            <a:spLocks noGrp="1"/>
          </p:cNvSpPr>
          <p:nvPr>
            <p:ph type="title"/>
          </p:nvPr>
        </p:nvSpPr>
        <p:spPr>
          <a:xfrm>
            <a:off x="457200" y="274638"/>
            <a:ext cx="8229600" cy="1020762"/>
          </a:xfrm>
        </p:spPr>
        <p:txBody>
          <a:bodyPr/>
          <a:lstStyle>
            <a:lvl1pPr>
              <a:defRPr/>
            </a:lvl1pPr>
          </a:lstStyle>
          <a:p>
            <a:r>
              <a:rPr lang="en-US" smtClean="0"/>
              <a:t>Click to edit Master title style</a:t>
            </a:r>
            <a:endParaRPr lang="en-US"/>
          </a:p>
        </p:txBody>
      </p:sp>
    </p:spTree>
    <p:extLst>
      <p:ext uri="{BB962C8B-B14F-4D97-AF65-F5344CB8AC3E}">
        <p14:creationId xmlns:p14="http://schemas.microsoft.com/office/powerpoint/2010/main" val="225026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36E19B7-A487-456B-92FB-93248457A03E}" type="datetimeFigureOut">
              <a:rPr lang="en-US" smtClean="0"/>
              <a:t>7/25/2017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E0D391-B88F-48B8-A0C9-1C774F05E8A2}" type="slidenum">
              <a:rPr lang="en-US" smtClean="0"/>
              <a:t>‹#›</a:t>
            </a:fld>
            <a:endParaRPr lang="en-US"/>
          </a:p>
        </p:txBody>
      </p:sp>
      <p:pic>
        <p:nvPicPr>
          <p:cNvPr id="6" name="Picture 2" descr="Z:\1. Current Work 2012\07. iCOMMS\7.05 Graphic Standards\Logos\UNDP\UNDP_Logo_Small.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0" y="5562600"/>
            <a:ext cx="586802" cy="1066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0" y="-16764"/>
            <a:ext cx="9144000" cy="1312164"/>
          </a:xfrm>
          <a:prstGeom prst="rect">
            <a:avLst/>
          </a:prstGeom>
          <a:solidFill>
            <a:srgbClr val="EEECE1">
              <a:alpha val="83137"/>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90000"/>
                </a:schemeClr>
              </a:solidFill>
            </a:endParaRPr>
          </a:p>
        </p:txBody>
      </p:sp>
      <p:sp>
        <p:nvSpPr>
          <p:cNvPr id="2" name="Title 1"/>
          <p:cNvSpPr>
            <a:spLocks noGrp="1"/>
          </p:cNvSpPr>
          <p:nvPr>
            <p:ph type="title"/>
          </p:nvPr>
        </p:nvSpPr>
        <p:spPr>
          <a:xfrm>
            <a:off x="457200" y="274638"/>
            <a:ext cx="8229600" cy="1020762"/>
          </a:xfrm>
        </p:spPr>
        <p:txBody>
          <a:bodyPr/>
          <a:lstStyle/>
          <a:p>
            <a:r>
              <a:rPr lang="en-US" smtClean="0"/>
              <a:t>Click to edit Master title style</a:t>
            </a:r>
            <a:endParaRPr lang="en-US"/>
          </a:p>
        </p:txBody>
      </p:sp>
    </p:spTree>
    <p:extLst>
      <p:ext uri="{BB962C8B-B14F-4D97-AF65-F5344CB8AC3E}">
        <p14:creationId xmlns:p14="http://schemas.microsoft.com/office/powerpoint/2010/main" val="2856761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6E19B7-A487-456B-92FB-93248457A03E}" type="datetimeFigureOut">
              <a:rPr lang="en-US" smtClean="0"/>
              <a:t>7/25/2017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E0D391-B88F-48B8-A0C9-1C774F05E8A2}" type="slidenum">
              <a:rPr lang="en-US" smtClean="0"/>
              <a:t>‹#›</a:t>
            </a:fld>
            <a:endParaRPr lang="en-US"/>
          </a:p>
        </p:txBody>
      </p:sp>
      <p:pic>
        <p:nvPicPr>
          <p:cNvPr id="5" name="Picture 2" descr="Z:\1. Current Work 2012\07. iCOMMS\7.05 Graphic Standards\Logos\UNDP\UNDP_Logo_Small.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0" y="5562600"/>
            <a:ext cx="586802"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571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6E19B7-A487-456B-92FB-93248457A03E}" type="datetimeFigureOut">
              <a:rPr lang="en-US" smtClean="0"/>
              <a:t>7/25/2017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E0D391-B88F-48B8-A0C9-1C774F05E8A2}" type="slidenum">
              <a:rPr lang="en-US" smtClean="0"/>
              <a:t>‹#›</a:t>
            </a:fld>
            <a:endParaRPr lang="en-US"/>
          </a:p>
        </p:txBody>
      </p:sp>
      <p:pic>
        <p:nvPicPr>
          <p:cNvPr id="8" name="Picture 2" descr="Z:\1. Current Work 2012\07. iCOMMS\7.05 Graphic Standards\Logos\UNDP\UNDP_Logo_Small.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0" y="5562600"/>
            <a:ext cx="586802"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365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6E19B7-A487-456B-92FB-93248457A03E}" type="datetimeFigureOut">
              <a:rPr lang="en-US" smtClean="0"/>
              <a:t>7/25/2017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E0D391-B88F-48B8-A0C9-1C774F05E8A2}" type="slidenum">
              <a:rPr lang="en-US" smtClean="0"/>
              <a:t>‹#›</a:t>
            </a:fld>
            <a:endParaRPr lang="en-US"/>
          </a:p>
        </p:txBody>
      </p:sp>
      <p:pic>
        <p:nvPicPr>
          <p:cNvPr id="8" name="Picture 2" descr="Z:\1. Current Work 2012\07. iCOMMS\7.05 Graphic Standards\Logos\UNDP\UNDP_Logo_Small.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0" y="5562600"/>
            <a:ext cx="586802"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955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7000"/>
            <a:lum/>
          </a:blip>
          <a:srcRect/>
          <a:stretch>
            <a:fillRect t="-10000" b="-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6E19B7-A487-456B-92FB-93248457A03E}" type="datetimeFigureOut">
              <a:rPr lang="en-US" smtClean="0"/>
              <a:t>7/25/2017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E0D391-B88F-48B8-A0C9-1C774F05E8A2}" type="slidenum">
              <a:rPr lang="en-US" smtClean="0"/>
              <a:t>‹#›</a:t>
            </a:fld>
            <a:endParaRPr lang="en-US"/>
          </a:p>
        </p:txBody>
      </p:sp>
    </p:spTree>
    <p:extLst>
      <p:ext uri="{BB962C8B-B14F-4D97-AF65-F5344CB8AC3E}">
        <p14:creationId xmlns:p14="http://schemas.microsoft.com/office/powerpoint/2010/main" val="1807741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 name="Shape 7"/>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kern="0"/>
          </a:p>
        </p:txBody>
      </p:sp>
      <p:sp>
        <p:nvSpPr>
          <p:cNvPr id="9" name="Shape 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kern="0"/>
          </a:p>
        </p:txBody>
      </p:sp>
      <p:sp>
        <p:nvSpPr>
          <p:cNvPr id="10" name="Shape 1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kern="0">
                <a:solidFill>
                  <a:srgbClr val="888888"/>
                </a:solidFill>
                <a:latin typeface="Calibri"/>
                <a:ea typeface="Calibri"/>
                <a:cs typeface="Calibri"/>
                <a:sym typeface="Calibri"/>
              </a:rPr>
              <a:pPr algn="r">
                <a:buSzPct val="25000"/>
              </a:pPr>
              <a:t>‹#›</a:t>
            </a:fld>
            <a:endParaRPr lang="en-US" sz="1200" kern="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20763624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3.tmp"/><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tmp"/><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7.tmp"/><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8.tmp"/><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9.tmp"/><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20.tmp"/><Relationship Id="rId5" Type="http://schemas.openxmlformats.org/officeDocument/2006/relationships/image" Target="../media/image11.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3" Type="http://schemas.openxmlformats.org/officeDocument/2006/relationships/hyperlink" Target="mailto:luisa.senibulu@undp.org" TargetMode="External"/><Relationship Id="rId7"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6.jpg"/><Relationship Id="rId4" Type="http://schemas.openxmlformats.org/officeDocument/2006/relationships/hyperlink" Target="mailto:gopacau@gmail.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465269"/>
            <a:ext cx="5934075" cy="3161823"/>
          </a:xfrm>
        </p:spPr>
        <p:txBody>
          <a:bodyPr>
            <a:normAutofit/>
          </a:bodyPr>
          <a:lstStyle/>
          <a:p>
            <a:r>
              <a:rPr lang="en-US" sz="6000" b="1" dirty="0">
                <a:solidFill>
                  <a:schemeClr val="accent2">
                    <a:lumMod val="75000"/>
                  </a:schemeClr>
                </a:solidFill>
              </a:rPr>
              <a:t>Code of Conduct </a:t>
            </a:r>
            <a:r>
              <a:rPr lang="en-US" sz="6000" b="1" dirty="0" smtClean="0">
                <a:solidFill>
                  <a:schemeClr val="accent2">
                    <a:lumMod val="75000"/>
                  </a:schemeClr>
                </a:solidFill>
              </a:rPr>
              <a:t/>
            </a:r>
            <a:br>
              <a:rPr lang="en-US" sz="6000" b="1" dirty="0" smtClean="0">
                <a:solidFill>
                  <a:schemeClr val="accent2">
                    <a:lumMod val="75000"/>
                  </a:schemeClr>
                </a:solidFill>
              </a:rPr>
            </a:br>
            <a:r>
              <a:rPr lang="en-US" sz="6000" b="1" dirty="0" smtClean="0">
                <a:solidFill>
                  <a:schemeClr val="accent2">
                    <a:lumMod val="75000"/>
                  </a:schemeClr>
                </a:solidFill>
              </a:rPr>
              <a:t>Workshop </a:t>
            </a:r>
            <a:r>
              <a:rPr lang="en-US" sz="6000" b="1" dirty="0">
                <a:solidFill>
                  <a:schemeClr val="accent2">
                    <a:lumMod val="75000"/>
                  </a:schemeClr>
                </a:solidFill>
              </a:rPr>
              <a:t>for PIPSO and NPSOs</a:t>
            </a:r>
            <a:endParaRPr lang="en-US" sz="6000" b="1" dirty="0" smtClean="0"/>
          </a:p>
        </p:txBody>
      </p:sp>
      <p:sp>
        <p:nvSpPr>
          <p:cNvPr id="3" name="Subtitle 2"/>
          <p:cNvSpPr>
            <a:spLocks noGrp="1"/>
          </p:cNvSpPr>
          <p:nvPr>
            <p:ph type="subTitle" idx="1"/>
          </p:nvPr>
        </p:nvSpPr>
        <p:spPr>
          <a:xfrm>
            <a:off x="228600" y="5850574"/>
            <a:ext cx="2281238" cy="1007426"/>
          </a:xfrm>
        </p:spPr>
        <p:txBody>
          <a:bodyPr>
            <a:normAutofit lnSpcReduction="10000"/>
          </a:bodyPr>
          <a:lstStyle/>
          <a:p>
            <a:pPr algn="l"/>
            <a:r>
              <a:rPr lang="en-GB" sz="2800" b="1" dirty="0" smtClean="0">
                <a:solidFill>
                  <a:srgbClr val="0070C0"/>
                </a:solidFill>
              </a:rPr>
              <a:t>Nadi</a:t>
            </a:r>
            <a:r>
              <a:rPr lang="en-GB" sz="2800" b="1" dirty="0">
                <a:solidFill>
                  <a:srgbClr val="0070C0"/>
                </a:solidFill>
              </a:rPr>
              <a:t>, Fiji</a:t>
            </a:r>
          </a:p>
          <a:p>
            <a:pPr algn="l"/>
            <a:r>
              <a:rPr lang="en-GB" sz="2800" b="1" dirty="0" smtClean="0">
                <a:solidFill>
                  <a:srgbClr val="0070C0"/>
                </a:solidFill>
              </a:rPr>
              <a:t>25 July, 2017</a:t>
            </a:r>
          </a:p>
          <a:p>
            <a:endParaRPr lang="en-US" dirty="0"/>
          </a:p>
        </p:txBody>
      </p:sp>
      <p:pic>
        <p:nvPicPr>
          <p:cNvPr id="10" name="Picture 9" descr="UNPRAC AC BANNER Print.pdf - Adobe Reader"/>
          <p:cNvPicPr>
            <a:picLocks noChangeAspect="1"/>
          </p:cNvPicPr>
          <p:nvPr/>
        </p:nvPicPr>
        <p:blipFill rotWithShape="1">
          <a:blip r:embed="rId3">
            <a:extLst>
              <a:ext uri="{28A0092B-C50C-407E-A947-70E740481C1C}">
                <a14:useLocalDpi xmlns:a14="http://schemas.microsoft.com/office/drawing/2010/main" val="0"/>
              </a:ext>
            </a:extLst>
          </a:blip>
          <a:srcRect l="39463" t="13650" r="37465" b="1780"/>
          <a:stretch/>
        </p:blipFill>
        <p:spPr>
          <a:xfrm>
            <a:off x="7086600" y="129144"/>
            <a:ext cx="1985011" cy="3917037"/>
          </a:xfrm>
          <a:prstGeom prst="rect">
            <a:avLst/>
          </a:prstGeom>
        </p:spPr>
      </p:pic>
      <p:pic>
        <p:nvPicPr>
          <p:cNvPr id="4" name="Picture 3"/>
          <p:cNvPicPr>
            <a:picLocks noChangeAspect="1"/>
          </p:cNvPicPr>
          <p:nvPr/>
        </p:nvPicPr>
        <p:blipFill>
          <a:blip r:embed="rId4"/>
          <a:stretch>
            <a:fillRect/>
          </a:stretch>
        </p:blipFill>
        <p:spPr>
          <a:xfrm>
            <a:off x="228600" y="162489"/>
            <a:ext cx="1524079" cy="1361511"/>
          </a:xfrm>
          <a:prstGeom prst="rect">
            <a:avLst/>
          </a:prstGeom>
        </p:spPr>
      </p:pic>
      <p:sp>
        <p:nvSpPr>
          <p:cNvPr id="5" name="Rectangle 4"/>
          <p:cNvSpPr/>
          <p:nvPr/>
        </p:nvSpPr>
        <p:spPr>
          <a:xfrm>
            <a:off x="4071938" y="5843777"/>
            <a:ext cx="5072062" cy="954107"/>
          </a:xfrm>
          <a:prstGeom prst="rect">
            <a:avLst/>
          </a:prstGeom>
        </p:spPr>
        <p:txBody>
          <a:bodyPr wrap="square">
            <a:spAutoFit/>
          </a:bodyPr>
          <a:lstStyle/>
          <a:p>
            <a:pPr algn="r"/>
            <a:r>
              <a:rPr lang="en-US" sz="2800" b="1" dirty="0">
                <a:solidFill>
                  <a:srgbClr val="0070C0"/>
                </a:solidFill>
              </a:rPr>
              <a:t>John </a:t>
            </a:r>
            <a:r>
              <a:rPr lang="en-US" sz="2800" b="1" dirty="0" smtClean="0">
                <a:solidFill>
                  <a:srgbClr val="0070C0"/>
                </a:solidFill>
              </a:rPr>
              <a:t>Hyde and Luisa Senibulu, UNPRAC</a:t>
            </a:r>
            <a:endParaRPr lang="en-US" sz="2800" b="1" dirty="0">
              <a:solidFill>
                <a:srgbClr val="0070C0"/>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2200" y="105331"/>
            <a:ext cx="4092612" cy="2359938"/>
          </a:xfrm>
          <a:prstGeom prst="rect">
            <a:avLst/>
          </a:prstGeom>
        </p:spPr>
      </p:pic>
    </p:spTree>
    <p:extLst>
      <p:ext uri="{BB962C8B-B14F-4D97-AF65-F5344CB8AC3E}">
        <p14:creationId xmlns:p14="http://schemas.microsoft.com/office/powerpoint/2010/main" val="1477213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05" y="-297"/>
            <a:ext cx="7651143" cy="6858594"/>
          </a:xfrm>
          <a:prstGeom prst="rect">
            <a:avLst/>
          </a:prstGeom>
        </p:spPr>
      </p:pic>
      <p:sp>
        <p:nvSpPr>
          <p:cNvPr id="91" name="Shape 91"/>
          <p:cNvSpPr txBox="1">
            <a:spLocks noGrp="1"/>
          </p:cNvSpPr>
          <p:nvPr>
            <p:ph type="title"/>
          </p:nvPr>
        </p:nvSpPr>
        <p:spPr>
          <a:xfrm>
            <a:off x="1083200" y="116109"/>
            <a:ext cx="8229600" cy="929882"/>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1" i="0" u="none" strike="noStrike" cap="none" dirty="0" smtClean="0">
                <a:solidFill>
                  <a:schemeClr val="accent2">
                    <a:lumMod val="75000"/>
                  </a:schemeClr>
                </a:solidFill>
                <a:latin typeface="Calibri"/>
                <a:ea typeface="Calibri"/>
                <a:cs typeface="Calibri"/>
                <a:sym typeface="Calibri"/>
              </a:rPr>
              <a:t>PIPSO &amp; NPSO Code of Conduct</a:t>
            </a:r>
            <a:endParaRPr lang="en-US" sz="4400" b="1" i="0" u="none" strike="noStrike" cap="none" dirty="0">
              <a:solidFill>
                <a:schemeClr val="accent2">
                  <a:lumMod val="75000"/>
                </a:schemeClr>
              </a:solidFill>
              <a:latin typeface="Calibri"/>
              <a:ea typeface="Calibri"/>
              <a:cs typeface="Calibri"/>
              <a:sym typeface="Calibri"/>
            </a:endParaRPr>
          </a:p>
        </p:txBody>
      </p:sp>
      <p:sp>
        <p:nvSpPr>
          <p:cNvPr id="6" name="Content Placeholder 2"/>
          <p:cNvSpPr txBox="1">
            <a:spLocks/>
          </p:cNvSpPr>
          <p:nvPr/>
        </p:nvSpPr>
        <p:spPr>
          <a:xfrm>
            <a:off x="659270" y="1045991"/>
            <a:ext cx="8424047" cy="5507209"/>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dirty="0" smtClean="0">
              <a:solidFill>
                <a:sysClr val="windowText" lastClr="000000"/>
              </a:solidFill>
              <a:latin typeface="Calibri"/>
            </a:endParaRPr>
          </a:p>
          <a:p>
            <a:pPr marL="0" indent="0">
              <a:buNone/>
            </a:pPr>
            <a:r>
              <a:rPr lang="en-US" sz="24000" b="1" dirty="0">
                <a:solidFill>
                  <a:sysClr val="windowText" lastClr="000000"/>
                </a:solidFill>
                <a:latin typeface="Calibri"/>
              </a:rPr>
              <a:t>5. Conflicts of interest will be avoided and perceptions of conflicts will be dealt with transparently.</a:t>
            </a:r>
            <a:endParaRPr lang="en-US" sz="24000" b="1" dirty="0" smtClean="0">
              <a:solidFill>
                <a:sysClr val="windowText" lastClr="000000"/>
              </a:solidFill>
              <a:latin typeface="Calibri"/>
            </a:endParaRPr>
          </a:p>
          <a:p>
            <a:pPr marL="0" indent="0">
              <a:buNone/>
            </a:pPr>
            <a:r>
              <a:rPr lang="en-US" sz="7200" b="1" dirty="0">
                <a:solidFill>
                  <a:sysClr val="windowText" lastClr="000000"/>
                </a:solidFill>
                <a:latin typeface="Calibri"/>
              </a:rPr>
              <a:t>While many people in small Pacific countries have interests in common which would usually not lead to conflicts of interest, full transparency is achieved by staff and members declaring any potential  issues of personal interest and interests of immediate and extended families that may directly affect the operations of the NPSO to the CEO of the NPSO (for staff) and Chair (for board members and the CEO).  </a:t>
            </a:r>
          </a:p>
        </p:txBody>
      </p:sp>
      <p:pic>
        <p:nvPicPr>
          <p:cNvPr id="4" name="Picture 3"/>
          <p:cNvPicPr>
            <a:picLocks noChangeAspect="1"/>
          </p:cNvPicPr>
          <p:nvPr/>
        </p:nvPicPr>
        <p:blipFill>
          <a:blip r:embed="rId4"/>
          <a:stretch>
            <a:fillRect/>
          </a:stretch>
        </p:blipFill>
        <p:spPr>
          <a:xfrm>
            <a:off x="7010400" y="6388066"/>
            <a:ext cx="2072918" cy="38208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5741475"/>
            <a:ext cx="506870" cy="964688"/>
          </a:xfrm>
          <a:prstGeom prst="rect">
            <a:avLst/>
          </a:prstGeom>
        </p:spPr>
      </p:pic>
      <p:pic>
        <p:nvPicPr>
          <p:cNvPr id="7" name="Picture 6"/>
          <p:cNvPicPr>
            <a:picLocks noChangeAspect="1"/>
          </p:cNvPicPr>
          <p:nvPr/>
        </p:nvPicPr>
        <p:blipFill>
          <a:blip r:embed="rId6"/>
          <a:stretch>
            <a:fillRect/>
          </a:stretch>
        </p:blipFill>
        <p:spPr>
          <a:xfrm>
            <a:off x="138233" y="186990"/>
            <a:ext cx="883542" cy="788120"/>
          </a:xfrm>
          <a:prstGeom prst="rect">
            <a:avLst/>
          </a:prstGeom>
        </p:spPr>
      </p:pic>
    </p:spTree>
    <p:extLst>
      <p:ext uri="{BB962C8B-B14F-4D97-AF65-F5344CB8AC3E}">
        <p14:creationId xmlns:p14="http://schemas.microsoft.com/office/powerpoint/2010/main" val="13393086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05" y="-297"/>
            <a:ext cx="7651143" cy="6858594"/>
          </a:xfrm>
          <a:prstGeom prst="rect">
            <a:avLst/>
          </a:prstGeom>
        </p:spPr>
      </p:pic>
      <p:sp>
        <p:nvSpPr>
          <p:cNvPr id="91" name="Shape 91"/>
          <p:cNvSpPr txBox="1">
            <a:spLocks noGrp="1"/>
          </p:cNvSpPr>
          <p:nvPr>
            <p:ph type="title"/>
          </p:nvPr>
        </p:nvSpPr>
        <p:spPr>
          <a:xfrm>
            <a:off x="1083200" y="116109"/>
            <a:ext cx="8229600" cy="929882"/>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1" i="0" u="none" strike="noStrike" cap="none" dirty="0" smtClean="0">
                <a:solidFill>
                  <a:schemeClr val="accent2">
                    <a:lumMod val="75000"/>
                  </a:schemeClr>
                </a:solidFill>
                <a:latin typeface="Calibri"/>
                <a:ea typeface="Calibri"/>
                <a:cs typeface="Calibri"/>
                <a:sym typeface="Calibri"/>
              </a:rPr>
              <a:t>PIPSO &amp; NPSO Code of Conduct</a:t>
            </a:r>
            <a:endParaRPr lang="en-US" sz="4400" b="1" i="0" u="none" strike="noStrike" cap="none" dirty="0">
              <a:solidFill>
                <a:schemeClr val="accent2">
                  <a:lumMod val="75000"/>
                </a:schemeClr>
              </a:solidFill>
              <a:latin typeface="Calibri"/>
              <a:ea typeface="Calibri"/>
              <a:cs typeface="Calibri"/>
              <a:sym typeface="Calibri"/>
            </a:endParaRPr>
          </a:p>
        </p:txBody>
      </p:sp>
      <p:sp>
        <p:nvSpPr>
          <p:cNvPr id="6" name="Content Placeholder 2"/>
          <p:cNvSpPr txBox="1">
            <a:spLocks/>
          </p:cNvSpPr>
          <p:nvPr/>
        </p:nvSpPr>
        <p:spPr>
          <a:xfrm>
            <a:off x="659270" y="1045991"/>
            <a:ext cx="8424047" cy="5507209"/>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dirty="0" smtClean="0">
              <a:solidFill>
                <a:sysClr val="windowText" lastClr="000000"/>
              </a:solidFill>
              <a:latin typeface="Calibri"/>
            </a:endParaRPr>
          </a:p>
          <a:p>
            <a:pPr marL="0" indent="0">
              <a:buNone/>
            </a:pPr>
            <a:r>
              <a:rPr lang="en-US" sz="16000" b="1" dirty="0">
                <a:solidFill>
                  <a:sysClr val="windowText" lastClr="000000"/>
                </a:solidFill>
                <a:latin typeface="Calibri"/>
              </a:rPr>
              <a:t>6. Relationships between board members, staff and members will be based on fairness with a commitment to transparent recruiting, merit and training, which avoids any corruption or nepotism</a:t>
            </a:r>
            <a:r>
              <a:rPr lang="en-US" sz="16000" b="1" dirty="0" smtClean="0">
                <a:solidFill>
                  <a:sysClr val="windowText" lastClr="000000"/>
                </a:solidFill>
                <a:latin typeface="Calibri"/>
              </a:rPr>
              <a:t>. </a:t>
            </a:r>
          </a:p>
          <a:p>
            <a:pPr marL="0" indent="0">
              <a:buNone/>
            </a:pPr>
            <a:r>
              <a:rPr lang="en-US" sz="7200" b="1" dirty="0">
                <a:solidFill>
                  <a:sysClr val="windowText" lastClr="000000"/>
                </a:solidFill>
                <a:latin typeface="Calibri"/>
              </a:rPr>
              <a:t>6.1 Human Resources - NPSOs are encouraged to formulate Human Resource policies that outline proper, efficient, fair and transparent recruitment, promotion, training, performance evaluation and remuneration processes for staff that will avoid corruption and nepotism.</a:t>
            </a:r>
          </a:p>
          <a:p>
            <a:pPr marL="0" indent="0">
              <a:buNone/>
            </a:pPr>
            <a:r>
              <a:rPr lang="en-US" sz="7200" b="1" dirty="0">
                <a:solidFill>
                  <a:sysClr val="windowText" lastClr="000000"/>
                </a:solidFill>
                <a:latin typeface="Calibri"/>
              </a:rPr>
              <a:t>6.2 Finance And Accounting - NPSOs must establish and maintain appropriate, accurate and transparent financial records and reporting mechanisms following the relevant accounting and financial reporting standards both locally and internationally. NPSOs should strive to conduct annual audits of their financials to prevent corruption.</a:t>
            </a:r>
          </a:p>
        </p:txBody>
      </p:sp>
      <p:pic>
        <p:nvPicPr>
          <p:cNvPr id="4" name="Picture 3"/>
          <p:cNvPicPr>
            <a:picLocks noChangeAspect="1"/>
          </p:cNvPicPr>
          <p:nvPr/>
        </p:nvPicPr>
        <p:blipFill>
          <a:blip r:embed="rId4"/>
          <a:stretch>
            <a:fillRect/>
          </a:stretch>
        </p:blipFill>
        <p:spPr>
          <a:xfrm>
            <a:off x="7010400" y="6388066"/>
            <a:ext cx="2072918" cy="38208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5741475"/>
            <a:ext cx="506870" cy="964688"/>
          </a:xfrm>
          <a:prstGeom prst="rect">
            <a:avLst/>
          </a:prstGeom>
        </p:spPr>
      </p:pic>
      <p:pic>
        <p:nvPicPr>
          <p:cNvPr id="7" name="Picture 6"/>
          <p:cNvPicPr>
            <a:picLocks noChangeAspect="1"/>
          </p:cNvPicPr>
          <p:nvPr/>
        </p:nvPicPr>
        <p:blipFill>
          <a:blip r:embed="rId6"/>
          <a:stretch>
            <a:fillRect/>
          </a:stretch>
        </p:blipFill>
        <p:spPr>
          <a:xfrm>
            <a:off x="138233" y="186990"/>
            <a:ext cx="883542" cy="788120"/>
          </a:xfrm>
          <a:prstGeom prst="rect">
            <a:avLst/>
          </a:prstGeom>
        </p:spPr>
      </p:pic>
    </p:spTree>
    <p:extLst>
      <p:ext uri="{BB962C8B-B14F-4D97-AF65-F5344CB8AC3E}">
        <p14:creationId xmlns:p14="http://schemas.microsoft.com/office/powerpoint/2010/main" val="4150739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05" y="-297"/>
            <a:ext cx="7651143" cy="6858594"/>
          </a:xfrm>
          <a:prstGeom prst="rect">
            <a:avLst/>
          </a:prstGeom>
        </p:spPr>
      </p:pic>
      <p:sp>
        <p:nvSpPr>
          <p:cNvPr id="91" name="Shape 91"/>
          <p:cNvSpPr txBox="1">
            <a:spLocks noGrp="1"/>
          </p:cNvSpPr>
          <p:nvPr>
            <p:ph type="title"/>
          </p:nvPr>
        </p:nvSpPr>
        <p:spPr>
          <a:xfrm>
            <a:off x="1083200" y="116109"/>
            <a:ext cx="8229600" cy="929882"/>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1" i="0" u="none" strike="noStrike" cap="none" dirty="0" smtClean="0">
                <a:solidFill>
                  <a:schemeClr val="accent2">
                    <a:lumMod val="75000"/>
                  </a:schemeClr>
                </a:solidFill>
                <a:latin typeface="Calibri"/>
                <a:ea typeface="Calibri"/>
                <a:cs typeface="Calibri"/>
                <a:sym typeface="Calibri"/>
              </a:rPr>
              <a:t>PIPSO &amp; NPSO Code of Conduct</a:t>
            </a:r>
            <a:endParaRPr lang="en-US" sz="4400" b="1" i="0" u="none" strike="noStrike" cap="none" dirty="0">
              <a:solidFill>
                <a:schemeClr val="accent2">
                  <a:lumMod val="75000"/>
                </a:schemeClr>
              </a:solidFill>
              <a:latin typeface="Calibri"/>
              <a:ea typeface="Calibri"/>
              <a:cs typeface="Calibri"/>
              <a:sym typeface="Calibri"/>
            </a:endParaRPr>
          </a:p>
        </p:txBody>
      </p:sp>
      <p:sp>
        <p:nvSpPr>
          <p:cNvPr id="6" name="Content Placeholder 2"/>
          <p:cNvSpPr txBox="1">
            <a:spLocks/>
          </p:cNvSpPr>
          <p:nvPr/>
        </p:nvSpPr>
        <p:spPr>
          <a:xfrm>
            <a:off x="659270" y="1045991"/>
            <a:ext cx="8424047" cy="5507209"/>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dirty="0" smtClean="0">
              <a:solidFill>
                <a:sysClr val="windowText" lastClr="000000"/>
              </a:solidFill>
              <a:latin typeface="Calibri"/>
            </a:endParaRPr>
          </a:p>
          <a:p>
            <a:pPr marL="0" indent="0">
              <a:buNone/>
            </a:pPr>
            <a:r>
              <a:rPr lang="en-US" sz="16000" b="1" dirty="0">
                <a:solidFill>
                  <a:sysClr val="windowText" lastClr="000000"/>
                </a:solidFill>
                <a:latin typeface="Calibri"/>
              </a:rPr>
              <a:t>7. We will protect any data collected against mishandling and fraud, collect personal information only as needed, and respect the preferences of stakeholders, members and staff regarding the use of their information. </a:t>
            </a:r>
            <a:endParaRPr lang="en-US" sz="16000" b="1" dirty="0" smtClean="0">
              <a:solidFill>
                <a:sysClr val="windowText" lastClr="000000"/>
              </a:solidFill>
              <a:latin typeface="Calibri"/>
            </a:endParaRPr>
          </a:p>
          <a:p>
            <a:pPr marL="0" indent="0">
              <a:buNone/>
            </a:pPr>
            <a:endParaRPr lang="en-US" sz="7200" b="1" dirty="0" smtClean="0">
              <a:solidFill>
                <a:sysClr val="windowText" lastClr="000000"/>
              </a:solidFill>
              <a:latin typeface="Calibri"/>
            </a:endParaRPr>
          </a:p>
          <a:p>
            <a:pPr marL="0" indent="0">
              <a:buNone/>
            </a:pPr>
            <a:r>
              <a:rPr lang="en-US" sz="7200" b="1" dirty="0" smtClean="0">
                <a:solidFill>
                  <a:sysClr val="windowText" lastClr="000000"/>
                </a:solidFill>
                <a:latin typeface="Calibri"/>
              </a:rPr>
              <a:t>This </a:t>
            </a:r>
            <a:r>
              <a:rPr lang="en-US" sz="7200" b="1" dirty="0">
                <a:solidFill>
                  <a:sysClr val="windowText" lastClr="000000"/>
                </a:solidFill>
                <a:latin typeface="Calibri"/>
              </a:rPr>
              <a:t>relates to the confidential nature of the private details of members being provided for a specific use and any survey information which is collected, including data being fed into national statistical plans. </a:t>
            </a:r>
          </a:p>
        </p:txBody>
      </p:sp>
      <p:pic>
        <p:nvPicPr>
          <p:cNvPr id="4" name="Picture 3"/>
          <p:cNvPicPr>
            <a:picLocks noChangeAspect="1"/>
          </p:cNvPicPr>
          <p:nvPr/>
        </p:nvPicPr>
        <p:blipFill>
          <a:blip r:embed="rId4"/>
          <a:stretch>
            <a:fillRect/>
          </a:stretch>
        </p:blipFill>
        <p:spPr>
          <a:xfrm>
            <a:off x="7010400" y="6388066"/>
            <a:ext cx="2072918" cy="38208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5741475"/>
            <a:ext cx="506870" cy="964688"/>
          </a:xfrm>
          <a:prstGeom prst="rect">
            <a:avLst/>
          </a:prstGeom>
        </p:spPr>
      </p:pic>
      <p:pic>
        <p:nvPicPr>
          <p:cNvPr id="7" name="Picture 6"/>
          <p:cNvPicPr>
            <a:picLocks noChangeAspect="1"/>
          </p:cNvPicPr>
          <p:nvPr/>
        </p:nvPicPr>
        <p:blipFill>
          <a:blip r:embed="rId6"/>
          <a:stretch>
            <a:fillRect/>
          </a:stretch>
        </p:blipFill>
        <p:spPr>
          <a:xfrm>
            <a:off x="138233" y="186990"/>
            <a:ext cx="883542" cy="788120"/>
          </a:xfrm>
          <a:prstGeom prst="rect">
            <a:avLst/>
          </a:prstGeom>
        </p:spPr>
      </p:pic>
    </p:spTree>
    <p:extLst>
      <p:ext uri="{BB962C8B-B14F-4D97-AF65-F5344CB8AC3E}">
        <p14:creationId xmlns:p14="http://schemas.microsoft.com/office/powerpoint/2010/main" val="6596827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05" y="-297"/>
            <a:ext cx="7651143" cy="6858594"/>
          </a:xfrm>
          <a:prstGeom prst="rect">
            <a:avLst/>
          </a:prstGeom>
        </p:spPr>
      </p:pic>
      <p:sp>
        <p:nvSpPr>
          <p:cNvPr id="91" name="Shape 91"/>
          <p:cNvSpPr txBox="1">
            <a:spLocks noGrp="1"/>
          </p:cNvSpPr>
          <p:nvPr>
            <p:ph type="title"/>
          </p:nvPr>
        </p:nvSpPr>
        <p:spPr>
          <a:xfrm>
            <a:off x="1083200" y="116109"/>
            <a:ext cx="8229600" cy="929882"/>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1" i="0" u="none" strike="noStrike" cap="none" dirty="0" smtClean="0">
                <a:solidFill>
                  <a:schemeClr val="accent2">
                    <a:lumMod val="75000"/>
                  </a:schemeClr>
                </a:solidFill>
                <a:latin typeface="Calibri"/>
                <a:ea typeface="Calibri"/>
                <a:cs typeface="Calibri"/>
                <a:sym typeface="Calibri"/>
              </a:rPr>
              <a:t>PIPSO &amp; NPSO Code of Conduct</a:t>
            </a:r>
            <a:endParaRPr lang="en-US" sz="4400" b="1" i="0" u="none" strike="noStrike" cap="none" dirty="0">
              <a:solidFill>
                <a:schemeClr val="accent2">
                  <a:lumMod val="75000"/>
                </a:schemeClr>
              </a:solidFill>
              <a:latin typeface="Calibri"/>
              <a:ea typeface="Calibri"/>
              <a:cs typeface="Calibri"/>
              <a:sym typeface="Calibri"/>
            </a:endParaRPr>
          </a:p>
        </p:txBody>
      </p:sp>
      <p:sp>
        <p:nvSpPr>
          <p:cNvPr id="6" name="Content Placeholder 2"/>
          <p:cNvSpPr txBox="1">
            <a:spLocks/>
          </p:cNvSpPr>
          <p:nvPr/>
        </p:nvSpPr>
        <p:spPr>
          <a:xfrm>
            <a:off x="659270" y="1045991"/>
            <a:ext cx="8424047" cy="5507209"/>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dirty="0" smtClean="0">
              <a:solidFill>
                <a:sysClr val="windowText" lastClr="000000"/>
              </a:solidFill>
              <a:latin typeface="Calibri"/>
            </a:endParaRPr>
          </a:p>
          <a:p>
            <a:pPr marL="0" indent="0">
              <a:buNone/>
            </a:pPr>
            <a:r>
              <a:rPr lang="en-US" sz="16000" b="1" dirty="0">
                <a:solidFill>
                  <a:sysClr val="windowText" lastClr="000000"/>
                </a:solidFill>
                <a:latin typeface="Calibri"/>
              </a:rPr>
              <a:t>8. Embracing free enterprise and mutual support in the spirit of the Sustainable Development Goals, we will operate so that everyone can benefit from vibrant  business activity and the ensuing economic growth and stability</a:t>
            </a:r>
            <a:r>
              <a:rPr lang="en-US" sz="16000" b="1" dirty="0" smtClean="0">
                <a:solidFill>
                  <a:sysClr val="windowText" lastClr="000000"/>
                </a:solidFill>
                <a:latin typeface="Calibri"/>
              </a:rPr>
              <a:t>. </a:t>
            </a:r>
          </a:p>
          <a:p>
            <a:pPr marL="0" indent="0">
              <a:buNone/>
            </a:pPr>
            <a:endParaRPr lang="en-US" sz="7200" b="1" dirty="0" smtClean="0">
              <a:solidFill>
                <a:sysClr val="windowText" lastClr="000000"/>
              </a:solidFill>
              <a:latin typeface="Calibri"/>
            </a:endParaRPr>
          </a:p>
          <a:p>
            <a:pPr marL="0" indent="0">
              <a:buNone/>
            </a:pPr>
            <a:r>
              <a:rPr lang="en-US" sz="7200" b="1" dirty="0">
                <a:solidFill>
                  <a:sysClr val="windowText" lastClr="000000"/>
                </a:solidFill>
                <a:latin typeface="Calibri"/>
              </a:rPr>
              <a:t>This is aligned to SDG8, SDG9, Innovation and Infrastructure, SDG 11, Make cities and human settlements inclusive, safe, resilient and sustainable, SDG 12, Ensure sustainable consumption and production patterns, (which includes a “Target 12.7  Promote public procurement practices that are sustainable, in accordance with national policies and priorities”)  and SDG 16.</a:t>
            </a:r>
          </a:p>
        </p:txBody>
      </p:sp>
      <p:pic>
        <p:nvPicPr>
          <p:cNvPr id="4" name="Picture 3"/>
          <p:cNvPicPr>
            <a:picLocks noChangeAspect="1"/>
          </p:cNvPicPr>
          <p:nvPr/>
        </p:nvPicPr>
        <p:blipFill>
          <a:blip r:embed="rId4"/>
          <a:stretch>
            <a:fillRect/>
          </a:stretch>
        </p:blipFill>
        <p:spPr>
          <a:xfrm>
            <a:off x="7010400" y="6388066"/>
            <a:ext cx="2072918" cy="38208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5741475"/>
            <a:ext cx="506870" cy="964688"/>
          </a:xfrm>
          <a:prstGeom prst="rect">
            <a:avLst/>
          </a:prstGeom>
        </p:spPr>
      </p:pic>
      <p:pic>
        <p:nvPicPr>
          <p:cNvPr id="7" name="Picture 6"/>
          <p:cNvPicPr>
            <a:picLocks noChangeAspect="1"/>
          </p:cNvPicPr>
          <p:nvPr/>
        </p:nvPicPr>
        <p:blipFill>
          <a:blip r:embed="rId6"/>
          <a:stretch>
            <a:fillRect/>
          </a:stretch>
        </p:blipFill>
        <p:spPr>
          <a:xfrm>
            <a:off x="138233" y="186990"/>
            <a:ext cx="883542" cy="788120"/>
          </a:xfrm>
          <a:prstGeom prst="rect">
            <a:avLst/>
          </a:prstGeom>
        </p:spPr>
      </p:pic>
    </p:spTree>
    <p:extLst>
      <p:ext uri="{BB962C8B-B14F-4D97-AF65-F5344CB8AC3E}">
        <p14:creationId xmlns:p14="http://schemas.microsoft.com/office/powerpoint/2010/main" val="39592951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05" y="-297"/>
            <a:ext cx="7651143" cy="6858594"/>
          </a:xfrm>
          <a:prstGeom prst="rect">
            <a:avLst/>
          </a:prstGeom>
        </p:spPr>
      </p:pic>
      <p:sp>
        <p:nvSpPr>
          <p:cNvPr id="91" name="Shape 91"/>
          <p:cNvSpPr txBox="1">
            <a:spLocks noGrp="1"/>
          </p:cNvSpPr>
          <p:nvPr>
            <p:ph type="title"/>
          </p:nvPr>
        </p:nvSpPr>
        <p:spPr>
          <a:xfrm>
            <a:off x="72897" y="2521880"/>
            <a:ext cx="3142410" cy="929882"/>
          </a:xfrm>
          <a:prstGeom prst="rect">
            <a:avLst/>
          </a:prstGeom>
          <a:noFill/>
          <a:ln>
            <a:noFill/>
          </a:ln>
        </p:spPr>
        <p:txBody>
          <a:bodyPr lIns="91425" tIns="45700" rIns="91425" bIns="45700" anchor="ctr" anchorCtr="0">
            <a:noAutofit/>
          </a:bodyPr>
          <a:lstStyle/>
          <a:p>
            <a:pPr lvl="0">
              <a:buSzPct val="25000"/>
            </a:pPr>
            <a:r>
              <a:rPr lang="en-US" b="1" dirty="0" smtClean="0">
                <a:solidFill>
                  <a:schemeClr val="accent2">
                    <a:lumMod val="75000"/>
                  </a:schemeClr>
                </a:solidFill>
              </a:rPr>
              <a:t>Feedback </a:t>
            </a:r>
            <a:r>
              <a:rPr lang="en-US" b="1" dirty="0">
                <a:solidFill>
                  <a:schemeClr val="accent2">
                    <a:lumMod val="75000"/>
                  </a:schemeClr>
                </a:solidFill>
              </a:rPr>
              <a:t>from NPSOs </a:t>
            </a:r>
            <a:endParaRPr lang="en-US" sz="4400" b="1" i="0" u="none" strike="noStrike" cap="none" dirty="0">
              <a:solidFill>
                <a:schemeClr val="accent2">
                  <a:lumMod val="75000"/>
                </a:schemeClr>
              </a:solidFill>
              <a:latin typeface="Calibri"/>
              <a:ea typeface="Calibri"/>
              <a:cs typeface="Calibri"/>
              <a:sym typeface="Calibri"/>
            </a:endParaRPr>
          </a:p>
        </p:txBody>
      </p:sp>
      <p:pic>
        <p:nvPicPr>
          <p:cNvPr id="4" name="Picture 3"/>
          <p:cNvPicPr>
            <a:picLocks noChangeAspect="1"/>
          </p:cNvPicPr>
          <p:nvPr/>
        </p:nvPicPr>
        <p:blipFill>
          <a:blip r:embed="rId4"/>
          <a:stretch>
            <a:fillRect/>
          </a:stretch>
        </p:blipFill>
        <p:spPr>
          <a:xfrm>
            <a:off x="7010400" y="6388066"/>
            <a:ext cx="2072918" cy="38208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5741475"/>
            <a:ext cx="506870" cy="964688"/>
          </a:xfrm>
          <a:prstGeom prst="rect">
            <a:avLst/>
          </a:prstGeom>
        </p:spPr>
      </p:pic>
      <p:pic>
        <p:nvPicPr>
          <p:cNvPr id="7" name="Picture 6"/>
          <p:cNvPicPr>
            <a:picLocks noChangeAspect="1"/>
          </p:cNvPicPr>
          <p:nvPr/>
        </p:nvPicPr>
        <p:blipFill>
          <a:blip r:embed="rId6"/>
          <a:stretch>
            <a:fillRect/>
          </a:stretch>
        </p:blipFill>
        <p:spPr>
          <a:xfrm>
            <a:off x="138233" y="186990"/>
            <a:ext cx="883542" cy="788120"/>
          </a:xfrm>
          <a:prstGeom prst="rect">
            <a:avLst/>
          </a:prstGeom>
        </p:spPr>
      </p:pic>
      <p:pic>
        <p:nvPicPr>
          <p:cNvPr id="3" name="Picture 2"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4809" y="117442"/>
            <a:ext cx="5439534" cy="6106377"/>
          </a:xfrm>
          <a:prstGeom prst="rect">
            <a:avLst/>
          </a:prstGeom>
        </p:spPr>
      </p:pic>
    </p:spTree>
    <p:extLst>
      <p:ext uri="{BB962C8B-B14F-4D97-AF65-F5344CB8AC3E}">
        <p14:creationId xmlns:p14="http://schemas.microsoft.com/office/powerpoint/2010/main" val="17959447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05" y="-297"/>
            <a:ext cx="7651143" cy="6858594"/>
          </a:xfrm>
          <a:prstGeom prst="rect">
            <a:avLst/>
          </a:prstGeom>
        </p:spPr>
      </p:pic>
      <p:sp>
        <p:nvSpPr>
          <p:cNvPr id="91" name="Shape 91"/>
          <p:cNvSpPr txBox="1">
            <a:spLocks noGrp="1"/>
          </p:cNvSpPr>
          <p:nvPr>
            <p:ph type="title"/>
          </p:nvPr>
        </p:nvSpPr>
        <p:spPr>
          <a:xfrm>
            <a:off x="72897" y="2521880"/>
            <a:ext cx="3142410" cy="929882"/>
          </a:xfrm>
          <a:prstGeom prst="rect">
            <a:avLst/>
          </a:prstGeom>
          <a:noFill/>
          <a:ln>
            <a:noFill/>
          </a:ln>
        </p:spPr>
        <p:txBody>
          <a:bodyPr lIns="91425" tIns="45700" rIns="91425" bIns="45700" anchor="ctr" anchorCtr="0">
            <a:noAutofit/>
          </a:bodyPr>
          <a:lstStyle/>
          <a:p>
            <a:pPr lvl="0">
              <a:buSzPct val="25000"/>
            </a:pPr>
            <a:r>
              <a:rPr lang="en-US" b="1" dirty="0" smtClean="0">
                <a:solidFill>
                  <a:schemeClr val="accent2">
                    <a:lumMod val="75000"/>
                  </a:schemeClr>
                </a:solidFill>
              </a:rPr>
              <a:t>Feedback </a:t>
            </a:r>
            <a:r>
              <a:rPr lang="en-US" b="1" dirty="0">
                <a:solidFill>
                  <a:schemeClr val="accent2">
                    <a:lumMod val="75000"/>
                  </a:schemeClr>
                </a:solidFill>
              </a:rPr>
              <a:t>from NPSOs </a:t>
            </a:r>
            <a:endParaRPr lang="en-US" sz="4400" b="1" i="0" u="none" strike="noStrike" cap="none" dirty="0">
              <a:solidFill>
                <a:schemeClr val="accent2">
                  <a:lumMod val="75000"/>
                </a:schemeClr>
              </a:solidFill>
              <a:latin typeface="Calibri"/>
              <a:ea typeface="Calibri"/>
              <a:cs typeface="Calibri"/>
              <a:sym typeface="Calibri"/>
            </a:endParaRPr>
          </a:p>
        </p:txBody>
      </p:sp>
      <p:pic>
        <p:nvPicPr>
          <p:cNvPr id="4" name="Picture 3"/>
          <p:cNvPicPr>
            <a:picLocks noChangeAspect="1"/>
          </p:cNvPicPr>
          <p:nvPr/>
        </p:nvPicPr>
        <p:blipFill>
          <a:blip r:embed="rId4"/>
          <a:stretch>
            <a:fillRect/>
          </a:stretch>
        </p:blipFill>
        <p:spPr>
          <a:xfrm>
            <a:off x="7010400" y="6388066"/>
            <a:ext cx="2072918" cy="38208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5741475"/>
            <a:ext cx="506870" cy="964688"/>
          </a:xfrm>
          <a:prstGeom prst="rect">
            <a:avLst/>
          </a:prstGeom>
        </p:spPr>
      </p:pic>
      <p:pic>
        <p:nvPicPr>
          <p:cNvPr id="7" name="Picture 6"/>
          <p:cNvPicPr>
            <a:picLocks noChangeAspect="1"/>
          </p:cNvPicPr>
          <p:nvPr/>
        </p:nvPicPr>
        <p:blipFill>
          <a:blip r:embed="rId6"/>
          <a:stretch>
            <a:fillRect/>
          </a:stretch>
        </p:blipFill>
        <p:spPr>
          <a:xfrm>
            <a:off x="138233" y="186990"/>
            <a:ext cx="883542" cy="788120"/>
          </a:xfrm>
          <a:prstGeom prst="rect">
            <a:avLst/>
          </a:prstGeom>
        </p:spPr>
      </p:pic>
      <p:pic>
        <p:nvPicPr>
          <p:cNvPr id="6" name="Picture 5" descr="Members Feedback on the Code of Conduct - Survey Analysis.pdf - Adobe Reader"/>
          <p:cNvPicPr>
            <a:picLocks noChangeAspect="1"/>
          </p:cNvPicPr>
          <p:nvPr/>
        </p:nvPicPr>
        <p:blipFill rotWithShape="1">
          <a:blip r:embed="rId7">
            <a:extLst>
              <a:ext uri="{28A0092B-C50C-407E-A947-70E740481C1C}">
                <a14:useLocalDpi xmlns:a14="http://schemas.microsoft.com/office/drawing/2010/main" val="0"/>
              </a:ext>
            </a:extLst>
          </a:blip>
          <a:srcRect l="30833" t="11301" r="29167" b="2014"/>
          <a:stretch/>
        </p:blipFill>
        <p:spPr>
          <a:xfrm>
            <a:off x="3581400" y="87907"/>
            <a:ext cx="5209440" cy="6077680"/>
          </a:xfrm>
          <a:prstGeom prst="rect">
            <a:avLst/>
          </a:prstGeom>
        </p:spPr>
      </p:pic>
    </p:spTree>
    <p:extLst>
      <p:ext uri="{BB962C8B-B14F-4D97-AF65-F5344CB8AC3E}">
        <p14:creationId xmlns:p14="http://schemas.microsoft.com/office/powerpoint/2010/main" val="18991728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05" y="-297"/>
            <a:ext cx="7651143" cy="6858594"/>
          </a:xfrm>
          <a:prstGeom prst="rect">
            <a:avLst/>
          </a:prstGeom>
        </p:spPr>
      </p:pic>
      <p:pic>
        <p:nvPicPr>
          <p:cNvPr id="4" name="Picture 3"/>
          <p:cNvPicPr>
            <a:picLocks noChangeAspect="1"/>
          </p:cNvPicPr>
          <p:nvPr/>
        </p:nvPicPr>
        <p:blipFill>
          <a:blip r:embed="rId4"/>
          <a:stretch>
            <a:fillRect/>
          </a:stretch>
        </p:blipFill>
        <p:spPr>
          <a:xfrm>
            <a:off x="7010400" y="6388066"/>
            <a:ext cx="2072918" cy="38208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5741475"/>
            <a:ext cx="506870" cy="964688"/>
          </a:xfrm>
          <a:prstGeom prst="rect">
            <a:avLst/>
          </a:prstGeom>
        </p:spPr>
      </p:pic>
      <p:pic>
        <p:nvPicPr>
          <p:cNvPr id="7" name="Picture 6"/>
          <p:cNvPicPr>
            <a:picLocks noChangeAspect="1"/>
          </p:cNvPicPr>
          <p:nvPr/>
        </p:nvPicPr>
        <p:blipFill>
          <a:blip r:embed="rId6"/>
          <a:stretch>
            <a:fillRect/>
          </a:stretch>
        </p:blipFill>
        <p:spPr>
          <a:xfrm>
            <a:off x="138233" y="186990"/>
            <a:ext cx="883542" cy="788120"/>
          </a:xfrm>
          <a:prstGeom prst="rect">
            <a:avLst/>
          </a:prstGeom>
        </p:spPr>
      </p:pic>
      <p:sp>
        <p:nvSpPr>
          <p:cNvPr id="3" name="Rectangle 2"/>
          <p:cNvSpPr/>
          <p:nvPr/>
        </p:nvSpPr>
        <p:spPr>
          <a:xfrm>
            <a:off x="1007487" y="1808017"/>
            <a:ext cx="8332330" cy="4154984"/>
          </a:xfrm>
          <a:prstGeom prst="rect">
            <a:avLst/>
          </a:prstGeom>
        </p:spPr>
        <p:txBody>
          <a:bodyPr wrap="square">
            <a:spAutoFit/>
          </a:bodyPr>
          <a:lstStyle/>
          <a:p>
            <a:pPr marL="285750" indent="-285750">
              <a:buFontTx/>
              <a:buChar char="-"/>
            </a:pPr>
            <a:r>
              <a:rPr lang="en-US" sz="4400" b="1" dirty="0" smtClean="0">
                <a:solidFill>
                  <a:srgbClr val="C00000"/>
                </a:solidFill>
              </a:rPr>
              <a:t>Group </a:t>
            </a:r>
            <a:r>
              <a:rPr lang="en-US" sz="4400" b="1" dirty="0">
                <a:solidFill>
                  <a:srgbClr val="C00000"/>
                </a:solidFill>
              </a:rPr>
              <a:t>discussion </a:t>
            </a:r>
            <a:endParaRPr lang="en-US" sz="4400" b="1" dirty="0" smtClean="0">
              <a:solidFill>
                <a:srgbClr val="C00000"/>
              </a:solidFill>
            </a:endParaRPr>
          </a:p>
          <a:p>
            <a:pPr marL="285750" indent="-285750">
              <a:buFontTx/>
              <a:buChar char="-"/>
            </a:pPr>
            <a:r>
              <a:rPr lang="en-US" sz="4400" b="1" dirty="0" smtClean="0">
                <a:solidFill>
                  <a:srgbClr val="C00000"/>
                </a:solidFill>
              </a:rPr>
              <a:t>Any key issues need to be addressed prior to our small </a:t>
            </a:r>
            <a:r>
              <a:rPr lang="en-US" sz="4400" b="1" dirty="0" err="1" smtClean="0">
                <a:solidFill>
                  <a:srgbClr val="C00000"/>
                </a:solidFill>
              </a:rPr>
              <a:t>groupwork</a:t>
            </a:r>
            <a:r>
              <a:rPr lang="en-US" sz="4400" b="1" dirty="0" smtClean="0">
                <a:solidFill>
                  <a:srgbClr val="C00000"/>
                </a:solidFill>
              </a:rPr>
              <a:t>?</a:t>
            </a:r>
          </a:p>
          <a:p>
            <a:r>
              <a:rPr lang="en-US" sz="4400" b="1" dirty="0">
                <a:solidFill>
                  <a:srgbClr val="C00000"/>
                </a:solidFill>
              </a:rPr>
              <a:t> </a:t>
            </a:r>
            <a:r>
              <a:rPr lang="en-US" sz="4400" b="1" dirty="0" smtClean="0">
                <a:solidFill>
                  <a:srgbClr val="C00000"/>
                </a:solidFill>
              </a:rPr>
              <a:t> </a:t>
            </a:r>
            <a:r>
              <a:rPr lang="en-US" sz="4400" b="1" dirty="0" err="1" smtClean="0">
                <a:solidFill>
                  <a:srgbClr val="C00000"/>
                </a:solidFill>
              </a:rPr>
              <a:t>eg</a:t>
            </a:r>
            <a:r>
              <a:rPr lang="en-US" sz="4400" b="1" dirty="0" smtClean="0">
                <a:solidFill>
                  <a:srgbClr val="C00000"/>
                </a:solidFill>
              </a:rPr>
              <a:t> Gifts register; Statement of Commitment</a:t>
            </a:r>
          </a:p>
        </p:txBody>
      </p:sp>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19167" t="5221" b="57788"/>
          <a:stretch/>
        </p:blipFill>
        <p:spPr>
          <a:xfrm>
            <a:off x="1752600" y="3941"/>
            <a:ext cx="7391400" cy="1447800"/>
          </a:xfrm>
          <a:prstGeom prst="rect">
            <a:avLst/>
          </a:prstGeom>
        </p:spPr>
      </p:pic>
    </p:spTree>
    <p:extLst>
      <p:ext uri="{BB962C8B-B14F-4D97-AF65-F5344CB8AC3E}">
        <p14:creationId xmlns:p14="http://schemas.microsoft.com/office/powerpoint/2010/main" val="16085198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05" y="-297"/>
            <a:ext cx="7651143" cy="6858594"/>
          </a:xfrm>
          <a:prstGeom prst="rect">
            <a:avLst/>
          </a:prstGeom>
        </p:spPr>
      </p:pic>
      <p:pic>
        <p:nvPicPr>
          <p:cNvPr id="4" name="Picture 3"/>
          <p:cNvPicPr>
            <a:picLocks noChangeAspect="1"/>
          </p:cNvPicPr>
          <p:nvPr/>
        </p:nvPicPr>
        <p:blipFill>
          <a:blip r:embed="rId4"/>
          <a:stretch>
            <a:fillRect/>
          </a:stretch>
        </p:blipFill>
        <p:spPr>
          <a:xfrm>
            <a:off x="7010400" y="6388066"/>
            <a:ext cx="2072918" cy="38208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5741475"/>
            <a:ext cx="506870" cy="964688"/>
          </a:xfrm>
          <a:prstGeom prst="rect">
            <a:avLst/>
          </a:prstGeom>
        </p:spPr>
      </p:pic>
      <p:pic>
        <p:nvPicPr>
          <p:cNvPr id="7" name="Picture 6"/>
          <p:cNvPicPr>
            <a:picLocks noChangeAspect="1"/>
          </p:cNvPicPr>
          <p:nvPr/>
        </p:nvPicPr>
        <p:blipFill>
          <a:blip r:embed="rId6"/>
          <a:stretch>
            <a:fillRect/>
          </a:stretch>
        </p:blipFill>
        <p:spPr>
          <a:xfrm>
            <a:off x="138233" y="186990"/>
            <a:ext cx="883542" cy="788120"/>
          </a:xfrm>
          <a:prstGeom prst="rect">
            <a:avLst/>
          </a:prstGeom>
        </p:spPr>
      </p:pic>
      <p:sp>
        <p:nvSpPr>
          <p:cNvPr id="3" name="Rectangle 2"/>
          <p:cNvSpPr/>
          <p:nvPr/>
        </p:nvSpPr>
        <p:spPr>
          <a:xfrm>
            <a:off x="228600" y="1706414"/>
            <a:ext cx="8763000" cy="4154984"/>
          </a:xfrm>
          <a:prstGeom prst="rect">
            <a:avLst/>
          </a:prstGeom>
        </p:spPr>
        <p:txBody>
          <a:bodyPr wrap="square">
            <a:spAutoFit/>
          </a:bodyPr>
          <a:lstStyle/>
          <a:p>
            <a:pPr marL="285750" indent="-285750">
              <a:buFontTx/>
              <a:buChar char="-"/>
            </a:pPr>
            <a:r>
              <a:rPr lang="en-US" sz="4400" b="1" dirty="0">
                <a:solidFill>
                  <a:srgbClr val="C00000"/>
                </a:solidFill>
              </a:rPr>
              <a:t>Next steps: small groups on implementation/review of </a:t>
            </a:r>
            <a:r>
              <a:rPr lang="en-US" sz="4400" b="1" dirty="0" smtClean="0">
                <a:solidFill>
                  <a:srgbClr val="C00000"/>
                </a:solidFill>
              </a:rPr>
              <a:t>your </a:t>
            </a:r>
            <a:r>
              <a:rPr lang="en-US" sz="4400" b="1" dirty="0">
                <a:solidFill>
                  <a:srgbClr val="C00000"/>
                </a:solidFill>
              </a:rPr>
              <a:t>NPSO Code of Conduct; </a:t>
            </a:r>
            <a:endParaRPr lang="en-US" sz="4400" b="1" dirty="0" smtClean="0">
              <a:solidFill>
                <a:srgbClr val="C00000"/>
              </a:solidFill>
            </a:endParaRPr>
          </a:p>
          <a:p>
            <a:pPr marL="285750" indent="-285750">
              <a:buFontTx/>
              <a:buChar char="-"/>
            </a:pPr>
            <a:r>
              <a:rPr lang="en-US" sz="4400" b="1" dirty="0" smtClean="0">
                <a:solidFill>
                  <a:srgbClr val="C00000"/>
                </a:solidFill>
              </a:rPr>
              <a:t>Producing </a:t>
            </a:r>
            <a:r>
              <a:rPr lang="en-US" sz="4400" b="1" dirty="0">
                <a:solidFill>
                  <a:srgbClr val="C00000"/>
                </a:solidFill>
              </a:rPr>
              <a:t>a training </a:t>
            </a:r>
            <a:r>
              <a:rPr lang="en-US" sz="4400" b="1" dirty="0" smtClean="0">
                <a:solidFill>
                  <a:srgbClr val="C00000"/>
                </a:solidFill>
              </a:rPr>
              <a:t>handbook – what do you need?</a:t>
            </a:r>
            <a:endParaRPr lang="en-US" sz="4400" b="1" dirty="0">
              <a:solidFill>
                <a:srgbClr val="C00000"/>
              </a:solidFill>
            </a:endParaRPr>
          </a:p>
          <a:p>
            <a:pPr marL="285750" indent="-285750">
              <a:buFontTx/>
              <a:buChar char="-"/>
            </a:pPr>
            <a:r>
              <a:rPr lang="en-US" sz="4400" b="1" dirty="0">
                <a:solidFill>
                  <a:srgbClr val="C00000"/>
                </a:solidFill>
              </a:rPr>
              <a:t>Reporting back</a:t>
            </a: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38800" y="0"/>
            <a:ext cx="3505200" cy="1673077"/>
          </a:xfrm>
          <a:prstGeom prst="rect">
            <a:avLst/>
          </a:prstGeom>
        </p:spPr>
      </p:pic>
    </p:spTree>
    <p:extLst>
      <p:ext uri="{BB962C8B-B14F-4D97-AF65-F5344CB8AC3E}">
        <p14:creationId xmlns:p14="http://schemas.microsoft.com/office/powerpoint/2010/main" val="10220773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05" y="-297"/>
            <a:ext cx="7651143" cy="6858594"/>
          </a:xfrm>
          <a:prstGeom prst="rect">
            <a:avLst/>
          </a:prstGeom>
        </p:spPr>
      </p:pic>
      <p:pic>
        <p:nvPicPr>
          <p:cNvPr id="4" name="Picture 3"/>
          <p:cNvPicPr>
            <a:picLocks noChangeAspect="1"/>
          </p:cNvPicPr>
          <p:nvPr/>
        </p:nvPicPr>
        <p:blipFill>
          <a:blip r:embed="rId4"/>
          <a:stretch>
            <a:fillRect/>
          </a:stretch>
        </p:blipFill>
        <p:spPr>
          <a:xfrm>
            <a:off x="1787322" y="6312103"/>
            <a:ext cx="2072918" cy="38208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5741475"/>
            <a:ext cx="506870" cy="964688"/>
          </a:xfrm>
          <a:prstGeom prst="rect">
            <a:avLst/>
          </a:prstGeom>
        </p:spPr>
      </p:pic>
      <p:pic>
        <p:nvPicPr>
          <p:cNvPr id="7" name="Picture 6"/>
          <p:cNvPicPr>
            <a:picLocks noChangeAspect="1"/>
          </p:cNvPicPr>
          <p:nvPr/>
        </p:nvPicPr>
        <p:blipFill>
          <a:blip r:embed="rId6"/>
          <a:stretch>
            <a:fillRect/>
          </a:stretch>
        </p:blipFill>
        <p:spPr>
          <a:xfrm>
            <a:off x="781525" y="5918043"/>
            <a:ext cx="883542" cy="788120"/>
          </a:xfrm>
          <a:prstGeom prst="rect">
            <a:avLst/>
          </a:prstGeom>
        </p:spPr>
      </p:pic>
      <p:sp>
        <p:nvSpPr>
          <p:cNvPr id="3" name="Rectangle 2"/>
          <p:cNvSpPr/>
          <p:nvPr/>
        </p:nvSpPr>
        <p:spPr>
          <a:xfrm>
            <a:off x="152400" y="13991"/>
            <a:ext cx="3200400" cy="2308324"/>
          </a:xfrm>
          <a:prstGeom prst="rect">
            <a:avLst/>
          </a:prstGeom>
        </p:spPr>
        <p:txBody>
          <a:bodyPr wrap="square">
            <a:spAutoFit/>
          </a:bodyPr>
          <a:lstStyle/>
          <a:p>
            <a:r>
              <a:rPr lang="en-US" sz="3600" b="1" dirty="0" smtClean="0">
                <a:solidFill>
                  <a:srgbClr val="C00000"/>
                </a:solidFill>
              </a:rPr>
              <a:t>Template 1: </a:t>
            </a:r>
          </a:p>
          <a:p>
            <a:endParaRPr lang="en-US" sz="3600" b="1" dirty="0">
              <a:solidFill>
                <a:srgbClr val="C00000"/>
              </a:solidFill>
            </a:endParaRPr>
          </a:p>
          <a:p>
            <a:r>
              <a:rPr lang="en-US" sz="3600" b="1" dirty="0" smtClean="0">
                <a:solidFill>
                  <a:srgbClr val="C00000"/>
                </a:solidFill>
              </a:rPr>
              <a:t>Statement of Commitment</a:t>
            </a:r>
            <a:endParaRPr lang="en-US" sz="3600" b="1" dirty="0">
              <a:solidFill>
                <a:srgbClr val="C00000"/>
              </a:solidFill>
            </a:endParaRPr>
          </a:p>
        </p:txBody>
      </p:sp>
      <p:pic>
        <p:nvPicPr>
          <p:cNvPr id="6" name="Picture 5" descr="Extended PIPSO Code of Conduct.22 page.docx - Microsoft Word"/>
          <p:cNvPicPr>
            <a:picLocks noChangeAspect="1"/>
          </p:cNvPicPr>
          <p:nvPr/>
        </p:nvPicPr>
        <p:blipFill rotWithShape="1">
          <a:blip r:embed="rId7">
            <a:extLst>
              <a:ext uri="{28A0092B-C50C-407E-A947-70E740481C1C}">
                <a14:useLocalDpi xmlns:a14="http://schemas.microsoft.com/office/drawing/2010/main" val="0"/>
              </a:ext>
            </a:extLst>
          </a:blip>
          <a:srcRect l="32500" t="25233" r="31667" b="5110"/>
          <a:stretch/>
        </p:blipFill>
        <p:spPr>
          <a:xfrm rot="349639">
            <a:off x="3092654" y="543450"/>
            <a:ext cx="5406668" cy="5658143"/>
          </a:xfrm>
          <a:prstGeom prst="rect">
            <a:avLst/>
          </a:prstGeom>
        </p:spPr>
      </p:pic>
    </p:spTree>
    <p:extLst>
      <p:ext uri="{BB962C8B-B14F-4D97-AF65-F5344CB8AC3E}">
        <p14:creationId xmlns:p14="http://schemas.microsoft.com/office/powerpoint/2010/main" val="28342072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05" y="-297"/>
            <a:ext cx="7651143" cy="6858594"/>
          </a:xfrm>
          <a:prstGeom prst="rect">
            <a:avLst/>
          </a:prstGeom>
        </p:spPr>
      </p:pic>
      <p:pic>
        <p:nvPicPr>
          <p:cNvPr id="4" name="Picture 3"/>
          <p:cNvPicPr>
            <a:picLocks noChangeAspect="1"/>
          </p:cNvPicPr>
          <p:nvPr/>
        </p:nvPicPr>
        <p:blipFill>
          <a:blip r:embed="rId4"/>
          <a:stretch>
            <a:fillRect/>
          </a:stretch>
        </p:blipFill>
        <p:spPr>
          <a:xfrm>
            <a:off x="1854139" y="6310465"/>
            <a:ext cx="2072918" cy="38208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5741475"/>
            <a:ext cx="506870" cy="964688"/>
          </a:xfrm>
          <a:prstGeom prst="rect">
            <a:avLst/>
          </a:prstGeom>
        </p:spPr>
      </p:pic>
      <p:pic>
        <p:nvPicPr>
          <p:cNvPr id="7" name="Picture 6"/>
          <p:cNvPicPr>
            <a:picLocks noChangeAspect="1"/>
          </p:cNvPicPr>
          <p:nvPr/>
        </p:nvPicPr>
        <p:blipFill>
          <a:blip r:embed="rId6"/>
          <a:stretch>
            <a:fillRect/>
          </a:stretch>
        </p:blipFill>
        <p:spPr>
          <a:xfrm>
            <a:off x="812187" y="5933232"/>
            <a:ext cx="883542" cy="788120"/>
          </a:xfrm>
          <a:prstGeom prst="rect">
            <a:avLst/>
          </a:prstGeom>
        </p:spPr>
      </p:pic>
      <p:sp>
        <p:nvSpPr>
          <p:cNvPr id="3" name="Rectangle 2"/>
          <p:cNvSpPr/>
          <p:nvPr/>
        </p:nvSpPr>
        <p:spPr>
          <a:xfrm>
            <a:off x="152400" y="13991"/>
            <a:ext cx="3200400" cy="2308324"/>
          </a:xfrm>
          <a:prstGeom prst="rect">
            <a:avLst/>
          </a:prstGeom>
        </p:spPr>
        <p:txBody>
          <a:bodyPr wrap="square">
            <a:spAutoFit/>
          </a:bodyPr>
          <a:lstStyle/>
          <a:p>
            <a:r>
              <a:rPr lang="en-US" sz="3600" b="1" dirty="0" smtClean="0">
                <a:solidFill>
                  <a:srgbClr val="C00000"/>
                </a:solidFill>
              </a:rPr>
              <a:t>Template 2</a:t>
            </a:r>
            <a:r>
              <a:rPr lang="en-US" sz="3600" b="1" dirty="0">
                <a:solidFill>
                  <a:srgbClr val="C00000"/>
                </a:solidFill>
              </a:rPr>
              <a:t>:</a:t>
            </a:r>
            <a:r>
              <a:rPr lang="en-US" sz="3600" b="1" dirty="0" smtClean="0">
                <a:solidFill>
                  <a:srgbClr val="C00000"/>
                </a:solidFill>
              </a:rPr>
              <a:t> </a:t>
            </a:r>
          </a:p>
          <a:p>
            <a:endParaRPr lang="en-US" sz="3600" b="1" dirty="0">
              <a:solidFill>
                <a:srgbClr val="C00000"/>
              </a:solidFill>
            </a:endParaRPr>
          </a:p>
          <a:p>
            <a:r>
              <a:rPr lang="en-US" sz="3600" b="1" dirty="0" smtClean="0">
                <a:solidFill>
                  <a:srgbClr val="C00000"/>
                </a:solidFill>
              </a:rPr>
              <a:t>Gifts</a:t>
            </a:r>
          </a:p>
          <a:p>
            <a:r>
              <a:rPr lang="en-US" sz="3600" b="1" dirty="0" smtClean="0">
                <a:solidFill>
                  <a:srgbClr val="C00000"/>
                </a:solidFill>
              </a:rPr>
              <a:t>Register</a:t>
            </a:r>
            <a:endParaRPr lang="en-US" sz="3600" b="1" dirty="0">
              <a:solidFill>
                <a:srgbClr val="C00000"/>
              </a:solidFill>
            </a:endParaRPr>
          </a:p>
        </p:txBody>
      </p:sp>
      <p:pic>
        <p:nvPicPr>
          <p:cNvPr id="8" name="Picture 7" descr="Extended PIPSO Code of Conduct.22 page.docx - Microsoft Word"/>
          <p:cNvPicPr>
            <a:picLocks noChangeAspect="1"/>
          </p:cNvPicPr>
          <p:nvPr/>
        </p:nvPicPr>
        <p:blipFill rotWithShape="1">
          <a:blip r:embed="rId7">
            <a:extLst>
              <a:ext uri="{28A0092B-C50C-407E-A947-70E740481C1C}">
                <a14:useLocalDpi xmlns:a14="http://schemas.microsoft.com/office/drawing/2010/main" val="0"/>
              </a:ext>
            </a:extLst>
          </a:blip>
          <a:srcRect l="35833" t="23685" r="35833" b="5109"/>
          <a:stretch/>
        </p:blipFill>
        <p:spPr>
          <a:xfrm rot="597762">
            <a:off x="3511805" y="478501"/>
            <a:ext cx="4367938" cy="5909565"/>
          </a:xfrm>
          <a:prstGeom prst="rect">
            <a:avLst/>
          </a:prstGeom>
        </p:spPr>
      </p:pic>
    </p:spTree>
    <p:extLst>
      <p:ext uri="{BB962C8B-B14F-4D97-AF65-F5344CB8AC3E}">
        <p14:creationId xmlns:p14="http://schemas.microsoft.com/office/powerpoint/2010/main" val="17827535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05" y="-297"/>
            <a:ext cx="7651143" cy="6858594"/>
          </a:xfrm>
          <a:prstGeom prst="rect">
            <a:avLst/>
          </a:prstGeom>
        </p:spPr>
      </p:pic>
      <p:sp>
        <p:nvSpPr>
          <p:cNvPr id="91" name="Shape 91"/>
          <p:cNvSpPr txBox="1">
            <a:spLocks noGrp="1"/>
          </p:cNvSpPr>
          <p:nvPr>
            <p:ph type="title"/>
          </p:nvPr>
        </p:nvSpPr>
        <p:spPr>
          <a:xfrm>
            <a:off x="1083200" y="116109"/>
            <a:ext cx="8229600" cy="929882"/>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1" i="0" u="none" strike="noStrike" cap="none" dirty="0" smtClean="0">
                <a:solidFill>
                  <a:schemeClr val="accent2">
                    <a:lumMod val="75000"/>
                  </a:schemeClr>
                </a:solidFill>
                <a:latin typeface="Calibri"/>
                <a:ea typeface="Calibri"/>
                <a:cs typeface="Calibri"/>
                <a:sym typeface="Calibri"/>
              </a:rPr>
              <a:t>UNPRAC and UNCAC</a:t>
            </a:r>
            <a:endParaRPr lang="en-US" sz="4400" b="1" i="0" u="none" strike="noStrike" cap="none" dirty="0">
              <a:solidFill>
                <a:schemeClr val="accent2">
                  <a:lumMod val="75000"/>
                </a:schemeClr>
              </a:solidFill>
              <a:latin typeface="Calibri"/>
              <a:ea typeface="Calibri"/>
              <a:cs typeface="Calibri"/>
              <a:sym typeface="Calibri"/>
            </a:endParaRPr>
          </a:p>
        </p:txBody>
      </p:sp>
      <p:sp>
        <p:nvSpPr>
          <p:cNvPr id="92" name="Shape 92"/>
          <p:cNvSpPr txBox="1">
            <a:spLocks noGrp="1"/>
          </p:cNvSpPr>
          <p:nvPr>
            <p:ph type="body" idx="1"/>
          </p:nvPr>
        </p:nvSpPr>
        <p:spPr>
          <a:xfrm>
            <a:off x="304800" y="762000"/>
            <a:ext cx="8229600" cy="4525963"/>
          </a:xfrm>
          <a:prstGeom prst="rect">
            <a:avLst/>
          </a:prstGeom>
          <a:noFill/>
          <a:ln>
            <a:noFill/>
          </a:ln>
        </p:spPr>
        <p:txBody>
          <a:bodyPr lIns="91425" tIns="45700" rIns="91425" bIns="45700" anchor="t" anchorCtr="0">
            <a:noAutofit/>
          </a:bodyPr>
          <a:lstStyle/>
          <a:p>
            <a:pPr marL="0" marR="0" lvl="0" indent="0" algn="l" rtl="0">
              <a:spcBef>
                <a:spcPts val="640"/>
              </a:spcBef>
              <a:spcAft>
                <a:spcPts val="0"/>
              </a:spcAft>
              <a:buClr>
                <a:schemeClr val="dk1"/>
              </a:buClr>
              <a:buSzPct val="25000"/>
              <a:buFont typeface="Arial"/>
              <a:buNone/>
            </a:pPr>
            <a:endParaRPr sz="3200" b="0" i="0" u="none" strike="noStrike" cap="none" dirty="0">
              <a:solidFill>
                <a:schemeClr val="dk1"/>
              </a:solidFill>
              <a:latin typeface="Calibri"/>
              <a:ea typeface="Calibri"/>
              <a:cs typeface="Calibri"/>
              <a:sym typeface="Calibri"/>
            </a:endParaRPr>
          </a:p>
          <a:p>
            <a:pPr marL="0" marR="0" lvl="0" indent="0" algn="l" rtl="0">
              <a:spcBef>
                <a:spcPts val="640"/>
              </a:spcBef>
              <a:buClr>
                <a:schemeClr val="dk1"/>
              </a:buClr>
              <a:buSzPct val="25000"/>
              <a:buFont typeface="Arial"/>
              <a:buNone/>
            </a:pPr>
            <a:endParaRPr lang="en-US" sz="3200" b="0" i="0" u="none" strike="noStrike" cap="none" dirty="0" smtClean="0">
              <a:solidFill>
                <a:schemeClr val="dk1"/>
              </a:solidFill>
              <a:latin typeface="Calibri"/>
              <a:ea typeface="Calibri"/>
              <a:cs typeface="Calibri"/>
              <a:sym typeface="Calibri"/>
            </a:endParaRPr>
          </a:p>
          <a:p>
            <a:pPr marL="0" marR="0" lvl="0" indent="0" algn="l" rtl="0">
              <a:spcBef>
                <a:spcPts val="640"/>
              </a:spcBef>
              <a:buClr>
                <a:schemeClr val="dk1"/>
              </a:buClr>
              <a:buSzPct val="25000"/>
              <a:buFont typeface="Arial"/>
              <a:buNone/>
            </a:pPr>
            <a:endParaRPr sz="3200" b="0" i="0" u="none" strike="noStrike" cap="none" dirty="0">
              <a:solidFill>
                <a:schemeClr val="dk1"/>
              </a:solidFill>
              <a:latin typeface="Calibri"/>
              <a:ea typeface="Calibri"/>
              <a:cs typeface="Calibri"/>
              <a:sym typeface="Calibri"/>
            </a:endParaRPr>
          </a:p>
        </p:txBody>
      </p:sp>
      <p:sp>
        <p:nvSpPr>
          <p:cNvPr id="6" name="Content Placeholder 2"/>
          <p:cNvSpPr txBox="1">
            <a:spLocks/>
          </p:cNvSpPr>
          <p:nvPr/>
        </p:nvSpPr>
        <p:spPr>
          <a:xfrm>
            <a:off x="2514600" y="609600"/>
            <a:ext cx="6172200" cy="5840664"/>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dirty="0" smtClean="0">
              <a:solidFill>
                <a:sysClr val="windowText" lastClr="000000"/>
              </a:solidFill>
              <a:latin typeface="Calibri"/>
            </a:endParaRPr>
          </a:p>
          <a:p>
            <a:pPr marL="0" indent="0">
              <a:buFont typeface="Arial" pitchFamily="34" charset="0"/>
              <a:buNone/>
            </a:pPr>
            <a:r>
              <a:rPr lang="en-US" sz="4900" b="1" dirty="0" smtClean="0">
                <a:solidFill>
                  <a:sysClr val="windowText" lastClr="000000"/>
                </a:solidFill>
                <a:latin typeface="Calibri"/>
              </a:rPr>
              <a:t>-UNPRAC at PIPSO 2015 AGM</a:t>
            </a:r>
          </a:p>
          <a:p>
            <a:pPr marL="0" indent="0">
              <a:buFont typeface="Arial" pitchFamily="34" charset="0"/>
              <a:buNone/>
            </a:pPr>
            <a:r>
              <a:rPr lang="en-US" sz="4900" b="1" dirty="0" smtClean="0">
                <a:solidFill>
                  <a:sysClr val="windowText" lastClr="000000"/>
                </a:solidFill>
                <a:latin typeface="Calibri"/>
              </a:rPr>
              <a:t>-Code of Conduct to realise PIPSO Strategic Plan</a:t>
            </a:r>
          </a:p>
          <a:p>
            <a:pPr marL="0" indent="0">
              <a:buFont typeface="Arial" pitchFamily="34" charset="0"/>
              <a:buNone/>
            </a:pPr>
            <a:r>
              <a:rPr lang="en-US" sz="4900" b="1" dirty="0" smtClean="0">
                <a:solidFill>
                  <a:sysClr val="windowText" lastClr="000000"/>
                </a:solidFill>
                <a:latin typeface="Calibri"/>
              </a:rPr>
              <a:t>- UN Convention Against Corruption</a:t>
            </a:r>
          </a:p>
          <a:p>
            <a:pPr marL="0" indent="0">
              <a:buFont typeface="Arial" pitchFamily="34" charset="0"/>
              <a:buNone/>
            </a:pPr>
            <a:endParaRPr lang="en-US" dirty="0">
              <a:solidFill>
                <a:sysClr val="windowText" lastClr="000000"/>
              </a:solidFill>
              <a:latin typeface="Calibri"/>
            </a:endParaRPr>
          </a:p>
        </p:txBody>
      </p:sp>
      <p:pic>
        <p:nvPicPr>
          <p:cNvPr id="4" name="Picture 3"/>
          <p:cNvPicPr>
            <a:picLocks noChangeAspect="1"/>
          </p:cNvPicPr>
          <p:nvPr/>
        </p:nvPicPr>
        <p:blipFill>
          <a:blip r:embed="rId4"/>
          <a:stretch>
            <a:fillRect/>
          </a:stretch>
        </p:blipFill>
        <p:spPr>
          <a:xfrm>
            <a:off x="6781800" y="6345930"/>
            <a:ext cx="2301518" cy="424221"/>
          </a:xfrm>
          <a:prstGeom prst="rect">
            <a:avLst/>
          </a:prstGeom>
        </p:spPr>
      </p:pic>
      <p:pic>
        <p:nvPicPr>
          <p:cNvPr id="3" name="Picture 2"/>
          <p:cNvPicPr>
            <a:picLocks noChangeAspect="1"/>
          </p:cNvPicPr>
          <p:nvPr/>
        </p:nvPicPr>
        <p:blipFill>
          <a:blip r:embed="rId5"/>
          <a:stretch>
            <a:fillRect/>
          </a:stretch>
        </p:blipFill>
        <p:spPr>
          <a:xfrm>
            <a:off x="235247" y="116109"/>
            <a:ext cx="1682655" cy="3312891"/>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 y="5638800"/>
            <a:ext cx="560818" cy="1067363"/>
          </a:xfrm>
          <a:prstGeom prst="rect">
            <a:avLst/>
          </a:prstGeom>
        </p:spPr>
      </p:pic>
      <p:pic>
        <p:nvPicPr>
          <p:cNvPr id="8" name="Picture 7"/>
          <p:cNvPicPr>
            <a:picLocks noChangeAspect="1"/>
          </p:cNvPicPr>
          <p:nvPr/>
        </p:nvPicPr>
        <p:blipFill>
          <a:blip r:embed="rId7"/>
          <a:stretch>
            <a:fillRect/>
          </a:stretch>
        </p:blipFill>
        <p:spPr>
          <a:xfrm>
            <a:off x="180975" y="3777658"/>
            <a:ext cx="1232222" cy="1099142"/>
          </a:xfrm>
          <a:prstGeom prst="rect">
            <a:avLst/>
          </a:prstGeom>
        </p:spPr>
      </p:pic>
    </p:spTree>
    <p:extLst>
      <p:ext uri="{BB962C8B-B14F-4D97-AF65-F5344CB8AC3E}">
        <p14:creationId xmlns:p14="http://schemas.microsoft.com/office/powerpoint/2010/main" val="25921523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05" y="-297"/>
            <a:ext cx="7651143" cy="6858594"/>
          </a:xfrm>
          <a:prstGeom prst="rect">
            <a:avLst/>
          </a:prstGeom>
        </p:spPr>
      </p:pic>
      <p:pic>
        <p:nvPicPr>
          <p:cNvPr id="4" name="Picture 3"/>
          <p:cNvPicPr>
            <a:picLocks noChangeAspect="1"/>
          </p:cNvPicPr>
          <p:nvPr/>
        </p:nvPicPr>
        <p:blipFill>
          <a:blip r:embed="rId4"/>
          <a:stretch>
            <a:fillRect/>
          </a:stretch>
        </p:blipFill>
        <p:spPr>
          <a:xfrm>
            <a:off x="1854139" y="6310465"/>
            <a:ext cx="2072918" cy="38208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5741475"/>
            <a:ext cx="506870" cy="964688"/>
          </a:xfrm>
          <a:prstGeom prst="rect">
            <a:avLst/>
          </a:prstGeom>
        </p:spPr>
      </p:pic>
      <p:pic>
        <p:nvPicPr>
          <p:cNvPr id="7" name="Picture 6"/>
          <p:cNvPicPr>
            <a:picLocks noChangeAspect="1"/>
          </p:cNvPicPr>
          <p:nvPr/>
        </p:nvPicPr>
        <p:blipFill>
          <a:blip r:embed="rId6"/>
          <a:stretch>
            <a:fillRect/>
          </a:stretch>
        </p:blipFill>
        <p:spPr>
          <a:xfrm>
            <a:off x="812187" y="5933232"/>
            <a:ext cx="883542" cy="788120"/>
          </a:xfrm>
          <a:prstGeom prst="rect">
            <a:avLst/>
          </a:prstGeom>
        </p:spPr>
      </p:pic>
      <p:sp>
        <p:nvSpPr>
          <p:cNvPr id="3" name="Rectangle 2"/>
          <p:cNvSpPr/>
          <p:nvPr/>
        </p:nvSpPr>
        <p:spPr>
          <a:xfrm>
            <a:off x="152400" y="13991"/>
            <a:ext cx="3200400" cy="3416320"/>
          </a:xfrm>
          <a:prstGeom prst="rect">
            <a:avLst/>
          </a:prstGeom>
        </p:spPr>
        <p:txBody>
          <a:bodyPr wrap="square">
            <a:spAutoFit/>
          </a:bodyPr>
          <a:lstStyle/>
          <a:p>
            <a:r>
              <a:rPr lang="en-US" sz="3600" b="1" dirty="0" smtClean="0">
                <a:solidFill>
                  <a:srgbClr val="C00000"/>
                </a:solidFill>
              </a:rPr>
              <a:t>Template 3: </a:t>
            </a:r>
          </a:p>
          <a:p>
            <a:endParaRPr lang="en-US" sz="3600" b="1" dirty="0">
              <a:solidFill>
                <a:srgbClr val="C00000"/>
              </a:solidFill>
            </a:endParaRPr>
          </a:p>
          <a:p>
            <a:r>
              <a:rPr lang="en-US" sz="3600" b="1" dirty="0">
                <a:solidFill>
                  <a:srgbClr val="C00000"/>
                </a:solidFill>
              </a:rPr>
              <a:t>Monitoring compliance with your Code</a:t>
            </a:r>
          </a:p>
        </p:txBody>
      </p:sp>
      <p:pic>
        <p:nvPicPr>
          <p:cNvPr id="6" name="Picture 5" descr="Extended PIPSO Code of Conduct.22 page.docx - Microsoft Word"/>
          <p:cNvPicPr>
            <a:picLocks noChangeAspect="1"/>
          </p:cNvPicPr>
          <p:nvPr/>
        </p:nvPicPr>
        <p:blipFill rotWithShape="1">
          <a:blip r:embed="rId7">
            <a:extLst>
              <a:ext uri="{28A0092B-C50C-407E-A947-70E740481C1C}">
                <a14:useLocalDpi xmlns:a14="http://schemas.microsoft.com/office/drawing/2010/main" val="0"/>
              </a:ext>
            </a:extLst>
          </a:blip>
          <a:srcRect l="36666" t="25233" r="35833" b="6658"/>
          <a:stretch/>
        </p:blipFill>
        <p:spPr>
          <a:xfrm rot="584069">
            <a:off x="3963355" y="457554"/>
            <a:ext cx="4291738" cy="5722319"/>
          </a:xfrm>
          <a:prstGeom prst="rect">
            <a:avLst/>
          </a:prstGeom>
        </p:spPr>
      </p:pic>
    </p:spTree>
    <p:extLst>
      <p:ext uri="{BB962C8B-B14F-4D97-AF65-F5344CB8AC3E}">
        <p14:creationId xmlns:p14="http://schemas.microsoft.com/office/powerpoint/2010/main" val="20154950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7651143" cy="6858594"/>
          </a:xfrm>
          <a:prstGeom prst="rect">
            <a:avLst/>
          </a:prstGeom>
        </p:spPr>
      </p:pic>
      <p:pic>
        <p:nvPicPr>
          <p:cNvPr id="4" name="Picture 3"/>
          <p:cNvPicPr>
            <a:picLocks noChangeAspect="1"/>
          </p:cNvPicPr>
          <p:nvPr/>
        </p:nvPicPr>
        <p:blipFill>
          <a:blip r:embed="rId4"/>
          <a:stretch>
            <a:fillRect/>
          </a:stretch>
        </p:blipFill>
        <p:spPr>
          <a:xfrm>
            <a:off x="1854139" y="6310465"/>
            <a:ext cx="2072918" cy="38208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5741475"/>
            <a:ext cx="506870" cy="964688"/>
          </a:xfrm>
          <a:prstGeom prst="rect">
            <a:avLst/>
          </a:prstGeom>
        </p:spPr>
      </p:pic>
      <p:sp>
        <p:nvSpPr>
          <p:cNvPr id="3" name="Rectangle 2"/>
          <p:cNvSpPr/>
          <p:nvPr/>
        </p:nvSpPr>
        <p:spPr>
          <a:xfrm>
            <a:off x="152400" y="13991"/>
            <a:ext cx="3200400" cy="1754326"/>
          </a:xfrm>
          <a:prstGeom prst="rect">
            <a:avLst/>
          </a:prstGeom>
        </p:spPr>
        <p:txBody>
          <a:bodyPr wrap="square">
            <a:spAutoFit/>
          </a:bodyPr>
          <a:lstStyle/>
          <a:p>
            <a:r>
              <a:rPr lang="en-US" sz="3600" b="1" dirty="0" smtClean="0">
                <a:solidFill>
                  <a:srgbClr val="C00000"/>
                </a:solidFill>
              </a:rPr>
              <a:t>Template 4: </a:t>
            </a:r>
          </a:p>
          <a:p>
            <a:r>
              <a:rPr lang="en-US" sz="3600" b="1" dirty="0" smtClean="0">
                <a:solidFill>
                  <a:srgbClr val="C00000"/>
                </a:solidFill>
              </a:rPr>
              <a:t>What are the SDGs?</a:t>
            </a:r>
            <a:endParaRPr lang="en-US" sz="3600" b="1" dirty="0">
              <a:solidFill>
                <a:srgbClr val="C00000"/>
              </a:solidFill>
            </a:endParaRPr>
          </a:p>
        </p:txBody>
      </p:sp>
      <p:pic>
        <p:nvPicPr>
          <p:cNvPr id="8" name="Picture 7" descr="Extended PIPSO Code of Conduct.22 page.docx - Microsoft Word"/>
          <p:cNvPicPr>
            <a:picLocks noChangeAspect="1"/>
          </p:cNvPicPr>
          <p:nvPr/>
        </p:nvPicPr>
        <p:blipFill rotWithShape="1">
          <a:blip r:embed="rId6">
            <a:extLst>
              <a:ext uri="{28A0092B-C50C-407E-A947-70E740481C1C}">
                <a14:useLocalDpi xmlns:a14="http://schemas.microsoft.com/office/drawing/2010/main" val="0"/>
              </a:ext>
            </a:extLst>
          </a:blip>
          <a:srcRect l="36666" t="23685" r="35833" b="6658"/>
          <a:stretch/>
        </p:blipFill>
        <p:spPr>
          <a:xfrm>
            <a:off x="3737512" y="238385"/>
            <a:ext cx="4572000" cy="6234547"/>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97613">
            <a:off x="641629" y="1676886"/>
            <a:ext cx="2923978" cy="3862642"/>
          </a:xfrm>
          <a:prstGeom prst="rect">
            <a:avLst/>
          </a:prstGeom>
        </p:spPr>
      </p:pic>
      <p:pic>
        <p:nvPicPr>
          <p:cNvPr id="7" name="Picture 6"/>
          <p:cNvPicPr>
            <a:picLocks noChangeAspect="1"/>
          </p:cNvPicPr>
          <p:nvPr/>
        </p:nvPicPr>
        <p:blipFill>
          <a:blip r:embed="rId8"/>
          <a:stretch>
            <a:fillRect/>
          </a:stretch>
        </p:blipFill>
        <p:spPr>
          <a:xfrm>
            <a:off x="812187" y="5933232"/>
            <a:ext cx="883542" cy="788120"/>
          </a:xfrm>
          <a:prstGeom prst="rect">
            <a:avLst/>
          </a:prstGeom>
        </p:spPr>
      </p:pic>
    </p:spTree>
    <p:extLst>
      <p:ext uri="{BB962C8B-B14F-4D97-AF65-F5344CB8AC3E}">
        <p14:creationId xmlns:p14="http://schemas.microsoft.com/office/powerpoint/2010/main" val="15310256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staceysblog.co.uk/wp-content/uploads/2011/06/iStock_000016031916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0487" y="4488218"/>
            <a:ext cx="2574981" cy="170994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0" y="0"/>
            <a:ext cx="9144000" cy="914400"/>
          </a:xfrm>
          <a:prstGeom prst="rect">
            <a:avLst/>
          </a:prstGeom>
          <a:solidFill>
            <a:srgbClr val="374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dirty="0" smtClean="0"/>
              <a:t>	</a:t>
            </a:r>
            <a:r>
              <a:rPr lang="en-CA" sz="2800" b="1" dirty="0" smtClean="0">
                <a:latin typeface="Calibri" panose="020F0502020204030204" pitchFamily="34" charset="0"/>
              </a:rPr>
              <a:t>Get involved in your country’s monitoring</a:t>
            </a:r>
          </a:p>
          <a:p>
            <a:r>
              <a:rPr lang="en-CA" sz="2800" b="1" dirty="0" smtClean="0">
                <a:latin typeface="Calibri" panose="020F0502020204030204" pitchFamily="34" charset="0"/>
              </a:rPr>
              <a:t>          of the </a:t>
            </a:r>
            <a:r>
              <a:rPr lang="en-CA" sz="2800" b="1" dirty="0" smtClean="0">
                <a:latin typeface="Calibri" pitchFamily="34" charset="0"/>
                <a:cs typeface="Calibri" pitchFamily="34" charset="0"/>
              </a:rPr>
              <a:t>Post-2015 Goal on Good Governance</a:t>
            </a:r>
            <a:endParaRPr lang="en-CA" sz="2800" b="1" dirty="0">
              <a:latin typeface="Calibri" pitchFamily="34" charset="0"/>
              <a:cs typeface="Calibri" pitchFamily="34" charset="0"/>
            </a:endParaRPr>
          </a:p>
        </p:txBody>
      </p:sp>
      <p:cxnSp>
        <p:nvCxnSpPr>
          <p:cNvPr id="3" name="Straight Connector 2"/>
          <p:cNvCxnSpPr/>
          <p:nvPr/>
        </p:nvCxnSpPr>
        <p:spPr>
          <a:xfrm>
            <a:off x="0" y="914400"/>
            <a:ext cx="9144000" cy="0"/>
          </a:xfrm>
          <a:prstGeom prst="line">
            <a:avLst/>
          </a:prstGeom>
          <a:ln w="50800">
            <a:solidFill>
              <a:srgbClr val="374989"/>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990600"/>
            <a:ext cx="9144000" cy="0"/>
          </a:xfrm>
          <a:prstGeom prst="line">
            <a:avLst/>
          </a:prstGeom>
          <a:ln w="38100">
            <a:solidFill>
              <a:srgbClr val="81C09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0" y="1039019"/>
            <a:ext cx="9144000" cy="0"/>
          </a:xfrm>
          <a:prstGeom prst="line">
            <a:avLst/>
          </a:prstGeom>
          <a:ln w="25400">
            <a:solidFill>
              <a:srgbClr val="3D4C90"/>
            </a:solidFill>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a:xfrm>
            <a:off x="4355976" y="398345"/>
            <a:ext cx="4572000" cy="579438"/>
          </a:xfrm>
          <a:prstGeom prst="rect">
            <a:avLst/>
          </a:prstGeom>
        </p:spPr>
        <p:txBody>
          <a:bodyPr vert="horz" lIns="91440" tIns="45720" rIns="91440" bIns="45720" rtlCol="0" anchor="ctr">
            <a:noAutofit/>
          </a:bodyPr>
          <a:lstStyle/>
          <a:p>
            <a:pPr algn="r"/>
            <a:endParaRPr lang="en-US" sz="3200" dirty="0">
              <a:solidFill>
                <a:schemeClr val="bg1"/>
              </a:solidFill>
              <a:latin typeface="+mn-lt"/>
              <a:cs typeface="Arial"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 y="5886254"/>
            <a:ext cx="9144000" cy="1010876"/>
          </a:xfrm>
          <a:prstGeom prst="rect">
            <a:avLst/>
          </a:prstGeom>
        </p:spPr>
      </p:pic>
      <p:sp>
        <p:nvSpPr>
          <p:cNvPr id="9" name="Content Placeholder 2"/>
          <p:cNvSpPr txBox="1">
            <a:spLocks/>
          </p:cNvSpPr>
          <p:nvPr/>
        </p:nvSpPr>
        <p:spPr>
          <a:xfrm>
            <a:off x="395536" y="1156296"/>
            <a:ext cx="8229600" cy="468052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09728" indent="0">
              <a:buFont typeface="Arial" panose="020B0604020202020204" pitchFamily="34" charset="0"/>
              <a:buNone/>
            </a:pPr>
            <a:endParaRPr lang="en-CA" dirty="0"/>
          </a:p>
        </p:txBody>
      </p:sp>
      <p:sp>
        <p:nvSpPr>
          <p:cNvPr id="2" name="Rectangle 1"/>
          <p:cNvSpPr/>
          <p:nvPr/>
        </p:nvSpPr>
        <p:spPr>
          <a:xfrm>
            <a:off x="3500808" y="1188232"/>
            <a:ext cx="5624660" cy="2308324"/>
          </a:xfrm>
          <a:prstGeom prst="rect">
            <a:avLst/>
          </a:prstGeom>
        </p:spPr>
        <p:txBody>
          <a:bodyPr wrap="square">
            <a:spAutoFit/>
          </a:bodyPr>
          <a:lstStyle/>
          <a:p>
            <a:r>
              <a:rPr lang="en-US" sz="2400" dirty="0" smtClean="0"/>
              <a:t>SDG </a:t>
            </a:r>
            <a:r>
              <a:rPr lang="en-US" sz="2400" dirty="0"/>
              <a:t>Goal </a:t>
            </a:r>
            <a:r>
              <a:rPr lang="en-US" sz="2400" dirty="0" smtClean="0"/>
              <a:t>16: Promote </a:t>
            </a:r>
            <a:r>
              <a:rPr lang="en-US" sz="2400" dirty="0"/>
              <a:t>peaceful and inclusive societies for sustainable development, provide access to </a:t>
            </a:r>
            <a:r>
              <a:rPr lang="en-US" sz="2400" dirty="0" smtClean="0"/>
              <a:t>justice</a:t>
            </a:r>
          </a:p>
          <a:p>
            <a:r>
              <a:rPr lang="en-US" sz="2400" dirty="0" smtClean="0"/>
              <a:t>for </a:t>
            </a:r>
            <a:r>
              <a:rPr lang="en-US" sz="2400" dirty="0"/>
              <a:t>all and build effective, </a:t>
            </a:r>
            <a:r>
              <a:rPr lang="en-US" sz="2400" dirty="0" smtClean="0"/>
              <a:t>accountable</a:t>
            </a:r>
          </a:p>
          <a:p>
            <a:r>
              <a:rPr lang="en-US" sz="2400" dirty="0" smtClean="0"/>
              <a:t>and </a:t>
            </a:r>
            <a:r>
              <a:rPr lang="en-US" sz="2400" dirty="0"/>
              <a:t>inclusive institutions at all levels </a:t>
            </a:r>
            <a:endParaRPr lang="en-US" sz="2400" dirty="0" smtClean="0"/>
          </a:p>
          <a:p>
            <a:endParaRPr lang="en-US" sz="2400" dirty="0"/>
          </a:p>
        </p:txBody>
      </p:sp>
      <p:sp>
        <p:nvSpPr>
          <p:cNvPr id="6" name="Rectangle 5"/>
          <p:cNvSpPr/>
          <p:nvPr/>
        </p:nvSpPr>
        <p:spPr>
          <a:xfrm>
            <a:off x="230070" y="3285691"/>
            <a:ext cx="8683860" cy="2585323"/>
          </a:xfrm>
          <a:prstGeom prst="rect">
            <a:avLst/>
          </a:prstGeom>
        </p:spPr>
        <p:txBody>
          <a:bodyPr wrap="square">
            <a:spAutoFit/>
          </a:bodyPr>
          <a:lstStyle/>
          <a:p>
            <a:pPr algn="ctr"/>
            <a:r>
              <a:rPr lang="en-US" b="1" dirty="0" smtClean="0"/>
              <a:t>Goal 16 TARGETS:</a:t>
            </a:r>
          </a:p>
          <a:p>
            <a:endParaRPr lang="en-US" dirty="0"/>
          </a:p>
          <a:p>
            <a:r>
              <a:rPr lang="en-US" dirty="0" smtClean="0"/>
              <a:t> </a:t>
            </a:r>
            <a:r>
              <a:rPr lang="en-US" dirty="0"/>
              <a:t>16.4 by 2030 significantly reduce illicit financial and arms flows</a:t>
            </a:r>
            <a:r>
              <a:rPr lang="en-US" b="1" dirty="0"/>
              <a:t>, </a:t>
            </a:r>
            <a:r>
              <a:rPr lang="en-US" b="1" dirty="0">
                <a:solidFill>
                  <a:srgbClr val="0070C0"/>
                </a:solidFill>
              </a:rPr>
              <a:t>strengthen recovery and return of stolen assets</a:t>
            </a:r>
            <a:r>
              <a:rPr lang="en-US" dirty="0"/>
              <a:t>, and combat all forms of organized crime</a:t>
            </a:r>
          </a:p>
          <a:p>
            <a:endParaRPr lang="en-US" dirty="0"/>
          </a:p>
          <a:p>
            <a:r>
              <a:rPr lang="en-US" dirty="0"/>
              <a:t>16.5 </a:t>
            </a:r>
            <a:r>
              <a:rPr lang="en-US" b="1" dirty="0">
                <a:solidFill>
                  <a:srgbClr val="0070C0"/>
                </a:solidFill>
              </a:rPr>
              <a:t>substantially reduce corruption and bribery in all its forms</a:t>
            </a:r>
          </a:p>
          <a:p>
            <a:endParaRPr lang="en-US" dirty="0"/>
          </a:p>
          <a:p>
            <a:r>
              <a:rPr lang="en-US" dirty="0"/>
              <a:t>16.6 develop effective, accountable and transparent institutions at all levels </a:t>
            </a:r>
            <a:endParaRPr lang="en-US" dirty="0" smtClean="0"/>
          </a:p>
          <a:p>
            <a:endParaRPr lang="en-US" dirty="0"/>
          </a:p>
        </p:txBody>
      </p:sp>
      <p:sp>
        <p:nvSpPr>
          <p:cNvPr id="10" name="Rectangle 9"/>
          <p:cNvSpPr/>
          <p:nvPr/>
        </p:nvSpPr>
        <p:spPr>
          <a:xfrm>
            <a:off x="8055" y="5905971"/>
            <a:ext cx="7956376" cy="1015663"/>
          </a:xfrm>
          <a:prstGeom prst="rect">
            <a:avLst/>
          </a:prstGeom>
        </p:spPr>
        <p:txBody>
          <a:bodyPr wrap="square">
            <a:spAutoFit/>
          </a:bodyPr>
          <a:lstStyle/>
          <a:p>
            <a:r>
              <a:rPr lang="en-US" sz="2000" b="1" dirty="0" smtClean="0">
                <a:solidFill>
                  <a:schemeClr val="bg1"/>
                </a:solidFill>
              </a:rPr>
              <a:t>The </a:t>
            </a:r>
            <a:r>
              <a:rPr lang="en-US" sz="2000" b="1" dirty="0" err="1">
                <a:solidFill>
                  <a:schemeClr val="bg1"/>
                </a:solidFill>
              </a:rPr>
              <a:t>Myworld</a:t>
            </a:r>
            <a:r>
              <a:rPr lang="en-US" sz="2000" b="1" dirty="0">
                <a:solidFill>
                  <a:schemeClr val="bg1"/>
                </a:solidFill>
              </a:rPr>
              <a:t> survey with 7.4m responses found that `an honest and responsive government’ is among the top four priorities of ordinary people</a:t>
            </a:r>
            <a:r>
              <a:rPr lang="en-US" sz="2000" dirty="0"/>
              <a:t>.</a:t>
            </a:r>
          </a:p>
        </p:txBody>
      </p:sp>
      <p:pic>
        <p:nvPicPr>
          <p:cNvPr id="11" name="Picture 10"/>
          <p:cNvPicPr>
            <a:picLocks noChangeAspect="1"/>
          </p:cNvPicPr>
          <p:nvPr/>
        </p:nvPicPr>
        <p:blipFill>
          <a:blip r:embed="rId5"/>
          <a:stretch>
            <a:fillRect/>
          </a:stretch>
        </p:blipFill>
        <p:spPr>
          <a:xfrm>
            <a:off x="106742" y="1156296"/>
            <a:ext cx="3059200" cy="2360064"/>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11312" y="196570"/>
            <a:ext cx="864664" cy="1752600"/>
          </a:xfrm>
          <a:prstGeom prst="rect">
            <a:avLst/>
          </a:prstGeom>
        </p:spPr>
      </p:pic>
    </p:spTree>
    <p:extLst>
      <p:ext uri="{BB962C8B-B14F-4D97-AF65-F5344CB8AC3E}">
        <p14:creationId xmlns:p14="http://schemas.microsoft.com/office/powerpoint/2010/main" val="16467918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0250" y="1578422"/>
            <a:ext cx="4835692" cy="421653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400" dirty="0">
                <a:solidFill>
                  <a:schemeClr val="accent2">
                    <a:lumMod val="75000"/>
                  </a:schemeClr>
                </a:solidFill>
              </a:rPr>
              <a:t>For further information, please contact</a:t>
            </a:r>
            <a:r>
              <a:rPr lang="en-US" sz="2400" dirty="0" smtClean="0">
                <a:solidFill>
                  <a:schemeClr val="accent2">
                    <a:lumMod val="75000"/>
                  </a:schemeClr>
                </a:solidFill>
              </a:rPr>
              <a:t>:</a:t>
            </a:r>
            <a:r>
              <a:rPr lang="en-GB" altLang="zh-CN" sz="2000" dirty="0">
                <a:solidFill>
                  <a:schemeClr val="accent2">
                    <a:lumMod val="75000"/>
                  </a:schemeClr>
                </a:solidFill>
              </a:rPr>
              <a:t/>
            </a:r>
            <a:br>
              <a:rPr lang="en-GB" altLang="zh-CN" sz="2000" dirty="0">
                <a:solidFill>
                  <a:schemeClr val="accent2">
                    <a:lumMod val="75000"/>
                  </a:schemeClr>
                </a:solidFill>
              </a:rPr>
            </a:br>
            <a:r>
              <a:rPr lang="en-GB" altLang="zh-CN" sz="2000" dirty="0">
                <a:solidFill>
                  <a:schemeClr val="accent2">
                    <a:lumMod val="75000"/>
                  </a:schemeClr>
                </a:solidFill>
              </a:rPr>
              <a:t/>
            </a:r>
            <a:br>
              <a:rPr lang="en-GB" altLang="zh-CN" sz="2000" dirty="0">
                <a:solidFill>
                  <a:schemeClr val="accent2">
                    <a:lumMod val="75000"/>
                  </a:schemeClr>
                </a:solidFill>
              </a:rPr>
            </a:br>
            <a:r>
              <a:rPr lang="en-GB" altLang="zh-CN" sz="2000" dirty="0" smtClean="0">
                <a:solidFill>
                  <a:schemeClr val="accent2">
                    <a:lumMod val="75000"/>
                  </a:schemeClr>
                </a:solidFill>
              </a:rPr>
              <a:t>Luisa </a:t>
            </a:r>
            <a:r>
              <a:rPr lang="en-GB" altLang="zh-CN" sz="2000" dirty="0" err="1" smtClean="0">
                <a:solidFill>
                  <a:schemeClr val="accent2">
                    <a:lumMod val="75000"/>
                  </a:schemeClr>
                </a:solidFill>
              </a:rPr>
              <a:t>Senibulu</a:t>
            </a:r>
            <a:r>
              <a:rPr lang="en-GB" altLang="zh-CN" sz="2000" dirty="0">
                <a:solidFill>
                  <a:schemeClr val="accent2">
                    <a:lumMod val="75000"/>
                  </a:schemeClr>
                </a:solidFill>
              </a:rPr>
              <a:t/>
            </a:r>
            <a:br>
              <a:rPr lang="en-GB" altLang="zh-CN" sz="2000" dirty="0">
                <a:solidFill>
                  <a:schemeClr val="accent2">
                    <a:lumMod val="75000"/>
                  </a:schemeClr>
                </a:solidFill>
              </a:rPr>
            </a:br>
            <a:r>
              <a:rPr lang="en-GB" altLang="zh-CN" sz="2000" dirty="0" smtClean="0">
                <a:solidFill>
                  <a:schemeClr val="accent2">
                    <a:lumMod val="75000"/>
                  </a:schemeClr>
                </a:solidFill>
              </a:rPr>
              <a:t>Governance Programme Associate </a:t>
            </a:r>
            <a:r>
              <a:rPr lang="en-GB" altLang="zh-CN" sz="2000" dirty="0">
                <a:solidFill>
                  <a:schemeClr val="accent2">
                    <a:lumMod val="75000"/>
                  </a:schemeClr>
                </a:solidFill>
              </a:rPr>
              <a:t>(</a:t>
            </a:r>
            <a:r>
              <a:rPr lang="en-GB" altLang="zh-CN" sz="2000" dirty="0" smtClean="0">
                <a:solidFill>
                  <a:schemeClr val="accent2">
                    <a:lumMod val="75000"/>
                  </a:schemeClr>
                </a:solidFill>
              </a:rPr>
              <a:t>UNDP)</a:t>
            </a:r>
            <a:r>
              <a:rPr lang="en-GB" altLang="zh-CN" sz="2000" dirty="0">
                <a:solidFill>
                  <a:schemeClr val="accent2">
                    <a:lumMod val="75000"/>
                  </a:schemeClr>
                </a:solidFill>
              </a:rPr>
              <a:t/>
            </a:r>
            <a:br>
              <a:rPr lang="en-GB" altLang="zh-CN" sz="2000" dirty="0">
                <a:solidFill>
                  <a:schemeClr val="accent2">
                    <a:lumMod val="75000"/>
                  </a:schemeClr>
                </a:solidFill>
              </a:rPr>
            </a:br>
            <a:r>
              <a:rPr lang="en-GB" altLang="zh-CN" sz="2000" dirty="0">
                <a:solidFill>
                  <a:schemeClr val="accent2">
                    <a:lumMod val="75000"/>
                  </a:schemeClr>
                </a:solidFill>
              </a:rPr>
              <a:t>Suva, Fiji</a:t>
            </a:r>
            <a:br>
              <a:rPr lang="en-GB" altLang="zh-CN" sz="2000" dirty="0">
                <a:solidFill>
                  <a:schemeClr val="accent2">
                    <a:lumMod val="75000"/>
                  </a:schemeClr>
                </a:solidFill>
              </a:rPr>
            </a:br>
            <a:r>
              <a:rPr lang="en-US" sz="2000" dirty="0">
                <a:solidFill>
                  <a:schemeClr val="accent2">
                    <a:lumMod val="75000"/>
                  </a:schemeClr>
                </a:solidFill>
              </a:rPr>
              <a:t>Email: </a:t>
            </a:r>
            <a:r>
              <a:rPr lang="en-GB" altLang="zh-CN" sz="2000" dirty="0" smtClean="0">
                <a:solidFill>
                  <a:schemeClr val="accent2">
                    <a:lumMod val="75000"/>
                  </a:schemeClr>
                </a:solidFill>
                <a:hlinkClick r:id="rId3"/>
              </a:rPr>
              <a:t>luisa.senibulu@undp.org</a:t>
            </a:r>
            <a:r>
              <a:rPr lang="en-GB" altLang="zh-CN" sz="2000" dirty="0">
                <a:solidFill>
                  <a:schemeClr val="accent2">
                    <a:lumMod val="75000"/>
                  </a:schemeClr>
                </a:solidFill>
              </a:rPr>
              <a:t/>
            </a:r>
            <a:br>
              <a:rPr lang="en-GB" altLang="zh-CN" sz="2000" dirty="0">
                <a:solidFill>
                  <a:schemeClr val="accent2">
                    <a:lumMod val="75000"/>
                  </a:schemeClr>
                </a:solidFill>
              </a:rPr>
            </a:br>
            <a:r>
              <a:rPr lang="en-GB" altLang="zh-CN" sz="2000" dirty="0">
                <a:solidFill>
                  <a:schemeClr val="accent2">
                    <a:lumMod val="75000"/>
                  </a:schemeClr>
                </a:solidFill>
              </a:rPr>
              <a:t/>
            </a:r>
            <a:br>
              <a:rPr lang="en-GB" altLang="zh-CN" sz="2000" dirty="0">
                <a:solidFill>
                  <a:schemeClr val="accent2">
                    <a:lumMod val="75000"/>
                  </a:schemeClr>
                </a:solidFill>
              </a:rPr>
            </a:br>
            <a:r>
              <a:rPr lang="en-GB" altLang="zh-CN" sz="2000" dirty="0" smtClean="0">
                <a:solidFill>
                  <a:schemeClr val="accent2">
                    <a:lumMod val="75000"/>
                  </a:schemeClr>
                </a:solidFill>
              </a:rPr>
              <a:t>John Hyde</a:t>
            </a:r>
            <a:r>
              <a:rPr lang="en-GB" altLang="zh-CN" sz="2000" dirty="0">
                <a:solidFill>
                  <a:schemeClr val="accent2">
                    <a:lumMod val="75000"/>
                  </a:schemeClr>
                </a:solidFill>
              </a:rPr>
              <a:t/>
            </a:r>
            <a:br>
              <a:rPr lang="en-GB" altLang="zh-CN" sz="2000" dirty="0">
                <a:solidFill>
                  <a:schemeClr val="accent2">
                    <a:lumMod val="75000"/>
                  </a:schemeClr>
                </a:solidFill>
              </a:rPr>
            </a:br>
            <a:r>
              <a:rPr lang="en-GB" altLang="zh-CN" sz="2000" dirty="0" smtClean="0">
                <a:solidFill>
                  <a:schemeClr val="accent2">
                    <a:lumMod val="75000"/>
                  </a:schemeClr>
                </a:solidFill>
              </a:rPr>
              <a:t>UNDP</a:t>
            </a:r>
            <a:r>
              <a:rPr lang="en-GB" altLang="zh-CN" sz="2000" dirty="0">
                <a:solidFill>
                  <a:schemeClr val="accent2">
                    <a:lumMod val="75000"/>
                  </a:schemeClr>
                </a:solidFill>
              </a:rPr>
              <a:t> </a:t>
            </a:r>
            <a:r>
              <a:rPr lang="en-GB" altLang="zh-CN" sz="2000" dirty="0" smtClean="0">
                <a:solidFill>
                  <a:schemeClr val="accent2">
                    <a:lumMod val="75000"/>
                  </a:schemeClr>
                </a:solidFill>
              </a:rPr>
              <a:t>Anti-Corruption Consultant</a:t>
            </a:r>
            <a:r>
              <a:rPr lang="en-GB" altLang="zh-CN" sz="2000" dirty="0">
                <a:solidFill>
                  <a:schemeClr val="accent2">
                    <a:lumMod val="75000"/>
                  </a:schemeClr>
                </a:solidFill>
              </a:rPr>
              <a:t/>
            </a:r>
            <a:br>
              <a:rPr lang="en-GB" altLang="zh-CN" sz="2000" dirty="0">
                <a:solidFill>
                  <a:schemeClr val="accent2">
                    <a:lumMod val="75000"/>
                  </a:schemeClr>
                </a:solidFill>
              </a:rPr>
            </a:br>
            <a:r>
              <a:rPr lang="en-GB" altLang="zh-CN" sz="2000" dirty="0">
                <a:solidFill>
                  <a:schemeClr val="accent2">
                    <a:lumMod val="75000"/>
                  </a:schemeClr>
                </a:solidFill>
              </a:rPr>
              <a:t>Suva, Fiji</a:t>
            </a:r>
            <a:br>
              <a:rPr lang="en-GB" altLang="zh-CN" sz="2000" dirty="0">
                <a:solidFill>
                  <a:schemeClr val="accent2">
                    <a:lumMod val="75000"/>
                  </a:schemeClr>
                </a:solidFill>
              </a:rPr>
            </a:br>
            <a:r>
              <a:rPr lang="en-US" sz="2000" dirty="0">
                <a:solidFill>
                  <a:schemeClr val="accent2">
                    <a:lumMod val="75000"/>
                  </a:schemeClr>
                </a:solidFill>
              </a:rPr>
              <a:t>Email: </a:t>
            </a:r>
            <a:r>
              <a:rPr lang="en-US" sz="2000" dirty="0" smtClean="0">
                <a:solidFill>
                  <a:schemeClr val="accent2">
                    <a:lumMod val="75000"/>
                  </a:schemeClr>
                </a:solidFill>
                <a:hlinkClick r:id="rId4"/>
              </a:rPr>
              <a:t>gopacau@gmail.com</a:t>
            </a:r>
            <a:endParaRPr lang="en-US" sz="2000" dirty="0" smtClean="0">
              <a:solidFill>
                <a:schemeClr val="accent2">
                  <a:lumMod val="75000"/>
                </a:schemeClr>
              </a:solidFill>
            </a:endParaRPr>
          </a:p>
          <a:p>
            <a:endParaRPr lang="en-US" sz="2000" dirty="0"/>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r="40071" b="47386"/>
          <a:stretch/>
        </p:blipFill>
        <p:spPr>
          <a:xfrm>
            <a:off x="2477461" y="6104831"/>
            <a:ext cx="2819400" cy="587121"/>
          </a:xfrm>
          <a:prstGeom prst="rect">
            <a:avLst/>
          </a:prstGeom>
        </p:spPr>
      </p:pic>
      <p:pic>
        <p:nvPicPr>
          <p:cNvPr id="7" name="Picture 6"/>
          <p:cNvPicPr>
            <a:picLocks noChangeAspect="1"/>
          </p:cNvPicPr>
          <p:nvPr/>
        </p:nvPicPr>
        <p:blipFill>
          <a:blip r:embed="rId6"/>
          <a:stretch>
            <a:fillRect/>
          </a:stretch>
        </p:blipFill>
        <p:spPr>
          <a:xfrm>
            <a:off x="388065" y="4703701"/>
            <a:ext cx="1002599" cy="1973963"/>
          </a:xfrm>
          <a:prstGeom prst="rect">
            <a:avLst/>
          </a:prstGeom>
        </p:spPr>
      </p:pic>
      <p:pic>
        <p:nvPicPr>
          <p:cNvPr id="8" name="Picture 7"/>
          <p:cNvPicPr>
            <a:picLocks noChangeAspect="1"/>
          </p:cNvPicPr>
          <p:nvPr/>
        </p:nvPicPr>
        <p:blipFill>
          <a:blip r:embed="rId7"/>
          <a:stretch>
            <a:fillRect/>
          </a:stretch>
        </p:blipFill>
        <p:spPr>
          <a:xfrm>
            <a:off x="6884957" y="5654076"/>
            <a:ext cx="1013326" cy="901510"/>
          </a:xfrm>
          <a:prstGeom prst="rect">
            <a:avLst/>
          </a:prstGeom>
        </p:spPr>
      </p:pic>
      <p:sp>
        <p:nvSpPr>
          <p:cNvPr id="9" name="Rectangle 8"/>
          <p:cNvSpPr/>
          <p:nvPr/>
        </p:nvSpPr>
        <p:spPr>
          <a:xfrm>
            <a:off x="1981200" y="-177997"/>
            <a:ext cx="5231942" cy="1446550"/>
          </a:xfrm>
          <a:prstGeom prst="rect">
            <a:avLst/>
          </a:prstGeom>
        </p:spPr>
        <p:txBody>
          <a:bodyPr wrap="square">
            <a:spAutoFit/>
          </a:bodyPr>
          <a:lstStyle/>
          <a:p>
            <a:r>
              <a:rPr lang="en-US" sz="8800" b="1" dirty="0" err="1" smtClean="0">
                <a:solidFill>
                  <a:srgbClr val="C00000"/>
                </a:solidFill>
              </a:rPr>
              <a:t>Thankyou</a:t>
            </a:r>
            <a:r>
              <a:rPr lang="en-US" sz="8800" b="1" dirty="0" smtClean="0">
                <a:solidFill>
                  <a:srgbClr val="C00000"/>
                </a:solidFill>
              </a:rPr>
              <a:t>!</a:t>
            </a:r>
            <a:endParaRPr lang="en-US" sz="8800" b="1" dirty="0">
              <a:solidFill>
                <a:srgbClr val="C00000"/>
              </a:solidFill>
            </a:endParaRPr>
          </a:p>
        </p:txBody>
      </p:sp>
    </p:spTree>
    <p:extLst>
      <p:ext uri="{BB962C8B-B14F-4D97-AF65-F5344CB8AC3E}">
        <p14:creationId xmlns:p14="http://schemas.microsoft.com/office/powerpoint/2010/main" val="37616535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05" y="-297"/>
            <a:ext cx="7651143" cy="6858594"/>
          </a:xfrm>
          <a:prstGeom prst="rect">
            <a:avLst/>
          </a:prstGeom>
        </p:spPr>
      </p:pic>
      <p:sp>
        <p:nvSpPr>
          <p:cNvPr id="91" name="Shape 91"/>
          <p:cNvSpPr txBox="1">
            <a:spLocks noGrp="1"/>
          </p:cNvSpPr>
          <p:nvPr>
            <p:ph type="title"/>
          </p:nvPr>
        </p:nvSpPr>
        <p:spPr>
          <a:xfrm>
            <a:off x="1083200" y="116109"/>
            <a:ext cx="8229600" cy="929882"/>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1" i="0" u="none" strike="noStrike" cap="none" dirty="0" smtClean="0">
                <a:solidFill>
                  <a:schemeClr val="accent2">
                    <a:lumMod val="75000"/>
                  </a:schemeClr>
                </a:solidFill>
                <a:latin typeface="Calibri"/>
                <a:ea typeface="Calibri"/>
                <a:cs typeface="Calibri"/>
                <a:sym typeface="Calibri"/>
              </a:rPr>
              <a:t>Integrity and PIPSO</a:t>
            </a:r>
            <a:endParaRPr lang="en-US" sz="4400" b="1" i="0" u="none" strike="noStrike" cap="none" dirty="0">
              <a:solidFill>
                <a:schemeClr val="accent2">
                  <a:lumMod val="75000"/>
                </a:schemeClr>
              </a:solidFill>
              <a:latin typeface="Calibri"/>
              <a:ea typeface="Calibri"/>
              <a:cs typeface="Calibri"/>
              <a:sym typeface="Calibri"/>
            </a:endParaRPr>
          </a:p>
        </p:txBody>
      </p:sp>
      <p:sp>
        <p:nvSpPr>
          <p:cNvPr id="92" name="Shape 92"/>
          <p:cNvSpPr txBox="1">
            <a:spLocks noGrp="1"/>
          </p:cNvSpPr>
          <p:nvPr>
            <p:ph type="body" idx="1"/>
          </p:nvPr>
        </p:nvSpPr>
        <p:spPr>
          <a:xfrm>
            <a:off x="304800" y="762000"/>
            <a:ext cx="8229600" cy="4525963"/>
          </a:xfrm>
          <a:prstGeom prst="rect">
            <a:avLst/>
          </a:prstGeom>
          <a:noFill/>
          <a:ln>
            <a:noFill/>
          </a:ln>
        </p:spPr>
        <p:txBody>
          <a:bodyPr lIns="91425" tIns="45700" rIns="91425" bIns="45700" anchor="t" anchorCtr="0">
            <a:noAutofit/>
          </a:bodyPr>
          <a:lstStyle/>
          <a:p>
            <a:pPr marL="0" marR="0" lvl="0" indent="0" algn="l" rtl="0">
              <a:spcBef>
                <a:spcPts val="640"/>
              </a:spcBef>
              <a:spcAft>
                <a:spcPts val="0"/>
              </a:spcAft>
              <a:buClr>
                <a:schemeClr val="dk1"/>
              </a:buClr>
              <a:buSzPct val="25000"/>
              <a:buFont typeface="Arial"/>
              <a:buNone/>
            </a:pPr>
            <a:endParaRPr sz="3200" b="0" i="0" u="none" strike="noStrike" cap="none" dirty="0">
              <a:solidFill>
                <a:schemeClr val="dk1"/>
              </a:solidFill>
              <a:latin typeface="Calibri"/>
              <a:ea typeface="Calibri"/>
              <a:cs typeface="Calibri"/>
              <a:sym typeface="Calibri"/>
            </a:endParaRPr>
          </a:p>
          <a:p>
            <a:pPr marL="0" marR="0" lvl="0" indent="0" algn="l" rtl="0">
              <a:spcBef>
                <a:spcPts val="640"/>
              </a:spcBef>
              <a:buClr>
                <a:schemeClr val="dk1"/>
              </a:buClr>
              <a:buSzPct val="25000"/>
              <a:buFont typeface="Arial"/>
              <a:buNone/>
            </a:pPr>
            <a:endParaRPr lang="en-US" sz="3200" b="0" i="0" u="none" strike="noStrike" cap="none" dirty="0" smtClean="0">
              <a:solidFill>
                <a:schemeClr val="dk1"/>
              </a:solidFill>
              <a:latin typeface="Calibri"/>
              <a:ea typeface="Calibri"/>
              <a:cs typeface="Calibri"/>
              <a:sym typeface="Calibri"/>
            </a:endParaRPr>
          </a:p>
          <a:p>
            <a:pPr marL="0" marR="0" lvl="0" indent="0" algn="l" rtl="0">
              <a:spcBef>
                <a:spcPts val="640"/>
              </a:spcBef>
              <a:buClr>
                <a:schemeClr val="dk1"/>
              </a:buClr>
              <a:buSzPct val="25000"/>
              <a:buFont typeface="Arial"/>
              <a:buNone/>
            </a:pPr>
            <a:endParaRPr sz="3200" b="0" i="0" u="none" strike="noStrike" cap="none" dirty="0">
              <a:solidFill>
                <a:schemeClr val="dk1"/>
              </a:solidFill>
              <a:latin typeface="Calibri"/>
              <a:ea typeface="Calibri"/>
              <a:cs typeface="Calibri"/>
              <a:sym typeface="Calibri"/>
            </a:endParaRPr>
          </a:p>
        </p:txBody>
      </p:sp>
      <p:sp>
        <p:nvSpPr>
          <p:cNvPr id="6" name="Content Placeholder 2"/>
          <p:cNvSpPr txBox="1">
            <a:spLocks/>
          </p:cNvSpPr>
          <p:nvPr/>
        </p:nvSpPr>
        <p:spPr>
          <a:xfrm>
            <a:off x="2327585" y="609600"/>
            <a:ext cx="6664015" cy="5840664"/>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dirty="0" smtClean="0">
              <a:solidFill>
                <a:sysClr val="windowText" lastClr="000000"/>
              </a:solidFill>
              <a:latin typeface="Calibri"/>
            </a:endParaRPr>
          </a:p>
          <a:p>
            <a:pPr marL="0" indent="0">
              <a:buNone/>
            </a:pPr>
            <a:r>
              <a:rPr lang="en-US" sz="4900" b="1" dirty="0" smtClean="0">
                <a:solidFill>
                  <a:sysClr val="windowText" lastClr="000000"/>
                </a:solidFill>
                <a:latin typeface="Calibri"/>
              </a:rPr>
              <a:t>In PIPSO’s </a:t>
            </a:r>
            <a:r>
              <a:rPr lang="en-US" sz="4900" b="1" dirty="0">
                <a:solidFill>
                  <a:sysClr val="windowText" lastClr="000000"/>
                </a:solidFill>
                <a:latin typeface="Calibri"/>
              </a:rPr>
              <a:t>guiding principles in its Strategic Plan 2016-19  </a:t>
            </a:r>
            <a:r>
              <a:rPr lang="en-US" sz="4900" b="1" dirty="0" smtClean="0">
                <a:solidFill>
                  <a:sysClr val="windowText" lastClr="000000"/>
                </a:solidFill>
                <a:latin typeface="Calibri"/>
              </a:rPr>
              <a:t>- </a:t>
            </a:r>
            <a:r>
              <a:rPr lang="en-US" sz="4900" b="1" dirty="0">
                <a:solidFill>
                  <a:sysClr val="windowText" lastClr="000000"/>
                </a:solidFill>
                <a:latin typeface="Calibri"/>
              </a:rPr>
              <a:t>“Integrity: We conduct business with honesty and integrity and making decisions to ensure future stability and sustainability.” </a:t>
            </a:r>
            <a:endParaRPr lang="en-US" dirty="0">
              <a:solidFill>
                <a:sysClr val="windowText" lastClr="000000"/>
              </a:solidFill>
              <a:latin typeface="Calibri"/>
            </a:endParaRPr>
          </a:p>
        </p:txBody>
      </p:sp>
      <p:pic>
        <p:nvPicPr>
          <p:cNvPr id="4" name="Picture 3"/>
          <p:cNvPicPr>
            <a:picLocks noChangeAspect="1"/>
          </p:cNvPicPr>
          <p:nvPr/>
        </p:nvPicPr>
        <p:blipFill>
          <a:blip r:embed="rId4"/>
          <a:stretch>
            <a:fillRect/>
          </a:stretch>
        </p:blipFill>
        <p:spPr>
          <a:xfrm>
            <a:off x="7010400" y="6388066"/>
            <a:ext cx="2072918" cy="38208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5741475"/>
            <a:ext cx="506870" cy="964688"/>
          </a:xfrm>
          <a:prstGeom prst="rect">
            <a:avLst/>
          </a:prstGeom>
        </p:spPr>
      </p:pic>
      <p:pic>
        <p:nvPicPr>
          <p:cNvPr id="7" name="Picture 6"/>
          <p:cNvPicPr>
            <a:picLocks noChangeAspect="1"/>
          </p:cNvPicPr>
          <p:nvPr/>
        </p:nvPicPr>
        <p:blipFill>
          <a:blip r:embed="rId6"/>
          <a:stretch>
            <a:fillRect/>
          </a:stretch>
        </p:blipFill>
        <p:spPr>
          <a:xfrm>
            <a:off x="199658" y="365693"/>
            <a:ext cx="1524132" cy="1359526"/>
          </a:xfrm>
          <a:prstGeom prst="rect">
            <a:avLst/>
          </a:prstGeom>
        </p:spPr>
      </p:pic>
      <p:pic>
        <p:nvPicPr>
          <p:cNvPr id="8" name="Picture 7"/>
          <p:cNvPicPr>
            <a:picLocks noChangeAspect="1"/>
          </p:cNvPicPr>
          <p:nvPr/>
        </p:nvPicPr>
        <p:blipFill>
          <a:blip r:embed="rId7"/>
          <a:stretch>
            <a:fillRect/>
          </a:stretch>
        </p:blipFill>
        <p:spPr>
          <a:xfrm>
            <a:off x="133800" y="2587682"/>
            <a:ext cx="2152199" cy="2291330"/>
          </a:xfrm>
          <a:prstGeom prst="rect">
            <a:avLst/>
          </a:prstGeom>
        </p:spPr>
      </p:pic>
    </p:spTree>
    <p:extLst>
      <p:ext uri="{BB962C8B-B14F-4D97-AF65-F5344CB8AC3E}">
        <p14:creationId xmlns:p14="http://schemas.microsoft.com/office/powerpoint/2010/main" val="10929355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05" y="-297"/>
            <a:ext cx="7651143" cy="6858594"/>
          </a:xfrm>
          <a:prstGeom prst="rect">
            <a:avLst/>
          </a:prstGeom>
        </p:spPr>
      </p:pic>
      <p:sp>
        <p:nvSpPr>
          <p:cNvPr id="91" name="Shape 91"/>
          <p:cNvSpPr txBox="1">
            <a:spLocks noGrp="1"/>
          </p:cNvSpPr>
          <p:nvPr>
            <p:ph type="title"/>
          </p:nvPr>
        </p:nvSpPr>
        <p:spPr>
          <a:xfrm>
            <a:off x="1083200" y="116108"/>
            <a:ext cx="8229600" cy="1135595"/>
          </a:xfrm>
          <a:prstGeom prst="rect">
            <a:avLst/>
          </a:prstGeom>
          <a:noFill/>
          <a:ln>
            <a:noFill/>
          </a:ln>
        </p:spPr>
        <p:txBody>
          <a:bodyPr lIns="91425" tIns="45700" rIns="91425" bIns="45700" anchor="ctr" anchorCtr="0">
            <a:noAutofit/>
          </a:bodyPr>
          <a:lstStyle/>
          <a:p>
            <a:pPr lvl="0">
              <a:buSzPct val="25000"/>
            </a:pPr>
            <a:r>
              <a:rPr lang="en-US" b="1" dirty="0">
                <a:solidFill>
                  <a:schemeClr val="accent2">
                    <a:lumMod val="75000"/>
                  </a:schemeClr>
                </a:solidFill>
              </a:rPr>
              <a:t>United Nations Convention Against Corruption (UNCAC)</a:t>
            </a:r>
            <a:endParaRPr lang="en-US" sz="4400" b="1" i="0" u="none" strike="noStrike" cap="none" dirty="0">
              <a:solidFill>
                <a:schemeClr val="accent2">
                  <a:lumMod val="75000"/>
                </a:schemeClr>
              </a:solidFill>
              <a:latin typeface="Calibri"/>
              <a:ea typeface="Calibri"/>
              <a:cs typeface="Calibri"/>
              <a:sym typeface="Calibri"/>
            </a:endParaRPr>
          </a:p>
        </p:txBody>
      </p:sp>
      <p:sp>
        <p:nvSpPr>
          <p:cNvPr id="92" name="Shape 92"/>
          <p:cNvSpPr txBox="1">
            <a:spLocks noGrp="1"/>
          </p:cNvSpPr>
          <p:nvPr>
            <p:ph type="body" idx="1"/>
          </p:nvPr>
        </p:nvSpPr>
        <p:spPr>
          <a:xfrm>
            <a:off x="304800" y="762000"/>
            <a:ext cx="8229600" cy="4525963"/>
          </a:xfrm>
          <a:prstGeom prst="rect">
            <a:avLst/>
          </a:prstGeom>
          <a:noFill/>
          <a:ln>
            <a:noFill/>
          </a:ln>
        </p:spPr>
        <p:txBody>
          <a:bodyPr lIns="91425" tIns="45700" rIns="91425" bIns="45700" anchor="t" anchorCtr="0">
            <a:noAutofit/>
          </a:bodyPr>
          <a:lstStyle/>
          <a:p>
            <a:pPr marL="0" marR="0" lvl="0" indent="0" algn="l" rtl="0">
              <a:spcBef>
                <a:spcPts val="640"/>
              </a:spcBef>
              <a:spcAft>
                <a:spcPts val="0"/>
              </a:spcAft>
              <a:buClr>
                <a:schemeClr val="dk1"/>
              </a:buClr>
              <a:buSzPct val="25000"/>
              <a:buFont typeface="Arial"/>
              <a:buNone/>
            </a:pPr>
            <a:endParaRPr sz="3200" b="0" i="0" u="none" strike="noStrike" cap="none" dirty="0">
              <a:solidFill>
                <a:schemeClr val="dk1"/>
              </a:solidFill>
              <a:latin typeface="Calibri"/>
              <a:ea typeface="Calibri"/>
              <a:cs typeface="Calibri"/>
              <a:sym typeface="Calibri"/>
            </a:endParaRPr>
          </a:p>
          <a:p>
            <a:pPr marL="0" marR="0" lvl="0" indent="0" algn="l" rtl="0">
              <a:spcBef>
                <a:spcPts val="640"/>
              </a:spcBef>
              <a:buClr>
                <a:schemeClr val="dk1"/>
              </a:buClr>
              <a:buSzPct val="25000"/>
              <a:buFont typeface="Arial"/>
              <a:buNone/>
            </a:pPr>
            <a:endParaRPr lang="en-US" sz="3200" b="0" i="0" u="none" strike="noStrike" cap="none" dirty="0" smtClean="0">
              <a:solidFill>
                <a:schemeClr val="dk1"/>
              </a:solidFill>
              <a:latin typeface="Calibri"/>
              <a:ea typeface="Calibri"/>
              <a:cs typeface="Calibri"/>
              <a:sym typeface="Calibri"/>
            </a:endParaRPr>
          </a:p>
          <a:p>
            <a:pPr marL="0" marR="0" lvl="0" indent="0" algn="l" rtl="0">
              <a:spcBef>
                <a:spcPts val="640"/>
              </a:spcBef>
              <a:buClr>
                <a:schemeClr val="dk1"/>
              </a:buClr>
              <a:buSzPct val="25000"/>
              <a:buFont typeface="Arial"/>
              <a:buNone/>
            </a:pPr>
            <a:endParaRPr sz="3200" b="0" i="0" u="none" strike="noStrike" cap="none" dirty="0">
              <a:solidFill>
                <a:schemeClr val="dk1"/>
              </a:solidFill>
              <a:latin typeface="Calibri"/>
              <a:ea typeface="Calibri"/>
              <a:cs typeface="Calibri"/>
              <a:sym typeface="Calibri"/>
            </a:endParaRPr>
          </a:p>
        </p:txBody>
      </p:sp>
      <p:sp>
        <p:nvSpPr>
          <p:cNvPr id="6" name="Content Placeholder 2"/>
          <p:cNvSpPr txBox="1">
            <a:spLocks/>
          </p:cNvSpPr>
          <p:nvPr/>
        </p:nvSpPr>
        <p:spPr>
          <a:xfrm>
            <a:off x="2327585" y="609600"/>
            <a:ext cx="6664015" cy="5840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dirty="0" smtClean="0">
              <a:solidFill>
                <a:sysClr val="windowText" lastClr="000000"/>
              </a:solidFill>
              <a:latin typeface="Calibri"/>
            </a:endParaRPr>
          </a:p>
        </p:txBody>
      </p:sp>
      <p:pic>
        <p:nvPicPr>
          <p:cNvPr id="4" name="Picture 3"/>
          <p:cNvPicPr>
            <a:picLocks noChangeAspect="1"/>
          </p:cNvPicPr>
          <p:nvPr/>
        </p:nvPicPr>
        <p:blipFill>
          <a:blip r:embed="rId4"/>
          <a:stretch>
            <a:fillRect/>
          </a:stretch>
        </p:blipFill>
        <p:spPr>
          <a:xfrm>
            <a:off x="7010400" y="6388066"/>
            <a:ext cx="2072918" cy="38208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5741475"/>
            <a:ext cx="506870" cy="964688"/>
          </a:xfrm>
          <a:prstGeom prst="rect">
            <a:avLst/>
          </a:prstGeom>
        </p:spPr>
      </p:pic>
      <p:pic>
        <p:nvPicPr>
          <p:cNvPr id="7" name="Picture 6"/>
          <p:cNvPicPr>
            <a:picLocks noChangeAspect="1"/>
          </p:cNvPicPr>
          <p:nvPr/>
        </p:nvPicPr>
        <p:blipFill>
          <a:blip r:embed="rId6"/>
          <a:stretch>
            <a:fillRect/>
          </a:stretch>
        </p:blipFill>
        <p:spPr>
          <a:xfrm>
            <a:off x="126805" y="193251"/>
            <a:ext cx="933518" cy="832698"/>
          </a:xfrm>
          <a:prstGeom prst="rect">
            <a:avLst/>
          </a:prstGeom>
        </p:spPr>
      </p:pic>
      <p:sp>
        <p:nvSpPr>
          <p:cNvPr id="10" name="Content Placeholder 2"/>
          <p:cNvSpPr txBox="1">
            <a:spLocks/>
          </p:cNvSpPr>
          <p:nvPr/>
        </p:nvSpPr>
        <p:spPr>
          <a:xfrm>
            <a:off x="837265" y="1753383"/>
            <a:ext cx="8290800" cy="51133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0" normalizeH="0" baseline="0" noProof="0" dirty="0" smtClean="0">
                <a:ln>
                  <a:noFill/>
                </a:ln>
                <a:solidFill>
                  <a:srgbClr val="C0504D">
                    <a:lumMod val="75000"/>
                  </a:srgbClr>
                </a:solidFill>
                <a:effectLst/>
                <a:uLnTx/>
                <a:uFillTx/>
                <a:latin typeface="Calibri"/>
              </a:rPr>
              <a:t>Article 21. Bribery in the private sector </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600" b="0" i="0" u="none" strike="noStrike" kern="1200" cap="none" spc="0" normalizeH="0" baseline="0" noProof="0" dirty="0" smtClean="0">
                <a:ln>
                  <a:noFill/>
                </a:ln>
                <a:solidFill>
                  <a:srgbClr val="C0504D">
                    <a:lumMod val="75000"/>
                  </a:srgbClr>
                </a:solidFill>
                <a:effectLst/>
                <a:uLnTx/>
                <a:uFillTx/>
                <a:latin typeface="Calibri"/>
              </a:rPr>
              <a:t>Each State Party shall consider adopting such legislative and other measures as may be necessary to establish as criminal offences, when committed intentionally in the course of economic, financial or commercial activities: </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600" b="0" i="0" u="none" strike="noStrike" kern="1200" cap="none" spc="0" normalizeH="0" baseline="0" noProof="0" dirty="0" smtClean="0">
                <a:ln>
                  <a:noFill/>
                </a:ln>
                <a:solidFill>
                  <a:srgbClr val="C0504D">
                    <a:lumMod val="75000"/>
                  </a:srgbClr>
                </a:solidFill>
                <a:effectLst/>
                <a:uLnTx/>
                <a:uFillTx/>
                <a:latin typeface="Calibri"/>
              </a:rPr>
              <a:t>(a) The promise, offering or giving, directly or indirectly, of an undue advantage to any person who directs or works, in any capacity, for a private sector entity, for the person himself or herself or for another person, in order that he or she, in breach of his or her duties, act or refrain from acting; </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600" b="0" i="0" u="none" strike="noStrike" kern="1200" cap="none" spc="0" normalizeH="0" baseline="0" noProof="0" dirty="0" smtClean="0">
                <a:ln>
                  <a:noFill/>
                </a:ln>
                <a:solidFill>
                  <a:srgbClr val="C0504D">
                    <a:lumMod val="75000"/>
                  </a:srgbClr>
                </a:solidFill>
                <a:effectLst/>
                <a:uLnTx/>
                <a:uFillTx/>
                <a:latin typeface="Calibri"/>
              </a:rPr>
              <a:t>(b) The solicitation or acceptance, directly or indirectly, of an undue advantage by any person who directs or works, in any capacity, for a private sector entity, for the person himself or herself or for another person, in order that he or she, in breach of his or her duties, act or refrain from acting. </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0" normalizeH="0" baseline="0" noProof="0" dirty="0" smtClean="0">
                <a:ln>
                  <a:noFill/>
                </a:ln>
                <a:solidFill>
                  <a:srgbClr val="C0504D">
                    <a:lumMod val="75000"/>
                  </a:srgbClr>
                </a:solidFill>
                <a:effectLst/>
                <a:uLnTx/>
                <a:uFillTx/>
                <a:latin typeface="Calibri"/>
              </a:rPr>
              <a:t>Article 22. Embezzlement of property in the private sector </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600" b="0" i="0" u="none" strike="noStrike" kern="1200" cap="none" spc="0" normalizeH="0" baseline="0" noProof="0" dirty="0" smtClean="0">
                <a:ln>
                  <a:noFill/>
                </a:ln>
                <a:solidFill>
                  <a:srgbClr val="C0504D">
                    <a:lumMod val="75000"/>
                  </a:srgbClr>
                </a:solidFill>
                <a:effectLst/>
                <a:uLnTx/>
                <a:uFillTx/>
                <a:latin typeface="Calibri"/>
              </a:rPr>
              <a:t>Each State Party shall consider adopting such legislative and other measures as may be necessary to establish as a criminal offence, when committed intentionally in the course of economic, financial or commercial activities, embezzlement by a person who directs or works, in any capacity, in a private sector entity of any property, private funds or securities or any other thing of value entrusted to him or her by virtue of his or her position.</a:t>
            </a: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600" b="0" i="0" u="none" strike="noStrike" kern="1200" cap="none" spc="0" normalizeH="0" baseline="0" noProof="0" dirty="0" smtClean="0">
              <a:ln>
                <a:noFill/>
              </a:ln>
              <a:solidFill>
                <a:srgbClr val="C0504D">
                  <a:lumMod val="75000"/>
                </a:srgbClr>
              </a:solidFill>
              <a:effectLst/>
              <a:uLnTx/>
              <a:uFillTx/>
              <a:latin typeface="Calibri"/>
            </a:endParaRPr>
          </a:p>
        </p:txBody>
      </p:sp>
    </p:spTree>
    <p:extLst>
      <p:ext uri="{BB962C8B-B14F-4D97-AF65-F5344CB8AC3E}">
        <p14:creationId xmlns:p14="http://schemas.microsoft.com/office/powerpoint/2010/main" val="2258059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05" y="-297"/>
            <a:ext cx="7651143" cy="6858594"/>
          </a:xfrm>
          <a:prstGeom prst="rect">
            <a:avLst/>
          </a:prstGeom>
        </p:spPr>
      </p:pic>
      <p:sp>
        <p:nvSpPr>
          <p:cNvPr id="91" name="Shape 91"/>
          <p:cNvSpPr txBox="1">
            <a:spLocks noGrp="1"/>
          </p:cNvSpPr>
          <p:nvPr>
            <p:ph type="title"/>
          </p:nvPr>
        </p:nvSpPr>
        <p:spPr>
          <a:xfrm>
            <a:off x="1083200" y="116109"/>
            <a:ext cx="8229600" cy="929882"/>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1" i="0" u="none" strike="noStrike" cap="none" dirty="0" smtClean="0">
                <a:solidFill>
                  <a:schemeClr val="accent2">
                    <a:lumMod val="75000"/>
                  </a:schemeClr>
                </a:solidFill>
                <a:latin typeface="Calibri"/>
                <a:ea typeface="Calibri"/>
                <a:cs typeface="Calibri"/>
                <a:sym typeface="Calibri"/>
              </a:rPr>
              <a:t>PIPSO &amp; NPSO Code of Conduct</a:t>
            </a:r>
            <a:endParaRPr lang="en-US" sz="4400" b="1" i="0" u="none" strike="noStrike" cap="none" dirty="0">
              <a:solidFill>
                <a:schemeClr val="accent2">
                  <a:lumMod val="75000"/>
                </a:schemeClr>
              </a:solidFill>
              <a:latin typeface="Calibri"/>
              <a:ea typeface="Calibri"/>
              <a:cs typeface="Calibri"/>
              <a:sym typeface="Calibri"/>
            </a:endParaRPr>
          </a:p>
        </p:txBody>
      </p:sp>
      <p:pic>
        <p:nvPicPr>
          <p:cNvPr id="4" name="Picture 3"/>
          <p:cNvPicPr>
            <a:picLocks noChangeAspect="1"/>
          </p:cNvPicPr>
          <p:nvPr/>
        </p:nvPicPr>
        <p:blipFill>
          <a:blip r:embed="rId4"/>
          <a:stretch>
            <a:fillRect/>
          </a:stretch>
        </p:blipFill>
        <p:spPr>
          <a:xfrm>
            <a:off x="7010400" y="6388066"/>
            <a:ext cx="2072918" cy="38208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5741475"/>
            <a:ext cx="506870" cy="964688"/>
          </a:xfrm>
          <a:prstGeom prst="rect">
            <a:avLst/>
          </a:prstGeom>
        </p:spPr>
      </p:pic>
      <p:pic>
        <p:nvPicPr>
          <p:cNvPr id="7" name="Picture 6"/>
          <p:cNvPicPr>
            <a:picLocks noChangeAspect="1"/>
          </p:cNvPicPr>
          <p:nvPr/>
        </p:nvPicPr>
        <p:blipFill>
          <a:blip r:embed="rId6"/>
          <a:stretch>
            <a:fillRect/>
          </a:stretch>
        </p:blipFill>
        <p:spPr>
          <a:xfrm>
            <a:off x="138233" y="186990"/>
            <a:ext cx="883542" cy="788120"/>
          </a:xfrm>
          <a:prstGeom prst="rect">
            <a:avLst/>
          </a:prstGeom>
        </p:spPr>
      </p:pic>
      <p:sp>
        <p:nvSpPr>
          <p:cNvPr id="9" name="Rectangle 8"/>
          <p:cNvSpPr/>
          <p:nvPr/>
        </p:nvSpPr>
        <p:spPr>
          <a:xfrm>
            <a:off x="659270" y="1045991"/>
            <a:ext cx="8484730" cy="5632311"/>
          </a:xfrm>
          <a:prstGeom prst="rect">
            <a:avLst/>
          </a:prstGeom>
        </p:spPr>
        <p:txBody>
          <a:bodyPr wrap="square">
            <a:spAutoFit/>
          </a:bodyPr>
          <a:lstStyle/>
          <a:p>
            <a:r>
              <a:rPr lang="en-US" sz="1500" dirty="0"/>
              <a:t>1. A commitment to ethical behavior and preventing corruption will be at the core of our NPSOs and PIPSO. </a:t>
            </a:r>
          </a:p>
          <a:p>
            <a:endParaRPr lang="en-US" sz="1500" dirty="0"/>
          </a:p>
          <a:p>
            <a:r>
              <a:rPr lang="en-US" sz="1500" dirty="0"/>
              <a:t>2. We will not engage in unethical </a:t>
            </a:r>
            <a:r>
              <a:rPr lang="en-US" sz="1500" dirty="0" err="1"/>
              <a:t>behaviour</a:t>
            </a:r>
            <a:r>
              <a:rPr lang="en-US" sz="1500" dirty="0"/>
              <a:t> when dealing with government officials, stakeholders, </a:t>
            </a:r>
            <a:r>
              <a:rPr lang="en-US" sz="1500" dirty="0" smtClean="0"/>
              <a:t>members, political </a:t>
            </a:r>
            <a:r>
              <a:rPr lang="en-US" sz="1500" dirty="0"/>
              <a:t>parties, our own employees and employees of other organisations and businesses.</a:t>
            </a:r>
          </a:p>
          <a:p>
            <a:endParaRPr lang="en-US" sz="1500" dirty="0"/>
          </a:p>
          <a:p>
            <a:r>
              <a:rPr lang="en-US" sz="1500" dirty="0"/>
              <a:t>3. We will report to the appropriate authority any bribery, extortion or solicitation and embezzlement in contravention of the relevant laws and legislations of our countries.</a:t>
            </a:r>
          </a:p>
          <a:p>
            <a:endParaRPr lang="en-US" sz="1500" dirty="0"/>
          </a:p>
          <a:p>
            <a:r>
              <a:rPr lang="en-US" sz="1500" dirty="0"/>
              <a:t>4. </a:t>
            </a:r>
            <a:r>
              <a:rPr lang="en-US" sz="1500" dirty="0" smtClean="0"/>
              <a:t>     Gift-giving </a:t>
            </a:r>
            <a:r>
              <a:rPr lang="en-US" sz="1500" dirty="0"/>
              <a:t>issues will be dealt with transparently. </a:t>
            </a:r>
          </a:p>
          <a:p>
            <a:endParaRPr lang="en-US" sz="1500" dirty="0"/>
          </a:p>
          <a:p>
            <a:r>
              <a:rPr lang="en-US" sz="1500" dirty="0"/>
              <a:t>5. Conflicts of interest will be avoided and perceptions of conflicts will be dealt with transparently. </a:t>
            </a:r>
          </a:p>
          <a:p>
            <a:endParaRPr lang="en-US" sz="1500" dirty="0"/>
          </a:p>
          <a:p>
            <a:r>
              <a:rPr lang="en-US" sz="1500" dirty="0"/>
              <a:t>6. Relationships between board members, staff and members will be based on fairness with a commitment to transparent recruiting, merit and training, which avoids any corruption or nepotism.</a:t>
            </a:r>
          </a:p>
          <a:p>
            <a:endParaRPr lang="en-US" sz="1500" dirty="0"/>
          </a:p>
          <a:p>
            <a:r>
              <a:rPr lang="en-US" sz="1500" dirty="0"/>
              <a:t>7. We will protect any data collected against mishandling and fraud, collect personal information only as needed, and respect the preferences of stakeholders, members and staff regarding the use of their information.</a:t>
            </a:r>
          </a:p>
          <a:p>
            <a:endParaRPr lang="en-US" sz="1500" dirty="0"/>
          </a:p>
          <a:p>
            <a:r>
              <a:rPr lang="en-US" sz="1500" dirty="0"/>
              <a:t>8. Embracing free enterprise and mutual support in the spirit of the Sustainable Development Goals, we will operate so that everyone can benefit from vibrant business activity and the ensuring economic growth and stability.</a:t>
            </a:r>
          </a:p>
        </p:txBody>
      </p:sp>
    </p:spTree>
    <p:extLst>
      <p:ext uri="{BB962C8B-B14F-4D97-AF65-F5344CB8AC3E}">
        <p14:creationId xmlns:p14="http://schemas.microsoft.com/office/powerpoint/2010/main" val="12871529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05" y="-297"/>
            <a:ext cx="7651143" cy="6858594"/>
          </a:xfrm>
          <a:prstGeom prst="rect">
            <a:avLst/>
          </a:prstGeom>
        </p:spPr>
      </p:pic>
      <p:sp>
        <p:nvSpPr>
          <p:cNvPr id="91" name="Shape 91"/>
          <p:cNvSpPr txBox="1">
            <a:spLocks noGrp="1"/>
          </p:cNvSpPr>
          <p:nvPr>
            <p:ph type="title"/>
          </p:nvPr>
        </p:nvSpPr>
        <p:spPr>
          <a:xfrm>
            <a:off x="1083200" y="116109"/>
            <a:ext cx="8229600" cy="929882"/>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1" i="0" u="none" strike="noStrike" cap="none" dirty="0" smtClean="0">
                <a:solidFill>
                  <a:schemeClr val="accent2">
                    <a:lumMod val="75000"/>
                  </a:schemeClr>
                </a:solidFill>
                <a:latin typeface="Calibri"/>
                <a:ea typeface="Calibri"/>
                <a:cs typeface="Calibri"/>
                <a:sym typeface="Calibri"/>
              </a:rPr>
              <a:t>PIPSO &amp; NPSO Code of Conduct</a:t>
            </a:r>
            <a:endParaRPr lang="en-US" sz="4400" b="1" i="0" u="none" strike="noStrike" cap="none" dirty="0">
              <a:solidFill>
                <a:schemeClr val="accent2">
                  <a:lumMod val="75000"/>
                </a:schemeClr>
              </a:solidFill>
              <a:latin typeface="Calibri"/>
              <a:ea typeface="Calibri"/>
              <a:cs typeface="Calibri"/>
              <a:sym typeface="Calibri"/>
            </a:endParaRPr>
          </a:p>
        </p:txBody>
      </p:sp>
      <p:sp>
        <p:nvSpPr>
          <p:cNvPr id="6" name="Content Placeholder 2"/>
          <p:cNvSpPr txBox="1">
            <a:spLocks/>
          </p:cNvSpPr>
          <p:nvPr/>
        </p:nvSpPr>
        <p:spPr>
          <a:xfrm>
            <a:off x="659271" y="1162396"/>
            <a:ext cx="8332330" cy="5390804"/>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dirty="0" smtClean="0">
              <a:solidFill>
                <a:sysClr val="windowText" lastClr="000000"/>
              </a:solidFill>
              <a:latin typeface="Calibri"/>
            </a:endParaRPr>
          </a:p>
          <a:p>
            <a:pPr marL="0" indent="0">
              <a:buNone/>
            </a:pPr>
            <a:r>
              <a:rPr lang="en-US" sz="17600" b="1" dirty="0">
                <a:solidFill>
                  <a:sysClr val="windowText" lastClr="000000"/>
                </a:solidFill>
                <a:latin typeface="Calibri"/>
              </a:rPr>
              <a:t>1. A commitment to ethical behavior and preventing corruption will be at the core of our NPSOs and PIPSO. </a:t>
            </a:r>
          </a:p>
          <a:p>
            <a:pPr marL="0" indent="0">
              <a:buNone/>
            </a:pPr>
            <a:endParaRPr lang="en-US" sz="4900" b="1" dirty="0" smtClean="0">
              <a:solidFill>
                <a:sysClr val="windowText" lastClr="000000"/>
              </a:solidFill>
              <a:latin typeface="Calibri"/>
            </a:endParaRPr>
          </a:p>
          <a:p>
            <a:pPr marL="0" indent="0">
              <a:buNone/>
            </a:pPr>
            <a:r>
              <a:rPr lang="en-US" sz="7200" b="1" dirty="0" smtClean="0">
                <a:solidFill>
                  <a:sysClr val="windowText" lastClr="000000"/>
                </a:solidFill>
                <a:latin typeface="Calibri"/>
              </a:rPr>
              <a:t>This </a:t>
            </a:r>
            <a:r>
              <a:rPr lang="en-US" sz="7200" b="1" dirty="0">
                <a:solidFill>
                  <a:sysClr val="windowText" lastClr="000000"/>
                </a:solidFill>
                <a:latin typeface="Calibri"/>
              </a:rPr>
              <a:t>can be achieved through good practices such as:</a:t>
            </a:r>
          </a:p>
          <a:p>
            <a:pPr marL="0" indent="0">
              <a:buNone/>
            </a:pPr>
            <a:r>
              <a:rPr lang="en-US" sz="7200" b="1" dirty="0">
                <a:solidFill>
                  <a:sysClr val="windowText" lastClr="000000"/>
                </a:solidFill>
                <a:latin typeface="Calibri"/>
              </a:rPr>
              <a:t>1.1 Establishing strong political will by the board and the management of the NPSO to combat corruption in the private sector.</a:t>
            </a:r>
          </a:p>
          <a:p>
            <a:pPr marL="0" indent="0">
              <a:buNone/>
            </a:pPr>
            <a:r>
              <a:rPr lang="en-US" sz="7200" b="1" dirty="0">
                <a:solidFill>
                  <a:sysClr val="windowText" lastClr="000000"/>
                </a:solidFill>
                <a:latin typeface="Calibri"/>
              </a:rPr>
              <a:t>1.2 Ensuring that the members, board, management, employees and volunteers have personal ownership of this Code and abide by it at all times.</a:t>
            </a:r>
          </a:p>
          <a:p>
            <a:pPr marL="0" indent="0">
              <a:buNone/>
            </a:pPr>
            <a:r>
              <a:rPr lang="en-US" sz="7200" b="1" dirty="0">
                <a:solidFill>
                  <a:sysClr val="windowText" lastClr="000000"/>
                </a:solidFill>
                <a:latin typeface="Calibri"/>
              </a:rPr>
              <a:t>1.3 Organizing and coordinating anti–corruption training for employees and members.</a:t>
            </a:r>
          </a:p>
          <a:p>
            <a:pPr marL="0" indent="0">
              <a:buNone/>
            </a:pPr>
            <a:r>
              <a:rPr lang="en-US" sz="7200" b="1" dirty="0">
                <a:solidFill>
                  <a:sysClr val="windowText" lastClr="000000"/>
                </a:solidFill>
                <a:latin typeface="Calibri"/>
              </a:rPr>
              <a:t>1.4 Abiding by all written agreements and verbal representations, fulfilling contracts signed and agreements reached and correcting mistakes as quickly as possible.</a:t>
            </a:r>
          </a:p>
          <a:p>
            <a:pPr marL="0" indent="0">
              <a:buNone/>
            </a:pPr>
            <a:r>
              <a:rPr lang="en-US" sz="7200" b="1" dirty="0">
                <a:solidFill>
                  <a:sysClr val="windowText" lastClr="000000"/>
                </a:solidFill>
                <a:latin typeface="Calibri"/>
              </a:rPr>
              <a:t>This is aligned to Sustainable </a:t>
            </a:r>
            <a:r>
              <a:rPr lang="en-US" sz="7200" b="1" dirty="0" err="1">
                <a:solidFill>
                  <a:sysClr val="windowText" lastClr="000000"/>
                </a:solidFill>
                <a:latin typeface="Calibri"/>
              </a:rPr>
              <a:t>Develoment</a:t>
            </a:r>
            <a:r>
              <a:rPr lang="en-US" sz="7200" b="1" dirty="0">
                <a:solidFill>
                  <a:sysClr val="windowText" lastClr="000000"/>
                </a:solidFill>
                <a:latin typeface="Calibri"/>
              </a:rPr>
              <a:t> Goal (SDG) 16, Promote peaceful and inclusive societies for sustainable development, provide access to justice for all and build effective, accountable and inclusive institutions at all levels.</a:t>
            </a:r>
          </a:p>
        </p:txBody>
      </p:sp>
      <p:pic>
        <p:nvPicPr>
          <p:cNvPr id="4" name="Picture 3"/>
          <p:cNvPicPr>
            <a:picLocks noChangeAspect="1"/>
          </p:cNvPicPr>
          <p:nvPr/>
        </p:nvPicPr>
        <p:blipFill>
          <a:blip r:embed="rId4"/>
          <a:stretch>
            <a:fillRect/>
          </a:stretch>
        </p:blipFill>
        <p:spPr>
          <a:xfrm>
            <a:off x="7010400" y="6388066"/>
            <a:ext cx="2072918" cy="38208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5741475"/>
            <a:ext cx="506870" cy="964688"/>
          </a:xfrm>
          <a:prstGeom prst="rect">
            <a:avLst/>
          </a:prstGeom>
        </p:spPr>
      </p:pic>
      <p:pic>
        <p:nvPicPr>
          <p:cNvPr id="7" name="Picture 6"/>
          <p:cNvPicPr>
            <a:picLocks noChangeAspect="1"/>
          </p:cNvPicPr>
          <p:nvPr/>
        </p:nvPicPr>
        <p:blipFill>
          <a:blip r:embed="rId6"/>
          <a:stretch>
            <a:fillRect/>
          </a:stretch>
        </p:blipFill>
        <p:spPr>
          <a:xfrm>
            <a:off x="138233" y="186990"/>
            <a:ext cx="883542" cy="788120"/>
          </a:xfrm>
          <a:prstGeom prst="rect">
            <a:avLst/>
          </a:prstGeom>
        </p:spPr>
      </p:pic>
    </p:spTree>
    <p:extLst>
      <p:ext uri="{BB962C8B-B14F-4D97-AF65-F5344CB8AC3E}">
        <p14:creationId xmlns:p14="http://schemas.microsoft.com/office/powerpoint/2010/main" val="19003555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05" y="-297"/>
            <a:ext cx="7651143" cy="6858594"/>
          </a:xfrm>
          <a:prstGeom prst="rect">
            <a:avLst/>
          </a:prstGeom>
        </p:spPr>
      </p:pic>
      <p:sp>
        <p:nvSpPr>
          <p:cNvPr id="91" name="Shape 91"/>
          <p:cNvSpPr txBox="1">
            <a:spLocks noGrp="1"/>
          </p:cNvSpPr>
          <p:nvPr>
            <p:ph type="title"/>
          </p:nvPr>
        </p:nvSpPr>
        <p:spPr>
          <a:xfrm>
            <a:off x="1083200" y="116109"/>
            <a:ext cx="8229600" cy="929882"/>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1" i="0" u="none" strike="noStrike" cap="none" dirty="0" smtClean="0">
                <a:solidFill>
                  <a:schemeClr val="accent2">
                    <a:lumMod val="75000"/>
                  </a:schemeClr>
                </a:solidFill>
                <a:latin typeface="Calibri"/>
                <a:ea typeface="Calibri"/>
                <a:cs typeface="Calibri"/>
                <a:sym typeface="Calibri"/>
              </a:rPr>
              <a:t>PIPSO &amp; NPSO Code of Conduct</a:t>
            </a:r>
            <a:endParaRPr lang="en-US" sz="4400" b="1" i="0" u="none" strike="noStrike" cap="none" dirty="0">
              <a:solidFill>
                <a:schemeClr val="accent2">
                  <a:lumMod val="75000"/>
                </a:schemeClr>
              </a:solidFill>
              <a:latin typeface="Calibri"/>
              <a:ea typeface="Calibri"/>
              <a:cs typeface="Calibri"/>
              <a:sym typeface="Calibri"/>
            </a:endParaRPr>
          </a:p>
        </p:txBody>
      </p:sp>
      <p:sp>
        <p:nvSpPr>
          <p:cNvPr id="6" name="Content Placeholder 2"/>
          <p:cNvSpPr txBox="1">
            <a:spLocks/>
          </p:cNvSpPr>
          <p:nvPr/>
        </p:nvSpPr>
        <p:spPr>
          <a:xfrm>
            <a:off x="659271" y="1045991"/>
            <a:ext cx="8332330" cy="5507209"/>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dirty="0" smtClean="0">
              <a:solidFill>
                <a:sysClr val="windowText" lastClr="000000"/>
              </a:solidFill>
              <a:latin typeface="Calibri"/>
            </a:endParaRPr>
          </a:p>
          <a:p>
            <a:pPr marL="0" indent="0">
              <a:buNone/>
            </a:pPr>
            <a:r>
              <a:rPr lang="en-US" sz="14400" b="1" dirty="0">
                <a:solidFill>
                  <a:sysClr val="windowText" lastClr="000000"/>
                </a:solidFill>
                <a:latin typeface="Calibri"/>
              </a:rPr>
              <a:t>2. We will not engage in unethical </a:t>
            </a:r>
            <a:r>
              <a:rPr lang="en-US" sz="14400" b="1" dirty="0" err="1">
                <a:solidFill>
                  <a:sysClr val="windowText" lastClr="000000"/>
                </a:solidFill>
                <a:latin typeface="Calibri"/>
              </a:rPr>
              <a:t>behaviour</a:t>
            </a:r>
            <a:r>
              <a:rPr lang="en-US" sz="14400" b="1" dirty="0">
                <a:solidFill>
                  <a:sysClr val="windowText" lastClr="000000"/>
                </a:solidFill>
                <a:latin typeface="Calibri"/>
              </a:rPr>
              <a:t> when dealing with government officials, stakeholders, political parties, our own employees and employees of other organisations and businesses.</a:t>
            </a:r>
            <a:endParaRPr lang="en-US" sz="14400" b="1" dirty="0" smtClean="0">
              <a:solidFill>
                <a:sysClr val="windowText" lastClr="000000"/>
              </a:solidFill>
              <a:latin typeface="Calibri"/>
            </a:endParaRPr>
          </a:p>
          <a:p>
            <a:pPr marL="0" indent="0">
              <a:buNone/>
            </a:pPr>
            <a:endParaRPr lang="en-US" sz="7200" b="1" dirty="0" smtClean="0">
              <a:solidFill>
                <a:sysClr val="windowText" lastClr="000000"/>
              </a:solidFill>
              <a:latin typeface="Calibri"/>
            </a:endParaRPr>
          </a:p>
          <a:p>
            <a:pPr marL="0" indent="0">
              <a:buNone/>
            </a:pPr>
            <a:r>
              <a:rPr lang="en-US" sz="7200" b="1" dirty="0" smtClean="0">
                <a:solidFill>
                  <a:sysClr val="windowText" lastClr="000000"/>
                </a:solidFill>
                <a:latin typeface="Calibri"/>
              </a:rPr>
              <a:t>Such </a:t>
            </a:r>
            <a:r>
              <a:rPr lang="en-US" sz="7200" b="1" dirty="0">
                <a:solidFill>
                  <a:sysClr val="windowText" lastClr="000000"/>
                </a:solidFill>
                <a:latin typeface="Calibri"/>
              </a:rPr>
              <a:t>unethical behavior includes but is not limited to:</a:t>
            </a:r>
          </a:p>
          <a:p>
            <a:pPr marL="0" indent="0">
              <a:buNone/>
            </a:pPr>
            <a:r>
              <a:rPr lang="en-US" sz="7200" b="1" dirty="0">
                <a:solidFill>
                  <a:sysClr val="windowText" lastClr="000000"/>
                </a:solidFill>
                <a:latin typeface="Calibri"/>
              </a:rPr>
              <a:t>Bribery, which is giving, receiving or promising of money or favors of any kind in order to influence the decision or action of an individual in a position of trust;</a:t>
            </a:r>
          </a:p>
          <a:p>
            <a:pPr marL="0" indent="0">
              <a:buNone/>
            </a:pPr>
            <a:r>
              <a:rPr lang="en-US" sz="7200" b="1" dirty="0">
                <a:solidFill>
                  <a:sysClr val="windowText" lastClr="000000"/>
                </a:solidFill>
                <a:latin typeface="Calibri"/>
              </a:rPr>
              <a:t>Extortion or Solicitation - demanding a bribe, which may be followed by a threat if the demand is refused;</a:t>
            </a:r>
          </a:p>
          <a:p>
            <a:pPr marL="0" indent="0">
              <a:buNone/>
            </a:pPr>
            <a:r>
              <a:rPr lang="en-US" sz="7200" b="1" dirty="0">
                <a:solidFill>
                  <a:sysClr val="windowText" lastClr="000000"/>
                </a:solidFill>
                <a:latin typeface="Calibri"/>
              </a:rPr>
              <a:t>Embezzlement - theft or misappropriation of funds and/or assets belonging to an NPSO/PIPSO by an employee/member of the NPSO/PIPSO;</a:t>
            </a:r>
          </a:p>
          <a:p>
            <a:pPr marL="0" indent="0">
              <a:buNone/>
            </a:pPr>
            <a:r>
              <a:rPr lang="en-US" sz="7200" b="1" dirty="0">
                <a:solidFill>
                  <a:sysClr val="windowText" lastClr="000000"/>
                </a:solidFill>
                <a:latin typeface="Calibri"/>
              </a:rPr>
              <a:t>Laundering proceeds from illegal activities - hiding, concealing, covering up the beginning, source, position, movement or ownership of a property while being fully aware that the property is a proceed of crime</a:t>
            </a:r>
            <a:r>
              <a:rPr lang="en-US" sz="7200" b="1" dirty="0" smtClean="0">
                <a:solidFill>
                  <a:sysClr val="windowText" lastClr="000000"/>
                </a:solidFill>
                <a:latin typeface="Calibri"/>
              </a:rPr>
              <a:t>.</a:t>
            </a:r>
            <a:endParaRPr lang="en-US" sz="7200" b="1" dirty="0">
              <a:solidFill>
                <a:sysClr val="windowText" lastClr="000000"/>
              </a:solidFill>
              <a:latin typeface="Calibri"/>
            </a:endParaRPr>
          </a:p>
        </p:txBody>
      </p:sp>
      <p:pic>
        <p:nvPicPr>
          <p:cNvPr id="4" name="Picture 3"/>
          <p:cNvPicPr>
            <a:picLocks noChangeAspect="1"/>
          </p:cNvPicPr>
          <p:nvPr/>
        </p:nvPicPr>
        <p:blipFill>
          <a:blip r:embed="rId4"/>
          <a:stretch>
            <a:fillRect/>
          </a:stretch>
        </p:blipFill>
        <p:spPr>
          <a:xfrm>
            <a:off x="7010400" y="6388066"/>
            <a:ext cx="2072918" cy="38208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5741475"/>
            <a:ext cx="506870" cy="964688"/>
          </a:xfrm>
          <a:prstGeom prst="rect">
            <a:avLst/>
          </a:prstGeom>
        </p:spPr>
      </p:pic>
      <p:pic>
        <p:nvPicPr>
          <p:cNvPr id="7" name="Picture 6"/>
          <p:cNvPicPr>
            <a:picLocks noChangeAspect="1"/>
          </p:cNvPicPr>
          <p:nvPr/>
        </p:nvPicPr>
        <p:blipFill>
          <a:blip r:embed="rId6"/>
          <a:stretch>
            <a:fillRect/>
          </a:stretch>
        </p:blipFill>
        <p:spPr>
          <a:xfrm>
            <a:off x="138233" y="186990"/>
            <a:ext cx="883542" cy="788120"/>
          </a:xfrm>
          <a:prstGeom prst="rect">
            <a:avLst/>
          </a:prstGeom>
        </p:spPr>
      </p:pic>
    </p:spTree>
    <p:extLst>
      <p:ext uri="{BB962C8B-B14F-4D97-AF65-F5344CB8AC3E}">
        <p14:creationId xmlns:p14="http://schemas.microsoft.com/office/powerpoint/2010/main" val="13540662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05" y="-297"/>
            <a:ext cx="7651143" cy="6858594"/>
          </a:xfrm>
          <a:prstGeom prst="rect">
            <a:avLst/>
          </a:prstGeom>
        </p:spPr>
      </p:pic>
      <p:sp>
        <p:nvSpPr>
          <p:cNvPr id="91" name="Shape 91"/>
          <p:cNvSpPr txBox="1">
            <a:spLocks noGrp="1"/>
          </p:cNvSpPr>
          <p:nvPr>
            <p:ph type="title"/>
          </p:nvPr>
        </p:nvSpPr>
        <p:spPr>
          <a:xfrm>
            <a:off x="1083200" y="116109"/>
            <a:ext cx="8229600" cy="929882"/>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1" i="0" u="none" strike="noStrike" cap="none" dirty="0" smtClean="0">
                <a:solidFill>
                  <a:schemeClr val="accent2">
                    <a:lumMod val="75000"/>
                  </a:schemeClr>
                </a:solidFill>
                <a:latin typeface="Calibri"/>
                <a:ea typeface="Calibri"/>
                <a:cs typeface="Calibri"/>
                <a:sym typeface="Calibri"/>
              </a:rPr>
              <a:t>PIPSO &amp; NPSO Code of Conduct</a:t>
            </a:r>
            <a:endParaRPr lang="en-US" sz="4400" b="1" i="0" u="none" strike="noStrike" cap="none" dirty="0">
              <a:solidFill>
                <a:schemeClr val="accent2">
                  <a:lumMod val="75000"/>
                </a:schemeClr>
              </a:solidFill>
              <a:latin typeface="Calibri"/>
              <a:ea typeface="Calibri"/>
              <a:cs typeface="Calibri"/>
              <a:sym typeface="Calibri"/>
            </a:endParaRPr>
          </a:p>
        </p:txBody>
      </p:sp>
      <p:sp>
        <p:nvSpPr>
          <p:cNvPr id="6" name="Content Placeholder 2"/>
          <p:cNvSpPr txBox="1">
            <a:spLocks/>
          </p:cNvSpPr>
          <p:nvPr/>
        </p:nvSpPr>
        <p:spPr>
          <a:xfrm>
            <a:off x="659271" y="1045991"/>
            <a:ext cx="8332330" cy="5507209"/>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dirty="0" smtClean="0">
              <a:solidFill>
                <a:sysClr val="windowText" lastClr="000000"/>
              </a:solidFill>
              <a:latin typeface="Calibri"/>
            </a:endParaRPr>
          </a:p>
          <a:p>
            <a:pPr marL="0" indent="0">
              <a:buNone/>
            </a:pPr>
            <a:r>
              <a:rPr lang="en-US" sz="16000" b="1" dirty="0">
                <a:solidFill>
                  <a:sysClr val="windowText" lastClr="000000"/>
                </a:solidFill>
                <a:latin typeface="Calibri"/>
              </a:rPr>
              <a:t>3. We will report to the appropriate authority any bribery, extortion or solicitation and embezzlement in contravention of the relevant laws and legislations of our countries.</a:t>
            </a:r>
            <a:endParaRPr lang="en-US" sz="16000" b="1" dirty="0" smtClean="0">
              <a:solidFill>
                <a:sysClr val="windowText" lastClr="000000"/>
              </a:solidFill>
              <a:latin typeface="Calibri"/>
            </a:endParaRPr>
          </a:p>
          <a:p>
            <a:pPr marL="0" indent="0">
              <a:buNone/>
            </a:pPr>
            <a:endParaRPr lang="en-US" sz="7200" b="1" dirty="0" smtClean="0">
              <a:solidFill>
                <a:sysClr val="windowText" lastClr="000000"/>
              </a:solidFill>
              <a:latin typeface="Calibri"/>
            </a:endParaRPr>
          </a:p>
          <a:p>
            <a:pPr marL="0" indent="0">
              <a:buNone/>
            </a:pPr>
            <a:r>
              <a:rPr lang="en-US" sz="7200" b="1" dirty="0" smtClean="0">
                <a:solidFill>
                  <a:sysClr val="windowText" lastClr="000000"/>
                </a:solidFill>
                <a:latin typeface="Calibri"/>
              </a:rPr>
              <a:t>The </a:t>
            </a:r>
            <a:r>
              <a:rPr lang="en-US" sz="7200" b="1" dirty="0">
                <a:solidFill>
                  <a:sysClr val="windowText" lastClr="000000"/>
                </a:solidFill>
                <a:latin typeface="Calibri"/>
              </a:rPr>
              <a:t>receipt of gifts or </a:t>
            </a:r>
            <a:r>
              <a:rPr lang="en-US" sz="7200" b="1" dirty="0" err="1">
                <a:solidFill>
                  <a:sysClr val="windowText" lastClr="000000"/>
                </a:solidFill>
                <a:latin typeface="Calibri"/>
              </a:rPr>
              <a:t>favours</a:t>
            </a:r>
            <a:r>
              <a:rPr lang="en-US" sz="7200" b="1" dirty="0">
                <a:solidFill>
                  <a:sysClr val="windowText" lastClr="000000"/>
                </a:solidFill>
                <a:latin typeface="Calibri"/>
              </a:rPr>
              <a:t> by staff and officeholders of NPSOs from stakeholders can be seen as improper inducement. Gifts and </a:t>
            </a:r>
            <a:r>
              <a:rPr lang="en-US" sz="7200" b="1" dirty="0" err="1">
                <a:solidFill>
                  <a:sysClr val="windowText" lastClr="000000"/>
                </a:solidFill>
                <a:latin typeface="Calibri"/>
              </a:rPr>
              <a:t>favours</a:t>
            </a:r>
            <a:r>
              <a:rPr lang="en-US" sz="7200" b="1" dirty="0">
                <a:solidFill>
                  <a:sysClr val="windowText" lastClr="000000"/>
                </a:solidFill>
                <a:latin typeface="Calibri"/>
              </a:rPr>
              <a:t> must not be solicited. Gifts of money must never be accepted. Reasonable small tokens [below US$20] and hospitality may be accepted provided they do not place the recipient under any obligation, are not capable of being misconstrued and can be reciprocated at the same level. Any offer of gifts or </a:t>
            </a:r>
            <a:r>
              <a:rPr lang="en-US" sz="7200" b="1" dirty="0" err="1">
                <a:solidFill>
                  <a:sysClr val="windowText" lastClr="000000"/>
                </a:solidFill>
                <a:latin typeface="Calibri"/>
              </a:rPr>
              <a:t>favours</a:t>
            </a:r>
            <a:r>
              <a:rPr lang="en-US" sz="7200" b="1" dirty="0">
                <a:solidFill>
                  <a:sysClr val="windowText" lastClr="000000"/>
                </a:solidFill>
                <a:latin typeface="Calibri"/>
              </a:rPr>
              <a:t> of unusual size or questionable purpose should be reported to the CEO of the NPSO immediately. </a:t>
            </a:r>
          </a:p>
        </p:txBody>
      </p:sp>
      <p:pic>
        <p:nvPicPr>
          <p:cNvPr id="4" name="Picture 3"/>
          <p:cNvPicPr>
            <a:picLocks noChangeAspect="1"/>
          </p:cNvPicPr>
          <p:nvPr/>
        </p:nvPicPr>
        <p:blipFill>
          <a:blip r:embed="rId4"/>
          <a:stretch>
            <a:fillRect/>
          </a:stretch>
        </p:blipFill>
        <p:spPr>
          <a:xfrm>
            <a:off x="7010400" y="6388066"/>
            <a:ext cx="2072918" cy="38208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5741475"/>
            <a:ext cx="506870" cy="964688"/>
          </a:xfrm>
          <a:prstGeom prst="rect">
            <a:avLst/>
          </a:prstGeom>
        </p:spPr>
      </p:pic>
      <p:pic>
        <p:nvPicPr>
          <p:cNvPr id="7" name="Picture 6"/>
          <p:cNvPicPr>
            <a:picLocks noChangeAspect="1"/>
          </p:cNvPicPr>
          <p:nvPr/>
        </p:nvPicPr>
        <p:blipFill>
          <a:blip r:embed="rId6"/>
          <a:stretch>
            <a:fillRect/>
          </a:stretch>
        </p:blipFill>
        <p:spPr>
          <a:xfrm>
            <a:off x="138233" y="186990"/>
            <a:ext cx="883542" cy="788120"/>
          </a:xfrm>
          <a:prstGeom prst="rect">
            <a:avLst/>
          </a:prstGeom>
        </p:spPr>
      </p:pic>
    </p:spTree>
    <p:extLst>
      <p:ext uri="{BB962C8B-B14F-4D97-AF65-F5344CB8AC3E}">
        <p14:creationId xmlns:p14="http://schemas.microsoft.com/office/powerpoint/2010/main" val="29535537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05" y="-297"/>
            <a:ext cx="7651143" cy="6858594"/>
          </a:xfrm>
          <a:prstGeom prst="rect">
            <a:avLst/>
          </a:prstGeom>
        </p:spPr>
      </p:pic>
      <p:sp>
        <p:nvSpPr>
          <p:cNvPr id="91" name="Shape 91"/>
          <p:cNvSpPr txBox="1">
            <a:spLocks noGrp="1"/>
          </p:cNvSpPr>
          <p:nvPr>
            <p:ph type="title"/>
          </p:nvPr>
        </p:nvSpPr>
        <p:spPr>
          <a:xfrm>
            <a:off x="1083200" y="116109"/>
            <a:ext cx="8229600" cy="929882"/>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1" i="0" u="none" strike="noStrike" cap="none" dirty="0" smtClean="0">
                <a:solidFill>
                  <a:schemeClr val="accent2">
                    <a:lumMod val="75000"/>
                  </a:schemeClr>
                </a:solidFill>
                <a:latin typeface="Calibri"/>
                <a:ea typeface="Calibri"/>
                <a:cs typeface="Calibri"/>
                <a:sym typeface="Calibri"/>
              </a:rPr>
              <a:t>PIPSO &amp; NPSO Code of Conduct</a:t>
            </a:r>
            <a:endParaRPr lang="en-US" sz="4400" b="1" i="0" u="none" strike="noStrike" cap="none" dirty="0">
              <a:solidFill>
                <a:schemeClr val="accent2">
                  <a:lumMod val="75000"/>
                </a:schemeClr>
              </a:solidFill>
              <a:latin typeface="Calibri"/>
              <a:ea typeface="Calibri"/>
              <a:cs typeface="Calibri"/>
              <a:sym typeface="Calibri"/>
            </a:endParaRPr>
          </a:p>
        </p:txBody>
      </p:sp>
      <p:sp>
        <p:nvSpPr>
          <p:cNvPr id="6" name="Content Placeholder 2"/>
          <p:cNvSpPr txBox="1">
            <a:spLocks/>
          </p:cNvSpPr>
          <p:nvPr/>
        </p:nvSpPr>
        <p:spPr>
          <a:xfrm>
            <a:off x="659271" y="1045991"/>
            <a:ext cx="8332330" cy="5507209"/>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dirty="0" smtClean="0">
              <a:solidFill>
                <a:sysClr val="windowText" lastClr="000000"/>
              </a:solidFill>
              <a:latin typeface="Calibri"/>
            </a:endParaRPr>
          </a:p>
          <a:p>
            <a:pPr marL="0" indent="0">
              <a:buNone/>
            </a:pPr>
            <a:r>
              <a:rPr lang="en-US" sz="21600" b="1" dirty="0">
                <a:solidFill>
                  <a:sysClr val="windowText" lastClr="000000"/>
                </a:solidFill>
                <a:latin typeface="Calibri"/>
              </a:rPr>
              <a:t>4. Gift-giving issues will be dealt with transparently</a:t>
            </a:r>
            <a:r>
              <a:rPr lang="en-US" sz="21600" b="1" dirty="0" smtClean="0">
                <a:solidFill>
                  <a:sysClr val="windowText" lastClr="000000"/>
                </a:solidFill>
                <a:latin typeface="Calibri"/>
              </a:rPr>
              <a:t>.</a:t>
            </a:r>
          </a:p>
          <a:p>
            <a:pPr marL="0" indent="0">
              <a:buNone/>
            </a:pPr>
            <a:endParaRPr lang="en-US" sz="7200" b="1" dirty="0" smtClean="0">
              <a:solidFill>
                <a:sysClr val="windowText" lastClr="000000"/>
              </a:solidFill>
              <a:latin typeface="Calibri"/>
            </a:endParaRPr>
          </a:p>
          <a:p>
            <a:pPr marL="0" indent="0">
              <a:buNone/>
            </a:pPr>
            <a:r>
              <a:rPr lang="en-US" sz="7200" b="1" dirty="0">
                <a:solidFill>
                  <a:sysClr val="windowText" lastClr="000000"/>
                </a:solidFill>
                <a:latin typeface="Calibri"/>
              </a:rPr>
              <a:t>4.1 Gifts Register - Gifts and entertainment that are given or received should be recorded in a gift register and reported to the Board of the NPSO. Each NPSO and PIPSO needs to adopt a written gifts policy.</a:t>
            </a:r>
          </a:p>
          <a:p>
            <a:pPr marL="0" indent="0">
              <a:buNone/>
            </a:pPr>
            <a:r>
              <a:rPr lang="en-US" sz="7200" b="1" dirty="0">
                <a:solidFill>
                  <a:sysClr val="windowText" lastClr="000000"/>
                </a:solidFill>
                <a:latin typeface="Calibri"/>
              </a:rPr>
              <a:t>4.2 Entertainment  -  may only be offered to stakeholders in the course of business provided it is reasonable and modest and neither influences the recipient’s objectivity nor could be construed as a means to make the recipient feel obliged to act in accordance with the wishes of the NPSO.</a:t>
            </a:r>
          </a:p>
          <a:p>
            <a:pPr marL="0" indent="0">
              <a:buNone/>
            </a:pPr>
            <a:r>
              <a:rPr lang="en-US" sz="7200" b="1" dirty="0">
                <a:solidFill>
                  <a:sysClr val="windowText" lastClr="000000"/>
                </a:solidFill>
                <a:latin typeface="Calibri"/>
              </a:rPr>
              <a:t>4.3 Donations to political parties and charitable organisations may be arranged on the condition that it is transparent and in accordance with existing laws and legislations of the country; it does not influence the recipient’s objectivity and should not be interpreted as a means to make the recipient feel obliged to act in accordance with the wishes of the NPSO</a:t>
            </a:r>
            <a:r>
              <a:rPr lang="en-US" sz="7200" b="1" dirty="0" smtClean="0">
                <a:solidFill>
                  <a:sysClr val="windowText" lastClr="000000"/>
                </a:solidFill>
                <a:latin typeface="Calibri"/>
              </a:rPr>
              <a:t>.</a:t>
            </a:r>
            <a:endParaRPr lang="en-US" sz="7200" b="1" dirty="0">
              <a:solidFill>
                <a:sysClr val="windowText" lastClr="000000"/>
              </a:solidFill>
              <a:latin typeface="Calibri"/>
            </a:endParaRPr>
          </a:p>
        </p:txBody>
      </p:sp>
      <p:pic>
        <p:nvPicPr>
          <p:cNvPr id="4" name="Picture 3"/>
          <p:cNvPicPr>
            <a:picLocks noChangeAspect="1"/>
          </p:cNvPicPr>
          <p:nvPr/>
        </p:nvPicPr>
        <p:blipFill>
          <a:blip r:embed="rId4"/>
          <a:stretch>
            <a:fillRect/>
          </a:stretch>
        </p:blipFill>
        <p:spPr>
          <a:xfrm>
            <a:off x="7010400" y="6388066"/>
            <a:ext cx="2072918" cy="38208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5741475"/>
            <a:ext cx="506870" cy="964688"/>
          </a:xfrm>
          <a:prstGeom prst="rect">
            <a:avLst/>
          </a:prstGeom>
        </p:spPr>
      </p:pic>
      <p:pic>
        <p:nvPicPr>
          <p:cNvPr id="7" name="Picture 6"/>
          <p:cNvPicPr>
            <a:picLocks noChangeAspect="1"/>
          </p:cNvPicPr>
          <p:nvPr/>
        </p:nvPicPr>
        <p:blipFill>
          <a:blip r:embed="rId6"/>
          <a:stretch>
            <a:fillRect/>
          </a:stretch>
        </p:blipFill>
        <p:spPr>
          <a:xfrm>
            <a:off x="138233" y="186990"/>
            <a:ext cx="883542" cy="788120"/>
          </a:xfrm>
          <a:prstGeom prst="rect">
            <a:avLst/>
          </a:prstGeom>
        </p:spPr>
      </p:pic>
    </p:spTree>
    <p:extLst>
      <p:ext uri="{BB962C8B-B14F-4D97-AF65-F5344CB8AC3E}">
        <p14:creationId xmlns:p14="http://schemas.microsoft.com/office/powerpoint/2010/main" val="32947500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7081</TotalTime>
  <Words>3829</Words>
  <Application>Microsoft Office PowerPoint</Application>
  <PresentationFormat>On-screen Show (4:3)</PresentationFormat>
  <Paragraphs>256</Paragraphs>
  <Slides>23</Slides>
  <Notes>23</Notes>
  <HiddenSlides>0</HiddenSlides>
  <MMClips>0</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Office Theme</vt:lpstr>
      <vt:lpstr>1_Office Theme</vt:lpstr>
      <vt:lpstr>Code of Conduct  Workshop for PIPSO and NPSOs</vt:lpstr>
      <vt:lpstr>UNPRAC and UNCAC</vt:lpstr>
      <vt:lpstr>Integrity and PIPSO</vt:lpstr>
      <vt:lpstr>United Nations Convention Against Corruption (UNCAC)</vt:lpstr>
      <vt:lpstr>PIPSO &amp; NPSO Code of Conduct</vt:lpstr>
      <vt:lpstr>PIPSO &amp; NPSO Code of Conduct</vt:lpstr>
      <vt:lpstr>PIPSO &amp; NPSO Code of Conduct</vt:lpstr>
      <vt:lpstr>PIPSO &amp; NPSO Code of Conduct</vt:lpstr>
      <vt:lpstr>PIPSO &amp; NPSO Code of Conduct</vt:lpstr>
      <vt:lpstr>PIPSO &amp; NPSO Code of Conduct</vt:lpstr>
      <vt:lpstr>PIPSO &amp; NPSO Code of Conduct</vt:lpstr>
      <vt:lpstr>PIPSO &amp; NPSO Code of Conduct</vt:lpstr>
      <vt:lpstr>PIPSO &amp; NPSO Code of Conduct</vt:lpstr>
      <vt:lpstr>Feedback from NPSOs </vt:lpstr>
      <vt:lpstr>Feedback from NPSOs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UNDP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PIPSO John Hyde</dc:title>
  <dc:creator>John Hyde</dc:creator>
  <cp:keywords>UNPRAC</cp:keywords>
  <cp:lastModifiedBy>HP Probook</cp:lastModifiedBy>
  <cp:revision>257</cp:revision>
  <cp:lastPrinted>2014-09-02T21:25:39Z</cp:lastPrinted>
  <dcterms:created xsi:type="dcterms:W3CDTF">2012-12-04T04:59:20Z</dcterms:created>
  <dcterms:modified xsi:type="dcterms:W3CDTF">2017-07-24T22:30:24Z</dcterms:modified>
</cp:coreProperties>
</file>