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9" r:id="rId5"/>
    <p:sldId id="260" r:id="rId6"/>
    <p:sldId id="264" r:id="rId7"/>
    <p:sldId id="265"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7D049D1-B949-4604-9D18-28A4D7605813}" type="datetimeFigureOut">
              <a:rPr lang="en-AU" smtClean="0"/>
              <a:t>27/09/2017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3956600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7D049D1-B949-4604-9D18-28A4D7605813}" type="datetimeFigureOut">
              <a:rPr lang="en-AU" smtClean="0"/>
              <a:t>27/09/2017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2462458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7D049D1-B949-4604-9D18-28A4D7605813}" type="datetimeFigureOut">
              <a:rPr lang="en-AU" smtClean="0"/>
              <a:t>27/09/2017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2576609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7D049D1-B949-4604-9D18-28A4D7605813}" type="datetimeFigureOut">
              <a:rPr lang="en-AU" smtClean="0"/>
              <a:t>27/09/2017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3541947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D049D1-B949-4604-9D18-28A4D7605813}" type="datetimeFigureOut">
              <a:rPr lang="en-AU" smtClean="0"/>
              <a:t>27/09/2017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3626379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77D049D1-B949-4604-9D18-28A4D7605813}" type="datetimeFigureOut">
              <a:rPr lang="en-AU" smtClean="0"/>
              <a:t>27/09/2017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2644810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77D049D1-B949-4604-9D18-28A4D7605813}" type="datetimeFigureOut">
              <a:rPr lang="en-AU" smtClean="0"/>
              <a:t>27/09/2017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300357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7D049D1-B949-4604-9D18-28A4D7605813}" type="datetimeFigureOut">
              <a:rPr lang="en-AU" smtClean="0"/>
              <a:t>27/09/2017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100343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049D1-B949-4604-9D18-28A4D7605813}" type="datetimeFigureOut">
              <a:rPr lang="en-AU" smtClean="0"/>
              <a:t>27/09/2017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3943998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049D1-B949-4604-9D18-28A4D7605813}" type="datetimeFigureOut">
              <a:rPr lang="en-AU" smtClean="0"/>
              <a:t>27/09/2017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87403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D049D1-B949-4604-9D18-28A4D7605813}" type="datetimeFigureOut">
              <a:rPr lang="en-AU" smtClean="0"/>
              <a:t>27/09/2017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F8418C8-F274-4DAC-9D0C-5DBDBBC32A84}" type="slidenum">
              <a:rPr lang="en-AU" smtClean="0"/>
              <a:t>‹#›</a:t>
            </a:fld>
            <a:endParaRPr lang="en-AU"/>
          </a:p>
        </p:txBody>
      </p:sp>
    </p:spTree>
    <p:extLst>
      <p:ext uri="{BB962C8B-B14F-4D97-AF65-F5344CB8AC3E}">
        <p14:creationId xmlns:p14="http://schemas.microsoft.com/office/powerpoint/2010/main" val="2367634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D049D1-B949-4604-9D18-28A4D7605813}" type="datetimeFigureOut">
              <a:rPr lang="en-AU" smtClean="0"/>
              <a:t>27/09/2017</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418C8-F274-4DAC-9D0C-5DBDBBC32A84}" type="slidenum">
              <a:rPr lang="en-AU" smtClean="0"/>
              <a:t>‹#›</a:t>
            </a:fld>
            <a:endParaRPr lang="en-AU"/>
          </a:p>
        </p:txBody>
      </p:sp>
    </p:spTree>
    <p:extLst>
      <p:ext uri="{BB962C8B-B14F-4D97-AF65-F5344CB8AC3E}">
        <p14:creationId xmlns:p14="http://schemas.microsoft.com/office/powerpoint/2010/main" val="1513121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AGRI-TOURISM: MEETING VISITOR DEMANDS </a:t>
            </a:r>
            <a:endParaRPr lang="en-AU" dirty="0"/>
          </a:p>
        </p:txBody>
      </p:sp>
      <p:sp>
        <p:nvSpPr>
          <p:cNvPr id="3" name="Subtitle 2"/>
          <p:cNvSpPr>
            <a:spLocks noGrp="1"/>
          </p:cNvSpPr>
          <p:nvPr>
            <p:ph type="subTitle" idx="1"/>
          </p:nvPr>
        </p:nvSpPr>
        <p:spPr/>
        <p:txBody>
          <a:bodyPr/>
          <a:lstStyle/>
          <a:p>
            <a:r>
              <a:rPr lang="en-AU" dirty="0" smtClean="0"/>
              <a:t>Meeting visitors demands  – what can and should be done better in agribusiness to support the industry.</a:t>
            </a:r>
            <a:endParaRPr lang="en-AU" dirty="0"/>
          </a:p>
        </p:txBody>
      </p:sp>
    </p:spTree>
    <p:extLst>
      <p:ext uri="{BB962C8B-B14F-4D97-AF65-F5344CB8AC3E}">
        <p14:creationId xmlns:p14="http://schemas.microsoft.com/office/powerpoint/2010/main" val="1194400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Linking Tourism and Agriculture</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Agriculture plays a vital role in the tourism &amp; hospitality industry </a:t>
            </a:r>
          </a:p>
          <a:p>
            <a:r>
              <a:rPr lang="en-AU" dirty="0" smtClean="0"/>
              <a:t>Food is part of the visitor experience </a:t>
            </a:r>
          </a:p>
          <a:p>
            <a:r>
              <a:rPr lang="en-AU" dirty="0" smtClean="0"/>
              <a:t>High quality food, every day of the year essential for hotels, lodges, resorts and restaurants </a:t>
            </a:r>
          </a:p>
          <a:p>
            <a:r>
              <a:rPr lang="en-AU" dirty="0" smtClean="0"/>
              <a:t>Food purchasing bill of tourism is usually very high, however very little is seen spent locally</a:t>
            </a:r>
          </a:p>
          <a:p>
            <a:r>
              <a:rPr lang="en-AU" dirty="0" smtClean="0"/>
              <a:t>Common problems of sourcing products locally are well known: </a:t>
            </a:r>
            <a:r>
              <a:rPr lang="en-AU" b="1" i="1" dirty="0" smtClean="0"/>
              <a:t>inadequate quality, reliability, or volume of produce</a:t>
            </a:r>
            <a:r>
              <a:rPr lang="en-AU" dirty="0" smtClean="0"/>
              <a:t>, further exacerbated by </a:t>
            </a:r>
            <a:r>
              <a:rPr lang="en-AU" b="1" i="1" dirty="0" smtClean="0"/>
              <a:t>poor transport, lack of communication </a:t>
            </a:r>
            <a:r>
              <a:rPr lang="en-AU" dirty="0" smtClean="0"/>
              <a:t>and </a:t>
            </a:r>
            <a:r>
              <a:rPr lang="en-AU" b="1" i="1" dirty="0" smtClean="0"/>
              <a:t>information between supplier </a:t>
            </a:r>
            <a:r>
              <a:rPr lang="en-AU" dirty="0" smtClean="0"/>
              <a:t>(local farmers) &amp; purchasers (e.g. hoteliers)</a:t>
            </a:r>
          </a:p>
          <a:p>
            <a:r>
              <a:rPr lang="en-AU" dirty="0" smtClean="0"/>
              <a:t>Other problems faced by hoteliers include poor handling &amp; storage</a:t>
            </a:r>
          </a:p>
          <a:p>
            <a:pPr marL="0" indent="0">
              <a:buNone/>
            </a:pPr>
            <a:endParaRPr lang="en-AU" dirty="0"/>
          </a:p>
        </p:txBody>
      </p:sp>
    </p:spTree>
    <p:extLst>
      <p:ext uri="{BB962C8B-B14F-4D97-AF65-F5344CB8AC3E}">
        <p14:creationId xmlns:p14="http://schemas.microsoft.com/office/powerpoint/2010/main" val="3598463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Factors influencing strength &amp; type of linkages between tourism &amp; Agriculture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780567"/>
              </p:ext>
            </p:extLst>
          </p:nvPr>
        </p:nvGraphicFramePr>
        <p:xfrm>
          <a:off x="838200" y="1825625"/>
          <a:ext cx="10515600" cy="422148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pPr marL="0" indent="0">
                        <a:buFont typeface="Arial" panose="020B0604020202020204" pitchFamily="34" charset="0"/>
                        <a:buNone/>
                      </a:pPr>
                      <a:r>
                        <a:rPr lang="en-GB" dirty="0" smtClean="0"/>
                        <a:t>Demand Related Factors</a:t>
                      </a:r>
                      <a:endParaRPr lang="en-GB" dirty="0"/>
                    </a:p>
                  </a:txBody>
                  <a:tcPr/>
                </a:tc>
                <a:tc>
                  <a:txBody>
                    <a:bodyPr/>
                    <a:lstStyle/>
                    <a:p>
                      <a:r>
                        <a:rPr lang="en-GB" dirty="0" smtClean="0"/>
                        <a:t>Supply Related Factors </a:t>
                      </a:r>
                      <a:endParaRPr lang="en-GB" dirty="0"/>
                    </a:p>
                  </a:txBody>
                  <a:tcPr/>
                </a:tc>
                <a:tc>
                  <a:txBody>
                    <a:bodyPr/>
                    <a:lstStyle/>
                    <a:p>
                      <a:r>
                        <a:rPr lang="en-GB" dirty="0" smtClean="0"/>
                        <a:t>Marketing</a:t>
                      </a:r>
                      <a:r>
                        <a:rPr lang="en-GB" baseline="0" dirty="0" smtClean="0"/>
                        <a:t> &amp; Intermediary Factors </a:t>
                      </a:r>
                      <a:endParaRPr lang="en-GB" dirty="0"/>
                    </a:p>
                  </a:txBody>
                  <a:tcPr/>
                </a:tc>
              </a:tr>
              <a:tr h="370840">
                <a:tc>
                  <a:txBody>
                    <a:bodyPr/>
                    <a:lstStyle/>
                    <a:p>
                      <a:pPr marL="285750" indent="-285750">
                        <a:buFont typeface="Arial" panose="020B0604020202020204" pitchFamily="34" charset="0"/>
                        <a:buChar char="•"/>
                      </a:pPr>
                      <a:r>
                        <a:rPr lang="en-GB" dirty="0" smtClean="0"/>
                        <a:t>The type of accommodation/restaurant/cafe with respect</a:t>
                      </a:r>
                      <a:r>
                        <a:rPr lang="en-GB" baseline="0" dirty="0" smtClean="0"/>
                        <a:t> to ownership, size &amp; class</a:t>
                      </a:r>
                      <a:endParaRPr lang="en-GB" dirty="0" smtClean="0"/>
                    </a:p>
                  </a:txBody>
                  <a:tcPr/>
                </a:tc>
                <a:tc>
                  <a:txBody>
                    <a:bodyPr/>
                    <a:lstStyle/>
                    <a:p>
                      <a:pPr marL="285750" indent="-285750">
                        <a:buFont typeface="Arial" panose="020B0604020202020204" pitchFamily="34" charset="0"/>
                        <a:buChar char="•"/>
                      </a:pPr>
                      <a:r>
                        <a:rPr lang="en-GB" dirty="0" smtClean="0"/>
                        <a:t>Physical limitations</a:t>
                      </a:r>
                      <a:r>
                        <a:rPr lang="en-GB" baseline="0" dirty="0" smtClean="0"/>
                        <a:t> </a:t>
                      </a:r>
                      <a:endParaRPr lang="en-GB" dirty="0"/>
                    </a:p>
                  </a:txBody>
                  <a:tcPr/>
                </a:tc>
                <a:tc>
                  <a:txBody>
                    <a:bodyPr/>
                    <a:lstStyle/>
                    <a:p>
                      <a:pPr marL="285750" indent="-285750">
                        <a:buFont typeface="Arial" panose="020B0604020202020204" pitchFamily="34" charset="0"/>
                        <a:buChar char="•"/>
                      </a:pPr>
                      <a:r>
                        <a:rPr lang="en-GB" dirty="0" smtClean="0"/>
                        <a:t>Marketing</a:t>
                      </a:r>
                      <a:r>
                        <a:rPr lang="en-GB" baseline="0" dirty="0" smtClean="0"/>
                        <a:t> &amp; infrastructure constrains </a:t>
                      </a:r>
                      <a:endParaRPr lang="en-GB" dirty="0"/>
                    </a:p>
                  </a:txBody>
                  <a:tcPr/>
                </a:tc>
              </a:tr>
              <a:tr h="370840">
                <a:tc>
                  <a:txBody>
                    <a:bodyPr/>
                    <a:lstStyle/>
                    <a:p>
                      <a:pPr marL="285750" indent="-285750">
                        <a:buFont typeface="Arial" panose="020B0604020202020204" pitchFamily="34" charset="0"/>
                        <a:buChar char="•"/>
                      </a:pPr>
                      <a:r>
                        <a:rPr lang="en-GB" dirty="0" smtClean="0"/>
                        <a:t>What stage of growth</a:t>
                      </a:r>
                      <a:r>
                        <a:rPr lang="en-GB" baseline="0" dirty="0" smtClean="0"/>
                        <a:t> our tourism industry is in (maturity)</a:t>
                      </a:r>
                      <a:endParaRPr lang="en-GB" dirty="0"/>
                    </a:p>
                  </a:txBody>
                  <a:tcPr/>
                </a:tc>
                <a:tc>
                  <a:txBody>
                    <a:bodyPr/>
                    <a:lstStyle/>
                    <a:p>
                      <a:pPr marL="285750" indent="-285750">
                        <a:buFont typeface="Arial" panose="020B0604020202020204" pitchFamily="34" charset="0"/>
                        <a:buChar char="•"/>
                      </a:pPr>
                      <a:r>
                        <a:rPr lang="en-GB" dirty="0" smtClean="0"/>
                        <a:t>Entrenched production (</a:t>
                      </a:r>
                      <a:r>
                        <a:rPr lang="en-GB" dirty="0" err="1" smtClean="0"/>
                        <a:t>e.g</a:t>
                      </a:r>
                      <a:r>
                        <a:rPr lang="en-GB" dirty="0" smtClean="0"/>
                        <a:t> plantation crops for export</a:t>
                      </a:r>
                      <a:endParaRPr lang="en-GB" dirty="0"/>
                    </a:p>
                  </a:txBody>
                  <a:tcPr/>
                </a:tc>
                <a:tc>
                  <a:txBody>
                    <a:bodyPr/>
                    <a:lstStyle/>
                    <a:p>
                      <a:pPr marL="285750" indent="-285750">
                        <a:buFont typeface="Arial" panose="020B0604020202020204" pitchFamily="34" charset="0"/>
                        <a:buChar char="•"/>
                      </a:pPr>
                      <a:r>
                        <a:rPr lang="en-GB" dirty="0" smtClean="0"/>
                        <a:t>Supply</a:t>
                      </a:r>
                      <a:r>
                        <a:rPr lang="en-GB" baseline="0" dirty="0" smtClean="0"/>
                        <a:t> does not match demand</a:t>
                      </a:r>
                      <a:endParaRPr lang="en-GB" dirty="0"/>
                    </a:p>
                  </a:txBody>
                  <a:tcPr/>
                </a:tc>
              </a:tr>
              <a:tr h="370840">
                <a:tc>
                  <a:txBody>
                    <a:bodyPr/>
                    <a:lstStyle/>
                    <a:p>
                      <a:pPr marL="285750" indent="-285750">
                        <a:buFont typeface="Arial" panose="020B0604020202020204" pitchFamily="34" charset="0"/>
                        <a:buChar char="•"/>
                      </a:pPr>
                      <a:r>
                        <a:rPr lang="en-GB" dirty="0" smtClean="0"/>
                        <a:t>The</a:t>
                      </a:r>
                      <a:r>
                        <a:rPr lang="en-GB" baseline="0" dirty="0" smtClean="0"/>
                        <a:t> type of tourist</a:t>
                      </a:r>
                      <a:endParaRPr lang="en-GB" dirty="0"/>
                    </a:p>
                  </a:txBody>
                  <a:tcPr/>
                </a:tc>
                <a:tc>
                  <a:txBody>
                    <a:bodyPr/>
                    <a:lstStyle/>
                    <a:p>
                      <a:pPr marL="285750" indent="-285750">
                        <a:buFont typeface="Arial" panose="020B0604020202020204" pitchFamily="34" charset="0"/>
                        <a:buChar char="•"/>
                      </a:pPr>
                      <a:r>
                        <a:rPr lang="en-GB" dirty="0" smtClean="0"/>
                        <a:t>Quantity</a:t>
                      </a:r>
                      <a:r>
                        <a:rPr lang="en-GB" baseline="0" dirty="0" smtClean="0"/>
                        <a:t> &amp; quality of products </a:t>
                      </a:r>
                      <a:endParaRPr lang="en-GB" dirty="0"/>
                    </a:p>
                  </a:txBody>
                  <a:tcPr/>
                </a:tc>
                <a:tc>
                  <a:txBody>
                    <a:bodyPr/>
                    <a:lstStyle/>
                    <a:p>
                      <a:pPr marL="285750" indent="-285750">
                        <a:buFont typeface="Arial" panose="020B0604020202020204" pitchFamily="34" charset="0"/>
                        <a:buChar char="•"/>
                      </a:pPr>
                      <a:r>
                        <a:rPr lang="en-GB" dirty="0" smtClean="0"/>
                        <a:t>Spatial</a:t>
                      </a:r>
                      <a:r>
                        <a:rPr lang="en-GB" baseline="0" dirty="0" smtClean="0"/>
                        <a:t> patterns of supply </a:t>
                      </a:r>
                      <a:endParaRPr lang="en-GB" dirty="0"/>
                    </a:p>
                  </a:txBody>
                  <a:tcPr/>
                </a:tc>
              </a:tr>
              <a:tr h="370840">
                <a:tc>
                  <a:txBody>
                    <a:bodyPr/>
                    <a:lstStyle/>
                    <a:p>
                      <a:pPr marL="285750" indent="-285750">
                        <a:buFont typeface="Arial" panose="020B0604020202020204" pitchFamily="34" charset="0"/>
                        <a:buChar char="•"/>
                      </a:pPr>
                      <a:r>
                        <a:rPr lang="en-GB" dirty="0" smtClean="0"/>
                        <a:t>Promotion of our local cuisine</a:t>
                      </a:r>
                      <a:endParaRPr lang="en-GB" dirty="0"/>
                    </a:p>
                  </a:txBody>
                  <a:tcPr/>
                </a:tc>
                <a:tc>
                  <a:txBody>
                    <a:bodyPr/>
                    <a:lstStyle/>
                    <a:p>
                      <a:pPr marL="285750" indent="-285750">
                        <a:buFont typeface="Arial" panose="020B0604020202020204" pitchFamily="34" charset="0"/>
                        <a:buChar char="•"/>
                      </a:pPr>
                      <a:r>
                        <a:rPr lang="en-GB" dirty="0" smtClean="0"/>
                        <a:t>High prices of locally produced</a:t>
                      </a:r>
                      <a:r>
                        <a:rPr lang="en-GB" baseline="0" dirty="0" smtClean="0"/>
                        <a:t> food</a:t>
                      </a:r>
                      <a:endParaRPr lang="en-GB" dirty="0"/>
                    </a:p>
                  </a:txBody>
                  <a:tcPr/>
                </a:tc>
                <a:tc>
                  <a:txBody>
                    <a:bodyPr/>
                    <a:lstStyle/>
                    <a:p>
                      <a:endParaRPr lang="en-GB"/>
                    </a:p>
                  </a:txBody>
                  <a:tcPr/>
                </a:tc>
              </a:tr>
              <a:tr h="370840">
                <a:tc>
                  <a:txBody>
                    <a:bodyPr/>
                    <a:lstStyle/>
                    <a:p>
                      <a:endParaRPr lang="en-GB"/>
                    </a:p>
                  </a:txBody>
                  <a:tcPr/>
                </a:tc>
                <a:tc>
                  <a:txBody>
                    <a:bodyPr/>
                    <a:lstStyle/>
                    <a:p>
                      <a:pPr marL="285750" indent="-285750">
                        <a:buFont typeface="Arial" panose="020B0604020202020204" pitchFamily="34" charset="0"/>
                        <a:buChar char="•"/>
                      </a:pPr>
                      <a:r>
                        <a:rPr lang="en-GB" dirty="0" smtClean="0"/>
                        <a:t>Technological</a:t>
                      </a:r>
                      <a:r>
                        <a:rPr lang="en-GB" baseline="0" dirty="0" smtClean="0"/>
                        <a:t> &amp; processing limitations </a:t>
                      </a:r>
                      <a:endParaRPr lang="en-GB" dirty="0"/>
                    </a:p>
                  </a:txBody>
                  <a:tcPr/>
                </a:tc>
                <a:tc>
                  <a:txBody>
                    <a:bodyPr/>
                    <a:lstStyle/>
                    <a:p>
                      <a:endParaRPr lang="en-GB"/>
                    </a:p>
                  </a:txBody>
                  <a:tcPr/>
                </a:tc>
              </a:tr>
              <a:tr h="370840">
                <a:tc>
                  <a:txBody>
                    <a:bodyPr/>
                    <a:lstStyle/>
                    <a:p>
                      <a:endParaRPr lang="en-GB"/>
                    </a:p>
                  </a:txBody>
                  <a:tcPr/>
                </a:tc>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151150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Strengthening linkages- what can be done</a:t>
            </a:r>
            <a:endParaRPr lang="en-AU" dirty="0"/>
          </a:p>
        </p:txBody>
      </p:sp>
      <p:sp>
        <p:nvSpPr>
          <p:cNvPr id="3" name="Content Placeholder 2"/>
          <p:cNvSpPr>
            <a:spLocks noGrp="1"/>
          </p:cNvSpPr>
          <p:nvPr>
            <p:ph idx="1"/>
          </p:nvPr>
        </p:nvSpPr>
        <p:spPr/>
        <p:txBody>
          <a:bodyPr>
            <a:normAutofit lnSpcReduction="10000"/>
          </a:bodyPr>
          <a:lstStyle/>
          <a:p>
            <a:r>
              <a:rPr lang="en-AU" dirty="0" smtClean="0"/>
              <a:t>Introduce high end products for tourist consumption not just producing for domestic market.</a:t>
            </a:r>
          </a:p>
          <a:p>
            <a:r>
              <a:rPr lang="en-AU" dirty="0" smtClean="0"/>
              <a:t>Promotion of a local cuisine in restaurants/hotels that utilizes local supply.</a:t>
            </a:r>
          </a:p>
          <a:p>
            <a:r>
              <a:rPr lang="en-AU" dirty="0" smtClean="0"/>
              <a:t>Farm Tours/stays- sell experience based on farms/agribusiness to gain visitor appreciation of local produces.</a:t>
            </a:r>
          </a:p>
          <a:p>
            <a:r>
              <a:rPr lang="en-AU" dirty="0" smtClean="0"/>
              <a:t>Establish partnerships between Farmers’ Associations and Hoteliers to ensure market consistency and security.</a:t>
            </a:r>
          </a:p>
          <a:p>
            <a:r>
              <a:rPr lang="en-AU" dirty="0" smtClean="0"/>
              <a:t>Support proper labelling with nutritional content information and attractive packaging.</a:t>
            </a:r>
          </a:p>
          <a:p>
            <a:pPr marL="0" indent="0">
              <a:buNone/>
            </a:pPr>
            <a:endParaRPr lang="en-AU" dirty="0" smtClean="0"/>
          </a:p>
          <a:p>
            <a:endParaRPr lang="en-AU" dirty="0"/>
          </a:p>
        </p:txBody>
      </p:sp>
    </p:spTree>
    <p:extLst>
      <p:ext uri="{BB962C8B-B14F-4D97-AF65-F5344CB8AC3E}">
        <p14:creationId xmlns:p14="http://schemas.microsoft.com/office/powerpoint/2010/main" val="1393052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Visitor Highlights Word Cloud (IVS, 2015-2016) </a:t>
            </a:r>
            <a:endParaRPr lang="en-GB" dirty="0"/>
          </a:p>
        </p:txBody>
      </p:sp>
      <p:pic>
        <p:nvPicPr>
          <p:cNvPr id="4" name="Content Placeholder 3"/>
          <p:cNvPicPr>
            <a:picLocks noGrp="1"/>
          </p:cNvPicPr>
          <p:nvPr>
            <p:ph idx="1"/>
          </p:nvPr>
        </p:nvPicPr>
        <p:blipFill>
          <a:blip r:embed="rId2"/>
          <a:stretch>
            <a:fillRect/>
          </a:stretch>
        </p:blipFill>
        <p:spPr>
          <a:xfrm>
            <a:off x="1308295" y="1825625"/>
            <a:ext cx="9158067" cy="4351338"/>
          </a:xfrm>
          <a:prstGeom prst="rect">
            <a:avLst/>
          </a:prstGeom>
        </p:spPr>
      </p:pic>
    </p:spTree>
    <p:extLst>
      <p:ext uri="{BB962C8B-B14F-4D97-AF65-F5344CB8AC3E}">
        <p14:creationId xmlns:p14="http://schemas.microsoft.com/office/powerpoint/2010/main" val="3219099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Opportunities </a:t>
            </a:r>
            <a:endParaRPr lang="en-GB" dirty="0"/>
          </a:p>
        </p:txBody>
      </p:sp>
      <p:sp>
        <p:nvSpPr>
          <p:cNvPr id="3" name="Content Placeholder 2"/>
          <p:cNvSpPr>
            <a:spLocks noGrp="1"/>
          </p:cNvSpPr>
          <p:nvPr>
            <p:ph idx="1"/>
          </p:nvPr>
        </p:nvSpPr>
        <p:spPr/>
        <p:txBody>
          <a:bodyPr/>
          <a:lstStyle/>
          <a:p>
            <a:r>
              <a:rPr lang="en-GB" dirty="0" smtClean="0"/>
              <a:t>Farm stays, farm to table meals, farm camps</a:t>
            </a:r>
          </a:p>
          <a:p>
            <a:r>
              <a:rPr lang="en-GB" dirty="0" smtClean="0"/>
              <a:t>Farm Demonstrations </a:t>
            </a:r>
          </a:p>
          <a:p>
            <a:r>
              <a:rPr lang="en-GB" dirty="0" smtClean="0"/>
              <a:t>Farm tours </a:t>
            </a:r>
          </a:p>
          <a:p>
            <a:r>
              <a:rPr lang="en-GB" dirty="0" smtClean="0"/>
              <a:t>Festivals &amp; seasonal festivals ( pineapple festival, coconut festival </a:t>
            </a:r>
            <a:r>
              <a:rPr lang="en-GB" dirty="0" err="1" smtClean="0"/>
              <a:t>etc</a:t>
            </a:r>
            <a:r>
              <a:rPr lang="en-GB" dirty="0" smtClean="0"/>
              <a:t>…)</a:t>
            </a:r>
          </a:p>
          <a:p>
            <a:r>
              <a:rPr lang="en-GB" dirty="0" smtClean="0"/>
              <a:t>Cook offs/baking contest with locally grown ingredients </a:t>
            </a:r>
            <a:r>
              <a:rPr lang="en-GB" dirty="0" err="1" smtClean="0"/>
              <a:t>etc</a:t>
            </a:r>
            <a:r>
              <a:rPr lang="en-GB" dirty="0" smtClean="0"/>
              <a:t>…</a:t>
            </a:r>
          </a:p>
          <a:p>
            <a:r>
              <a:rPr lang="en-GB" dirty="0" smtClean="0"/>
              <a:t>Hosting events/special occasions: wedding, anniversaries </a:t>
            </a:r>
            <a:r>
              <a:rPr lang="en-GB" dirty="0" err="1" smtClean="0"/>
              <a:t>etc</a:t>
            </a:r>
            <a:r>
              <a:rPr lang="en-GB" dirty="0" smtClean="0"/>
              <a:t>…</a:t>
            </a:r>
          </a:p>
          <a:p>
            <a:endParaRPr lang="en-GB" dirty="0" smtClean="0"/>
          </a:p>
          <a:p>
            <a:endParaRPr lang="en-GB" dirty="0" smtClean="0"/>
          </a:p>
          <a:p>
            <a:endParaRPr lang="en-GB" dirty="0"/>
          </a:p>
        </p:txBody>
      </p:sp>
    </p:spTree>
    <p:extLst>
      <p:ext uri="{BB962C8B-B14F-4D97-AF65-F5344CB8AC3E}">
        <p14:creationId xmlns:p14="http://schemas.microsoft.com/office/powerpoint/2010/main" val="2224287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We also need to strengthen, improve and link existing products to our tourism industry: </a:t>
            </a:r>
          </a:p>
          <a:p>
            <a:r>
              <a:rPr lang="en-GB" dirty="0" smtClean="0"/>
              <a:t>coffee (Isabel Province, Malaita Province), </a:t>
            </a:r>
          </a:p>
          <a:p>
            <a:r>
              <a:rPr lang="en-GB" dirty="0" smtClean="0"/>
              <a:t>Cocoa (Guadalcanal, Makira </a:t>
            </a:r>
            <a:r>
              <a:rPr lang="en-GB" dirty="0" err="1" smtClean="0"/>
              <a:t>etc</a:t>
            </a:r>
            <a:r>
              <a:rPr lang="en-GB" dirty="0" smtClean="0"/>
              <a:t>…)</a:t>
            </a:r>
          </a:p>
          <a:p>
            <a:r>
              <a:rPr lang="en-GB" dirty="0" smtClean="0"/>
              <a:t>Coconut (Soaps, oils </a:t>
            </a:r>
            <a:r>
              <a:rPr lang="en-GB" dirty="0" err="1" smtClean="0"/>
              <a:t>etc</a:t>
            </a:r>
            <a:r>
              <a:rPr lang="en-GB" smtClean="0"/>
              <a:t>…)</a:t>
            </a:r>
            <a:endParaRPr lang="en-GB" dirty="0" smtClean="0"/>
          </a:p>
          <a:p>
            <a:r>
              <a:rPr lang="en-GB" dirty="0" smtClean="0"/>
              <a:t>Beef, pork, chicken </a:t>
            </a:r>
            <a:r>
              <a:rPr lang="en-GB" dirty="0" err="1" smtClean="0"/>
              <a:t>etc</a:t>
            </a:r>
            <a:r>
              <a:rPr lang="en-GB" dirty="0" smtClean="0"/>
              <a:t>…</a:t>
            </a:r>
          </a:p>
          <a:p>
            <a:pPr marL="0" indent="0">
              <a:buNone/>
            </a:pPr>
            <a:endParaRPr lang="en-GB" dirty="0"/>
          </a:p>
        </p:txBody>
      </p:sp>
    </p:spTree>
    <p:extLst>
      <p:ext uri="{BB962C8B-B14F-4D97-AF65-F5344CB8AC3E}">
        <p14:creationId xmlns:p14="http://schemas.microsoft.com/office/powerpoint/2010/main" val="2542618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Conclusion</a:t>
            </a:r>
            <a:r>
              <a:rPr lang="en-GB" dirty="0" smtClean="0"/>
              <a:t> </a:t>
            </a:r>
            <a:endParaRPr lang="en-GB" dirty="0"/>
          </a:p>
        </p:txBody>
      </p:sp>
      <p:sp>
        <p:nvSpPr>
          <p:cNvPr id="3" name="Content Placeholder 2"/>
          <p:cNvSpPr>
            <a:spLocks noGrp="1"/>
          </p:cNvSpPr>
          <p:nvPr>
            <p:ph idx="1"/>
          </p:nvPr>
        </p:nvSpPr>
        <p:spPr/>
        <p:txBody>
          <a:bodyPr/>
          <a:lstStyle/>
          <a:p>
            <a:r>
              <a:rPr lang="en-GB" dirty="0" smtClean="0"/>
              <a:t>The agricultural sector would become more important in the future when S.I Tourism continues to grow and develop</a:t>
            </a:r>
          </a:p>
          <a:p>
            <a:r>
              <a:rPr lang="en-GB" dirty="0" smtClean="0"/>
              <a:t>The challenges that are mentioned in this presentation are considerable, yet if we work together to ease some of these barriers and meet the commercial needs and customer tastes, the Tourism Industry can significantly increase its contribution towards economical development</a:t>
            </a:r>
          </a:p>
        </p:txBody>
      </p:sp>
    </p:spTree>
    <p:extLst>
      <p:ext uri="{BB962C8B-B14F-4D97-AF65-F5344CB8AC3E}">
        <p14:creationId xmlns:p14="http://schemas.microsoft.com/office/powerpoint/2010/main" val="3492547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460</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AGRI-TOURISM: MEETING VISITOR DEMANDS </vt:lpstr>
      <vt:lpstr>Linking Tourism and Agriculture</vt:lpstr>
      <vt:lpstr>Factors influencing strength &amp; type of linkages between tourism &amp; Agriculture</vt:lpstr>
      <vt:lpstr>Strengthening linkages- what can be done</vt:lpstr>
      <vt:lpstr>Visitor Highlights Word Cloud (IVS, 2015-2016) </vt:lpstr>
      <vt:lpstr>Business Opportunities </vt:lpstr>
      <vt:lpstr>PowerPoint Presentation</vt:lpstr>
      <vt:lpstr>Conclusion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Eldine Devesi</dc:creator>
  <cp:lastModifiedBy>Rachel Sibisopere</cp:lastModifiedBy>
  <cp:revision>28</cp:revision>
  <dcterms:created xsi:type="dcterms:W3CDTF">2017-09-26T00:19:58Z</dcterms:created>
  <dcterms:modified xsi:type="dcterms:W3CDTF">2017-09-26T23:27:38Z</dcterms:modified>
</cp:coreProperties>
</file>