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handoutMasterIdLst>
    <p:handoutMasterId r:id="rId24"/>
  </p:handoutMasterIdLst>
  <p:sldIdLst>
    <p:sldId id="262" r:id="rId3"/>
    <p:sldId id="345" r:id="rId4"/>
    <p:sldId id="346" r:id="rId5"/>
    <p:sldId id="329" r:id="rId6"/>
    <p:sldId id="347" r:id="rId7"/>
    <p:sldId id="348" r:id="rId8"/>
    <p:sldId id="349" r:id="rId9"/>
    <p:sldId id="328" r:id="rId10"/>
    <p:sldId id="339" r:id="rId11"/>
    <p:sldId id="330" r:id="rId12"/>
    <p:sldId id="318" r:id="rId13"/>
    <p:sldId id="331" r:id="rId14"/>
    <p:sldId id="337" r:id="rId15"/>
    <p:sldId id="341" r:id="rId16"/>
    <p:sldId id="340" r:id="rId17"/>
    <p:sldId id="342" r:id="rId18"/>
    <p:sldId id="332" r:id="rId19"/>
    <p:sldId id="343" r:id="rId20"/>
    <p:sldId id="333" r:id="rId21"/>
    <p:sldId id="353" r:id="rId22"/>
    <p:sldId id="352" r:id="rId2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y Redding" initials="G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756" autoAdjust="0"/>
  </p:normalViewPr>
  <p:slideViewPr>
    <p:cSldViewPr>
      <p:cViewPr>
        <p:scale>
          <a:sx n="86" d="100"/>
          <a:sy n="86" d="100"/>
        </p:scale>
        <p:origin x="-786"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pPr>
              <a:defRPr/>
            </a:pPr>
            <a:fld id="{C370D965-6AEF-4044-A6A5-99CFCDF1DD78}" type="datetimeFigureOut">
              <a:rPr lang="en-US"/>
              <a:pPr>
                <a:defRPr/>
              </a:pPr>
              <a:t>27-Sep-17</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pPr>
              <a:defRPr/>
            </a:pPr>
            <a:fld id="{1336AE86-0167-0F4C-82EF-F635ED53AA24}" type="slidenum">
              <a:rPr lang="en-US"/>
              <a:pPr>
                <a:defRPr/>
              </a:pPr>
              <a:t>‹#›</a:t>
            </a:fld>
            <a:endParaRPr lang="en-US"/>
          </a:p>
        </p:txBody>
      </p:sp>
    </p:spTree>
    <p:extLst>
      <p:ext uri="{BB962C8B-B14F-4D97-AF65-F5344CB8AC3E}">
        <p14:creationId xmlns:p14="http://schemas.microsoft.com/office/powerpoint/2010/main" val="21061487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5.jp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0" y="4419600"/>
            <a:ext cx="9144000" cy="1447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Subtitle 2"/>
          <p:cNvSpPr>
            <a:spLocks noGrp="1"/>
          </p:cNvSpPr>
          <p:nvPr>
            <p:ph type="subTitle" idx="1"/>
          </p:nvPr>
        </p:nvSpPr>
        <p:spPr>
          <a:xfrm>
            <a:off x="0" y="3501008"/>
            <a:ext cx="9144000" cy="864096"/>
          </a:xfrm>
          <a:prstGeom prst="rect">
            <a:avLst/>
          </a:prstGeom>
          <a:noFill/>
          <a:ln>
            <a:noFill/>
          </a:ln>
        </p:spPr>
        <p:style>
          <a:lnRef idx="2">
            <a:schemeClr val="accent3"/>
          </a:lnRef>
          <a:fillRef idx="1">
            <a:schemeClr val="lt1"/>
          </a:fillRef>
          <a:effectRef idx="0">
            <a:schemeClr val="accent3"/>
          </a:effectRef>
          <a:fontRef idx="none"/>
        </p:style>
        <p:txBody>
          <a:bodyPr vert="horz"/>
          <a:lstStyle>
            <a:lvl1pPr marL="0" indent="0" algn="ctr">
              <a:buNone/>
              <a:defRPr sz="2400" b="1">
                <a:ln>
                  <a:noFill/>
                </a:ln>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2" name="Rectangle 1"/>
          <p:cNvSpPr/>
          <p:nvPr userDrawn="1"/>
        </p:nvSpPr>
        <p:spPr bwMode="auto">
          <a:xfrm>
            <a:off x="6172200" y="5029200"/>
            <a:ext cx="1066800" cy="533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402" y="4991824"/>
            <a:ext cx="1453402" cy="519355"/>
          </a:xfrm>
          <a:prstGeom prst="rect">
            <a:avLst/>
          </a:prstGeom>
        </p:spPr>
      </p:pic>
      <p:pic>
        <p:nvPicPr>
          <p:cNvPr id="17" name="Picture 16"/>
          <p:cNvPicPr>
            <a:picLocks noChangeAspect="1"/>
          </p:cNvPicPr>
          <p:nvPr userDrawn="1"/>
        </p:nvPicPr>
        <p:blipFill rotWithShape="1">
          <a:blip r:embed="rId4">
            <a:extLst>
              <a:ext uri="{28A0092B-C50C-407E-A947-70E740481C1C}">
                <a14:useLocalDpi xmlns:a14="http://schemas.microsoft.com/office/drawing/2010/main" val="0"/>
              </a:ext>
            </a:extLst>
          </a:blip>
          <a:srcRect t="23750" b="35000"/>
          <a:stretch/>
        </p:blipFill>
        <p:spPr>
          <a:xfrm>
            <a:off x="5726204" y="4991824"/>
            <a:ext cx="1862940" cy="482173"/>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76697" y="4991824"/>
            <a:ext cx="1143000" cy="513046"/>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34777" y="4579925"/>
            <a:ext cx="1038742" cy="906475"/>
          </a:xfrm>
          <a:prstGeom prst="rect">
            <a:avLst/>
          </a:prstGeom>
        </p:spPr>
      </p:pic>
    </p:spTree>
    <p:extLst>
      <p:ext uri="{BB962C8B-B14F-4D97-AF65-F5344CB8AC3E}">
        <p14:creationId xmlns:p14="http://schemas.microsoft.com/office/powerpoint/2010/main" val="35940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485800"/>
            <a:ext cx="8291264" cy="494928"/>
          </a:xfrm>
          <a:prstGeom prst="rect">
            <a:avLst/>
          </a:prstGeom>
        </p:spPr>
        <p:txBody>
          <a:bodyPr/>
          <a:lstStyle>
            <a:lvl1pPr algn="l">
              <a:defRPr sz="2400" b="1">
                <a:solidFill>
                  <a:srgbClr val="FFFFFF"/>
                </a:solidFill>
              </a:defRPr>
            </a:lvl1pPr>
          </a:lstStyle>
          <a:p>
            <a:r>
              <a:rPr lang="en-US"/>
              <a:t>Click to edit Master title style</a:t>
            </a:r>
            <a:endParaRPr lang="en-US" dirty="0"/>
          </a:p>
        </p:txBody>
      </p:sp>
      <p:sp>
        <p:nvSpPr>
          <p:cNvPr id="5" name="Content Placeholder 2"/>
          <p:cNvSpPr>
            <a:spLocks noGrp="1"/>
          </p:cNvSpPr>
          <p:nvPr>
            <p:ph idx="1"/>
          </p:nvPr>
        </p:nvSpPr>
        <p:spPr>
          <a:xfrm>
            <a:off x="457200" y="1340768"/>
            <a:ext cx="8229600"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027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0" y="4419600"/>
            <a:ext cx="9144000" cy="1447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Subtitle 2"/>
          <p:cNvSpPr>
            <a:spLocks noGrp="1"/>
          </p:cNvSpPr>
          <p:nvPr>
            <p:ph type="subTitle" idx="1"/>
          </p:nvPr>
        </p:nvSpPr>
        <p:spPr>
          <a:xfrm>
            <a:off x="0" y="3501008"/>
            <a:ext cx="9144000" cy="864096"/>
          </a:xfrm>
          <a:prstGeom prst="rect">
            <a:avLst/>
          </a:prstGeom>
          <a:noFill/>
          <a:ln>
            <a:noFill/>
          </a:ln>
        </p:spPr>
        <p:style>
          <a:lnRef idx="2">
            <a:schemeClr val="accent3"/>
          </a:lnRef>
          <a:fillRef idx="1">
            <a:schemeClr val="lt1"/>
          </a:fillRef>
          <a:effectRef idx="0">
            <a:schemeClr val="accent3"/>
          </a:effectRef>
          <a:fontRef idx="none"/>
        </p:style>
        <p:txBody>
          <a:bodyPr vert="horz"/>
          <a:lstStyle>
            <a:lvl1pPr marL="0" indent="0" algn="ctr">
              <a:buNone/>
              <a:defRPr sz="2400" b="1">
                <a:ln>
                  <a:noFill/>
                </a:ln>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2" name="Rectangle 1"/>
          <p:cNvSpPr/>
          <p:nvPr userDrawn="1"/>
        </p:nvSpPr>
        <p:spPr bwMode="auto">
          <a:xfrm>
            <a:off x="6172200" y="5029200"/>
            <a:ext cx="1066800" cy="533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0402" y="4991824"/>
            <a:ext cx="1453402" cy="519355"/>
          </a:xfrm>
          <a:prstGeom prst="rect">
            <a:avLst/>
          </a:prstGeom>
        </p:spPr>
      </p:pic>
      <p:pic>
        <p:nvPicPr>
          <p:cNvPr id="17" name="Picture 16"/>
          <p:cNvPicPr>
            <a:picLocks noChangeAspect="1"/>
          </p:cNvPicPr>
          <p:nvPr userDrawn="1"/>
        </p:nvPicPr>
        <p:blipFill rotWithShape="1">
          <a:blip r:embed="rId4">
            <a:extLst>
              <a:ext uri="{28A0092B-C50C-407E-A947-70E740481C1C}">
                <a14:useLocalDpi xmlns:a14="http://schemas.microsoft.com/office/drawing/2010/main" val="0"/>
              </a:ext>
            </a:extLst>
          </a:blip>
          <a:srcRect t="23750" b="35000"/>
          <a:stretch/>
        </p:blipFill>
        <p:spPr>
          <a:xfrm>
            <a:off x="5726204" y="4991824"/>
            <a:ext cx="1862940" cy="482173"/>
          </a:xfrm>
          <a:prstGeom prst="rect">
            <a:avLst/>
          </a:prstGeom>
        </p:spPr>
      </p:pic>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76697" y="4991824"/>
            <a:ext cx="1143000" cy="51304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34777" y="4579925"/>
            <a:ext cx="1038742" cy="906475"/>
          </a:xfrm>
          <a:prstGeom prst="rect">
            <a:avLst/>
          </a:prstGeom>
        </p:spPr>
      </p:pic>
    </p:spTree>
    <p:extLst>
      <p:ext uri="{BB962C8B-B14F-4D97-AF65-F5344CB8AC3E}">
        <p14:creationId xmlns:p14="http://schemas.microsoft.com/office/powerpoint/2010/main" val="2392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485800"/>
            <a:ext cx="8291264" cy="494928"/>
          </a:xfrm>
          <a:prstGeom prst="rect">
            <a:avLst/>
          </a:prstGeom>
        </p:spPr>
        <p:txBody>
          <a:bodyPr/>
          <a:lstStyle>
            <a:lvl1pPr algn="l">
              <a:defRPr sz="2400" b="1">
                <a:solidFill>
                  <a:srgbClr val="FFFFFF"/>
                </a:solidFill>
              </a:defRPr>
            </a:lvl1pPr>
          </a:lstStyle>
          <a:p>
            <a:r>
              <a:rPr lang="en-US"/>
              <a:t>Click to edit Master title style</a:t>
            </a:r>
            <a:endParaRPr lang="en-US" dirty="0"/>
          </a:p>
        </p:txBody>
      </p:sp>
      <p:sp>
        <p:nvSpPr>
          <p:cNvPr id="5" name="Content Placeholder 2"/>
          <p:cNvSpPr>
            <a:spLocks noGrp="1"/>
          </p:cNvSpPr>
          <p:nvPr>
            <p:ph idx="1"/>
          </p:nvPr>
        </p:nvSpPr>
        <p:spPr>
          <a:xfrm>
            <a:off x="457200" y="1340768"/>
            <a:ext cx="8229600"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024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heme" Target="../theme/theme2.xml"/><Relationship Id="rId7"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PHAMA_ppoint_h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05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p:nvPicPr>
        <p:blipFill rotWithShape="1">
          <a:blip r:embed="rId5">
            <a:extLst>
              <a:ext uri="{28A0092B-C50C-407E-A947-70E740481C1C}">
                <a14:useLocalDpi xmlns:a14="http://schemas.microsoft.com/office/drawing/2010/main" val="0"/>
              </a:ext>
            </a:extLst>
          </a:blip>
          <a:srcRect b="91525"/>
          <a:stretch/>
        </p:blipFill>
        <p:spPr bwMode="auto">
          <a:xfrm>
            <a:off x="0" y="6108700"/>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04598" y="6262445"/>
            <a:ext cx="1453402" cy="519355"/>
          </a:xfrm>
          <a:prstGeom prst="rect">
            <a:avLst/>
          </a:prstGeom>
        </p:spPr>
      </p:pic>
      <p:pic>
        <p:nvPicPr>
          <p:cNvPr id="2" name="Picture 1"/>
          <p:cNvPicPr>
            <a:picLocks noChangeAspect="1"/>
          </p:cNvPicPr>
          <p:nvPr userDrawn="1"/>
        </p:nvPicPr>
        <p:blipFill rotWithShape="1">
          <a:blip r:embed="rId7">
            <a:extLst>
              <a:ext uri="{28A0092B-C50C-407E-A947-70E740481C1C}">
                <a14:useLocalDpi xmlns:a14="http://schemas.microsoft.com/office/drawing/2010/main" val="0"/>
              </a:ext>
            </a:extLst>
          </a:blip>
          <a:srcRect t="23750" b="35000"/>
          <a:stretch/>
        </p:blipFill>
        <p:spPr>
          <a:xfrm>
            <a:off x="7010400" y="6262445"/>
            <a:ext cx="1862940" cy="482173"/>
          </a:xfrm>
          <a:prstGeom prst="rect">
            <a:avLst/>
          </a:prstGeom>
        </p:spPr>
      </p:pic>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7200" y="6268754"/>
            <a:ext cx="1143000" cy="513046"/>
          </a:xfrm>
          <a:prstGeom prst="rect">
            <a:avLst/>
          </a:prstGeom>
        </p:spPr>
      </p:pic>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28800" y="6248400"/>
            <a:ext cx="1804046" cy="5334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HAMA_ppoint_h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05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p:nvPicPr>
        <p:blipFill rotWithShape="1">
          <a:blip r:embed="rId5">
            <a:extLst>
              <a:ext uri="{28A0092B-C50C-407E-A947-70E740481C1C}">
                <a14:useLocalDpi xmlns:a14="http://schemas.microsoft.com/office/drawing/2010/main" val="0"/>
              </a:ext>
            </a:extLst>
          </a:blip>
          <a:srcRect b="91525"/>
          <a:stretch/>
        </p:blipFill>
        <p:spPr bwMode="auto">
          <a:xfrm>
            <a:off x="0" y="6108700"/>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04598" y="6262445"/>
            <a:ext cx="1453402" cy="519355"/>
          </a:xfrm>
          <a:prstGeom prst="rect">
            <a:avLst/>
          </a:prstGeom>
        </p:spPr>
      </p:pic>
      <p:pic>
        <p:nvPicPr>
          <p:cNvPr id="5" name="Picture 4"/>
          <p:cNvPicPr>
            <a:picLocks noChangeAspect="1"/>
          </p:cNvPicPr>
          <p:nvPr userDrawn="1"/>
        </p:nvPicPr>
        <p:blipFill rotWithShape="1">
          <a:blip r:embed="rId7">
            <a:extLst>
              <a:ext uri="{28A0092B-C50C-407E-A947-70E740481C1C}">
                <a14:useLocalDpi xmlns:a14="http://schemas.microsoft.com/office/drawing/2010/main" val="0"/>
              </a:ext>
            </a:extLst>
          </a:blip>
          <a:srcRect t="23750" b="35000"/>
          <a:stretch/>
        </p:blipFill>
        <p:spPr>
          <a:xfrm>
            <a:off x="7010400" y="6262445"/>
            <a:ext cx="1862940" cy="482173"/>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7200" y="6268754"/>
            <a:ext cx="1143000" cy="513046"/>
          </a:xfrm>
          <a:prstGeom prst="rect">
            <a:avLst/>
          </a:prstGeom>
        </p:spPr>
      </p:pic>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28800" y="6248400"/>
            <a:ext cx="1804046" cy="533400"/>
          </a:xfrm>
          <a:prstGeom prst="rect">
            <a:avLst/>
          </a:prstGeom>
        </p:spPr>
      </p:pic>
    </p:spTree>
    <p:extLst>
      <p:ext uri="{BB962C8B-B14F-4D97-AF65-F5344CB8AC3E}">
        <p14:creationId xmlns:p14="http://schemas.microsoft.com/office/powerpoint/2010/main" val="1283819281"/>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Subtitle 1"/>
          <p:cNvSpPr>
            <a:spLocks noGrp="1"/>
          </p:cNvSpPr>
          <p:nvPr>
            <p:ph type="subTitle" idx="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r>
              <a:rPr lang="en-US" dirty="0" smtClean="0">
                <a:solidFill>
                  <a:schemeClr val="accent5">
                    <a:lumMod val="25000"/>
                  </a:schemeClr>
                </a:solidFill>
              </a:rPr>
              <a:t>Supporting Local Agribusinesses to Enhance their Competitiveness</a:t>
            </a:r>
          </a:p>
          <a:p>
            <a:endParaRPr lang="en-US" dirty="0">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4800"/>
            <a:ext cx="8291264" cy="533400"/>
          </a:xfrm>
        </p:spPr>
        <p:txBody>
          <a:bodyPr/>
          <a:lstStyle/>
          <a:p>
            <a:r>
              <a:rPr lang="en-US" dirty="0" smtClean="0">
                <a:solidFill>
                  <a:schemeClr val="bg1"/>
                </a:solidFill>
              </a:rPr>
              <a:t>World cocoa markets</a:t>
            </a:r>
            <a:endParaRPr lang="en-US" dirty="0">
              <a:solidFill>
                <a:schemeClr val="bg1"/>
              </a:solidFill>
            </a:endParaRPr>
          </a:p>
        </p:txBody>
      </p:sp>
      <p:sp>
        <p:nvSpPr>
          <p:cNvPr id="3" name="Content Placeholder 2"/>
          <p:cNvSpPr>
            <a:spLocks noGrp="1"/>
          </p:cNvSpPr>
          <p:nvPr>
            <p:ph idx="1"/>
          </p:nvPr>
        </p:nvSpPr>
        <p:spPr>
          <a:xfrm>
            <a:off x="304800" y="1066800"/>
            <a:ext cx="8382000" cy="4876800"/>
          </a:xfrm>
        </p:spPr>
        <p:txBody>
          <a:bodyPr/>
          <a:lstStyle/>
          <a:p>
            <a:pPr marL="0" indent="0">
              <a:buNone/>
            </a:pPr>
            <a:r>
              <a:rPr lang="en-US" sz="1800" b="1" dirty="0" smtClean="0"/>
              <a:t>Bulk </a:t>
            </a:r>
            <a:r>
              <a:rPr lang="en-US" sz="1800" b="1" dirty="0"/>
              <a:t>market </a:t>
            </a:r>
          </a:p>
          <a:p>
            <a:r>
              <a:rPr lang="en-US" sz="1800" dirty="0" smtClean="0"/>
              <a:t>4.2 </a:t>
            </a:r>
            <a:r>
              <a:rPr lang="en-US" sz="1800" dirty="0"/>
              <a:t>million </a:t>
            </a:r>
            <a:r>
              <a:rPr lang="en-US" sz="1800" dirty="0" smtClean="0"/>
              <a:t>tonnes bought per year </a:t>
            </a:r>
            <a:endParaRPr lang="en-US" sz="1800" dirty="0"/>
          </a:p>
          <a:p>
            <a:r>
              <a:rPr lang="en-US" sz="1800" dirty="0" smtClean="0"/>
              <a:t>Prices set </a:t>
            </a:r>
            <a:r>
              <a:rPr lang="en-US" sz="1800" dirty="0"/>
              <a:t>against </a:t>
            </a:r>
            <a:r>
              <a:rPr lang="en-US" sz="1800" dirty="0" smtClean="0"/>
              <a:t>two international cocoa exchanges (Singapore and London)</a:t>
            </a:r>
          </a:p>
          <a:p>
            <a:r>
              <a:rPr lang="en-US" sz="1800" dirty="0" smtClean="0"/>
              <a:t>Fluctuating prices </a:t>
            </a:r>
          </a:p>
          <a:p>
            <a:endParaRPr lang="en-US" sz="1800" dirty="0"/>
          </a:p>
          <a:p>
            <a:pPr marL="0" indent="0">
              <a:buNone/>
            </a:pPr>
            <a:r>
              <a:rPr lang="en-US" sz="1800" b="1" dirty="0" smtClean="0"/>
              <a:t>Boutique </a:t>
            </a:r>
            <a:r>
              <a:rPr lang="en-US" sz="1800" b="1" dirty="0"/>
              <a:t>m</a:t>
            </a:r>
            <a:r>
              <a:rPr lang="en-US" sz="1800" b="1" dirty="0" smtClean="0"/>
              <a:t>arket </a:t>
            </a:r>
          </a:p>
          <a:p>
            <a:r>
              <a:rPr lang="en-US" sz="1800" dirty="0" smtClean="0"/>
              <a:t>Higher value market, established in last 10 years</a:t>
            </a:r>
          </a:p>
          <a:p>
            <a:r>
              <a:rPr lang="en-US" sz="1800" dirty="0" smtClean="0"/>
              <a:t>1,500 tonnes bought per year </a:t>
            </a:r>
          </a:p>
          <a:p>
            <a:r>
              <a:rPr lang="en-US" sz="1800" dirty="0" smtClean="0"/>
              <a:t>Bean to bar approach. Pricing is more consistent with emphasis on quality and relationships. </a:t>
            </a:r>
          </a:p>
          <a:p>
            <a:pPr marL="0" indent="0">
              <a:lnSpc>
                <a:spcPct val="150000"/>
              </a:lnSpc>
              <a:buNone/>
            </a:pPr>
            <a:endParaRPr lang="en-GB" sz="1800" dirty="0"/>
          </a:p>
          <a:p>
            <a:endParaRPr lang="en-GB" sz="1100" dirty="0"/>
          </a:p>
          <a:p>
            <a:endParaRPr lang="en-GB" sz="1100" dirty="0"/>
          </a:p>
          <a:p>
            <a:endParaRPr lang="en-US" sz="1100" dirty="0"/>
          </a:p>
        </p:txBody>
      </p:sp>
    </p:spTree>
    <p:extLst>
      <p:ext uri="{BB962C8B-B14F-4D97-AF65-F5344CB8AC3E}">
        <p14:creationId xmlns:p14="http://schemas.microsoft.com/office/powerpoint/2010/main" val="3532872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03" y="304800"/>
            <a:ext cx="8291264" cy="533400"/>
          </a:xfrm>
        </p:spPr>
        <p:txBody>
          <a:bodyPr/>
          <a:lstStyle/>
          <a:p>
            <a:r>
              <a:rPr lang="en-US" dirty="0" smtClean="0">
                <a:solidFill>
                  <a:schemeClr val="bg1"/>
                </a:solidFill>
              </a:rPr>
              <a:t>Solomon’s Cocoa in 2013</a:t>
            </a:r>
            <a:endParaRPr lang="en-US" dirty="0">
              <a:solidFill>
                <a:schemeClr val="bg1"/>
              </a:solidFill>
            </a:endParaRPr>
          </a:p>
        </p:txBody>
      </p:sp>
      <p:sp>
        <p:nvSpPr>
          <p:cNvPr id="3" name="Content Placeholder 2"/>
          <p:cNvSpPr>
            <a:spLocks noGrp="1"/>
          </p:cNvSpPr>
          <p:nvPr>
            <p:ph idx="1"/>
          </p:nvPr>
        </p:nvSpPr>
        <p:spPr>
          <a:xfrm>
            <a:off x="378535" y="1066800"/>
            <a:ext cx="8229600" cy="5105400"/>
          </a:xfrm>
        </p:spPr>
        <p:txBody>
          <a:bodyPr/>
          <a:lstStyle/>
          <a:p>
            <a:pPr marL="0" indent="0" algn="ctr">
              <a:lnSpc>
                <a:spcPct val="150000"/>
              </a:lnSpc>
              <a:buNone/>
            </a:pPr>
            <a:r>
              <a:rPr lang="en-US" sz="1800" b="1" i="1" dirty="0" smtClean="0"/>
              <a:t>Challenges </a:t>
            </a:r>
          </a:p>
          <a:p>
            <a:pPr marL="0" indent="0">
              <a:lnSpc>
                <a:spcPct val="150000"/>
              </a:lnSpc>
              <a:buNone/>
            </a:pPr>
            <a:r>
              <a:rPr lang="en-US" sz="1600" b="1" dirty="0" smtClean="0"/>
              <a:t>1. Lacking a Diversified Customer Base (Single bulk market)</a:t>
            </a:r>
          </a:p>
          <a:p>
            <a:pPr>
              <a:lnSpc>
                <a:spcPct val="150000"/>
              </a:lnSpc>
            </a:pPr>
            <a:r>
              <a:rPr lang="en-US" sz="1600" dirty="0" smtClean="0"/>
              <a:t>Entire trade from Solomons went to one Australian-based wholesaler  </a:t>
            </a:r>
          </a:p>
          <a:p>
            <a:pPr>
              <a:lnSpc>
                <a:spcPct val="150000"/>
              </a:lnSpc>
            </a:pPr>
            <a:r>
              <a:rPr lang="en-US" sz="1600" dirty="0" smtClean="0"/>
              <a:t>Sales arrangements - pre-financing to exporters tied them to lower prices. </a:t>
            </a:r>
          </a:p>
          <a:p>
            <a:pPr marL="0" indent="0">
              <a:lnSpc>
                <a:spcPct val="150000"/>
              </a:lnSpc>
              <a:buNone/>
            </a:pPr>
            <a:r>
              <a:rPr lang="en-US" sz="1600" b="1" dirty="0" smtClean="0"/>
              <a:t>2. No Standard Operating Procedures (Quality issues)</a:t>
            </a:r>
          </a:p>
          <a:p>
            <a:pPr>
              <a:lnSpc>
                <a:spcPct val="150000"/>
              </a:lnSpc>
            </a:pPr>
            <a:r>
              <a:rPr lang="en-US" sz="1600" dirty="0" smtClean="0"/>
              <a:t>Moisture levels &amp; smoke-taint of Solomons cocoa limited scope for improving pricing. </a:t>
            </a:r>
          </a:p>
          <a:p>
            <a:pPr>
              <a:lnSpc>
                <a:spcPct val="150000"/>
              </a:lnSpc>
            </a:pPr>
            <a:r>
              <a:rPr lang="en-US" sz="1600" dirty="0" smtClean="0"/>
              <a:t>No price incentive to improve </a:t>
            </a:r>
            <a:r>
              <a:rPr lang="en-US" sz="1600" dirty="0" smtClean="0"/>
              <a:t>quality; poor quality reduces competitiveness </a:t>
            </a:r>
            <a:endParaRPr lang="en-US" sz="1600" dirty="0" smtClean="0"/>
          </a:p>
          <a:p>
            <a:pPr marL="0" indent="0">
              <a:lnSpc>
                <a:spcPct val="150000"/>
              </a:lnSpc>
              <a:buNone/>
            </a:pPr>
            <a:r>
              <a:rPr lang="en-US" sz="1600" b="1" dirty="0" smtClean="0"/>
              <a:t>3. Limited market awareness</a:t>
            </a:r>
          </a:p>
          <a:p>
            <a:pPr>
              <a:lnSpc>
                <a:spcPct val="150000"/>
              </a:lnSpc>
            </a:pPr>
            <a:r>
              <a:rPr lang="en-US" sz="1600" dirty="0" smtClean="0"/>
              <a:t>Low market understanding </a:t>
            </a:r>
            <a:r>
              <a:rPr lang="en-US" sz="1600" dirty="0"/>
              <a:t>l</a:t>
            </a:r>
            <a:r>
              <a:rPr lang="en-US" sz="1600" dirty="0" smtClean="0"/>
              <a:t>imiting capacity for competitiveness</a:t>
            </a:r>
          </a:p>
          <a:p>
            <a:pPr marL="0" indent="0">
              <a:lnSpc>
                <a:spcPct val="150000"/>
              </a:lnSpc>
              <a:buNone/>
            </a:pPr>
            <a:r>
              <a:rPr lang="en-US" sz="1600" b="1" dirty="0" smtClean="0"/>
              <a:t>4. Business Definition </a:t>
            </a:r>
            <a:endParaRPr lang="en-US" sz="1600" b="1" dirty="0"/>
          </a:p>
          <a:p>
            <a:pPr>
              <a:lnSpc>
                <a:spcPct val="150000"/>
              </a:lnSpc>
            </a:pPr>
            <a:r>
              <a:rPr lang="en-US" sz="1600" dirty="0" smtClean="0"/>
              <a:t>Limited understanding of the product </a:t>
            </a:r>
            <a:r>
              <a:rPr lang="en-US" sz="1600" dirty="0" smtClean="0"/>
              <a:t>offered; unable to compete </a:t>
            </a:r>
            <a:endParaRPr lang="en-US" sz="1800" b="1" dirty="0" smtClean="0"/>
          </a:p>
          <a:p>
            <a:pPr marL="0" indent="0">
              <a:lnSpc>
                <a:spcPct val="150000"/>
              </a:lnSpc>
              <a:buNone/>
            </a:pPr>
            <a:r>
              <a:rPr lang="en-US" sz="1800" b="1" dirty="0" smtClean="0"/>
              <a:t>5. Lacking </a:t>
            </a:r>
            <a:r>
              <a:rPr lang="en-US" sz="1800" b="1" dirty="0" smtClean="0"/>
              <a:t>Innovation </a:t>
            </a:r>
            <a:r>
              <a:rPr lang="en-US" sz="1600" dirty="0" smtClean="0"/>
              <a:t>(only product was smoky beans; only one bulk market)</a:t>
            </a:r>
            <a:endParaRPr lang="en-US" sz="1600" dirty="0" smtClean="0"/>
          </a:p>
          <a:p>
            <a:pPr marL="0" indent="0">
              <a:lnSpc>
                <a:spcPct val="150000"/>
              </a:lnSpc>
              <a:buNone/>
            </a:pPr>
            <a:endParaRPr lang="en-US" sz="1800" dirty="0" smtClean="0"/>
          </a:p>
          <a:p>
            <a:pPr marL="0" indent="0">
              <a:lnSpc>
                <a:spcPct val="150000"/>
              </a:lnSpc>
              <a:buNone/>
            </a:pPr>
            <a:endParaRPr lang="en-US" sz="800" dirty="0"/>
          </a:p>
        </p:txBody>
      </p:sp>
    </p:spTree>
    <p:extLst>
      <p:ext uri="{BB962C8B-B14F-4D97-AF65-F5344CB8AC3E}">
        <p14:creationId xmlns:p14="http://schemas.microsoft.com/office/powerpoint/2010/main" val="3847059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4800"/>
            <a:ext cx="8291264" cy="533400"/>
          </a:xfrm>
        </p:spPr>
        <p:txBody>
          <a:bodyPr/>
          <a:lstStyle/>
          <a:p>
            <a:r>
              <a:rPr lang="en-US" dirty="0" smtClean="0">
                <a:solidFill>
                  <a:schemeClr val="bg1"/>
                </a:solidFill>
              </a:rPr>
              <a:t>PHAMA’s work</a:t>
            </a:r>
            <a:endParaRPr lang="en-US" dirty="0">
              <a:solidFill>
                <a:schemeClr val="bg1"/>
              </a:solidFill>
            </a:endParaRPr>
          </a:p>
        </p:txBody>
      </p:sp>
      <p:sp>
        <p:nvSpPr>
          <p:cNvPr id="3" name="Content Placeholder 2"/>
          <p:cNvSpPr>
            <a:spLocks noGrp="1"/>
          </p:cNvSpPr>
          <p:nvPr>
            <p:ph idx="1"/>
          </p:nvPr>
        </p:nvSpPr>
        <p:spPr>
          <a:xfrm>
            <a:off x="228600" y="1066800"/>
            <a:ext cx="8458200" cy="5029200"/>
          </a:xfrm>
        </p:spPr>
        <p:txBody>
          <a:bodyPr/>
          <a:lstStyle/>
          <a:p>
            <a:pPr marL="0" indent="0">
              <a:spcAft>
                <a:spcPts val="600"/>
              </a:spcAft>
              <a:buNone/>
            </a:pPr>
            <a:r>
              <a:rPr lang="en-US" sz="1800" b="1" dirty="0" smtClean="0"/>
              <a:t>Objective: </a:t>
            </a:r>
            <a:r>
              <a:rPr lang="en-US" sz="1800" dirty="0" smtClean="0"/>
              <a:t>develop </a:t>
            </a:r>
            <a:r>
              <a:rPr lang="en-US" sz="1800" dirty="0"/>
              <a:t>a boutique market in the Solomon Islands and increase value in the bulk </a:t>
            </a:r>
            <a:r>
              <a:rPr lang="en-US" sz="1800" dirty="0" smtClean="0"/>
              <a:t>market</a:t>
            </a:r>
          </a:p>
          <a:p>
            <a:pPr marL="0" indent="0">
              <a:spcAft>
                <a:spcPts val="600"/>
              </a:spcAft>
              <a:buNone/>
            </a:pPr>
            <a:r>
              <a:rPr lang="en-US" sz="1800" u="sng" dirty="0" smtClean="0"/>
              <a:t>Bulk Market:</a:t>
            </a:r>
          </a:p>
          <a:p>
            <a:pPr marL="0" indent="0">
              <a:spcAft>
                <a:spcPts val="600"/>
              </a:spcAft>
              <a:buNone/>
            </a:pPr>
            <a:r>
              <a:rPr lang="en-US" sz="1800" dirty="0" smtClean="0"/>
              <a:t>-</a:t>
            </a:r>
            <a:r>
              <a:rPr lang="en-US" sz="1800" dirty="0"/>
              <a:t>increase competition </a:t>
            </a:r>
            <a:endParaRPr lang="en-US" sz="1800" dirty="0" smtClean="0"/>
          </a:p>
          <a:p>
            <a:pPr marL="0" indent="0">
              <a:spcAft>
                <a:spcPts val="600"/>
              </a:spcAft>
              <a:buNone/>
            </a:pPr>
            <a:r>
              <a:rPr lang="en-US" sz="1800" dirty="0" smtClean="0"/>
              <a:t>-</a:t>
            </a:r>
            <a:r>
              <a:rPr lang="en-US" sz="1800" dirty="0"/>
              <a:t>improve terms of trade </a:t>
            </a:r>
            <a:endParaRPr lang="en-US" sz="1800" dirty="0" smtClean="0"/>
          </a:p>
          <a:p>
            <a:pPr marL="0" indent="0">
              <a:spcAft>
                <a:spcPts val="600"/>
              </a:spcAft>
              <a:buNone/>
            </a:pPr>
            <a:r>
              <a:rPr lang="en-US" sz="1800" u="sng" dirty="0" smtClean="0"/>
              <a:t>Boutique Market:</a:t>
            </a:r>
          </a:p>
          <a:p>
            <a:pPr marL="0" indent="0">
              <a:spcAft>
                <a:spcPts val="600"/>
              </a:spcAft>
              <a:buNone/>
            </a:pPr>
            <a:r>
              <a:rPr lang="en-US" sz="1800" dirty="0" smtClean="0"/>
              <a:t>-</a:t>
            </a:r>
            <a:r>
              <a:rPr lang="en-US" sz="1800" dirty="0"/>
              <a:t>increase sales </a:t>
            </a:r>
          </a:p>
          <a:p>
            <a:pPr marL="0" indent="0">
              <a:spcAft>
                <a:spcPts val="600"/>
              </a:spcAft>
              <a:buNone/>
            </a:pPr>
            <a:r>
              <a:rPr lang="en-US" sz="1800" dirty="0" smtClean="0"/>
              <a:t>-</a:t>
            </a:r>
            <a:r>
              <a:rPr lang="en-US" sz="1800" dirty="0"/>
              <a:t>improve quality </a:t>
            </a:r>
            <a:endParaRPr lang="en-US" sz="1800" dirty="0" smtClean="0"/>
          </a:p>
          <a:p>
            <a:pPr marL="0" indent="0">
              <a:spcAft>
                <a:spcPts val="600"/>
              </a:spcAft>
              <a:buNone/>
            </a:pPr>
            <a:endParaRPr lang="en-US" sz="1800" b="1" dirty="0" smtClean="0"/>
          </a:p>
          <a:p>
            <a:pPr marL="0" indent="0">
              <a:spcAft>
                <a:spcPts val="600"/>
              </a:spcAft>
              <a:buNone/>
            </a:pPr>
            <a:r>
              <a:rPr lang="en-US" sz="1800" b="1" dirty="0" smtClean="0"/>
              <a:t>Approach: </a:t>
            </a:r>
            <a:r>
              <a:rPr lang="en-US" sz="1800" dirty="0" smtClean="0"/>
              <a:t>Focus on the commercial end of the supply chain </a:t>
            </a:r>
            <a:r>
              <a:rPr lang="en-US" sz="1800" dirty="0"/>
              <a:t>(</a:t>
            </a:r>
            <a:r>
              <a:rPr lang="en-US" sz="1800" dirty="0" smtClean="0"/>
              <a:t>export pathway)</a:t>
            </a:r>
            <a:endParaRPr lang="en-US" sz="1800" i="1" dirty="0" smtClean="0"/>
          </a:p>
          <a:p>
            <a:pPr marL="0" indent="0">
              <a:spcAft>
                <a:spcPts val="600"/>
              </a:spcAft>
              <a:buNone/>
            </a:pPr>
            <a:r>
              <a:rPr lang="en-US" sz="1800" i="1" dirty="0" smtClean="0"/>
              <a:t>-Direct engagement with international buyers and chocolate makers, and support to exporters to deliver on sales opportunities</a:t>
            </a:r>
          </a:p>
          <a:p>
            <a:pPr marL="0" indent="0">
              <a:spcAft>
                <a:spcPts val="600"/>
              </a:spcAft>
              <a:buNone/>
            </a:pPr>
            <a:r>
              <a:rPr lang="en-US" sz="1800" i="1" dirty="0" smtClean="0"/>
              <a:t>-Partnership with </a:t>
            </a:r>
            <a:r>
              <a:rPr lang="en-US" sz="1800" dirty="0" smtClean="0"/>
              <a:t>RDP/MAL</a:t>
            </a:r>
            <a:r>
              <a:rPr lang="en-US" sz="1800" dirty="0"/>
              <a:t>, CEMA, ADRA</a:t>
            </a:r>
          </a:p>
          <a:p>
            <a:pPr marL="0" indent="0">
              <a:lnSpc>
                <a:spcPct val="150000"/>
              </a:lnSpc>
              <a:buNone/>
            </a:pPr>
            <a:endParaRPr lang="en-US" sz="1800" i="1" dirty="0"/>
          </a:p>
          <a:p>
            <a:pPr marL="0" indent="0">
              <a:lnSpc>
                <a:spcPct val="150000"/>
              </a:lnSpc>
              <a:buNone/>
            </a:pPr>
            <a:endParaRPr lang="en-US" sz="1800" dirty="0" smtClean="0"/>
          </a:p>
        </p:txBody>
      </p:sp>
    </p:spTree>
    <p:extLst>
      <p:ext uri="{BB962C8B-B14F-4D97-AF65-F5344CB8AC3E}">
        <p14:creationId xmlns:p14="http://schemas.microsoft.com/office/powerpoint/2010/main" val="2344096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63" y="304800"/>
            <a:ext cx="8291264" cy="533400"/>
          </a:xfrm>
        </p:spPr>
        <p:txBody>
          <a:bodyPr/>
          <a:lstStyle/>
          <a:p>
            <a:r>
              <a:rPr lang="en-US" dirty="0" smtClean="0">
                <a:solidFill>
                  <a:schemeClr val="bg1"/>
                </a:solidFill>
              </a:rPr>
              <a:t>PHAMA’s work</a:t>
            </a:r>
            <a:endParaRPr lang="en-US" dirty="0">
              <a:solidFill>
                <a:schemeClr val="bg1"/>
              </a:solidFill>
            </a:endParaRPr>
          </a:p>
        </p:txBody>
      </p:sp>
      <p:sp>
        <p:nvSpPr>
          <p:cNvPr id="3" name="Content Placeholder 2"/>
          <p:cNvSpPr>
            <a:spLocks noGrp="1"/>
          </p:cNvSpPr>
          <p:nvPr>
            <p:ph idx="1"/>
          </p:nvPr>
        </p:nvSpPr>
        <p:spPr>
          <a:xfrm>
            <a:off x="457200" y="1340768"/>
            <a:ext cx="8229600" cy="4755232"/>
          </a:xfrm>
        </p:spPr>
        <p:txBody>
          <a:bodyPr/>
          <a:lstStyle/>
          <a:p>
            <a:pPr marL="0" indent="0">
              <a:lnSpc>
                <a:spcPct val="150000"/>
              </a:lnSpc>
              <a:buNone/>
            </a:pPr>
            <a:r>
              <a:rPr lang="en-US" sz="1800" b="1" dirty="0" smtClean="0"/>
              <a:t>1. Industry </a:t>
            </a:r>
            <a:r>
              <a:rPr lang="en-US" sz="1800" b="1" dirty="0" smtClean="0"/>
              <a:t>facilitation </a:t>
            </a:r>
          </a:p>
          <a:p>
            <a:pPr>
              <a:lnSpc>
                <a:spcPct val="150000"/>
              </a:lnSpc>
            </a:pPr>
            <a:r>
              <a:rPr lang="en-US" sz="1600" dirty="0" smtClean="0"/>
              <a:t>The cocoa Industry Working Group – exporters/farmers, SIG, other stakeholders</a:t>
            </a:r>
          </a:p>
          <a:p>
            <a:pPr>
              <a:lnSpc>
                <a:spcPct val="150000"/>
              </a:lnSpc>
            </a:pPr>
            <a:r>
              <a:rPr lang="en-US" sz="1600" dirty="0" smtClean="0"/>
              <a:t>Forum for consultation, collaboration, identification of issues and prioritisation for support</a:t>
            </a:r>
          </a:p>
          <a:p>
            <a:pPr>
              <a:lnSpc>
                <a:spcPct val="150000"/>
              </a:lnSpc>
            </a:pPr>
            <a:r>
              <a:rPr lang="en-US" sz="1600" dirty="0" smtClean="0"/>
              <a:t>Funding of a Cocoa Industry Advisor dedicated to the cocoa industry</a:t>
            </a:r>
            <a:endParaRPr lang="en-US" sz="1600" dirty="0"/>
          </a:p>
          <a:p>
            <a:pPr marL="0" indent="0">
              <a:lnSpc>
                <a:spcPct val="150000"/>
              </a:lnSpc>
              <a:buNone/>
            </a:pPr>
            <a:r>
              <a:rPr lang="en-US" sz="1800" dirty="0" smtClean="0"/>
              <a:t> </a:t>
            </a:r>
          </a:p>
          <a:p>
            <a:pPr marL="0" indent="0">
              <a:lnSpc>
                <a:spcPct val="150000"/>
              </a:lnSpc>
              <a:buNone/>
            </a:pPr>
            <a:endParaRPr lang="en-US" sz="1200" dirty="0"/>
          </a:p>
        </p:txBody>
      </p:sp>
      <p:pic>
        <p:nvPicPr>
          <p:cNvPr id="8"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8508" y="3657600"/>
            <a:ext cx="3014430" cy="208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657600"/>
            <a:ext cx="2895600" cy="208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250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91264" cy="494928"/>
          </a:xfrm>
        </p:spPr>
        <p:txBody>
          <a:bodyPr/>
          <a:lstStyle/>
          <a:p>
            <a:r>
              <a:rPr lang="en-AU" dirty="0" smtClean="0"/>
              <a:t>PHAMA’s work</a:t>
            </a:r>
            <a:endParaRPr lang="en-AU" dirty="0"/>
          </a:p>
        </p:txBody>
      </p:sp>
      <p:sp>
        <p:nvSpPr>
          <p:cNvPr id="3" name="Content Placeholder 2"/>
          <p:cNvSpPr>
            <a:spLocks noGrp="1"/>
          </p:cNvSpPr>
          <p:nvPr>
            <p:ph idx="1"/>
          </p:nvPr>
        </p:nvSpPr>
        <p:spPr>
          <a:xfrm>
            <a:off x="457200" y="1340768"/>
            <a:ext cx="8229600" cy="4755232"/>
          </a:xfrm>
        </p:spPr>
        <p:txBody>
          <a:bodyPr/>
          <a:lstStyle/>
          <a:p>
            <a:pPr marL="0" indent="0">
              <a:lnSpc>
                <a:spcPct val="150000"/>
              </a:lnSpc>
              <a:buNone/>
            </a:pPr>
            <a:r>
              <a:rPr lang="en-US" sz="1800" b="1" dirty="0" smtClean="0"/>
              <a:t>2. Improve </a:t>
            </a:r>
            <a:r>
              <a:rPr lang="en-US" sz="1800" b="1" dirty="0"/>
              <a:t>product </a:t>
            </a:r>
            <a:r>
              <a:rPr lang="en-US" sz="1800" b="1" dirty="0" smtClean="0"/>
              <a:t>quality and testing</a:t>
            </a:r>
            <a:endParaRPr lang="en-US" sz="1800" b="1" dirty="0"/>
          </a:p>
          <a:p>
            <a:pPr>
              <a:lnSpc>
                <a:spcPct val="150000"/>
              </a:lnSpc>
            </a:pPr>
            <a:r>
              <a:rPr lang="en-US" sz="1800" dirty="0" smtClean="0"/>
              <a:t>CEMA </a:t>
            </a:r>
            <a:r>
              <a:rPr lang="en-US" sz="1800" dirty="0"/>
              <a:t>quality testing laboratory </a:t>
            </a:r>
          </a:p>
          <a:p>
            <a:pPr>
              <a:lnSpc>
                <a:spcPct val="150000"/>
              </a:lnSpc>
            </a:pPr>
            <a:r>
              <a:rPr lang="en-US" sz="1800" dirty="0" smtClean="0"/>
              <a:t>Solar driers and storage sheds for growers</a:t>
            </a:r>
            <a:endParaRPr lang="en-US" sz="1800" dirty="0"/>
          </a:p>
          <a:p>
            <a:pPr>
              <a:lnSpc>
                <a:spcPct val="150000"/>
              </a:lnSpc>
            </a:pPr>
            <a:r>
              <a:rPr lang="en-US" sz="1800" dirty="0" smtClean="0"/>
              <a:t>Technical materials e.g. quality </a:t>
            </a:r>
            <a:r>
              <a:rPr lang="en-US" sz="1800" dirty="0"/>
              <a:t>kits to exporters </a:t>
            </a:r>
            <a:r>
              <a:rPr lang="en-US" sz="1800" dirty="0" smtClean="0"/>
              <a:t>with moisture </a:t>
            </a:r>
            <a:r>
              <a:rPr lang="en-US" sz="1800" dirty="0"/>
              <a:t>meters, cocoa grinders and quality </a:t>
            </a:r>
            <a:r>
              <a:rPr lang="en-US" sz="1800" dirty="0" smtClean="0"/>
              <a:t>posters</a:t>
            </a:r>
            <a:endParaRPr lang="en-AU" dirty="0"/>
          </a:p>
          <a:p>
            <a:pPr>
              <a:lnSpc>
                <a:spcPct val="150000"/>
              </a:lnSpc>
            </a:pPr>
            <a:r>
              <a:rPr lang="en-AU" sz="1800" dirty="0" smtClean="0"/>
              <a:t>Provide trainings on international standards of quality assurance</a:t>
            </a:r>
            <a:endParaRPr lang="en-US" sz="1800" dirty="0" smtClean="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4038600"/>
            <a:ext cx="2840107" cy="180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D:\PHAMA_National Coordinator 2017\Cocoa\Lucy Kasimwane 2 (0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1" y="4038600"/>
            <a:ext cx="2631907" cy="180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343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64" y="304800"/>
            <a:ext cx="8291264" cy="494928"/>
          </a:xfrm>
        </p:spPr>
        <p:txBody>
          <a:bodyPr/>
          <a:lstStyle/>
          <a:p>
            <a:r>
              <a:rPr lang="en-AU" dirty="0" smtClean="0"/>
              <a:t>PHAMA’s work</a:t>
            </a:r>
            <a:endParaRPr lang="en-AU" dirty="0"/>
          </a:p>
        </p:txBody>
      </p:sp>
      <p:sp>
        <p:nvSpPr>
          <p:cNvPr id="3" name="Content Placeholder 2"/>
          <p:cNvSpPr>
            <a:spLocks noGrp="1"/>
          </p:cNvSpPr>
          <p:nvPr>
            <p:ph idx="1"/>
          </p:nvPr>
        </p:nvSpPr>
        <p:spPr>
          <a:xfrm>
            <a:off x="451164" y="1219200"/>
            <a:ext cx="8229600" cy="4525963"/>
          </a:xfrm>
        </p:spPr>
        <p:txBody>
          <a:bodyPr/>
          <a:lstStyle/>
          <a:p>
            <a:pPr marL="0" indent="0">
              <a:spcAft>
                <a:spcPts val="600"/>
              </a:spcAft>
              <a:buNone/>
            </a:pPr>
            <a:r>
              <a:rPr lang="en-AU" sz="1800" b="1" dirty="0" smtClean="0"/>
              <a:t>3. Market </a:t>
            </a:r>
            <a:r>
              <a:rPr lang="en-AU" sz="1800" b="1" dirty="0" smtClean="0"/>
              <a:t>awareness and linkages </a:t>
            </a:r>
            <a:endParaRPr lang="en-AU" sz="1800" b="1" dirty="0"/>
          </a:p>
          <a:p>
            <a:pPr>
              <a:spcAft>
                <a:spcPts val="600"/>
              </a:spcAft>
            </a:pPr>
            <a:r>
              <a:rPr lang="en-AU" sz="1800" dirty="0"/>
              <a:t>Introduced </a:t>
            </a:r>
            <a:r>
              <a:rPr lang="en-AU" sz="1800" dirty="0" smtClean="0"/>
              <a:t>new </a:t>
            </a:r>
            <a:r>
              <a:rPr lang="en-AU" sz="1800" dirty="0"/>
              <a:t>bulk market </a:t>
            </a:r>
            <a:r>
              <a:rPr lang="en-AU" sz="1800" dirty="0" smtClean="0"/>
              <a:t>buyers</a:t>
            </a:r>
            <a:r>
              <a:rPr lang="en-AU" sz="1800" dirty="0" smtClean="0">
                <a:solidFill>
                  <a:srgbClr val="FF0000"/>
                </a:solidFill>
              </a:rPr>
              <a:t> </a:t>
            </a:r>
            <a:r>
              <a:rPr lang="en-AU" sz="1800" dirty="0"/>
              <a:t>to </a:t>
            </a:r>
            <a:r>
              <a:rPr lang="en-AU" sz="1800" dirty="0" smtClean="0"/>
              <a:t>exporters </a:t>
            </a:r>
          </a:p>
          <a:p>
            <a:pPr>
              <a:spcAft>
                <a:spcPts val="600"/>
              </a:spcAft>
            </a:pPr>
            <a:r>
              <a:rPr lang="en-AU" sz="1800" dirty="0" smtClean="0"/>
              <a:t>Trade visits to bring buyers to Solomons (and PNG and Vanuatu)</a:t>
            </a:r>
            <a:endParaRPr lang="en-AU" sz="1800" dirty="0"/>
          </a:p>
          <a:p>
            <a:pPr>
              <a:spcAft>
                <a:spcPts val="600"/>
              </a:spcAft>
            </a:pPr>
            <a:r>
              <a:rPr lang="en-AU" sz="1800" dirty="0" smtClean="0"/>
              <a:t>Chocolate week cocoa competitions</a:t>
            </a:r>
          </a:p>
          <a:p>
            <a:pPr>
              <a:spcAft>
                <a:spcPts val="600"/>
              </a:spcAft>
            </a:pPr>
            <a:r>
              <a:rPr lang="en-AU" sz="1800" dirty="0" smtClean="0"/>
              <a:t>Entries </a:t>
            </a:r>
            <a:r>
              <a:rPr lang="en-AU" sz="1800" dirty="0"/>
              <a:t>into </a:t>
            </a:r>
            <a:r>
              <a:rPr lang="en-AU" sz="1800" dirty="0" smtClean="0"/>
              <a:t>international trade events e.g. </a:t>
            </a:r>
            <a:r>
              <a:rPr lang="en-AU" sz="1800" dirty="0"/>
              <a:t>Cocoa of Excellence Awards</a:t>
            </a:r>
          </a:p>
          <a:p>
            <a:pPr marL="0" indent="0">
              <a:buNone/>
            </a:pPr>
            <a:endParaRPr lang="en-AU" dirty="0"/>
          </a:p>
          <a:p>
            <a:endParaRPr lang="en-AU" dirty="0" smtClean="0"/>
          </a:p>
          <a:p>
            <a:endParaRPr lang="en-AU" dirty="0"/>
          </a:p>
        </p:txBody>
      </p:sp>
      <p:pic>
        <p:nvPicPr>
          <p:cNvPr id="3074" name="Picture 2" descr="D:\PHAMA_National Coordinator 2017\Cocoa\DSC_0038 (0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3505200"/>
            <a:ext cx="325552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505200"/>
            <a:ext cx="352152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813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6" y="304800"/>
            <a:ext cx="8291264" cy="494928"/>
          </a:xfrm>
        </p:spPr>
        <p:txBody>
          <a:bodyPr/>
          <a:lstStyle/>
          <a:p>
            <a:r>
              <a:rPr lang="en-AU" dirty="0" smtClean="0"/>
              <a:t>PHAMA’s work</a:t>
            </a:r>
            <a:endParaRPr lang="en-AU" dirty="0"/>
          </a:p>
        </p:txBody>
      </p:sp>
      <p:sp>
        <p:nvSpPr>
          <p:cNvPr id="3" name="Content Placeholder 2"/>
          <p:cNvSpPr>
            <a:spLocks noGrp="1"/>
          </p:cNvSpPr>
          <p:nvPr>
            <p:ph idx="1"/>
          </p:nvPr>
        </p:nvSpPr>
        <p:spPr>
          <a:xfrm>
            <a:off x="422696" y="1219200"/>
            <a:ext cx="8229600" cy="4648200"/>
          </a:xfrm>
        </p:spPr>
        <p:txBody>
          <a:bodyPr/>
          <a:lstStyle/>
          <a:p>
            <a:pPr marL="0" indent="0">
              <a:spcAft>
                <a:spcPts val="600"/>
              </a:spcAft>
              <a:buNone/>
            </a:pPr>
            <a:r>
              <a:rPr lang="en-AU" sz="1800" b="1" dirty="0" smtClean="0"/>
              <a:t>4. Enhancing </a:t>
            </a:r>
            <a:r>
              <a:rPr lang="en-AU" sz="1800" b="1" dirty="0"/>
              <a:t>exporter capacity </a:t>
            </a:r>
          </a:p>
          <a:p>
            <a:pPr>
              <a:spcAft>
                <a:spcPts val="600"/>
              </a:spcAft>
            </a:pPr>
            <a:r>
              <a:rPr lang="en-AU" sz="1800" dirty="0" smtClean="0"/>
              <a:t>Connecting </a:t>
            </a:r>
            <a:r>
              <a:rPr lang="en-AU" sz="1800" dirty="0"/>
              <a:t>growers/exporters to </a:t>
            </a:r>
            <a:r>
              <a:rPr lang="en-AU" sz="1800" dirty="0" smtClean="0"/>
              <a:t>buyers, </a:t>
            </a:r>
            <a:r>
              <a:rPr lang="en-AU" sz="1800" i="1" u="sng" dirty="0" smtClean="0"/>
              <a:t>and</a:t>
            </a:r>
            <a:r>
              <a:rPr lang="en-AU" sz="1800" dirty="0" smtClean="0"/>
              <a:t> assisting exporters to deliver consignments</a:t>
            </a:r>
            <a:endParaRPr lang="en-AU" sz="1800" dirty="0"/>
          </a:p>
          <a:p>
            <a:pPr>
              <a:spcAft>
                <a:spcPts val="600"/>
              </a:spcAft>
            </a:pPr>
            <a:r>
              <a:rPr lang="en-AU" sz="1800" dirty="0"/>
              <a:t>Funded pre-shipment </a:t>
            </a:r>
            <a:r>
              <a:rPr lang="en-AU" sz="1800" dirty="0" smtClean="0"/>
              <a:t>samples to potential new buyers (free brokerage service)</a:t>
            </a:r>
            <a:endParaRPr lang="en-AU" sz="1800" dirty="0"/>
          </a:p>
          <a:p>
            <a:pPr>
              <a:spcAft>
                <a:spcPts val="600"/>
              </a:spcAft>
            </a:pPr>
            <a:r>
              <a:rPr lang="en-AU" sz="1800" dirty="0" smtClean="0"/>
              <a:t>Developing business </a:t>
            </a:r>
            <a:r>
              <a:rPr lang="en-AU" sz="1800" dirty="0"/>
              <a:t>plans, draft contracts and </a:t>
            </a:r>
            <a:r>
              <a:rPr lang="en-AU" sz="1800" dirty="0" smtClean="0"/>
              <a:t>invoices with new exporters </a:t>
            </a:r>
          </a:p>
          <a:p>
            <a:pPr>
              <a:spcAft>
                <a:spcPts val="600"/>
              </a:spcAft>
            </a:pPr>
            <a:r>
              <a:rPr lang="en-AU" sz="1800" dirty="0" smtClean="0"/>
              <a:t>Support to </a:t>
            </a:r>
            <a:r>
              <a:rPr lang="en-AU" sz="1800" dirty="0"/>
              <a:t>improve </a:t>
            </a:r>
            <a:r>
              <a:rPr lang="en-AU" sz="1800" dirty="0" smtClean="0"/>
              <a:t>accounting (in-depth financial analysis for individual businesses) </a:t>
            </a:r>
            <a:r>
              <a:rPr lang="en-AU" sz="1800" dirty="0"/>
              <a:t>and inventory </a:t>
            </a:r>
            <a:r>
              <a:rPr lang="en-AU" sz="1800" dirty="0" smtClean="0"/>
              <a:t>management</a:t>
            </a:r>
            <a:endParaRPr lang="en-AU" sz="1800" dirty="0"/>
          </a:p>
          <a:p>
            <a:pPr>
              <a:spcAft>
                <a:spcPts val="600"/>
              </a:spcAft>
            </a:pPr>
            <a:endParaRPr lang="en-AU" sz="1800" dirty="0"/>
          </a:p>
          <a:p>
            <a:endParaRPr lang="en-AU" dirty="0"/>
          </a:p>
        </p:txBody>
      </p:sp>
    </p:spTree>
    <p:extLst>
      <p:ext uri="{BB962C8B-B14F-4D97-AF65-F5344CB8AC3E}">
        <p14:creationId xmlns:p14="http://schemas.microsoft.com/office/powerpoint/2010/main" val="100967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27" y="381000"/>
            <a:ext cx="8291264" cy="533400"/>
          </a:xfrm>
        </p:spPr>
        <p:txBody>
          <a:bodyPr/>
          <a:lstStyle/>
          <a:p>
            <a:r>
              <a:rPr lang="en-US" dirty="0" smtClean="0">
                <a:solidFill>
                  <a:schemeClr val="bg1"/>
                </a:solidFill>
              </a:rPr>
              <a:t>Solomons </a:t>
            </a:r>
            <a:r>
              <a:rPr lang="en-US" dirty="0">
                <a:solidFill>
                  <a:schemeClr val="bg1"/>
                </a:solidFill>
              </a:rPr>
              <a:t>c</a:t>
            </a:r>
            <a:r>
              <a:rPr lang="en-US" dirty="0" smtClean="0">
                <a:solidFill>
                  <a:schemeClr val="bg1"/>
                </a:solidFill>
              </a:rPr>
              <a:t>ocoa in 2017</a:t>
            </a:r>
            <a:endParaRPr lang="en-US" dirty="0">
              <a:solidFill>
                <a:schemeClr val="bg1"/>
              </a:solidFill>
            </a:endParaRPr>
          </a:p>
        </p:txBody>
      </p:sp>
      <p:sp>
        <p:nvSpPr>
          <p:cNvPr id="3" name="Content Placeholder 2"/>
          <p:cNvSpPr>
            <a:spLocks noGrp="1"/>
          </p:cNvSpPr>
          <p:nvPr>
            <p:ph idx="1"/>
          </p:nvPr>
        </p:nvSpPr>
        <p:spPr>
          <a:xfrm>
            <a:off x="457199" y="1066800"/>
            <a:ext cx="8533117" cy="4800600"/>
          </a:xfrm>
        </p:spPr>
        <p:txBody>
          <a:bodyPr/>
          <a:lstStyle/>
          <a:p>
            <a:pPr marL="0" indent="0" algn="ctr">
              <a:lnSpc>
                <a:spcPct val="150000"/>
              </a:lnSpc>
              <a:buNone/>
            </a:pPr>
            <a:r>
              <a:rPr lang="en-US" sz="1800" b="1" i="1" dirty="0" smtClean="0"/>
              <a:t>Outcomes: </a:t>
            </a:r>
          </a:p>
          <a:p>
            <a:pPr marL="0" indent="0">
              <a:lnSpc>
                <a:spcPct val="150000"/>
              </a:lnSpc>
              <a:buNone/>
            </a:pPr>
            <a:r>
              <a:rPr lang="en-US" sz="1800" b="1" dirty="0" smtClean="0"/>
              <a:t> </a:t>
            </a:r>
            <a:r>
              <a:rPr lang="en-US" sz="1800" b="1" dirty="0" smtClean="0"/>
              <a:t>1. Established </a:t>
            </a:r>
            <a:r>
              <a:rPr lang="en-US" sz="1800" b="1" dirty="0" smtClean="0"/>
              <a:t>boutique market for Solomons cocoa</a:t>
            </a:r>
          </a:p>
          <a:p>
            <a:pPr>
              <a:lnSpc>
                <a:spcPct val="150000"/>
              </a:lnSpc>
            </a:pPr>
            <a:r>
              <a:rPr lang="en-US" sz="1800" dirty="0" smtClean="0"/>
              <a:t>Grown </a:t>
            </a:r>
            <a:r>
              <a:rPr lang="en-US" sz="1800" dirty="0"/>
              <a:t>from </a:t>
            </a:r>
            <a:r>
              <a:rPr lang="en-US" sz="1800" dirty="0" smtClean="0"/>
              <a:t>zero </a:t>
            </a:r>
            <a:r>
              <a:rPr lang="en-US" sz="1800" dirty="0"/>
              <a:t>in 2015 to </a:t>
            </a:r>
            <a:r>
              <a:rPr lang="en-US" sz="1800" b="1" dirty="0" smtClean="0"/>
              <a:t>20mt</a:t>
            </a:r>
            <a:r>
              <a:rPr lang="en-US" sz="1800" dirty="0" smtClean="0"/>
              <a:t> </a:t>
            </a:r>
            <a:r>
              <a:rPr lang="en-US" sz="1800" dirty="0"/>
              <a:t>in </a:t>
            </a:r>
            <a:r>
              <a:rPr lang="en-US" sz="1800" dirty="0" smtClean="0"/>
              <a:t>2017</a:t>
            </a:r>
          </a:p>
          <a:p>
            <a:r>
              <a:rPr lang="en-US" sz="1800" dirty="0" smtClean="0"/>
              <a:t>Value </a:t>
            </a:r>
            <a:r>
              <a:rPr lang="en-US" sz="1800" b="1" dirty="0" smtClean="0"/>
              <a:t>SBD$3.9m</a:t>
            </a:r>
            <a:r>
              <a:rPr lang="en-US" sz="1800" dirty="0" smtClean="0"/>
              <a:t> (didn’t exist pre-PHAMA)</a:t>
            </a:r>
            <a:endParaRPr lang="en-US" sz="1800" dirty="0"/>
          </a:p>
          <a:p>
            <a:r>
              <a:rPr lang="en-US" sz="1800" dirty="0" smtClean="0"/>
              <a:t>Buyers </a:t>
            </a:r>
            <a:r>
              <a:rPr lang="en-US" sz="1800" dirty="0"/>
              <a:t>in </a:t>
            </a:r>
            <a:r>
              <a:rPr lang="en-US" sz="1800" dirty="0" smtClean="0"/>
              <a:t>Australia, </a:t>
            </a:r>
            <a:r>
              <a:rPr lang="en-US" sz="1800" dirty="0"/>
              <a:t>NZ and EU, USA</a:t>
            </a:r>
          </a:p>
          <a:p>
            <a:r>
              <a:rPr lang="en-US" sz="1800" dirty="0" smtClean="0"/>
              <a:t>Improved pricing (100%); Farmers </a:t>
            </a:r>
            <a:r>
              <a:rPr lang="en-US" sz="1800" dirty="0"/>
              <a:t>are </a:t>
            </a:r>
            <a:r>
              <a:rPr lang="en-US" sz="1800" dirty="0" smtClean="0"/>
              <a:t>receiving </a:t>
            </a:r>
            <a:r>
              <a:rPr lang="en-US" sz="1800" dirty="0"/>
              <a:t>$30/kg </a:t>
            </a:r>
            <a:r>
              <a:rPr lang="en-US" sz="1800" dirty="0" smtClean="0"/>
              <a:t>compared to bulk </a:t>
            </a:r>
            <a:r>
              <a:rPr lang="en-US" sz="1800" dirty="0"/>
              <a:t>price of $</a:t>
            </a:r>
            <a:r>
              <a:rPr lang="en-US" sz="1800" dirty="0" smtClean="0"/>
              <a:t>10/kg</a:t>
            </a:r>
          </a:p>
          <a:p>
            <a:pPr marL="0" indent="0">
              <a:buNone/>
            </a:pPr>
            <a:endParaRPr lang="en-US" sz="1800" dirty="0" smtClean="0"/>
          </a:p>
          <a:p>
            <a:pPr marL="0" indent="0">
              <a:buNone/>
            </a:pPr>
            <a:r>
              <a:rPr lang="en-US" sz="1800" b="1" dirty="0" smtClean="0"/>
              <a:t>2. International </a:t>
            </a:r>
            <a:r>
              <a:rPr lang="en-US" sz="1800" b="1" dirty="0" smtClean="0"/>
              <a:t>recognition </a:t>
            </a:r>
            <a:endParaRPr lang="en-US" sz="1800" b="1" dirty="0"/>
          </a:p>
          <a:p>
            <a:r>
              <a:rPr lang="en-US" sz="1800" dirty="0"/>
              <a:t>Solomon cocoa on the world cocoa </a:t>
            </a:r>
            <a:r>
              <a:rPr lang="en-US" sz="1800" dirty="0" smtClean="0"/>
              <a:t>map </a:t>
            </a:r>
          </a:p>
          <a:p>
            <a:r>
              <a:rPr lang="en-US" sz="1800" dirty="0" smtClean="0"/>
              <a:t>3 </a:t>
            </a:r>
            <a:r>
              <a:rPr lang="en-US" sz="1800" dirty="0"/>
              <a:t>Solomon Island chocolate bars winning awards at the recent UK Chocolate Awards in June </a:t>
            </a:r>
            <a:r>
              <a:rPr lang="en-US" sz="1800" dirty="0" smtClean="0"/>
              <a:t>2017 &amp; US Northwest Chocolate Festival (Gold Award) </a:t>
            </a:r>
            <a:endParaRPr lang="en-US" sz="1800" dirty="0">
              <a:solidFill>
                <a:srgbClr val="FF0000"/>
              </a:solidFill>
            </a:endParaRPr>
          </a:p>
          <a:p>
            <a:pPr marL="0" indent="0">
              <a:lnSpc>
                <a:spcPct val="150000"/>
              </a:lnSpc>
              <a:buNone/>
            </a:pPr>
            <a:endParaRPr lang="en-US" sz="1800" dirty="0"/>
          </a:p>
          <a:p>
            <a:pPr>
              <a:lnSpc>
                <a:spcPct val="150000"/>
              </a:lnSpc>
            </a:pPr>
            <a:endParaRPr lang="en-US" sz="1800" dirty="0"/>
          </a:p>
          <a:p>
            <a:pPr marL="0" indent="0">
              <a:lnSpc>
                <a:spcPct val="150000"/>
              </a:lnSpc>
              <a:buNone/>
            </a:pPr>
            <a:endParaRPr lang="en-US" sz="1200"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0300" y="1143000"/>
            <a:ext cx="2780017" cy="1981372"/>
          </a:xfrm>
          <a:prstGeom prst="rect">
            <a:avLst/>
          </a:prstGeom>
        </p:spPr>
      </p:pic>
    </p:spTree>
    <p:extLst>
      <p:ext uri="{BB962C8B-B14F-4D97-AF65-F5344CB8AC3E}">
        <p14:creationId xmlns:p14="http://schemas.microsoft.com/office/powerpoint/2010/main" val="3087208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91264" cy="494928"/>
          </a:xfrm>
        </p:spPr>
        <p:txBody>
          <a:bodyPr/>
          <a:lstStyle/>
          <a:p>
            <a:r>
              <a:rPr lang="en-AU" dirty="0" smtClean="0"/>
              <a:t>Solomons cocoa in 2017</a:t>
            </a:r>
            <a:endParaRPr lang="en-AU" dirty="0"/>
          </a:p>
        </p:txBody>
      </p:sp>
      <p:sp>
        <p:nvSpPr>
          <p:cNvPr id="5" name="Content Placeholder 4"/>
          <p:cNvSpPr>
            <a:spLocks noGrp="1"/>
          </p:cNvSpPr>
          <p:nvPr>
            <p:ph idx="1"/>
          </p:nvPr>
        </p:nvSpPr>
        <p:spPr/>
        <p:txBody>
          <a:bodyPr/>
          <a:lstStyle/>
          <a:p>
            <a:pPr marL="0" indent="0">
              <a:lnSpc>
                <a:spcPct val="150000"/>
              </a:lnSpc>
              <a:buNone/>
            </a:pPr>
            <a:r>
              <a:rPr lang="en-US" sz="1800" b="1" dirty="0" smtClean="0"/>
              <a:t>3. Increased </a:t>
            </a:r>
            <a:r>
              <a:rPr lang="en-US" sz="1800" b="1" dirty="0" smtClean="0"/>
              <a:t>value for </a:t>
            </a:r>
            <a:r>
              <a:rPr lang="en-US" sz="1800" b="1" dirty="0"/>
              <a:t>bulk cocoa</a:t>
            </a:r>
          </a:p>
          <a:p>
            <a:pPr>
              <a:lnSpc>
                <a:spcPct val="150000"/>
              </a:lnSpc>
            </a:pPr>
            <a:r>
              <a:rPr lang="en-US" sz="1800" dirty="0" smtClean="0"/>
              <a:t>New </a:t>
            </a:r>
            <a:r>
              <a:rPr lang="en-US" sz="1800" dirty="0"/>
              <a:t>buyers introduced to exporters have paid (on average) 12% </a:t>
            </a:r>
            <a:r>
              <a:rPr lang="en-US" sz="1800" dirty="0" smtClean="0"/>
              <a:t>above previous </a:t>
            </a:r>
            <a:r>
              <a:rPr lang="en-US" sz="1800" dirty="0"/>
              <a:t>contract </a:t>
            </a:r>
            <a:r>
              <a:rPr lang="en-US" sz="1800" dirty="0" smtClean="0"/>
              <a:t>terms</a:t>
            </a:r>
          </a:p>
          <a:p>
            <a:pPr>
              <a:lnSpc>
                <a:spcPct val="150000"/>
              </a:lnSpc>
            </a:pPr>
            <a:r>
              <a:rPr lang="en-US" sz="1800" dirty="0" smtClean="0"/>
              <a:t>50% </a:t>
            </a:r>
            <a:r>
              <a:rPr lang="en-US" sz="1800" dirty="0"/>
              <a:t>of </a:t>
            </a:r>
            <a:r>
              <a:rPr lang="en-US" sz="1800" dirty="0" smtClean="0"/>
              <a:t>exporters now selling to different bulk buyers </a:t>
            </a:r>
          </a:p>
          <a:p>
            <a:pPr>
              <a:lnSpc>
                <a:spcPct val="150000"/>
              </a:lnSpc>
            </a:pPr>
            <a:r>
              <a:rPr lang="en-US" sz="1800" dirty="0" smtClean="0"/>
              <a:t>Increase to industry value by </a:t>
            </a:r>
            <a:r>
              <a:rPr lang="en-US" sz="1800" b="1" dirty="0" smtClean="0"/>
              <a:t>SBD$5m</a:t>
            </a:r>
            <a:r>
              <a:rPr lang="en-US" sz="1800" dirty="0" smtClean="0"/>
              <a:t> (with no change to the production)</a:t>
            </a:r>
          </a:p>
          <a:p>
            <a:pPr marL="0" indent="0">
              <a:lnSpc>
                <a:spcPct val="150000"/>
              </a:lnSpc>
              <a:buNone/>
            </a:pPr>
            <a:r>
              <a:rPr lang="en-US" sz="1800" b="1" dirty="0" smtClean="0"/>
              <a:t>4. Improved </a:t>
            </a:r>
            <a:r>
              <a:rPr lang="en-US" sz="1800" b="1" dirty="0"/>
              <a:t>industry </a:t>
            </a:r>
            <a:r>
              <a:rPr lang="en-US" sz="1800" b="1" dirty="0" smtClean="0"/>
              <a:t>coordination</a:t>
            </a:r>
          </a:p>
          <a:p>
            <a:pPr>
              <a:lnSpc>
                <a:spcPct val="150000"/>
              </a:lnSpc>
            </a:pPr>
            <a:r>
              <a:rPr lang="en-US" sz="1800" dirty="0" smtClean="0"/>
              <a:t>Collaboration among growers and exporters to meet demand e.g. establishment of Cocoa Solar Drier Association </a:t>
            </a:r>
          </a:p>
          <a:p>
            <a:pPr>
              <a:lnSpc>
                <a:spcPct val="150000"/>
              </a:lnSpc>
            </a:pPr>
            <a:r>
              <a:rPr lang="en-US" sz="1800" dirty="0" smtClean="0"/>
              <a:t>Industry working group as forum to continue development of the sector</a:t>
            </a:r>
            <a:endParaRPr lang="en-US" sz="1800" dirty="0"/>
          </a:p>
          <a:p>
            <a:pPr marL="0" indent="0">
              <a:lnSpc>
                <a:spcPct val="150000"/>
              </a:lnSpc>
              <a:buNone/>
            </a:pPr>
            <a:endParaRPr lang="en-US" sz="1800" dirty="0"/>
          </a:p>
          <a:p>
            <a:pPr>
              <a:lnSpc>
                <a:spcPct val="150000"/>
              </a:lnSpc>
            </a:pPr>
            <a:endParaRPr lang="en-US" sz="1800" dirty="0"/>
          </a:p>
          <a:p>
            <a:endParaRPr lang="en-AU" dirty="0"/>
          </a:p>
        </p:txBody>
      </p:sp>
    </p:spTree>
    <p:extLst>
      <p:ext uri="{BB962C8B-B14F-4D97-AF65-F5344CB8AC3E}">
        <p14:creationId xmlns:p14="http://schemas.microsoft.com/office/powerpoint/2010/main" val="2541530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91264" cy="457200"/>
          </a:xfrm>
        </p:spPr>
        <p:txBody>
          <a:bodyPr/>
          <a:lstStyle/>
          <a:p>
            <a:r>
              <a:rPr lang="en-US" dirty="0" smtClean="0">
                <a:solidFill>
                  <a:schemeClr val="bg1"/>
                </a:solidFill>
              </a:rPr>
              <a:t>The future for Solomon Islands Agribusinesses</a:t>
            </a:r>
            <a:endParaRPr lang="en-US" dirty="0">
              <a:solidFill>
                <a:schemeClr val="bg1"/>
              </a:solidFill>
            </a:endParaRPr>
          </a:p>
        </p:txBody>
      </p:sp>
      <p:sp>
        <p:nvSpPr>
          <p:cNvPr id="3" name="Content Placeholder 2"/>
          <p:cNvSpPr>
            <a:spLocks noGrp="1"/>
          </p:cNvSpPr>
          <p:nvPr>
            <p:ph idx="1"/>
          </p:nvPr>
        </p:nvSpPr>
        <p:spPr>
          <a:xfrm>
            <a:off x="76200" y="1143000"/>
            <a:ext cx="9067800" cy="4953000"/>
          </a:xfrm>
        </p:spPr>
        <p:txBody>
          <a:bodyPr/>
          <a:lstStyle/>
          <a:p>
            <a:pPr marL="0" indent="0">
              <a:lnSpc>
                <a:spcPct val="150000"/>
              </a:lnSpc>
              <a:buNone/>
            </a:pPr>
            <a:r>
              <a:rPr lang="en-US" sz="1400" b="1" dirty="0" smtClean="0"/>
              <a:t>Focus areas for stakeholders:</a:t>
            </a:r>
          </a:p>
          <a:p>
            <a:pPr marL="0" indent="0">
              <a:lnSpc>
                <a:spcPct val="150000"/>
              </a:lnSpc>
              <a:buNone/>
            </a:pPr>
            <a:r>
              <a:rPr lang="en-US" sz="1400" b="1" dirty="0" smtClean="0"/>
              <a:t>1. Markets </a:t>
            </a:r>
            <a:r>
              <a:rPr lang="en-US" sz="1400" b="1" dirty="0" smtClean="0"/>
              <a:t>(Awareness &amp; Linkages)</a:t>
            </a:r>
          </a:p>
          <a:p>
            <a:pPr marL="0" indent="0">
              <a:lnSpc>
                <a:spcPct val="150000"/>
              </a:lnSpc>
              <a:buNone/>
            </a:pPr>
            <a:r>
              <a:rPr lang="en-US" sz="1400" dirty="0" smtClean="0"/>
              <a:t>Changing international markets and exporters must be equipped to be able to</a:t>
            </a:r>
          </a:p>
          <a:p>
            <a:pPr marL="0" indent="0">
              <a:lnSpc>
                <a:spcPct val="150000"/>
              </a:lnSpc>
              <a:buNone/>
            </a:pPr>
            <a:r>
              <a:rPr lang="en-US" sz="1400" dirty="0"/>
              <a:t>p</a:t>
            </a:r>
            <a:r>
              <a:rPr lang="en-US" sz="1400" dirty="0" smtClean="0"/>
              <a:t>articipate competitively</a:t>
            </a:r>
          </a:p>
          <a:p>
            <a:pPr marL="0" indent="0">
              <a:lnSpc>
                <a:spcPct val="150000"/>
              </a:lnSpc>
              <a:buNone/>
            </a:pPr>
            <a:r>
              <a:rPr lang="en-US" sz="1400" b="1" dirty="0" smtClean="0"/>
              <a:t>2. Capacity </a:t>
            </a:r>
            <a:r>
              <a:rPr lang="en-US" sz="1400" b="1" dirty="0" smtClean="0"/>
              <a:t>Building</a:t>
            </a:r>
          </a:p>
          <a:p>
            <a:pPr marL="0" indent="0">
              <a:lnSpc>
                <a:spcPct val="150000"/>
              </a:lnSpc>
              <a:buNone/>
            </a:pPr>
            <a:r>
              <a:rPr lang="en-US" sz="1400" dirty="0" smtClean="0"/>
              <a:t>Business Management and Planning</a:t>
            </a:r>
          </a:p>
          <a:p>
            <a:pPr marL="0" indent="0">
              <a:lnSpc>
                <a:spcPct val="150000"/>
              </a:lnSpc>
              <a:buNone/>
            </a:pPr>
            <a:r>
              <a:rPr lang="en-US" sz="1400" b="1" dirty="0" smtClean="0"/>
              <a:t>3. Production</a:t>
            </a:r>
            <a:endParaRPr lang="en-US" sz="1400" b="1" dirty="0" smtClean="0"/>
          </a:p>
          <a:p>
            <a:pPr marL="0" indent="0">
              <a:buNone/>
            </a:pPr>
            <a:r>
              <a:rPr lang="en-US" sz="1400" dirty="0"/>
              <a:t>Meeting technical expectations for </a:t>
            </a:r>
            <a:r>
              <a:rPr lang="en-US" sz="1400" dirty="0" smtClean="0"/>
              <a:t>quality </a:t>
            </a:r>
            <a:r>
              <a:rPr lang="en-US" sz="1400" dirty="0"/>
              <a:t>and c</a:t>
            </a:r>
            <a:r>
              <a:rPr lang="en-US" sz="1400" dirty="0" smtClean="0"/>
              <a:t>onsistency </a:t>
            </a:r>
          </a:p>
          <a:p>
            <a:pPr marL="0" indent="0">
              <a:buNone/>
            </a:pPr>
            <a:r>
              <a:rPr lang="en-US" sz="1400" dirty="0" smtClean="0"/>
              <a:t>Replantation </a:t>
            </a:r>
          </a:p>
          <a:p>
            <a:pPr marL="0" indent="0">
              <a:buNone/>
            </a:pPr>
            <a:r>
              <a:rPr lang="en-US" sz="1400" dirty="0"/>
              <a:t>A</a:t>
            </a:r>
            <a:r>
              <a:rPr lang="en-US" sz="1400" dirty="0" smtClean="0"/>
              <a:t>daptation to impacts of climate change</a:t>
            </a:r>
            <a:endParaRPr lang="en-US" sz="1400" b="1" dirty="0" smtClean="0"/>
          </a:p>
          <a:p>
            <a:pPr marL="0" indent="0">
              <a:lnSpc>
                <a:spcPct val="150000"/>
              </a:lnSpc>
              <a:buNone/>
            </a:pPr>
            <a:r>
              <a:rPr lang="en-US" sz="1400" b="1" dirty="0" smtClean="0"/>
              <a:t>4. Value-adding</a:t>
            </a:r>
            <a:endParaRPr lang="en-US" sz="1400" b="1" dirty="0" smtClean="0"/>
          </a:p>
          <a:p>
            <a:pPr marL="0" indent="0">
              <a:lnSpc>
                <a:spcPct val="150000"/>
              </a:lnSpc>
              <a:buNone/>
            </a:pPr>
            <a:r>
              <a:rPr lang="en-US" sz="1400" dirty="0" smtClean="0"/>
              <a:t>Scope for local sales of products e.g. chocolates to cruise ships and airport</a:t>
            </a:r>
          </a:p>
          <a:p>
            <a:pPr marL="0" indent="0">
              <a:lnSpc>
                <a:spcPct val="150000"/>
              </a:lnSpc>
              <a:buNone/>
            </a:pPr>
            <a:r>
              <a:rPr lang="en-US" sz="1400" b="1" dirty="0" smtClean="0"/>
              <a:t>5. Freight </a:t>
            </a:r>
            <a:r>
              <a:rPr lang="en-US" sz="1400" b="1" dirty="0" smtClean="0"/>
              <a:t>Costs</a:t>
            </a:r>
          </a:p>
          <a:p>
            <a:pPr marL="0" indent="0">
              <a:lnSpc>
                <a:spcPct val="150000"/>
              </a:lnSpc>
              <a:buNone/>
            </a:pPr>
            <a:r>
              <a:rPr lang="en-US" sz="1400" dirty="0" smtClean="0"/>
              <a:t>Freight charges hinder exporters from competing with regional neighbors</a:t>
            </a:r>
          </a:p>
          <a:p>
            <a:pPr marL="0" indent="0">
              <a:lnSpc>
                <a:spcPct val="150000"/>
              </a:lnSpc>
              <a:buNone/>
            </a:pPr>
            <a:endParaRPr lang="en-US" sz="1200" dirty="0" smtClean="0"/>
          </a:p>
          <a:p>
            <a:pPr marL="0" indent="0">
              <a:lnSpc>
                <a:spcPct val="150000"/>
              </a:lnSpc>
              <a:buNone/>
            </a:pPr>
            <a:endParaRPr lang="en-US" sz="1200" dirty="0" smtClean="0"/>
          </a:p>
          <a:p>
            <a:pPr marL="0" indent="0">
              <a:lnSpc>
                <a:spcPct val="150000"/>
              </a:lnSpc>
              <a:buNone/>
            </a:pPr>
            <a:endParaRPr lang="en-US" sz="1200" dirty="0" smtClean="0"/>
          </a:p>
          <a:p>
            <a:pPr marL="228600" indent="-228600">
              <a:lnSpc>
                <a:spcPct val="150000"/>
              </a:lnSpc>
              <a:buAutoNum type="arabicPeriod"/>
            </a:pPr>
            <a:endParaRPr lang="en-US" sz="12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1447800"/>
            <a:ext cx="2131218" cy="4267200"/>
          </a:xfrm>
          <a:prstGeom prst="rect">
            <a:avLst/>
          </a:prstGeom>
        </p:spPr>
      </p:pic>
    </p:spTree>
    <p:extLst>
      <p:ext uri="{BB962C8B-B14F-4D97-AF65-F5344CB8AC3E}">
        <p14:creationId xmlns:p14="http://schemas.microsoft.com/office/powerpoint/2010/main" val="112237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91264" cy="533400"/>
          </a:xfrm>
        </p:spPr>
        <p:txBody>
          <a:bodyPr/>
          <a:lstStyle/>
          <a:p>
            <a:r>
              <a:rPr lang="en-US" dirty="0" smtClean="0">
                <a:solidFill>
                  <a:schemeClr val="bg1"/>
                </a:solidFill>
              </a:rPr>
              <a:t>Overview</a:t>
            </a:r>
            <a:endParaRPr lang="en-US" dirty="0">
              <a:solidFill>
                <a:schemeClr val="bg1"/>
              </a:solidFill>
            </a:endParaRPr>
          </a:p>
        </p:txBody>
      </p:sp>
      <p:sp>
        <p:nvSpPr>
          <p:cNvPr id="3" name="Content Placeholder 2"/>
          <p:cNvSpPr>
            <a:spLocks noGrp="1"/>
          </p:cNvSpPr>
          <p:nvPr>
            <p:ph idx="1"/>
          </p:nvPr>
        </p:nvSpPr>
        <p:spPr>
          <a:xfrm>
            <a:off x="457200" y="1219200"/>
            <a:ext cx="8229600" cy="4724400"/>
          </a:xfrm>
        </p:spPr>
        <p:txBody>
          <a:bodyPr/>
          <a:lstStyle/>
          <a:p>
            <a:pPr marL="0" indent="0">
              <a:lnSpc>
                <a:spcPct val="150000"/>
              </a:lnSpc>
              <a:buNone/>
            </a:pPr>
            <a:r>
              <a:rPr lang="en-US" sz="1800" dirty="0" smtClean="0"/>
              <a:t>-PHAMA</a:t>
            </a:r>
          </a:p>
          <a:p>
            <a:pPr marL="0" indent="0">
              <a:lnSpc>
                <a:spcPct val="150000"/>
              </a:lnSpc>
              <a:buNone/>
            </a:pPr>
            <a:r>
              <a:rPr lang="en-US" sz="1800" dirty="0" smtClean="0"/>
              <a:t>-Work in Solomon Islands</a:t>
            </a:r>
          </a:p>
          <a:p>
            <a:pPr marL="0" indent="0">
              <a:lnSpc>
                <a:spcPct val="150000"/>
              </a:lnSpc>
              <a:buNone/>
            </a:pPr>
            <a:r>
              <a:rPr lang="en-US" sz="1800" dirty="0" smtClean="0"/>
              <a:t>-Agribusinesses Context</a:t>
            </a:r>
          </a:p>
          <a:p>
            <a:pPr marL="0" indent="0">
              <a:lnSpc>
                <a:spcPct val="150000"/>
              </a:lnSpc>
              <a:buNone/>
            </a:pPr>
            <a:r>
              <a:rPr lang="en-US" sz="1800" dirty="0" smtClean="0"/>
              <a:t>-Cocoa: Agribusiness Case Study</a:t>
            </a:r>
          </a:p>
          <a:p>
            <a:pPr marL="0" indent="0">
              <a:lnSpc>
                <a:spcPct val="150000"/>
              </a:lnSpc>
              <a:buNone/>
            </a:pPr>
            <a:r>
              <a:rPr lang="en-US" sz="1800" dirty="0" smtClean="0"/>
              <a:t>-Way Forward</a:t>
            </a:r>
            <a:endParaRPr lang="en-US" sz="1800" dirty="0"/>
          </a:p>
          <a:p>
            <a:pPr marL="0" indent="0">
              <a:lnSpc>
                <a:spcPct val="150000"/>
              </a:lnSpc>
              <a:buNone/>
            </a:pPr>
            <a:endParaRPr lang="en-GB" sz="1800" dirty="0" smtClean="0"/>
          </a:p>
          <a:p>
            <a:pPr>
              <a:lnSpc>
                <a:spcPct val="150000"/>
              </a:lnSpc>
            </a:pPr>
            <a:endParaRPr lang="en-GB" sz="1800" dirty="0"/>
          </a:p>
          <a:p>
            <a:endParaRPr lang="en-GB" sz="1800" dirty="0"/>
          </a:p>
          <a:p>
            <a:endParaRPr lang="en-GB" sz="1800" dirty="0"/>
          </a:p>
          <a:p>
            <a:endParaRPr lang="en-US" sz="1800" dirty="0"/>
          </a:p>
        </p:txBody>
      </p:sp>
    </p:spTree>
    <p:extLst>
      <p:ext uri="{BB962C8B-B14F-4D97-AF65-F5344CB8AC3E}">
        <p14:creationId xmlns:p14="http://schemas.microsoft.com/office/powerpoint/2010/main" val="2792034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lstStyle/>
          <a:p>
            <a:pPr marL="0" indent="0">
              <a:buNone/>
            </a:pPr>
            <a:r>
              <a:rPr lang="en-US" sz="1600" dirty="0" smtClean="0"/>
              <a:t>PHAMA’s support in enhancing competitiveness in agribusinesses in Solomon Islands is through </a:t>
            </a:r>
            <a:r>
              <a:rPr lang="en-US" sz="1600" b="1" dirty="0" smtClean="0"/>
              <a:t>protecting/maintaining existing market access</a:t>
            </a:r>
            <a:r>
              <a:rPr lang="en-US" sz="1600" dirty="0" smtClean="0"/>
              <a:t> &amp;  </a:t>
            </a:r>
            <a:r>
              <a:rPr lang="en-US" sz="1600" b="1" dirty="0" smtClean="0"/>
              <a:t>seeking new markets</a:t>
            </a:r>
          </a:p>
          <a:p>
            <a:pPr marL="0" indent="0">
              <a:buNone/>
            </a:pPr>
            <a:endParaRPr lang="en-US" sz="1600" dirty="0"/>
          </a:p>
          <a:p>
            <a:pPr marL="0" indent="0">
              <a:buNone/>
            </a:pPr>
            <a:r>
              <a:rPr lang="en-US" sz="1600" dirty="0" smtClean="0"/>
              <a:t>Still </a:t>
            </a:r>
            <a:r>
              <a:rPr lang="en-US" sz="1600" dirty="0"/>
              <a:t>much </a:t>
            </a:r>
            <a:r>
              <a:rPr lang="en-US" sz="1600" dirty="0" smtClean="0"/>
              <a:t>work to </a:t>
            </a:r>
            <a:r>
              <a:rPr lang="en-US" sz="1600" dirty="0"/>
              <a:t>be done and in terms of </a:t>
            </a:r>
            <a:r>
              <a:rPr lang="en-US" sz="1600" dirty="0" smtClean="0"/>
              <a:t>the scope, </a:t>
            </a:r>
            <a:r>
              <a:rPr lang="en-US" sz="1600" dirty="0"/>
              <a:t>there will be a gap when </a:t>
            </a:r>
            <a:r>
              <a:rPr lang="en-US" sz="1600" dirty="0" smtClean="0"/>
              <a:t>PHAMA leaves</a:t>
            </a:r>
          </a:p>
          <a:p>
            <a:pPr marL="0" indent="0">
              <a:buNone/>
            </a:pPr>
            <a:endParaRPr lang="en-US" sz="1600" dirty="0" smtClean="0"/>
          </a:p>
          <a:p>
            <a:pPr marL="0" indent="0">
              <a:buNone/>
            </a:pPr>
            <a:r>
              <a:rPr lang="en-US" sz="1600" dirty="0" smtClean="0"/>
              <a:t>Potential for agribusinesses to competitively participate in markets exist</a:t>
            </a:r>
          </a:p>
          <a:p>
            <a:pPr marL="0" indent="0">
              <a:buNone/>
            </a:pPr>
            <a:endParaRPr lang="en-US" sz="1600" dirty="0" smtClean="0"/>
          </a:p>
          <a:p>
            <a:pPr marL="0" indent="0">
              <a:buNone/>
            </a:pPr>
            <a:r>
              <a:rPr lang="en-US" sz="1600" dirty="0" smtClean="0"/>
              <a:t>To tap into this, further support must be targeted on:</a:t>
            </a:r>
          </a:p>
          <a:p>
            <a:pPr marL="0" indent="0">
              <a:buNone/>
            </a:pPr>
            <a:endParaRPr lang="en-US" sz="1600" dirty="0" smtClean="0"/>
          </a:p>
          <a:p>
            <a:r>
              <a:rPr lang="en-US" sz="1600" b="1" i="1" dirty="0" smtClean="0"/>
              <a:t>Focus </a:t>
            </a:r>
            <a:r>
              <a:rPr lang="en-US" sz="1600" b="1" i="1" dirty="0"/>
              <a:t>on full </a:t>
            </a:r>
            <a:r>
              <a:rPr lang="en-US" sz="1600" b="1" i="1" dirty="0" smtClean="0"/>
              <a:t>agricultural supply </a:t>
            </a:r>
            <a:r>
              <a:rPr lang="en-US" sz="1600" b="1" i="1" dirty="0"/>
              <a:t>chains, including markets and logistics</a:t>
            </a:r>
          </a:p>
          <a:p>
            <a:endParaRPr lang="en-US" sz="1600" dirty="0" smtClean="0"/>
          </a:p>
          <a:p>
            <a:r>
              <a:rPr lang="en-US" sz="1600" b="1" i="1" dirty="0" smtClean="0"/>
              <a:t>Practical </a:t>
            </a:r>
            <a:r>
              <a:rPr lang="en-US" sz="1600" b="1" i="1" dirty="0"/>
              <a:t>support to </a:t>
            </a:r>
            <a:r>
              <a:rPr lang="en-US" sz="1600" b="1" i="1" dirty="0" smtClean="0"/>
              <a:t>agribusinesses </a:t>
            </a:r>
            <a:r>
              <a:rPr lang="en-US" sz="1600" b="1" i="1" dirty="0"/>
              <a:t>to sell to new markets </a:t>
            </a:r>
          </a:p>
          <a:p>
            <a:endParaRPr lang="en-US" sz="1600" dirty="0" smtClean="0"/>
          </a:p>
          <a:p>
            <a:r>
              <a:rPr lang="en-US" sz="1600" b="1" i="1" dirty="0" smtClean="0"/>
              <a:t>Focus </a:t>
            </a:r>
            <a:r>
              <a:rPr lang="en-US" sz="1600" b="1" i="1" dirty="0"/>
              <a:t>on improving quality in order to increase returns to producers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6343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 you</a:t>
            </a:r>
            <a:endParaRPr lang="en-AU"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9889" y="1752600"/>
            <a:ext cx="5605886" cy="3733800"/>
          </a:xfrm>
        </p:spPr>
      </p:pic>
    </p:spTree>
    <p:extLst>
      <p:ext uri="{BB962C8B-B14F-4D97-AF65-F5344CB8AC3E}">
        <p14:creationId xmlns:p14="http://schemas.microsoft.com/office/powerpoint/2010/main" val="1628529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91264" cy="533400"/>
          </a:xfrm>
        </p:spPr>
        <p:txBody>
          <a:bodyPr/>
          <a:lstStyle/>
          <a:p>
            <a:r>
              <a:rPr lang="en-US" dirty="0" smtClean="0">
                <a:solidFill>
                  <a:schemeClr val="bg1"/>
                </a:solidFill>
              </a:rPr>
              <a:t>What is PHAMA?</a:t>
            </a:r>
            <a:endParaRPr lang="en-US" dirty="0">
              <a:solidFill>
                <a:schemeClr val="bg1"/>
              </a:solidFill>
            </a:endParaRPr>
          </a:p>
        </p:txBody>
      </p:sp>
      <p:sp>
        <p:nvSpPr>
          <p:cNvPr id="3" name="Content Placeholder 2"/>
          <p:cNvSpPr>
            <a:spLocks noGrp="1"/>
          </p:cNvSpPr>
          <p:nvPr>
            <p:ph idx="1"/>
          </p:nvPr>
        </p:nvSpPr>
        <p:spPr>
          <a:xfrm>
            <a:off x="457200" y="1219200"/>
            <a:ext cx="8229600" cy="4724400"/>
          </a:xfrm>
        </p:spPr>
        <p:txBody>
          <a:bodyPr/>
          <a:lstStyle/>
          <a:p>
            <a:pPr marL="0" indent="0">
              <a:lnSpc>
                <a:spcPct val="150000"/>
              </a:lnSpc>
              <a:buNone/>
            </a:pPr>
            <a:r>
              <a:rPr lang="en-US" sz="1800" b="1" dirty="0" smtClean="0"/>
              <a:t>Objective</a:t>
            </a:r>
          </a:p>
          <a:p>
            <a:pPr marL="0" indent="0">
              <a:lnSpc>
                <a:spcPct val="150000"/>
              </a:lnSpc>
              <a:buNone/>
            </a:pPr>
            <a:r>
              <a:rPr lang="en-US" sz="1800" dirty="0" smtClean="0"/>
              <a:t>Increase </a:t>
            </a:r>
            <a:r>
              <a:rPr lang="en-US" sz="1800" dirty="0"/>
              <a:t>economic development of </a:t>
            </a:r>
            <a:r>
              <a:rPr lang="en-US" sz="1800" dirty="0" smtClean="0"/>
              <a:t>6 Pacific Islands Countries through </a:t>
            </a:r>
            <a:r>
              <a:rPr lang="en-US" sz="1800" dirty="0"/>
              <a:t>increased exports from productive sectors </a:t>
            </a:r>
            <a:r>
              <a:rPr lang="en-US" sz="1800" dirty="0" smtClean="0"/>
              <a:t>- agriculture</a:t>
            </a:r>
            <a:r>
              <a:rPr lang="en-US" sz="1800" dirty="0"/>
              <a:t>, fisheries and forestry</a:t>
            </a:r>
          </a:p>
          <a:p>
            <a:pPr marL="0" indent="0">
              <a:lnSpc>
                <a:spcPct val="150000"/>
              </a:lnSpc>
              <a:buNone/>
            </a:pPr>
            <a:r>
              <a:rPr lang="en-US" sz="1800" b="1" dirty="0" smtClean="0"/>
              <a:t>Scope </a:t>
            </a:r>
          </a:p>
          <a:p>
            <a:pPr marL="0" indent="0">
              <a:lnSpc>
                <a:spcPct val="150000"/>
              </a:lnSpc>
              <a:buNone/>
            </a:pPr>
            <a:r>
              <a:rPr lang="en-US" sz="1800" dirty="0" smtClean="0"/>
              <a:t>Supporting existing agribusinesses and industries to meet technical requirements for export markets; Priorities guided by industry</a:t>
            </a:r>
            <a:endParaRPr lang="en-US" sz="1800" dirty="0"/>
          </a:p>
          <a:p>
            <a:pPr marL="0" indent="0">
              <a:lnSpc>
                <a:spcPct val="150000"/>
              </a:lnSpc>
              <a:buNone/>
            </a:pPr>
            <a:r>
              <a:rPr lang="en-US" sz="1800" b="1" dirty="0" smtClean="0"/>
              <a:t>Issues</a:t>
            </a:r>
          </a:p>
          <a:p>
            <a:pPr marL="0" indent="0">
              <a:lnSpc>
                <a:spcPct val="150000"/>
              </a:lnSpc>
              <a:buNone/>
            </a:pPr>
            <a:r>
              <a:rPr lang="en-US" sz="1800" dirty="0" smtClean="0"/>
              <a:t>Improving market access</a:t>
            </a:r>
            <a:endParaRPr lang="en-US" sz="1800" dirty="0"/>
          </a:p>
          <a:p>
            <a:pPr marL="0" indent="0">
              <a:lnSpc>
                <a:spcPct val="150000"/>
              </a:lnSpc>
              <a:buNone/>
            </a:pPr>
            <a:r>
              <a:rPr lang="en-US" sz="1800" dirty="0" smtClean="0"/>
              <a:t>Maintaining/protecting existing markets</a:t>
            </a:r>
          </a:p>
          <a:p>
            <a:pPr marL="0" indent="0">
              <a:lnSpc>
                <a:spcPct val="150000"/>
              </a:lnSpc>
              <a:buNone/>
            </a:pPr>
            <a:r>
              <a:rPr lang="en-US" sz="1800" dirty="0" smtClean="0"/>
              <a:t>Seeking new market access</a:t>
            </a:r>
          </a:p>
          <a:p>
            <a:pPr marL="0" indent="0">
              <a:lnSpc>
                <a:spcPct val="150000"/>
              </a:lnSpc>
              <a:buNone/>
            </a:pPr>
            <a:endParaRPr lang="en-US" sz="1800" dirty="0"/>
          </a:p>
          <a:p>
            <a:pPr marL="0" indent="0">
              <a:lnSpc>
                <a:spcPct val="150000"/>
              </a:lnSpc>
              <a:buNone/>
            </a:pPr>
            <a:endParaRPr lang="en-GB" sz="1800" dirty="0" smtClean="0"/>
          </a:p>
          <a:p>
            <a:pPr>
              <a:lnSpc>
                <a:spcPct val="150000"/>
              </a:lnSpc>
            </a:pPr>
            <a:endParaRPr lang="en-GB" sz="1800" dirty="0"/>
          </a:p>
          <a:p>
            <a:endParaRPr lang="en-GB" sz="1800" dirty="0"/>
          </a:p>
          <a:p>
            <a:endParaRPr lang="en-GB" sz="1800" dirty="0"/>
          </a:p>
          <a:p>
            <a:endParaRPr lang="en-US" sz="1800" dirty="0"/>
          </a:p>
        </p:txBody>
      </p:sp>
    </p:spTree>
    <p:extLst>
      <p:ext uri="{BB962C8B-B14F-4D97-AF65-F5344CB8AC3E}">
        <p14:creationId xmlns:p14="http://schemas.microsoft.com/office/powerpoint/2010/main" val="2374794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91264" cy="533400"/>
          </a:xfrm>
        </p:spPr>
        <p:txBody>
          <a:bodyPr/>
          <a:lstStyle/>
          <a:p>
            <a:r>
              <a:rPr lang="en-US" dirty="0" smtClean="0">
                <a:solidFill>
                  <a:schemeClr val="bg1"/>
                </a:solidFill>
              </a:rPr>
              <a:t>PHAMA in Solomon Islands</a:t>
            </a:r>
            <a:endParaRPr lang="en-US" dirty="0">
              <a:solidFill>
                <a:schemeClr val="bg1"/>
              </a:solidFill>
            </a:endParaRPr>
          </a:p>
        </p:txBody>
      </p:sp>
      <p:sp>
        <p:nvSpPr>
          <p:cNvPr id="3" name="Content Placeholder 2"/>
          <p:cNvSpPr>
            <a:spLocks noGrp="1"/>
          </p:cNvSpPr>
          <p:nvPr>
            <p:ph idx="1"/>
          </p:nvPr>
        </p:nvSpPr>
        <p:spPr>
          <a:xfrm>
            <a:off x="518864" y="1219200"/>
            <a:ext cx="8229600" cy="4679032"/>
          </a:xfrm>
        </p:spPr>
        <p:txBody>
          <a:bodyPr/>
          <a:lstStyle/>
          <a:p>
            <a:pPr>
              <a:lnSpc>
                <a:spcPct val="150000"/>
              </a:lnSpc>
            </a:pPr>
            <a:r>
              <a:rPr lang="en-US" sz="1800" dirty="0" smtClean="0"/>
              <a:t>Priority to improve and maintain existing market access </a:t>
            </a:r>
            <a:endParaRPr lang="en-US" sz="1800" dirty="0"/>
          </a:p>
          <a:p>
            <a:pPr>
              <a:lnSpc>
                <a:spcPct val="150000"/>
              </a:lnSpc>
            </a:pPr>
            <a:r>
              <a:rPr lang="en-US" sz="1800" dirty="0"/>
              <a:t>Key sectors: Cocoa, Sawn timber, Sea Food, Coconut, </a:t>
            </a:r>
            <a:r>
              <a:rPr lang="en-US" sz="1800" dirty="0" smtClean="0"/>
              <a:t>Horticulture</a:t>
            </a:r>
          </a:p>
          <a:p>
            <a:pPr>
              <a:lnSpc>
                <a:spcPct val="150000"/>
              </a:lnSpc>
            </a:pPr>
            <a:r>
              <a:rPr lang="en-US" sz="1800" dirty="0" smtClean="0"/>
              <a:t>Approach: Private Public Partnership through Industry facilitation – ‘Industry Working Groups’ to identify priorities and manage market access issues</a:t>
            </a:r>
          </a:p>
          <a:p>
            <a:pPr>
              <a:lnSpc>
                <a:spcPct val="150000"/>
              </a:lnSpc>
            </a:pPr>
            <a:r>
              <a:rPr lang="en-US" sz="1800" dirty="0"/>
              <a:t>I</a:t>
            </a:r>
            <a:r>
              <a:rPr lang="en-US" sz="1800" dirty="0" smtClean="0"/>
              <a:t>nitiatives </a:t>
            </a:r>
            <a:r>
              <a:rPr lang="en-US" sz="1800" dirty="0"/>
              <a:t>are industry driven </a:t>
            </a:r>
            <a:r>
              <a:rPr lang="en-US" sz="1800" dirty="0" smtClean="0"/>
              <a:t>and based </a:t>
            </a:r>
            <a:r>
              <a:rPr lang="en-US" sz="1800" dirty="0"/>
              <a:t>on commercial </a:t>
            </a:r>
            <a:r>
              <a:rPr lang="en-US" sz="1800" dirty="0" smtClean="0"/>
              <a:t>principles</a:t>
            </a:r>
          </a:p>
        </p:txBody>
      </p:sp>
    </p:spTree>
    <p:extLst>
      <p:ext uri="{BB962C8B-B14F-4D97-AF65-F5344CB8AC3E}">
        <p14:creationId xmlns:p14="http://schemas.microsoft.com/office/powerpoint/2010/main" val="558413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91264" cy="533400"/>
          </a:xfrm>
        </p:spPr>
        <p:txBody>
          <a:bodyPr/>
          <a:lstStyle/>
          <a:p>
            <a:r>
              <a:rPr lang="en-US" dirty="0" smtClean="0">
                <a:solidFill>
                  <a:schemeClr val="bg1"/>
                </a:solidFill>
              </a:rPr>
              <a:t>PHAMA in Solomon Islands – Agribusiness Context</a:t>
            </a:r>
            <a:endParaRPr lang="en-US" dirty="0">
              <a:solidFill>
                <a:schemeClr val="bg1"/>
              </a:solidFill>
            </a:endParaRPr>
          </a:p>
        </p:txBody>
      </p:sp>
      <p:sp>
        <p:nvSpPr>
          <p:cNvPr id="3" name="Content Placeholder 2"/>
          <p:cNvSpPr>
            <a:spLocks noGrp="1"/>
          </p:cNvSpPr>
          <p:nvPr>
            <p:ph idx="1"/>
          </p:nvPr>
        </p:nvSpPr>
        <p:spPr>
          <a:xfrm>
            <a:off x="518864" y="1219200"/>
            <a:ext cx="8229600" cy="4679032"/>
          </a:xfrm>
        </p:spPr>
        <p:txBody>
          <a:bodyPr/>
          <a:lstStyle/>
          <a:p>
            <a:pPr marL="0" indent="0">
              <a:lnSpc>
                <a:spcPct val="150000"/>
              </a:lnSpc>
              <a:buNone/>
            </a:pPr>
            <a:r>
              <a:rPr lang="en-US" sz="1800" b="1" dirty="0" smtClean="0"/>
              <a:t>PHAMA support for agribusinesses in Solomon Islands:</a:t>
            </a:r>
          </a:p>
          <a:p>
            <a:pPr marL="0" indent="0">
              <a:lnSpc>
                <a:spcPct val="150000"/>
              </a:lnSpc>
              <a:buNone/>
            </a:pPr>
            <a:r>
              <a:rPr lang="en-US" sz="1800" dirty="0" smtClean="0"/>
              <a:t>Certification </a:t>
            </a:r>
          </a:p>
          <a:p>
            <a:pPr marL="0" indent="0">
              <a:lnSpc>
                <a:spcPct val="150000"/>
              </a:lnSpc>
              <a:buNone/>
            </a:pPr>
            <a:r>
              <a:rPr lang="en-US" sz="1800" dirty="0" smtClean="0"/>
              <a:t>Food Safety e.g. HACCP</a:t>
            </a:r>
          </a:p>
          <a:p>
            <a:pPr marL="0" indent="0">
              <a:lnSpc>
                <a:spcPct val="150000"/>
              </a:lnSpc>
              <a:buNone/>
            </a:pPr>
            <a:r>
              <a:rPr lang="en-US" sz="1800" dirty="0" smtClean="0"/>
              <a:t>Product Quality Expectations</a:t>
            </a:r>
          </a:p>
          <a:p>
            <a:pPr marL="0" indent="0">
              <a:lnSpc>
                <a:spcPct val="150000"/>
              </a:lnSpc>
              <a:buNone/>
            </a:pPr>
            <a:r>
              <a:rPr lang="en-US" sz="1800" dirty="0" smtClean="0"/>
              <a:t>Legal requirements overseas</a:t>
            </a:r>
            <a:endParaRPr lang="en-US" sz="1800" dirty="0"/>
          </a:p>
          <a:p>
            <a:pPr marL="0" indent="0">
              <a:lnSpc>
                <a:spcPct val="150000"/>
              </a:lnSpc>
              <a:buNone/>
            </a:pPr>
            <a:r>
              <a:rPr lang="en-US" sz="1800" b="1" dirty="0" smtClean="0"/>
              <a:t>Key Challenges:</a:t>
            </a:r>
          </a:p>
          <a:p>
            <a:pPr marL="0" indent="0">
              <a:lnSpc>
                <a:spcPct val="150000"/>
              </a:lnSpc>
              <a:buNone/>
            </a:pPr>
            <a:r>
              <a:rPr lang="en-US" sz="1800" dirty="0" smtClean="0"/>
              <a:t>Market Awareness</a:t>
            </a:r>
          </a:p>
          <a:p>
            <a:pPr marL="0" indent="0">
              <a:lnSpc>
                <a:spcPct val="150000"/>
              </a:lnSpc>
              <a:buNone/>
            </a:pPr>
            <a:r>
              <a:rPr lang="en-US" sz="1800" dirty="0" smtClean="0"/>
              <a:t>Business &amp; Finance Management</a:t>
            </a:r>
          </a:p>
          <a:p>
            <a:pPr marL="0" indent="0">
              <a:lnSpc>
                <a:spcPct val="150000"/>
              </a:lnSpc>
              <a:buNone/>
            </a:pPr>
            <a:r>
              <a:rPr lang="en-US" sz="1800" dirty="0" smtClean="0"/>
              <a:t>Skills to interact well with overseas customers</a:t>
            </a:r>
          </a:p>
          <a:p>
            <a:pPr marL="0" indent="0">
              <a:lnSpc>
                <a:spcPct val="150000"/>
              </a:lnSpc>
              <a:buNone/>
            </a:pPr>
            <a:r>
              <a:rPr lang="en-US" sz="1800" dirty="0" smtClean="0"/>
              <a:t>Transport Costs</a:t>
            </a:r>
          </a:p>
        </p:txBody>
      </p:sp>
    </p:spTree>
    <p:extLst>
      <p:ext uri="{BB962C8B-B14F-4D97-AF65-F5344CB8AC3E}">
        <p14:creationId xmlns:p14="http://schemas.microsoft.com/office/powerpoint/2010/main" val="788106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91264" cy="533400"/>
          </a:xfrm>
        </p:spPr>
        <p:txBody>
          <a:bodyPr/>
          <a:lstStyle/>
          <a:p>
            <a:r>
              <a:rPr lang="en-US" dirty="0" smtClean="0">
                <a:solidFill>
                  <a:schemeClr val="bg1"/>
                </a:solidFill>
              </a:rPr>
              <a:t>PHAMA in Solomon Islands – Agribusiness Context</a:t>
            </a:r>
            <a:endParaRPr lang="en-US" dirty="0">
              <a:solidFill>
                <a:schemeClr val="bg1"/>
              </a:solidFill>
            </a:endParaRPr>
          </a:p>
        </p:txBody>
      </p:sp>
      <p:sp>
        <p:nvSpPr>
          <p:cNvPr id="3" name="Content Placeholder 2"/>
          <p:cNvSpPr>
            <a:spLocks noGrp="1"/>
          </p:cNvSpPr>
          <p:nvPr>
            <p:ph idx="1"/>
          </p:nvPr>
        </p:nvSpPr>
        <p:spPr>
          <a:xfrm>
            <a:off x="518864" y="1219200"/>
            <a:ext cx="8229600" cy="4679032"/>
          </a:xfrm>
        </p:spPr>
        <p:txBody>
          <a:bodyPr/>
          <a:lstStyle/>
          <a:p>
            <a:pPr>
              <a:lnSpc>
                <a:spcPct val="150000"/>
              </a:lnSpc>
            </a:pPr>
            <a:r>
              <a:rPr lang="en-US" sz="1800" dirty="0" smtClean="0"/>
              <a:t>Existing challenges &amp; positive outcomes associated with maintaining and improving existing markets (as opposed to creating new markets)</a:t>
            </a:r>
          </a:p>
          <a:p>
            <a:pPr>
              <a:lnSpc>
                <a:spcPct val="150000"/>
              </a:lnSpc>
            </a:pPr>
            <a:r>
              <a:rPr lang="en-US" sz="1800" dirty="0" smtClean="0"/>
              <a:t>Export market issues also apply to domestic markets</a:t>
            </a:r>
          </a:p>
          <a:p>
            <a:pPr>
              <a:lnSpc>
                <a:spcPct val="150000"/>
              </a:lnSpc>
            </a:pPr>
            <a:r>
              <a:rPr lang="en-US" sz="1800" dirty="0" smtClean="0"/>
              <a:t>Still, small countries like Solomon Islands will always need an export focus due to the relatively small size of domestic markets e.g. you can’t sell cocoa in Honiara for bulk consumption (this may change over time as the economy develops and hopefully there is </a:t>
            </a:r>
            <a:r>
              <a:rPr lang="en-US" sz="1800" i="1" dirty="0" smtClean="0"/>
              <a:t>greater investment </a:t>
            </a:r>
            <a:r>
              <a:rPr lang="en-US" sz="1800" dirty="0" smtClean="0"/>
              <a:t>and </a:t>
            </a:r>
            <a:r>
              <a:rPr lang="en-US" sz="1800" i="1" dirty="0" smtClean="0"/>
              <a:t>local processing</a:t>
            </a:r>
            <a:r>
              <a:rPr lang="en-US" sz="1800" dirty="0" smtClean="0"/>
              <a:t>)</a:t>
            </a:r>
          </a:p>
        </p:txBody>
      </p:sp>
    </p:spTree>
    <p:extLst>
      <p:ext uri="{BB962C8B-B14F-4D97-AF65-F5344CB8AC3E}">
        <p14:creationId xmlns:p14="http://schemas.microsoft.com/office/powerpoint/2010/main" val="1398202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91264" cy="533400"/>
          </a:xfrm>
        </p:spPr>
        <p:txBody>
          <a:bodyPr/>
          <a:lstStyle/>
          <a:p>
            <a:r>
              <a:rPr lang="en-US" dirty="0" smtClean="0">
                <a:solidFill>
                  <a:schemeClr val="bg1"/>
                </a:solidFill>
              </a:rPr>
              <a:t>PHAMA in Solomon Islands – Agribusiness Context</a:t>
            </a:r>
            <a:endParaRPr lang="en-US" dirty="0">
              <a:solidFill>
                <a:schemeClr val="bg1"/>
              </a:solidFill>
            </a:endParaRPr>
          </a:p>
        </p:txBody>
      </p:sp>
      <p:sp>
        <p:nvSpPr>
          <p:cNvPr id="3" name="Content Placeholder 2"/>
          <p:cNvSpPr>
            <a:spLocks noGrp="1"/>
          </p:cNvSpPr>
          <p:nvPr>
            <p:ph idx="1"/>
          </p:nvPr>
        </p:nvSpPr>
        <p:spPr>
          <a:xfrm>
            <a:off x="518864" y="1219200"/>
            <a:ext cx="8229600" cy="4953000"/>
          </a:xfrm>
        </p:spPr>
        <p:txBody>
          <a:bodyPr/>
          <a:lstStyle/>
          <a:p>
            <a:pPr marL="0" indent="0">
              <a:lnSpc>
                <a:spcPct val="150000"/>
              </a:lnSpc>
              <a:buNone/>
            </a:pPr>
            <a:r>
              <a:rPr lang="en-US" sz="1800" b="1" dirty="0" smtClean="0"/>
              <a:t>Agribusinesses Potential: Capable </a:t>
            </a:r>
            <a:r>
              <a:rPr lang="en-US" sz="1800" b="1" dirty="0" smtClean="0"/>
              <a:t>Local Producers and Available Markets </a:t>
            </a:r>
            <a:r>
              <a:rPr lang="en-US" sz="1800" b="1" dirty="0" smtClean="0"/>
              <a:t>(examples)</a:t>
            </a:r>
            <a:endParaRPr lang="en-US" sz="1800" b="1" dirty="0" smtClean="0"/>
          </a:p>
          <a:p>
            <a:pPr marL="0" indent="0">
              <a:lnSpc>
                <a:spcPct val="150000"/>
              </a:lnSpc>
              <a:buNone/>
            </a:pPr>
            <a:r>
              <a:rPr lang="en-US" sz="1600" i="1" dirty="0" smtClean="0"/>
              <a:t>1. ‘Fruit Basket’ </a:t>
            </a:r>
            <a:endParaRPr lang="en-US" sz="1600" i="1" dirty="0"/>
          </a:p>
          <a:p>
            <a:pPr marL="0" indent="0">
              <a:lnSpc>
                <a:spcPct val="150000"/>
              </a:lnSpc>
              <a:buNone/>
            </a:pPr>
            <a:r>
              <a:rPr lang="en-US" sz="1600" dirty="0" smtClean="0"/>
              <a:t>-Group of farmers on </a:t>
            </a:r>
            <a:r>
              <a:rPr lang="en-US" sz="1600" dirty="0"/>
              <a:t>W</a:t>
            </a:r>
            <a:r>
              <a:rPr lang="en-US" sz="1600" dirty="0" smtClean="0"/>
              <a:t>est Guadalcanal </a:t>
            </a:r>
            <a:r>
              <a:rPr lang="en-US" sz="1600" dirty="0" smtClean="0"/>
              <a:t>with capacity</a:t>
            </a:r>
            <a:r>
              <a:rPr lang="en-US" sz="1600" dirty="0" smtClean="0"/>
              <a:t> to deliver fresh produce</a:t>
            </a:r>
          </a:p>
          <a:p>
            <a:pPr marL="0" indent="0">
              <a:lnSpc>
                <a:spcPct val="150000"/>
              </a:lnSpc>
              <a:buNone/>
            </a:pPr>
            <a:r>
              <a:rPr lang="en-US" sz="1600" dirty="0" smtClean="0"/>
              <a:t>-Predominantly </a:t>
            </a:r>
            <a:r>
              <a:rPr lang="en-US" sz="1600" dirty="0"/>
              <a:t>expatriates in Honiara who will pay premium prices for 	quality &amp; useful service</a:t>
            </a:r>
            <a:endParaRPr lang="en-US" sz="1600" dirty="0" smtClean="0"/>
          </a:p>
          <a:p>
            <a:pPr marL="0" indent="0">
              <a:lnSpc>
                <a:spcPct val="150000"/>
              </a:lnSpc>
              <a:buNone/>
            </a:pPr>
            <a:r>
              <a:rPr lang="en-US" sz="1600" dirty="0" smtClean="0"/>
              <a:t>-Gap: need </a:t>
            </a:r>
            <a:r>
              <a:rPr lang="en-US" sz="1600" dirty="0" smtClean="0"/>
              <a:t>someone </a:t>
            </a:r>
            <a:r>
              <a:rPr lang="en-US" sz="1600" dirty="0" smtClean="0"/>
              <a:t>to facilitate some ‘</a:t>
            </a:r>
            <a:r>
              <a:rPr lang="en-US" sz="1600" dirty="0" smtClean="0"/>
              <a:t>linkages’ and to </a:t>
            </a:r>
            <a:r>
              <a:rPr lang="en-US" sz="1600" dirty="0" smtClean="0"/>
              <a:t>provide some guidance/support early </a:t>
            </a:r>
            <a:r>
              <a:rPr lang="en-US" sz="1600" dirty="0" smtClean="0"/>
              <a:t>on (PHAMA stepped in; now consistent delivery of service each Wednesday)</a:t>
            </a:r>
            <a:endParaRPr lang="en-US" sz="1600" dirty="0" smtClean="0"/>
          </a:p>
          <a:p>
            <a:pPr marL="0" indent="0">
              <a:lnSpc>
                <a:spcPct val="150000"/>
              </a:lnSpc>
              <a:buNone/>
            </a:pPr>
            <a:r>
              <a:rPr lang="en-US" sz="1600" dirty="0" smtClean="0"/>
              <a:t>2. Coffee</a:t>
            </a:r>
          </a:p>
          <a:p>
            <a:pPr marL="0" indent="0">
              <a:lnSpc>
                <a:spcPct val="150000"/>
              </a:lnSpc>
              <a:buNone/>
            </a:pPr>
            <a:r>
              <a:rPr lang="en-US" sz="1600" dirty="0" smtClean="0"/>
              <a:t>-Local </a:t>
            </a:r>
            <a:r>
              <a:rPr lang="en-US" sz="1600" dirty="0" smtClean="0"/>
              <a:t>cafes would easily absorb the entire national production at good prices, if producers were able to explore the opportunity, make arrangements and consistently deliver a good product.</a:t>
            </a:r>
          </a:p>
        </p:txBody>
      </p:sp>
    </p:spTree>
    <p:extLst>
      <p:ext uri="{BB962C8B-B14F-4D97-AF65-F5344CB8AC3E}">
        <p14:creationId xmlns:p14="http://schemas.microsoft.com/office/powerpoint/2010/main" val="31293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61" y="304800"/>
            <a:ext cx="8291264" cy="533400"/>
          </a:xfrm>
        </p:spPr>
        <p:txBody>
          <a:bodyPr/>
          <a:lstStyle/>
          <a:p>
            <a:r>
              <a:rPr lang="en-US" dirty="0" smtClean="0">
                <a:solidFill>
                  <a:schemeClr val="bg1"/>
                </a:solidFill>
              </a:rPr>
              <a:t>Case Study: Cocoa – Agribusiness in Solomon Islands</a:t>
            </a:r>
            <a:endParaRPr lang="en-US" dirty="0">
              <a:solidFill>
                <a:schemeClr val="bg1"/>
              </a:solidFill>
            </a:endParaRPr>
          </a:p>
        </p:txBody>
      </p:sp>
      <p:sp>
        <p:nvSpPr>
          <p:cNvPr id="3" name="Content Placeholder 2"/>
          <p:cNvSpPr>
            <a:spLocks noGrp="1"/>
          </p:cNvSpPr>
          <p:nvPr>
            <p:ph idx="1"/>
          </p:nvPr>
        </p:nvSpPr>
        <p:spPr>
          <a:xfrm>
            <a:off x="304800" y="1066800"/>
            <a:ext cx="8382000" cy="5181600"/>
          </a:xfrm>
        </p:spPr>
        <p:txBody>
          <a:bodyPr/>
          <a:lstStyle/>
          <a:p>
            <a:pPr>
              <a:lnSpc>
                <a:spcPct val="150000"/>
              </a:lnSpc>
            </a:pPr>
            <a:r>
              <a:rPr lang="en-GB" sz="1600" dirty="0" smtClean="0"/>
              <a:t>Important rural industry – 20,000 households involved in production</a:t>
            </a:r>
          </a:p>
          <a:p>
            <a:pPr>
              <a:lnSpc>
                <a:spcPct val="150000"/>
              </a:lnSpc>
            </a:pPr>
            <a:r>
              <a:rPr lang="en-US" sz="1600" dirty="0" smtClean="0"/>
              <a:t>Export-oriented, no </a:t>
            </a:r>
            <a:r>
              <a:rPr lang="en-US" sz="1600" dirty="0"/>
              <a:t>domestic </a:t>
            </a:r>
            <a:r>
              <a:rPr lang="en-US" sz="1600" dirty="0" smtClean="0"/>
              <a:t>processing</a:t>
            </a:r>
          </a:p>
          <a:p>
            <a:pPr>
              <a:lnSpc>
                <a:spcPct val="150000"/>
              </a:lnSpc>
            </a:pPr>
            <a:r>
              <a:rPr lang="en-US" sz="1600" dirty="0" smtClean="0"/>
              <a:t>Supply chain:</a:t>
            </a:r>
          </a:p>
          <a:p>
            <a:pPr lvl="1">
              <a:lnSpc>
                <a:spcPct val="150000"/>
              </a:lnSpc>
            </a:pPr>
            <a:r>
              <a:rPr lang="en-US" sz="1600" dirty="0" smtClean="0"/>
              <a:t>Smallholder production</a:t>
            </a:r>
          </a:p>
          <a:p>
            <a:pPr lvl="1">
              <a:lnSpc>
                <a:spcPct val="150000"/>
              </a:lnSpc>
            </a:pPr>
            <a:r>
              <a:rPr lang="en-US" sz="1600" dirty="0" smtClean="0"/>
              <a:t>Fermentation and drying</a:t>
            </a:r>
          </a:p>
          <a:p>
            <a:pPr lvl="1">
              <a:lnSpc>
                <a:spcPct val="150000"/>
              </a:lnSpc>
            </a:pPr>
            <a:r>
              <a:rPr lang="en-US" sz="1600" dirty="0" smtClean="0"/>
              <a:t>Sale to aggregators </a:t>
            </a:r>
          </a:p>
          <a:p>
            <a:pPr lvl="1">
              <a:lnSpc>
                <a:spcPct val="150000"/>
              </a:lnSpc>
            </a:pPr>
            <a:r>
              <a:rPr lang="en-US" sz="1600" dirty="0" smtClean="0"/>
              <a:t>Export of dried </a:t>
            </a:r>
            <a:r>
              <a:rPr lang="en-US" sz="1600" dirty="0" smtClean="0"/>
              <a:t>beans</a:t>
            </a:r>
            <a:endParaRPr lang="en-US" sz="1800" dirty="0"/>
          </a:p>
          <a:p>
            <a:endParaRPr lang="en-GB" sz="1100" dirty="0"/>
          </a:p>
          <a:p>
            <a:endParaRPr lang="en-US" sz="11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9163" y="4178300"/>
            <a:ext cx="3548062"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391" y="4178300"/>
            <a:ext cx="361220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02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667"/>
            <a:ext cx="8291264" cy="494928"/>
          </a:xfrm>
        </p:spPr>
        <p:txBody>
          <a:bodyPr/>
          <a:lstStyle/>
          <a:p>
            <a:r>
              <a:rPr lang="en-AU" dirty="0" smtClean="0"/>
              <a:t>Cocoa in Solomon Islands</a:t>
            </a:r>
            <a:endParaRPr lang="en-AU" dirty="0"/>
          </a:p>
        </p:txBody>
      </p:sp>
      <p:sp>
        <p:nvSpPr>
          <p:cNvPr id="3" name="Content Placeholder 2"/>
          <p:cNvSpPr>
            <a:spLocks noGrp="1"/>
          </p:cNvSpPr>
          <p:nvPr>
            <p:ph idx="1"/>
          </p:nvPr>
        </p:nvSpPr>
        <p:spPr>
          <a:xfrm>
            <a:off x="457200" y="1295400"/>
            <a:ext cx="8229600" cy="4525963"/>
          </a:xfrm>
        </p:spPr>
        <p:txBody>
          <a:bodyPr/>
          <a:lstStyle/>
          <a:p>
            <a:pPr>
              <a:lnSpc>
                <a:spcPct val="150000"/>
              </a:lnSpc>
            </a:pPr>
            <a:r>
              <a:rPr lang="en-AU" sz="1800" dirty="0" smtClean="0"/>
              <a:t>Export of approx. 5,000 tonnes per year, value SBD$100m</a:t>
            </a:r>
          </a:p>
          <a:p>
            <a:pPr>
              <a:lnSpc>
                <a:spcPct val="150000"/>
              </a:lnSpc>
            </a:pPr>
            <a:r>
              <a:rPr lang="en-AU" sz="1800" dirty="0" smtClean="0"/>
              <a:t>16 exporters</a:t>
            </a:r>
            <a:endParaRPr lang="en-AU" sz="1800" dirty="0"/>
          </a:p>
          <a:p>
            <a:pPr>
              <a:lnSpc>
                <a:spcPct val="150000"/>
              </a:lnSpc>
            </a:pPr>
            <a:r>
              <a:rPr lang="en-AU" sz="1800" dirty="0" smtClean="0"/>
              <a:t>Solomons represents 0.001% of world cocoa production</a:t>
            </a:r>
            <a:endParaRPr lang="en-AU" sz="1800" dirty="0"/>
          </a:p>
          <a:p>
            <a:pPr marL="0" indent="0">
              <a:buNone/>
            </a:pP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99" y="3324998"/>
            <a:ext cx="6489701" cy="216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17900" y="5492256"/>
            <a:ext cx="3340100" cy="276999"/>
          </a:xfrm>
          <a:prstGeom prst="rect">
            <a:avLst/>
          </a:prstGeom>
          <a:noFill/>
        </p:spPr>
        <p:txBody>
          <a:bodyPr wrap="square" rtlCol="0">
            <a:spAutoFit/>
          </a:bodyPr>
          <a:lstStyle/>
          <a:p>
            <a:r>
              <a:rPr lang="en-US" sz="1200" dirty="0" smtClean="0"/>
              <a:t>Based on average 2016 cocoa price (NY ICE)</a:t>
            </a:r>
            <a:endParaRPr lang="en-US" sz="1200" dirty="0"/>
          </a:p>
        </p:txBody>
      </p:sp>
    </p:spTree>
    <p:extLst>
      <p:ext uri="{BB962C8B-B14F-4D97-AF65-F5344CB8AC3E}">
        <p14:creationId xmlns:p14="http://schemas.microsoft.com/office/powerpoint/2010/main" val="4215061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PHAMA_ppoint_April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HAMA_ppoint_April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11586</TotalTime>
  <Words>1193</Words>
  <Application>Microsoft Office PowerPoint</Application>
  <PresentationFormat>On-screen Show (4:3)</PresentationFormat>
  <Paragraphs>179</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PHAMA_ppoint_April2014</vt:lpstr>
      <vt:lpstr>1_PHAMA_ppoint_April2014</vt:lpstr>
      <vt:lpstr>PowerPoint Presentation</vt:lpstr>
      <vt:lpstr>Overview</vt:lpstr>
      <vt:lpstr>What is PHAMA?</vt:lpstr>
      <vt:lpstr>PHAMA in Solomon Islands</vt:lpstr>
      <vt:lpstr>PHAMA in Solomon Islands – Agribusiness Context</vt:lpstr>
      <vt:lpstr>PHAMA in Solomon Islands – Agribusiness Context</vt:lpstr>
      <vt:lpstr>PHAMA in Solomon Islands – Agribusiness Context</vt:lpstr>
      <vt:lpstr>Case Study: Cocoa – Agribusiness in Solomon Islands</vt:lpstr>
      <vt:lpstr>Cocoa in Solomon Islands</vt:lpstr>
      <vt:lpstr>World cocoa markets</vt:lpstr>
      <vt:lpstr>Solomon’s Cocoa in 2013</vt:lpstr>
      <vt:lpstr>PHAMA’s work</vt:lpstr>
      <vt:lpstr>PHAMA’s work</vt:lpstr>
      <vt:lpstr>PHAMA’s work</vt:lpstr>
      <vt:lpstr>PHAMA’s work</vt:lpstr>
      <vt:lpstr>PHAMA’s work</vt:lpstr>
      <vt:lpstr>Solomons cocoa in 2017</vt:lpstr>
      <vt:lpstr>Solomons cocoa in 2017</vt:lpstr>
      <vt:lpstr>The future for Solomon Islands Agribusinesses</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Vasiti</dc:creator>
  <cp:lastModifiedBy>Samantha</cp:lastModifiedBy>
  <cp:revision>513</cp:revision>
  <cp:lastPrinted>2017-07-17T03:24:58Z</cp:lastPrinted>
  <dcterms:created xsi:type="dcterms:W3CDTF">2014-04-09T23:35:54Z</dcterms:created>
  <dcterms:modified xsi:type="dcterms:W3CDTF">2017-09-26T19:17:29Z</dcterms:modified>
</cp:coreProperties>
</file>