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3" r:id="rId2"/>
  </p:sldMasterIdLst>
  <p:notesMasterIdLst>
    <p:notesMasterId r:id="rId11"/>
  </p:notesMasterIdLst>
  <p:sldIdLst>
    <p:sldId id="300" r:id="rId3"/>
    <p:sldId id="330" r:id="rId4"/>
    <p:sldId id="341" r:id="rId5"/>
    <p:sldId id="343" r:id="rId6"/>
    <p:sldId id="337" r:id="rId7"/>
    <p:sldId id="336" r:id="rId8"/>
    <p:sldId id="334" r:id="rId9"/>
    <p:sldId id="340" r:id="rId10"/>
  </p:sldIdLst>
  <p:sldSz cx="9144000" cy="6858000" type="screen4x3"/>
  <p:notesSz cx="6797675" cy="9926638"/>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4F81BD"/>
    <a:srgbClr val="DBDBDB"/>
    <a:srgbClr val="DEDEDE"/>
    <a:srgbClr val="D5D5D5"/>
    <a:srgbClr val="009999"/>
    <a:srgbClr val="003399"/>
    <a:srgbClr val="000099"/>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86" autoAdjust="0"/>
    <p:restoredTop sz="44304" autoAdjust="0"/>
  </p:normalViewPr>
  <p:slideViewPr>
    <p:cSldViewPr snapToGrid="0">
      <p:cViewPr varScale="1">
        <p:scale>
          <a:sx n="30" d="100"/>
          <a:sy n="30" d="100"/>
        </p:scale>
        <p:origin x="-2586" y="-90"/>
      </p:cViewPr>
      <p:guideLst>
        <p:guide orient="horz" pos="2160"/>
        <p:guide pos="2880"/>
      </p:guideLst>
    </p:cSldViewPr>
  </p:slideViewPr>
  <p:outlineViewPr>
    <p:cViewPr>
      <p:scale>
        <a:sx n="33" d="100"/>
        <a:sy n="33" d="100"/>
      </p:scale>
      <p:origin x="0" y="2952"/>
    </p:cViewPr>
  </p:outlineViewPr>
  <p:notesTextViewPr>
    <p:cViewPr>
      <p:scale>
        <a:sx n="100" d="100"/>
        <a:sy n="100" d="100"/>
      </p:scale>
      <p:origin x="0" y="828"/>
    </p:cViewPr>
  </p:notesTextViewPr>
  <p:sorterViewPr>
    <p:cViewPr>
      <p:scale>
        <a:sx n="100" d="100"/>
        <a:sy n="100" d="100"/>
      </p:scale>
      <p:origin x="0" y="0"/>
    </p:cViewPr>
  </p:sorterViewPr>
  <p:notesViewPr>
    <p:cSldViewPr snapToGrid="0">
      <p:cViewPr varScale="1">
        <p:scale>
          <a:sx n="79" d="100"/>
          <a:sy n="79" d="100"/>
        </p:scale>
        <p:origin x="3222" y="90"/>
      </p:cViewPr>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D562DA-E93C-4FC8-9986-B99249B7BCD6}"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GB"/>
        </a:p>
      </dgm:t>
    </dgm:pt>
    <dgm:pt modelId="{D42E815B-58E0-4E5B-939B-739B6BE3FFA1}">
      <dgm:prSet phldrT="[Text]"/>
      <dgm:spPr/>
      <dgm:t>
        <a:bodyPr/>
        <a:lstStyle/>
        <a:p>
          <a:r>
            <a:rPr lang="en-NZ" dirty="0" smtClean="0"/>
            <a:t>BLUE GROWTH</a:t>
          </a:r>
        </a:p>
      </dgm:t>
    </dgm:pt>
    <dgm:pt modelId="{E2353E64-053B-478B-8D98-D79DE133C7BF}" type="parTrans" cxnId="{B735DCF6-0702-4293-B400-C75C2397F37E}">
      <dgm:prSet/>
      <dgm:spPr/>
      <dgm:t>
        <a:bodyPr/>
        <a:lstStyle/>
        <a:p>
          <a:endParaRPr lang="en-GB"/>
        </a:p>
      </dgm:t>
    </dgm:pt>
    <dgm:pt modelId="{28405B90-5F71-4D89-B55E-FE3710A1DF83}" type="sibTrans" cxnId="{B735DCF6-0702-4293-B400-C75C2397F37E}">
      <dgm:prSet/>
      <dgm:spPr/>
      <dgm:t>
        <a:bodyPr/>
        <a:lstStyle/>
        <a:p>
          <a:endParaRPr lang="en-GB"/>
        </a:p>
      </dgm:t>
    </dgm:pt>
    <dgm:pt modelId="{E767DE67-AAA1-4D6F-8472-67ECFBF11F95}">
      <dgm:prSet phldrT="[Text]"/>
      <dgm:spPr/>
      <dgm:t>
        <a:bodyPr/>
        <a:lstStyle/>
        <a:p>
          <a:r>
            <a:rPr lang="en-NZ" dirty="0" smtClean="0"/>
            <a:t>Economic Growth</a:t>
          </a:r>
          <a:endParaRPr lang="en-GB" dirty="0"/>
        </a:p>
      </dgm:t>
    </dgm:pt>
    <dgm:pt modelId="{205BD202-A7F2-491E-BF2B-5E50322ABA62}" type="parTrans" cxnId="{F74E85A1-475B-48A1-AE56-985FC900D67B}">
      <dgm:prSet/>
      <dgm:spPr/>
      <dgm:t>
        <a:bodyPr/>
        <a:lstStyle/>
        <a:p>
          <a:endParaRPr lang="en-GB"/>
        </a:p>
      </dgm:t>
    </dgm:pt>
    <dgm:pt modelId="{3AE4AA8F-3705-4B44-B84D-E1480BADA517}" type="sibTrans" cxnId="{F74E85A1-475B-48A1-AE56-985FC900D67B}">
      <dgm:prSet/>
      <dgm:spPr/>
      <dgm:t>
        <a:bodyPr/>
        <a:lstStyle/>
        <a:p>
          <a:endParaRPr lang="en-GB"/>
        </a:p>
      </dgm:t>
    </dgm:pt>
    <dgm:pt modelId="{2808CA6A-163C-480D-9BAF-A27B5BE9D7FC}">
      <dgm:prSet phldrT="[Text]"/>
      <dgm:spPr/>
      <dgm:t>
        <a:bodyPr/>
        <a:lstStyle/>
        <a:p>
          <a:r>
            <a:rPr lang="en-NZ" dirty="0" smtClean="0"/>
            <a:t>Conserve Aquatic Resources</a:t>
          </a:r>
          <a:endParaRPr lang="en-GB" dirty="0"/>
        </a:p>
      </dgm:t>
    </dgm:pt>
    <dgm:pt modelId="{DB370692-BC02-4EA8-B786-5354F83763D7}" type="parTrans" cxnId="{317A5067-6921-4724-8040-F1712B0E3350}">
      <dgm:prSet/>
      <dgm:spPr/>
      <dgm:t>
        <a:bodyPr/>
        <a:lstStyle/>
        <a:p>
          <a:endParaRPr lang="en-GB"/>
        </a:p>
      </dgm:t>
    </dgm:pt>
    <dgm:pt modelId="{220B3C9B-F2A0-4F97-A72E-45DE0CB1817A}" type="sibTrans" cxnId="{317A5067-6921-4724-8040-F1712B0E3350}">
      <dgm:prSet/>
      <dgm:spPr/>
      <dgm:t>
        <a:bodyPr/>
        <a:lstStyle/>
        <a:p>
          <a:endParaRPr lang="en-GB"/>
        </a:p>
      </dgm:t>
    </dgm:pt>
    <dgm:pt modelId="{8901E6D0-A378-4853-AF0F-77DAC8173981}">
      <dgm:prSet phldrT="[Text]"/>
      <dgm:spPr/>
      <dgm:t>
        <a:bodyPr/>
        <a:lstStyle/>
        <a:p>
          <a:r>
            <a:rPr lang="en-NZ" dirty="0" smtClean="0"/>
            <a:t>Food Security</a:t>
          </a:r>
          <a:endParaRPr lang="en-GB" dirty="0"/>
        </a:p>
      </dgm:t>
    </dgm:pt>
    <dgm:pt modelId="{5B9479E5-B4D8-4A9E-A1F3-C288C744774E}" type="parTrans" cxnId="{697E20B0-74FC-49EF-A5D2-9004896D34A4}">
      <dgm:prSet/>
      <dgm:spPr/>
      <dgm:t>
        <a:bodyPr/>
        <a:lstStyle/>
        <a:p>
          <a:endParaRPr lang="en-GB"/>
        </a:p>
      </dgm:t>
    </dgm:pt>
    <dgm:pt modelId="{6DFB94D4-8CBA-449B-ACA7-E360E926289C}" type="sibTrans" cxnId="{697E20B0-74FC-49EF-A5D2-9004896D34A4}">
      <dgm:prSet/>
      <dgm:spPr/>
      <dgm:t>
        <a:bodyPr/>
        <a:lstStyle/>
        <a:p>
          <a:endParaRPr lang="en-GB"/>
        </a:p>
      </dgm:t>
    </dgm:pt>
    <dgm:pt modelId="{023C4C8C-E4C5-4568-8D11-56CF738650D6}" type="pres">
      <dgm:prSet presAssocID="{E3D562DA-E93C-4FC8-9986-B99249B7BCD6}" presName="cycle" presStyleCnt="0">
        <dgm:presLayoutVars>
          <dgm:chMax val="1"/>
          <dgm:dir/>
          <dgm:animLvl val="ctr"/>
          <dgm:resizeHandles val="exact"/>
        </dgm:presLayoutVars>
      </dgm:prSet>
      <dgm:spPr/>
      <dgm:t>
        <a:bodyPr/>
        <a:lstStyle/>
        <a:p>
          <a:endParaRPr lang="en-GB"/>
        </a:p>
      </dgm:t>
    </dgm:pt>
    <dgm:pt modelId="{DD0E768D-4BAD-4BCC-9EC9-289664E505D4}" type="pres">
      <dgm:prSet presAssocID="{D42E815B-58E0-4E5B-939B-739B6BE3FFA1}" presName="centerShape" presStyleLbl="node0" presStyleIdx="0" presStyleCnt="1"/>
      <dgm:spPr/>
      <dgm:t>
        <a:bodyPr/>
        <a:lstStyle/>
        <a:p>
          <a:endParaRPr lang="en-GB"/>
        </a:p>
      </dgm:t>
    </dgm:pt>
    <dgm:pt modelId="{7BA1F239-C138-430B-99C1-C854ED43362B}" type="pres">
      <dgm:prSet presAssocID="{205BD202-A7F2-491E-BF2B-5E50322ABA62}" presName="Name9" presStyleLbl="parChTrans1D2" presStyleIdx="0" presStyleCnt="3"/>
      <dgm:spPr/>
      <dgm:t>
        <a:bodyPr/>
        <a:lstStyle/>
        <a:p>
          <a:endParaRPr lang="en-GB"/>
        </a:p>
      </dgm:t>
    </dgm:pt>
    <dgm:pt modelId="{AEE55AD9-1A47-4714-8143-84DCE1CC5684}" type="pres">
      <dgm:prSet presAssocID="{205BD202-A7F2-491E-BF2B-5E50322ABA62}" presName="connTx" presStyleLbl="parChTrans1D2" presStyleIdx="0" presStyleCnt="3"/>
      <dgm:spPr/>
      <dgm:t>
        <a:bodyPr/>
        <a:lstStyle/>
        <a:p>
          <a:endParaRPr lang="en-GB"/>
        </a:p>
      </dgm:t>
    </dgm:pt>
    <dgm:pt modelId="{39A4FD07-E14A-4BA4-9C71-2FD27BD82914}" type="pres">
      <dgm:prSet presAssocID="{E767DE67-AAA1-4D6F-8472-67ECFBF11F95}" presName="node" presStyleLbl="node1" presStyleIdx="0" presStyleCnt="3">
        <dgm:presLayoutVars>
          <dgm:bulletEnabled val="1"/>
        </dgm:presLayoutVars>
      </dgm:prSet>
      <dgm:spPr/>
      <dgm:t>
        <a:bodyPr/>
        <a:lstStyle/>
        <a:p>
          <a:endParaRPr lang="en-GB"/>
        </a:p>
      </dgm:t>
    </dgm:pt>
    <dgm:pt modelId="{C76F2D60-2C9D-4D3A-A434-D00316D468B7}" type="pres">
      <dgm:prSet presAssocID="{DB370692-BC02-4EA8-B786-5354F83763D7}" presName="Name9" presStyleLbl="parChTrans1D2" presStyleIdx="1" presStyleCnt="3"/>
      <dgm:spPr/>
      <dgm:t>
        <a:bodyPr/>
        <a:lstStyle/>
        <a:p>
          <a:endParaRPr lang="en-GB"/>
        </a:p>
      </dgm:t>
    </dgm:pt>
    <dgm:pt modelId="{CF53DBB0-49D9-4987-85B2-A14F46DD902E}" type="pres">
      <dgm:prSet presAssocID="{DB370692-BC02-4EA8-B786-5354F83763D7}" presName="connTx" presStyleLbl="parChTrans1D2" presStyleIdx="1" presStyleCnt="3"/>
      <dgm:spPr/>
      <dgm:t>
        <a:bodyPr/>
        <a:lstStyle/>
        <a:p>
          <a:endParaRPr lang="en-GB"/>
        </a:p>
      </dgm:t>
    </dgm:pt>
    <dgm:pt modelId="{9290FE4A-3226-41C9-9D3B-0D0FA18AAEBC}" type="pres">
      <dgm:prSet presAssocID="{2808CA6A-163C-480D-9BAF-A27B5BE9D7FC}" presName="node" presStyleLbl="node1" presStyleIdx="1" presStyleCnt="3">
        <dgm:presLayoutVars>
          <dgm:bulletEnabled val="1"/>
        </dgm:presLayoutVars>
      </dgm:prSet>
      <dgm:spPr/>
      <dgm:t>
        <a:bodyPr/>
        <a:lstStyle/>
        <a:p>
          <a:endParaRPr lang="en-GB"/>
        </a:p>
      </dgm:t>
    </dgm:pt>
    <dgm:pt modelId="{30FE884F-6FC2-43E7-A234-07704F1842A7}" type="pres">
      <dgm:prSet presAssocID="{5B9479E5-B4D8-4A9E-A1F3-C288C744774E}" presName="Name9" presStyleLbl="parChTrans1D2" presStyleIdx="2" presStyleCnt="3"/>
      <dgm:spPr/>
      <dgm:t>
        <a:bodyPr/>
        <a:lstStyle/>
        <a:p>
          <a:endParaRPr lang="en-GB"/>
        </a:p>
      </dgm:t>
    </dgm:pt>
    <dgm:pt modelId="{CE841965-D1EC-4D16-9C3C-DAB005F14B48}" type="pres">
      <dgm:prSet presAssocID="{5B9479E5-B4D8-4A9E-A1F3-C288C744774E}" presName="connTx" presStyleLbl="parChTrans1D2" presStyleIdx="2" presStyleCnt="3"/>
      <dgm:spPr/>
      <dgm:t>
        <a:bodyPr/>
        <a:lstStyle/>
        <a:p>
          <a:endParaRPr lang="en-GB"/>
        </a:p>
      </dgm:t>
    </dgm:pt>
    <dgm:pt modelId="{B7A8F19A-5A07-458A-B233-16BEE4A2B5D4}" type="pres">
      <dgm:prSet presAssocID="{8901E6D0-A378-4853-AF0F-77DAC8173981}" presName="node" presStyleLbl="node1" presStyleIdx="2" presStyleCnt="3">
        <dgm:presLayoutVars>
          <dgm:bulletEnabled val="1"/>
        </dgm:presLayoutVars>
      </dgm:prSet>
      <dgm:spPr/>
      <dgm:t>
        <a:bodyPr/>
        <a:lstStyle/>
        <a:p>
          <a:endParaRPr lang="en-GB"/>
        </a:p>
      </dgm:t>
    </dgm:pt>
  </dgm:ptLst>
  <dgm:cxnLst>
    <dgm:cxn modelId="{F7BD2F19-B0E2-4781-AA2F-F1D7D067AE1D}" type="presOf" srcId="{205BD202-A7F2-491E-BF2B-5E50322ABA62}" destId="{7BA1F239-C138-430B-99C1-C854ED43362B}" srcOrd="0" destOrd="0" presId="urn:microsoft.com/office/officeart/2005/8/layout/radial1"/>
    <dgm:cxn modelId="{0EE54519-DBD4-4F06-8163-78FC6D15FDC6}" type="presOf" srcId="{E3D562DA-E93C-4FC8-9986-B99249B7BCD6}" destId="{023C4C8C-E4C5-4568-8D11-56CF738650D6}" srcOrd="0" destOrd="0" presId="urn:microsoft.com/office/officeart/2005/8/layout/radial1"/>
    <dgm:cxn modelId="{10657860-C021-45BE-89FB-A12A0552AECA}" type="presOf" srcId="{5B9479E5-B4D8-4A9E-A1F3-C288C744774E}" destId="{CE841965-D1EC-4D16-9C3C-DAB005F14B48}" srcOrd="1" destOrd="0" presId="urn:microsoft.com/office/officeart/2005/8/layout/radial1"/>
    <dgm:cxn modelId="{5EEF392E-E72E-4EFD-B961-813DADB25261}" type="presOf" srcId="{205BD202-A7F2-491E-BF2B-5E50322ABA62}" destId="{AEE55AD9-1A47-4714-8143-84DCE1CC5684}" srcOrd="1" destOrd="0" presId="urn:microsoft.com/office/officeart/2005/8/layout/radial1"/>
    <dgm:cxn modelId="{9265450C-CDB2-4549-A4C0-2E3D8F5AC5C3}" type="presOf" srcId="{2808CA6A-163C-480D-9BAF-A27B5BE9D7FC}" destId="{9290FE4A-3226-41C9-9D3B-0D0FA18AAEBC}" srcOrd="0" destOrd="0" presId="urn:microsoft.com/office/officeart/2005/8/layout/radial1"/>
    <dgm:cxn modelId="{B735DCF6-0702-4293-B400-C75C2397F37E}" srcId="{E3D562DA-E93C-4FC8-9986-B99249B7BCD6}" destId="{D42E815B-58E0-4E5B-939B-739B6BE3FFA1}" srcOrd="0" destOrd="0" parTransId="{E2353E64-053B-478B-8D98-D79DE133C7BF}" sibTransId="{28405B90-5F71-4D89-B55E-FE3710A1DF83}"/>
    <dgm:cxn modelId="{277D5AC1-6CF4-428E-9913-DF44776AB148}" type="presOf" srcId="{DB370692-BC02-4EA8-B786-5354F83763D7}" destId="{C76F2D60-2C9D-4D3A-A434-D00316D468B7}" srcOrd="0" destOrd="0" presId="urn:microsoft.com/office/officeart/2005/8/layout/radial1"/>
    <dgm:cxn modelId="{646C5891-382D-4885-8000-61BEF1E75D93}" type="presOf" srcId="{D42E815B-58E0-4E5B-939B-739B6BE3FFA1}" destId="{DD0E768D-4BAD-4BCC-9EC9-289664E505D4}" srcOrd="0" destOrd="0" presId="urn:microsoft.com/office/officeart/2005/8/layout/radial1"/>
    <dgm:cxn modelId="{697E20B0-74FC-49EF-A5D2-9004896D34A4}" srcId="{D42E815B-58E0-4E5B-939B-739B6BE3FFA1}" destId="{8901E6D0-A378-4853-AF0F-77DAC8173981}" srcOrd="2" destOrd="0" parTransId="{5B9479E5-B4D8-4A9E-A1F3-C288C744774E}" sibTransId="{6DFB94D4-8CBA-449B-ACA7-E360E926289C}"/>
    <dgm:cxn modelId="{3F859BE8-3B1F-4B03-A170-7FC70DA4C873}" type="presOf" srcId="{E767DE67-AAA1-4D6F-8472-67ECFBF11F95}" destId="{39A4FD07-E14A-4BA4-9C71-2FD27BD82914}" srcOrd="0" destOrd="0" presId="urn:microsoft.com/office/officeart/2005/8/layout/radial1"/>
    <dgm:cxn modelId="{F74E85A1-475B-48A1-AE56-985FC900D67B}" srcId="{D42E815B-58E0-4E5B-939B-739B6BE3FFA1}" destId="{E767DE67-AAA1-4D6F-8472-67ECFBF11F95}" srcOrd="0" destOrd="0" parTransId="{205BD202-A7F2-491E-BF2B-5E50322ABA62}" sibTransId="{3AE4AA8F-3705-4B44-B84D-E1480BADA517}"/>
    <dgm:cxn modelId="{D4721E04-ED62-481A-8442-6A5501C235D1}" type="presOf" srcId="{8901E6D0-A378-4853-AF0F-77DAC8173981}" destId="{B7A8F19A-5A07-458A-B233-16BEE4A2B5D4}" srcOrd="0" destOrd="0" presId="urn:microsoft.com/office/officeart/2005/8/layout/radial1"/>
    <dgm:cxn modelId="{317A5067-6921-4724-8040-F1712B0E3350}" srcId="{D42E815B-58E0-4E5B-939B-739B6BE3FFA1}" destId="{2808CA6A-163C-480D-9BAF-A27B5BE9D7FC}" srcOrd="1" destOrd="0" parTransId="{DB370692-BC02-4EA8-B786-5354F83763D7}" sibTransId="{220B3C9B-F2A0-4F97-A72E-45DE0CB1817A}"/>
    <dgm:cxn modelId="{7D5ED030-4B00-435A-A55A-C69A6465F2EF}" type="presOf" srcId="{5B9479E5-B4D8-4A9E-A1F3-C288C744774E}" destId="{30FE884F-6FC2-43E7-A234-07704F1842A7}" srcOrd="0" destOrd="0" presId="urn:microsoft.com/office/officeart/2005/8/layout/radial1"/>
    <dgm:cxn modelId="{E05FF22D-390D-4653-864C-FE3BFDF97E59}" type="presOf" srcId="{DB370692-BC02-4EA8-B786-5354F83763D7}" destId="{CF53DBB0-49D9-4987-85B2-A14F46DD902E}" srcOrd="1" destOrd="0" presId="urn:microsoft.com/office/officeart/2005/8/layout/radial1"/>
    <dgm:cxn modelId="{3B36355C-EE0B-4BE1-B992-B241A4894E9B}" type="presParOf" srcId="{023C4C8C-E4C5-4568-8D11-56CF738650D6}" destId="{DD0E768D-4BAD-4BCC-9EC9-289664E505D4}" srcOrd="0" destOrd="0" presId="urn:microsoft.com/office/officeart/2005/8/layout/radial1"/>
    <dgm:cxn modelId="{CED171D6-8AB7-4553-8631-B48021D64721}" type="presParOf" srcId="{023C4C8C-E4C5-4568-8D11-56CF738650D6}" destId="{7BA1F239-C138-430B-99C1-C854ED43362B}" srcOrd="1" destOrd="0" presId="urn:microsoft.com/office/officeart/2005/8/layout/radial1"/>
    <dgm:cxn modelId="{BE3903C6-C20C-40E5-9870-1E0D35CF84C3}" type="presParOf" srcId="{7BA1F239-C138-430B-99C1-C854ED43362B}" destId="{AEE55AD9-1A47-4714-8143-84DCE1CC5684}" srcOrd="0" destOrd="0" presId="urn:microsoft.com/office/officeart/2005/8/layout/radial1"/>
    <dgm:cxn modelId="{15239979-A562-4906-B3A7-BF98EB56294D}" type="presParOf" srcId="{023C4C8C-E4C5-4568-8D11-56CF738650D6}" destId="{39A4FD07-E14A-4BA4-9C71-2FD27BD82914}" srcOrd="2" destOrd="0" presId="urn:microsoft.com/office/officeart/2005/8/layout/radial1"/>
    <dgm:cxn modelId="{93C2961D-93EF-4658-A987-3158D7463B32}" type="presParOf" srcId="{023C4C8C-E4C5-4568-8D11-56CF738650D6}" destId="{C76F2D60-2C9D-4D3A-A434-D00316D468B7}" srcOrd="3" destOrd="0" presId="urn:microsoft.com/office/officeart/2005/8/layout/radial1"/>
    <dgm:cxn modelId="{28BBBEA8-9821-49B6-AAEA-C759A2C9977F}" type="presParOf" srcId="{C76F2D60-2C9D-4D3A-A434-D00316D468B7}" destId="{CF53DBB0-49D9-4987-85B2-A14F46DD902E}" srcOrd="0" destOrd="0" presId="urn:microsoft.com/office/officeart/2005/8/layout/radial1"/>
    <dgm:cxn modelId="{13B83933-04C8-48A3-B46D-5431526B503D}" type="presParOf" srcId="{023C4C8C-E4C5-4568-8D11-56CF738650D6}" destId="{9290FE4A-3226-41C9-9D3B-0D0FA18AAEBC}" srcOrd="4" destOrd="0" presId="urn:microsoft.com/office/officeart/2005/8/layout/radial1"/>
    <dgm:cxn modelId="{30375308-CD04-40E6-8124-0C65B8D04611}" type="presParOf" srcId="{023C4C8C-E4C5-4568-8D11-56CF738650D6}" destId="{30FE884F-6FC2-43E7-A234-07704F1842A7}" srcOrd="5" destOrd="0" presId="urn:microsoft.com/office/officeart/2005/8/layout/radial1"/>
    <dgm:cxn modelId="{A67A6CAB-C203-41D6-B156-014BD7C59D67}" type="presParOf" srcId="{30FE884F-6FC2-43E7-A234-07704F1842A7}" destId="{CE841965-D1EC-4D16-9C3C-DAB005F14B48}" srcOrd="0" destOrd="0" presId="urn:microsoft.com/office/officeart/2005/8/layout/radial1"/>
    <dgm:cxn modelId="{57A036B0-2D65-4DE3-89A4-0306CC5FBF8D}" type="presParOf" srcId="{023C4C8C-E4C5-4568-8D11-56CF738650D6}" destId="{B7A8F19A-5A07-458A-B233-16BEE4A2B5D4}" srcOrd="6"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0E768D-4BAD-4BCC-9EC9-289664E505D4}">
      <dsp:nvSpPr>
        <dsp:cNvPr id="0" name=""/>
        <dsp:cNvSpPr/>
      </dsp:nvSpPr>
      <dsp:spPr>
        <a:xfrm>
          <a:off x="1704140" y="1027222"/>
          <a:ext cx="782718" cy="78271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NZ" sz="1100" kern="1200" dirty="0" smtClean="0"/>
            <a:t>BLUE GROWTH</a:t>
          </a:r>
        </a:p>
      </dsp:txBody>
      <dsp:txXfrm>
        <a:off x="1818766" y="1141848"/>
        <a:ext cx="553466" cy="553466"/>
      </dsp:txXfrm>
    </dsp:sp>
    <dsp:sp modelId="{7BA1F239-C138-430B-99C1-C854ED43362B}">
      <dsp:nvSpPr>
        <dsp:cNvPr id="0" name=""/>
        <dsp:cNvSpPr/>
      </dsp:nvSpPr>
      <dsp:spPr>
        <a:xfrm rot="16200000">
          <a:off x="1977530" y="892444"/>
          <a:ext cx="235937" cy="33617"/>
        </a:xfrm>
        <a:custGeom>
          <a:avLst/>
          <a:gdLst/>
          <a:ahLst/>
          <a:cxnLst/>
          <a:rect l="0" t="0" r="0" b="0"/>
          <a:pathLst>
            <a:path>
              <a:moveTo>
                <a:pt x="0" y="16808"/>
              </a:moveTo>
              <a:lnTo>
                <a:pt x="235937" y="1680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2089601" y="903355"/>
        <a:ext cx="11796" cy="11796"/>
      </dsp:txXfrm>
    </dsp:sp>
    <dsp:sp modelId="{39A4FD07-E14A-4BA4-9C71-2FD27BD82914}">
      <dsp:nvSpPr>
        <dsp:cNvPr id="0" name=""/>
        <dsp:cNvSpPr/>
      </dsp:nvSpPr>
      <dsp:spPr>
        <a:xfrm>
          <a:off x="1704140" y="8566"/>
          <a:ext cx="782718" cy="78271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NZ" sz="1000" kern="1200" dirty="0" smtClean="0"/>
            <a:t>Economic Growth</a:t>
          </a:r>
          <a:endParaRPr lang="en-GB" sz="1000" kern="1200" dirty="0"/>
        </a:p>
      </dsp:txBody>
      <dsp:txXfrm>
        <a:off x="1818766" y="123192"/>
        <a:ext cx="553466" cy="553466"/>
      </dsp:txXfrm>
    </dsp:sp>
    <dsp:sp modelId="{C76F2D60-2C9D-4D3A-A434-D00316D468B7}">
      <dsp:nvSpPr>
        <dsp:cNvPr id="0" name=""/>
        <dsp:cNvSpPr/>
      </dsp:nvSpPr>
      <dsp:spPr>
        <a:xfrm rot="1800000">
          <a:off x="2418621" y="1656436"/>
          <a:ext cx="235937" cy="33617"/>
        </a:xfrm>
        <a:custGeom>
          <a:avLst/>
          <a:gdLst/>
          <a:ahLst/>
          <a:cxnLst/>
          <a:rect l="0" t="0" r="0" b="0"/>
          <a:pathLst>
            <a:path>
              <a:moveTo>
                <a:pt x="0" y="16808"/>
              </a:moveTo>
              <a:lnTo>
                <a:pt x="235937" y="1680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2530692" y="1667347"/>
        <a:ext cx="11796" cy="11796"/>
      </dsp:txXfrm>
    </dsp:sp>
    <dsp:sp modelId="{9290FE4A-3226-41C9-9D3B-0D0FA18AAEBC}">
      <dsp:nvSpPr>
        <dsp:cNvPr id="0" name=""/>
        <dsp:cNvSpPr/>
      </dsp:nvSpPr>
      <dsp:spPr>
        <a:xfrm>
          <a:off x="2586322" y="1536550"/>
          <a:ext cx="782718" cy="78271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NZ" sz="1000" kern="1200" dirty="0" smtClean="0"/>
            <a:t>Conserve Aquatic Resources</a:t>
          </a:r>
          <a:endParaRPr lang="en-GB" sz="1000" kern="1200" dirty="0"/>
        </a:p>
      </dsp:txBody>
      <dsp:txXfrm>
        <a:off x="2700948" y="1651176"/>
        <a:ext cx="553466" cy="553466"/>
      </dsp:txXfrm>
    </dsp:sp>
    <dsp:sp modelId="{30FE884F-6FC2-43E7-A234-07704F1842A7}">
      <dsp:nvSpPr>
        <dsp:cNvPr id="0" name=""/>
        <dsp:cNvSpPr/>
      </dsp:nvSpPr>
      <dsp:spPr>
        <a:xfrm rot="9000000">
          <a:off x="1536439" y="1656436"/>
          <a:ext cx="235937" cy="33617"/>
        </a:xfrm>
        <a:custGeom>
          <a:avLst/>
          <a:gdLst/>
          <a:ahLst/>
          <a:cxnLst/>
          <a:rect l="0" t="0" r="0" b="0"/>
          <a:pathLst>
            <a:path>
              <a:moveTo>
                <a:pt x="0" y="16808"/>
              </a:moveTo>
              <a:lnTo>
                <a:pt x="235937" y="1680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0800000">
        <a:off x="1648510" y="1667347"/>
        <a:ext cx="11796" cy="11796"/>
      </dsp:txXfrm>
    </dsp:sp>
    <dsp:sp modelId="{B7A8F19A-5A07-458A-B233-16BEE4A2B5D4}">
      <dsp:nvSpPr>
        <dsp:cNvPr id="0" name=""/>
        <dsp:cNvSpPr/>
      </dsp:nvSpPr>
      <dsp:spPr>
        <a:xfrm>
          <a:off x="821958" y="1536550"/>
          <a:ext cx="782718" cy="78271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NZ" sz="1000" kern="1200" dirty="0" smtClean="0"/>
            <a:t>Food Security</a:t>
          </a:r>
          <a:endParaRPr lang="en-GB" sz="1000" kern="1200" dirty="0"/>
        </a:p>
      </dsp:txBody>
      <dsp:txXfrm>
        <a:off x="936584" y="1651176"/>
        <a:ext cx="553466" cy="553466"/>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0"/>
            <a:ext cx="2945659" cy="496332"/>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0" hangingPunct="0">
              <a:defRPr sz="1200"/>
            </a:lvl1pPr>
          </a:lstStyle>
          <a:p>
            <a:endParaRPr lang="en-GB" altLang="en-US"/>
          </a:p>
        </p:txBody>
      </p:sp>
      <p:sp>
        <p:nvSpPr>
          <p:cNvPr id="68611" name="Rectangle 3"/>
          <p:cNvSpPr>
            <a:spLocks noGrp="1" noChangeArrowheads="1"/>
          </p:cNvSpPr>
          <p:nvPr>
            <p:ph type="dt" idx="1"/>
          </p:nvPr>
        </p:nvSpPr>
        <p:spPr bwMode="auto">
          <a:xfrm>
            <a:off x="3850443" y="0"/>
            <a:ext cx="2945659" cy="496332"/>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0" hangingPunct="0">
              <a:defRPr sz="1200"/>
            </a:lvl1pPr>
          </a:lstStyle>
          <a:p>
            <a:fld id="{E04710D7-AF07-47AE-BFFA-03CF5164B55A}" type="datetimeFigureOut">
              <a:rPr lang="en-GB" altLang="en-US"/>
              <a:pPr/>
              <a:t>05/01/2018</a:t>
            </a:fld>
            <a:endParaRPr lang="en-GB" altLang="en-US"/>
          </a:p>
        </p:txBody>
      </p:sp>
      <p:sp>
        <p:nvSpPr>
          <p:cNvPr id="512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3" name="Rectangle 5"/>
          <p:cNvSpPr>
            <a:spLocks noGrp="1" noChangeArrowheads="1"/>
          </p:cNvSpPr>
          <p:nvPr>
            <p:ph type="body" sz="quarter" idx="3"/>
          </p:nvPr>
        </p:nvSpPr>
        <p:spPr bwMode="auto">
          <a:xfrm>
            <a:off x="679768" y="4715153"/>
            <a:ext cx="5438140" cy="4466987"/>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GB" altLang="en-US" noProof="0" smtClean="0"/>
              <a:t>Click to edit Master text styles</a:t>
            </a:r>
          </a:p>
          <a:p>
            <a:pPr lvl="1"/>
            <a:r>
              <a:rPr lang="en-GB" altLang="en-US" noProof="0" smtClean="0"/>
              <a:t>Second level</a:t>
            </a:r>
          </a:p>
          <a:p>
            <a:pPr lvl="2"/>
            <a:r>
              <a:rPr lang="en-GB" altLang="en-US" noProof="0" smtClean="0"/>
              <a:t>Third level</a:t>
            </a:r>
          </a:p>
          <a:p>
            <a:pPr lvl="3"/>
            <a:r>
              <a:rPr lang="en-GB" altLang="en-US" noProof="0" smtClean="0"/>
              <a:t>Fourth level</a:t>
            </a:r>
          </a:p>
          <a:p>
            <a:pPr lvl="4"/>
            <a:r>
              <a:rPr lang="en-GB" altLang="en-US" noProof="0" smtClean="0"/>
              <a:t>Fifth level</a:t>
            </a:r>
          </a:p>
        </p:txBody>
      </p:sp>
      <p:sp>
        <p:nvSpPr>
          <p:cNvPr id="68614" name="Rectangle 6"/>
          <p:cNvSpPr>
            <a:spLocks noGrp="1" noChangeArrowheads="1"/>
          </p:cNvSpPr>
          <p:nvPr>
            <p:ph type="ftr" sz="quarter" idx="4"/>
          </p:nvPr>
        </p:nvSpPr>
        <p:spPr bwMode="auto">
          <a:xfrm>
            <a:off x="0" y="9428583"/>
            <a:ext cx="2945659" cy="496332"/>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0" hangingPunct="0">
              <a:defRPr sz="1200"/>
            </a:lvl1pPr>
          </a:lstStyle>
          <a:p>
            <a:endParaRPr lang="en-GB" altLang="en-US"/>
          </a:p>
        </p:txBody>
      </p:sp>
      <p:sp>
        <p:nvSpPr>
          <p:cNvPr id="68615" name="Rectangle 7"/>
          <p:cNvSpPr>
            <a:spLocks noGrp="1" noChangeArrowheads="1"/>
          </p:cNvSpPr>
          <p:nvPr>
            <p:ph type="sldNum" sz="quarter" idx="5"/>
          </p:nvPr>
        </p:nvSpPr>
        <p:spPr bwMode="auto">
          <a:xfrm>
            <a:off x="3850443" y="9428583"/>
            <a:ext cx="2945659" cy="496332"/>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0" hangingPunct="0">
              <a:defRPr sz="1200"/>
            </a:lvl1pPr>
          </a:lstStyle>
          <a:p>
            <a:fld id="{F145D4A3-B59B-4C66-A9F9-C9C6E41E1C85}" type="slidenum">
              <a:rPr lang="en-GB" altLang="en-US"/>
              <a:pPr/>
              <a:t>‹#›</a:t>
            </a:fld>
            <a:endParaRPr lang="en-GB" altLang="en-US"/>
          </a:p>
        </p:txBody>
      </p:sp>
    </p:spTree>
    <p:extLst>
      <p:ext uri="{BB962C8B-B14F-4D97-AF65-F5344CB8AC3E}">
        <p14:creationId xmlns:p14="http://schemas.microsoft.com/office/powerpoint/2010/main" val="23477764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8773" y="4715153"/>
            <a:ext cx="5659135" cy="4466987"/>
          </a:xfrm>
        </p:spPr>
        <p:txBody>
          <a:bodyPr/>
          <a:lstStyle/>
          <a:p>
            <a:endParaRPr lang="en-NZ" sz="1100" dirty="0" smtClean="0"/>
          </a:p>
        </p:txBody>
      </p:sp>
      <p:sp>
        <p:nvSpPr>
          <p:cNvPr id="4" name="Slide Number Placeholder 3"/>
          <p:cNvSpPr>
            <a:spLocks noGrp="1"/>
          </p:cNvSpPr>
          <p:nvPr>
            <p:ph type="sldNum" sz="quarter" idx="10"/>
          </p:nvPr>
        </p:nvSpPr>
        <p:spPr/>
        <p:txBody>
          <a:bodyPr/>
          <a:lstStyle/>
          <a:p>
            <a:fld id="{F145D4A3-B59B-4C66-A9F9-C9C6E41E1C85}" type="slidenum">
              <a:rPr lang="en-GB" altLang="en-US" smtClean="0"/>
              <a:pPr/>
              <a:t>1</a:t>
            </a:fld>
            <a:endParaRPr lang="en-GB" altLang="en-US"/>
          </a:p>
        </p:txBody>
      </p:sp>
    </p:spTree>
    <p:extLst>
      <p:ext uri="{BB962C8B-B14F-4D97-AF65-F5344CB8AC3E}">
        <p14:creationId xmlns:p14="http://schemas.microsoft.com/office/powerpoint/2010/main" val="4126732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58066" y="4715153"/>
            <a:ext cx="6176653" cy="4466987"/>
          </a:xfrm>
        </p:spPr>
        <p:txBody>
          <a:bodyPr/>
          <a:lstStyle/>
          <a:p>
            <a:endParaRPr lang="en-NZ" sz="1100" b="0" i="0" u="none" strike="noStrike" kern="1200"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NZ" sz="1100" dirty="0" smtClean="0"/>
              <a:t>Two over-arching documents serve to frame the context of the work of FAO in the Pacific: the SIDS Accelerated Modalities of Action (SAMOA) Pathway which was adopted at the Third International Conference on Small Island Developing States (SIDS) in Samoa in September 2014; and the Framework for Pacific Regionalism which establishes processes and principles to guide a deeper regionalism to help create “a region of peace, harmony, security, social inclusion, and prosperity, so that all Pacific people can lead free, healthy, and productive lives”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NZ" sz="110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Calibri" pitchFamily="34" charset="0"/>
                <a:ea typeface="+mn-ea"/>
                <a:cs typeface="+mn-cs"/>
              </a:rPr>
              <a:t>FAO support to the PICs is through the FAO Technical Cooperation Programme (TCP). The TCP provides assistance in all areas pertaining to FAO’s mandate and competence. To date, projects have been funded for a total value of about USD 1.5 billion globally. These short-term, catalytic projects are driven by the demands and priorities of member countries, addressing critical gaps in hunger and malnutrition eradication, sustainable production, rural poverty reduction more efficient and inclusive food chains and building resilience to crisis. TCP projects catalyse change, foster capacity development and assist countries in mobilizing resources, in line with the Country Programming Frameworks agreed to with governments. These short-term, catalytic projects are driven by the demands and priorities of member countries, addressing critical gaps in hunger and malnutrition eradication, sustainable production, rural poverty reduction more efficient and inclusive food chains and building resilience to crisis. TCP projects catalyse change, foster capacity development and assist countries in mobilizing resources, in line with the Country Programming Frameworks agreed to with governments. </a:t>
            </a:r>
            <a:endParaRPr lang="en-US" sz="1200" kern="1200" dirty="0" smtClean="0">
              <a:solidFill>
                <a:schemeClr val="tx1"/>
              </a:solidFill>
              <a:effectLst/>
              <a:latin typeface="Calibri"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Calibri"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kern="1200" dirty="0" smtClean="0">
              <a:solidFill>
                <a:schemeClr val="tx1"/>
              </a:solidFill>
              <a:effectLst/>
              <a:latin typeface="Calibri" pitchFamily="34" charset="0"/>
              <a:ea typeface="+mn-ea"/>
              <a:cs typeface="+mn-cs"/>
            </a:endParaRPr>
          </a:p>
          <a:p>
            <a:pPr lvl="0"/>
            <a:r>
              <a:rPr lang="en-GB" sz="1200" kern="1200" dirty="0" smtClean="0">
                <a:solidFill>
                  <a:schemeClr val="tx1"/>
                </a:solidFill>
                <a:effectLst/>
                <a:latin typeface="Calibri" pitchFamily="34" charset="0"/>
                <a:ea typeface="+mn-ea"/>
                <a:cs typeface="+mn-cs"/>
              </a:rPr>
              <a:t>The CPF supports the implementation of key national policy frameworks and has also been guided by relevant regional framework documents which include: (</a:t>
            </a:r>
            <a:r>
              <a:rPr lang="en-GB" sz="1200" kern="1200" dirty="0" err="1" smtClean="0">
                <a:solidFill>
                  <a:schemeClr val="tx1"/>
                </a:solidFill>
                <a:effectLst/>
                <a:latin typeface="Calibri" pitchFamily="34" charset="0"/>
                <a:ea typeface="+mn-ea"/>
                <a:cs typeface="+mn-cs"/>
              </a:rPr>
              <a:t>i</a:t>
            </a:r>
            <a:r>
              <a:rPr lang="en-GB" sz="1200" kern="1200" dirty="0" smtClean="0">
                <a:solidFill>
                  <a:schemeClr val="tx1"/>
                </a:solidFill>
                <a:effectLst/>
                <a:latin typeface="Calibri" pitchFamily="34" charset="0"/>
                <a:ea typeface="+mn-ea"/>
                <a:cs typeface="+mn-cs"/>
              </a:rPr>
              <a:t>) the Framework for Action on Food Security in the Pacific: Towards a Food Secure Pacific, in particular Theme 3</a:t>
            </a:r>
            <a:r>
              <a:rPr lang="en-GB" sz="1200" i="1" kern="1200" dirty="0" smtClean="0">
                <a:solidFill>
                  <a:schemeClr val="tx1"/>
                </a:solidFill>
                <a:effectLst/>
                <a:latin typeface="Calibri" pitchFamily="34" charset="0"/>
                <a:ea typeface="+mn-ea"/>
                <a:cs typeface="+mn-cs"/>
              </a:rPr>
              <a:t> (</a:t>
            </a:r>
            <a:r>
              <a:rPr lang="en-GB" sz="1200" kern="1200" dirty="0" smtClean="0">
                <a:solidFill>
                  <a:schemeClr val="tx1"/>
                </a:solidFill>
                <a:effectLst/>
                <a:latin typeface="Calibri" pitchFamily="34" charset="0"/>
                <a:ea typeface="+mn-ea"/>
                <a:cs typeface="+mn-cs"/>
              </a:rPr>
              <a:t>Enhanced and sustainable production, processing, marketing , trading and use of safe and nutritious food); (ii) the 2015 Regional Roadmap for Sustainable Pacific Fisheries; and (iii) the Framework for Resilient Development in the Pacific: An Integrated Approach to Address Climate Change and Disaster Risk Management (FRDP) 2017-2030. In line with the Pacific Leaders Gender Equality Declaration adopted by Pacific Island Forum Leaders in 2012 and reaffirmed in 2015, gender is mainstreamed throughout the CPF.</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NZ" sz="1100" dirty="0" smtClean="0"/>
          </a:p>
          <a:p>
            <a:r>
              <a:rPr lang="en-GB" sz="1200" kern="1200" dirty="0" smtClean="0">
                <a:solidFill>
                  <a:schemeClr val="tx1"/>
                </a:solidFill>
                <a:effectLst/>
                <a:latin typeface="Calibri" pitchFamily="34" charset="0"/>
                <a:ea typeface="+mn-ea"/>
                <a:cs typeface="+mn-cs"/>
              </a:rPr>
              <a:t>So, what does FAO support to countries and regional organizations in the Pacific related look like? </a:t>
            </a:r>
          </a:p>
          <a:p>
            <a:endParaRPr lang="en-GB" sz="1200" kern="1200" dirty="0" smtClean="0">
              <a:solidFill>
                <a:schemeClr val="tx1"/>
              </a:solidFill>
              <a:effectLst/>
              <a:latin typeface="Calibri" pitchFamily="34" charset="0"/>
              <a:ea typeface="+mn-ea"/>
              <a:cs typeface="+mn-cs"/>
            </a:endParaRPr>
          </a:p>
          <a:p>
            <a:r>
              <a:rPr lang="en-GB" sz="1200" kern="1200" dirty="0" smtClean="0">
                <a:solidFill>
                  <a:schemeClr val="tx1"/>
                </a:solidFill>
                <a:effectLst/>
                <a:latin typeface="Calibri" pitchFamily="34" charset="0"/>
                <a:ea typeface="+mn-ea"/>
                <a:cs typeface="+mn-cs"/>
              </a:rPr>
              <a:t>I will touch on activities related to fisheries and represented by FAOs Blue Growth Initiative.  So, let me start by touching on the Blue Economy and FAOs Blue Growth</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NZ" sz="110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NZ" sz="1100" dirty="0" smtClean="0"/>
          </a:p>
          <a:p>
            <a:endParaRPr lang="en-US" sz="1100" b="0" dirty="0"/>
          </a:p>
        </p:txBody>
      </p:sp>
      <p:sp>
        <p:nvSpPr>
          <p:cNvPr id="4" name="Slide Number Placeholder 3"/>
          <p:cNvSpPr>
            <a:spLocks noGrp="1"/>
          </p:cNvSpPr>
          <p:nvPr>
            <p:ph type="sldNum" sz="quarter" idx="10"/>
          </p:nvPr>
        </p:nvSpPr>
        <p:spPr/>
        <p:txBody>
          <a:bodyPr/>
          <a:lstStyle/>
          <a:p>
            <a:fld id="{F145D4A3-B59B-4C66-A9F9-C9C6E41E1C85}" type="slidenum">
              <a:rPr lang="en-GB" altLang="en-US" smtClean="0"/>
              <a:pPr/>
              <a:t>2</a:t>
            </a:fld>
            <a:endParaRPr lang="en-GB" altLang="en-US"/>
          </a:p>
        </p:txBody>
      </p:sp>
      <p:sp>
        <p:nvSpPr>
          <p:cNvPr id="5" name="Notes Placeholder 2"/>
          <p:cNvSpPr txBox="1">
            <a:spLocks/>
          </p:cNvSpPr>
          <p:nvPr/>
        </p:nvSpPr>
        <p:spPr bwMode="auto">
          <a:xfrm>
            <a:off x="380445" y="4715154"/>
            <a:ext cx="6131894" cy="4231076"/>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GB" sz="1100" smtClean="0"/>
              <a:t>shortly after the Blue Economy was launched, FAO followed with the Blue Growth Initiative in 2013.  Blue Growth is FAOs approach to support implementation of the Blue Economy.  As a technical specialized UN agency in food and agriculture, Blue Growth maps to FAOs food and agriculture mandate and our UN comparative advantage. </a:t>
            </a:r>
            <a:endParaRPr lang="en-US" sz="1100" smtClean="0"/>
          </a:p>
          <a:p>
            <a:r>
              <a:rPr lang="en-GB" sz="1100" smtClean="0"/>
              <a:t>In 2016 at the FAO Conference, FAO Members recognized that the five interlinked strategies of the Blue Growth Initiative, which combine policy and institutional reform with on-the-ground action, offers long-term prospects for driving sustainable resource management of the fishery and aquaculture sectors, allowing economic growth and food security to be reconciled with conservation of aquatic resources.</a:t>
            </a:r>
            <a:endParaRPr lang="en-US" sz="1100" smtClean="0"/>
          </a:p>
          <a:p>
            <a:r>
              <a:rPr lang="en-GB" sz="1100" smtClean="0"/>
              <a:t>Turning to the SDGs, these are the first Member State-led global development push in history, laying out specific objectives for countries to meet by a given timeframe.  FAO is the proposed ‘custodian’ UN agency for 21 SDG indicators, across SDGs 2, 5, 6, 12, 14 and 15. As custodian agency, FAO can support governments to set national priorities and targets, engage all actors concerned in national policy processes and dialogues, contribute to innovative partnerships contribute to mobilizing resources in support to national SDG efforts.</a:t>
            </a:r>
            <a:endParaRPr lang="en-US" sz="1100" smtClean="0"/>
          </a:p>
          <a:p>
            <a:r>
              <a:rPr lang="en-GB" sz="1100" smtClean="0"/>
              <a:t>FAO believes that achieving the SDG targets is foremost. And that careful alignment of the Blue Economy and Blue Growth with the SDGs can accelerate progress can act as a catalysts to support / facilitate what countries strive for.</a:t>
            </a:r>
            <a:endParaRPr lang="en-US" sz="1100" smtClean="0"/>
          </a:p>
          <a:p>
            <a:endParaRPr lang="en-NZ" sz="1100" dirty="0" smtClean="0"/>
          </a:p>
        </p:txBody>
      </p:sp>
    </p:spTree>
    <p:extLst>
      <p:ext uri="{BB962C8B-B14F-4D97-AF65-F5344CB8AC3E}">
        <p14:creationId xmlns:p14="http://schemas.microsoft.com/office/powerpoint/2010/main" val="3907423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smtClean="0"/>
              <a:t>FAOs technical assistance to Fisheries is closely aligned to the Blue Economy and FAOs parallel program titled the FAO Blue Growth Initiative.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kern="1200" dirty="0" smtClean="0">
              <a:solidFill>
                <a:schemeClr val="tx1"/>
              </a:solidFill>
              <a:effectLst/>
              <a:latin typeface="Calibri"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Calibri" pitchFamily="34" charset="0"/>
                <a:ea typeface="+mn-ea"/>
                <a:cs typeface="+mn-cs"/>
              </a:rPr>
              <a:t>The Blue Economy concept is based principally on 2 pillars: Firstly a multi-sectoral approach to managing key areas including sustainable fisheries, ecosystem health, and pollution. Secondly collaboration across nation-states and across the public-private sectors, on a scale that has not been previously achieved.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kern="1200" dirty="0" smtClean="0">
              <a:solidFill>
                <a:schemeClr val="tx1"/>
              </a:solidFill>
              <a:effectLst/>
              <a:latin typeface="Calibri"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Calibri" pitchFamily="34" charset="0"/>
                <a:ea typeface="+mn-ea"/>
                <a:cs typeface="+mn-cs"/>
              </a:rPr>
              <a:t>Shortly after the Blue Economy was launched, FAO followed with the Blue Growth Initiative in 2013.  Blue Growth is FAOs approach to support implementation of the Blue Economy.  As a technical specialized UN agency in food and agriculture, Blue Growth maps to FAOs food and agriculture mandate and our UN comparative advantage.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kern="1200" dirty="0" smtClean="0">
              <a:solidFill>
                <a:schemeClr val="tx1"/>
              </a:solidFill>
              <a:effectLst/>
              <a:latin typeface="Calibri"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kern="1200" dirty="0" smtClean="0">
              <a:solidFill>
                <a:schemeClr val="tx1"/>
              </a:solidFill>
              <a:effectLst/>
              <a:latin typeface="Calibri"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kern="1200" dirty="0" smtClean="0">
              <a:solidFill>
                <a:schemeClr val="tx1"/>
              </a:solidFill>
              <a:effectLst/>
              <a:latin typeface="Calibri"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F145D4A3-B59B-4C66-A9F9-C9C6E41E1C85}" type="slidenum">
              <a:rPr lang="en-GB" altLang="en-US" smtClean="0"/>
              <a:pPr/>
              <a:t>3</a:t>
            </a:fld>
            <a:endParaRPr lang="en-GB" altLang="en-US"/>
          </a:p>
        </p:txBody>
      </p:sp>
    </p:spTree>
    <p:extLst>
      <p:ext uri="{BB962C8B-B14F-4D97-AF65-F5344CB8AC3E}">
        <p14:creationId xmlns:p14="http://schemas.microsoft.com/office/powerpoint/2010/main" val="2911322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0" i="0" u="none" strike="noStrike" kern="1200" baseline="0" dirty="0" smtClean="0">
                <a:solidFill>
                  <a:schemeClr val="tx1"/>
                </a:solidFill>
                <a:latin typeface="Calibri" pitchFamily="34" charset="0"/>
                <a:ea typeface="+mn-ea"/>
                <a:cs typeface="+mn-cs"/>
              </a:rPr>
              <a:t>The Code of Conduct for Responsible Fisheries was drafted, negotiated, and adopted by FAO member countries to serve this purpose. It served as the basis for the development of the Ecosystem Approach to Fisheries and Aquaculture. The Code</a:t>
            </a:r>
          </a:p>
          <a:p>
            <a:r>
              <a:rPr lang="en-US" sz="1200" b="0" i="0" u="none" strike="noStrike" kern="1200" baseline="0" dirty="0" smtClean="0">
                <a:solidFill>
                  <a:schemeClr val="tx1"/>
                </a:solidFill>
                <a:latin typeface="Calibri" pitchFamily="34" charset="0"/>
                <a:ea typeface="+mn-ea"/>
                <a:cs typeface="+mn-cs"/>
              </a:rPr>
              <a:t>recognizes the nutritional, economic, social, environmental and cultural importance </a:t>
            </a:r>
            <a:r>
              <a:rPr lang="en-NZ" sz="1200" b="0" i="0" u="none" strike="noStrike" kern="1200" baseline="0" dirty="0" smtClean="0">
                <a:solidFill>
                  <a:schemeClr val="tx1"/>
                </a:solidFill>
                <a:latin typeface="Calibri" pitchFamily="34" charset="0"/>
                <a:ea typeface="+mn-ea"/>
                <a:cs typeface="+mn-cs"/>
              </a:rPr>
              <a:t>of fisheries and aquaculture, and the interests of all those concerned with the fishery </a:t>
            </a:r>
            <a:r>
              <a:rPr lang="en-US" sz="1200" b="0" i="0" u="none" strike="noStrike" kern="1200" baseline="0" dirty="0" smtClean="0">
                <a:solidFill>
                  <a:schemeClr val="tx1"/>
                </a:solidFill>
                <a:latin typeface="Calibri" pitchFamily="34" charset="0"/>
                <a:ea typeface="+mn-ea"/>
                <a:cs typeface="+mn-cs"/>
              </a:rPr>
              <a:t>sector.</a:t>
            </a:r>
          </a:p>
          <a:p>
            <a:endParaRPr lang="en-NZ" sz="1200" b="0" i="0" u="none" strike="noStrike" kern="1200" baseline="0" dirty="0" smtClean="0">
              <a:solidFill>
                <a:schemeClr val="tx1"/>
              </a:solidFill>
              <a:latin typeface="Calibri" pitchFamily="34" charset="0"/>
              <a:ea typeface="+mn-ea"/>
              <a:cs typeface="+mn-cs"/>
            </a:endParaRPr>
          </a:p>
          <a:p>
            <a:r>
              <a:rPr lang="en-NZ" sz="1200" b="0" i="0" u="none" strike="noStrike" kern="1200" baseline="0" dirty="0" smtClean="0">
                <a:solidFill>
                  <a:schemeClr val="tx1"/>
                </a:solidFill>
                <a:latin typeface="Calibri" pitchFamily="34" charset="0"/>
                <a:ea typeface="+mn-ea"/>
                <a:cs typeface="+mn-cs"/>
              </a:rPr>
              <a:t>The CODE, is now the backbone of all FAOs work in the fisheries sector.</a:t>
            </a:r>
          </a:p>
          <a:p>
            <a:endParaRPr lang="en-NZ" sz="1200" b="0" i="0" u="none" strike="noStrike" kern="1200" baseline="0" dirty="0" smtClean="0">
              <a:solidFill>
                <a:schemeClr val="tx1"/>
              </a:solidFill>
              <a:latin typeface="Calibri" pitchFamily="34" charset="0"/>
              <a:ea typeface="+mn-ea"/>
              <a:cs typeface="+mn-cs"/>
            </a:endParaRPr>
          </a:p>
          <a:p>
            <a:endParaRPr lang="en-GB" dirty="0"/>
          </a:p>
        </p:txBody>
      </p:sp>
      <p:sp>
        <p:nvSpPr>
          <p:cNvPr id="4" name="Slide Number Placeholder 3"/>
          <p:cNvSpPr>
            <a:spLocks noGrp="1"/>
          </p:cNvSpPr>
          <p:nvPr>
            <p:ph type="sldNum" sz="quarter" idx="10"/>
          </p:nvPr>
        </p:nvSpPr>
        <p:spPr/>
        <p:txBody>
          <a:bodyPr/>
          <a:lstStyle/>
          <a:p>
            <a:fld id="{F145D4A3-B59B-4C66-A9F9-C9C6E41E1C85}" type="slidenum">
              <a:rPr lang="en-GB" altLang="en-US" smtClean="0"/>
              <a:pPr/>
              <a:t>4</a:t>
            </a:fld>
            <a:endParaRPr lang="en-GB" altLang="en-US"/>
          </a:p>
        </p:txBody>
      </p:sp>
    </p:spTree>
    <p:extLst>
      <p:ext uri="{BB962C8B-B14F-4D97-AF65-F5344CB8AC3E}">
        <p14:creationId xmlns:p14="http://schemas.microsoft.com/office/powerpoint/2010/main" val="1195584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220663"/>
            <a:ext cx="4673600" cy="3505200"/>
          </a:xfrm>
        </p:spPr>
      </p:sp>
      <p:sp>
        <p:nvSpPr>
          <p:cNvPr id="3" name="Notes Placeholder 2"/>
          <p:cNvSpPr>
            <a:spLocks noGrp="1"/>
          </p:cNvSpPr>
          <p:nvPr>
            <p:ph type="body" idx="1"/>
          </p:nvPr>
        </p:nvSpPr>
        <p:spPr>
          <a:xfrm>
            <a:off x="212603" y="3796020"/>
            <a:ext cx="6154273" cy="4466987"/>
          </a:xfrm>
        </p:spPr>
        <p:txBody>
          <a:bodyPr/>
          <a:lstStyle/>
          <a:p>
            <a:r>
              <a:rPr lang="en-GB" sz="1200" kern="1200" dirty="0" smtClean="0">
                <a:solidFill>
                  <a:schemeClr val="tx1"/>
                </a:solidFill>
                <a:effectLst/>
                <a:latin typeface="Calibri" pitchFamily="34" charset="0"/>
                <a:ea typeface="+mn-ea"/>
                <a:cs typeface="+mn-cs"/>
              </a:rPr>
              <a:t>Turning to food security and nutrition in SIDS. Equally as important as Ocean Health is Human Health, and the two are often linked. Pacific Health Leaders have called for multi-sectoral approaches to address the increase in food and nutrition related health problems. Paragraph 61 of the SAMOA Pathway calls on FAO to facilitate the development of a food security and nutrition action programme. </a:t>
            </a:r>
            <a:endParaRPr lang="en-US" sz="1200" kern="1200" dirty="0" smtClean="0">
              <a:solidFill>
                <a:schemeClr val="tx1"/>
              </a:solidFill>
              <a:effectLst/>
              <a:latin typeface="Calibri" pitchFamily="34" charset="0"/>
              <a:ea typeface="+mn-ea"/>
              <a:cs typeface="+mn-cs"/>
            </a:endParaRPr>
          </a:p>
          <a:p>
            <a:endParaRPr lang="en-GB" sz="1200" kern="1200" dirty="0" smtClean="0">
              <a:solidFill>
                <a:schemeClr val="tx1"/>
              </a:solidFill>
              <a:effectLst/>
              <a:latin typeface="Calibri" pitchFamily="34" charset="0"/>
              <a:ea typeface="+mn-ea"/>
              <a:cs typeface="+mn-cs"/>
            </a:endParaRPr>
          </a:p>
          <a:p>
            <a:pPr lvl="0"/>
            <a:r>
              <a:rPr lang="en-GB" sz="1200" kern="1200" dirty="0" smtClean="0">
                <a:solidFill>
                  <a:schemeClr val="tx1"/>
                </a:solidFill>
                <a:effectLst/>
                <a:latin typeface="Calibri" pitchFamily="34" charset="0"/>
                <a:ea typeface="+mn-ea"/>
                <a:cs typeface="+mn-cs"/>
              </a:rPr>
              <a:t>FAO assistance in the Pacific</a:t>
            </a:r>
            <a:r>
              <a:rPr lang="en-GB" sz="1200" kern="1200" baseline="0" dirty="0" smtClean="0">
                <a:solidFill>
                  <a:schemeClr val="tx1"/>
                </a:solidFill>
                <a:effectLst/>
                <a:latin typeface="Calibri" pitchFamily="34" charset="0"/>
                <a:ea typeface="+mn-ea"/>
                <a:cs typeface="+mn-cs"/>
              </a:rPr>
              <a:t> region </a:t>
            </a:r>
            <a:r>
              <a:rPr lang="en-GB" sz="1200" kern="1200" dirty="0" smtClean="0">
                <a:solidFill>
                  <a:schemeClr val="tx1"/>
                </a:solidFill>
                <a:effectLst/>
                <a:latin typeface="Calibri" pitchFamily="34" charset="0"/>
                <a:ea typeface="+mn-ea"/>
                <a:cs typeface="+mn-cs"/>
              </a:rPr>
              <a:t> will be focused on three common areas of interventions to deliver the following outputs:</a:t>
            </a:r>
            <a:endParaRPr lang="en-US" sz="1200" kern="1200" dirty="0" smtClean="0">
              <a:solidFill>
                <a:schemeClr val="tx1"/>
              </a:solidFill>
              <a:effectLst/>
              <a:latin typeface="Calibri" pitchFamily="34" charset="0"/>
              <a:ea typeface="+mn-ea"/>
              <a:cs typeface="+mn-cs"/>
            </a:endParaRPr>
          </a:p>
          <a:p>
            <a:r>
              <a:rPr lang="en-GB" sz="1200" kern="1200" dirty="0" smtClean="0">
                <a:solidFill>
                  <a:schemeClr val="tx1"/>
                </a:solidFill>
                <a:effectLst/>
                <a:latin typeface="Calibri" pitchFamily="34" charset="0"/>
                <a:ea typeface="+mn-ea"/>
                <a:cs typeface="+mn-cs"/>
              </a:rPr>
              <a:t>(</a:t>
            </a:r>
            <a:r>
              <a:rPr lang="en-GB" sz="1200" kern="1200" dirty="0" err="1" smtClean="0">
                <a:solidFill>
                  <a:schemeClr val="tx1"/>
                </a:solidFill>
                <a:effectLst/>
                <a:latin typeface="Calibri" pitchFamily="34" charset="0"/>
                <a:ea typeface="+mn-ea"/>
                <a:cs typeface="+mn-cs"/>
              </a:rPr>
              <a:t>i</a:t>
            </a:r>
            <a:r>
              <a:rPr lang="en-GB" sz="1200" kern="1200" dirty="0" smtClean="0">
                <a:solidFill>
                  <a:schemeClr val="tx1"/>
                </a:solidFill>
                <a:effectLst/>
                <a:latin typeface="Calibri" pitchFamily="34" charset="0"/>
                <a:ea typeface="+mn-ea"/>
                <a:cs typeface="+mn-cs"/>
              </a:rPr>
              <a:t>) evidence-based recommendations developed and promoted to incentivize the production and consumption of safe and healthy food; </a:t>
            </a:r>
            <a:endParaRPr lang="en-US" sz="1200" kern="1200" dirty="0" smtClean="0">
              <a:solidFill>
                <a:schemeClr val="tx1"/>
              </a:solidFill>
              <a:effectLst/>
              <a:latin typeface="Calibri" pitchFamily="34" charset="0"/>
              <a:ea typeface="+mn-ea"/>
              <a:cs typeface="+mn-cs"/>
            </a:endParaRPr>
          </a:p>
          <a:p>
            <a:r>
              <a:rPr lang="en-GB" sz="1200" kern="1200" dirty="0" smtClean="0">
                <a:solidFill>
                  <a:schemeClr val="tx1"/>
                </a:solidFill>
                <a:effectLst/>
                <a:latin typeface="Calibri" pitchFamily="34" charset="0"/>
                <a:ea typeface="+mn-ea"/>
                <a:cs typeface="+mn-cs"/>
              </a:rPr>
              <a:t>(ii) sustainable and climate-smart practices promoted to help build resilient agriculture, fisheries and forestry production systems; and</a:t>
            </a:r>
            <a:endParaRPr lang="en-US" sz="1200" kern="1200" dirty="0" smtClean="0">
              <a:solidFill>
                <a:schemeClr val="tx1"/>
              </a:solidFill>
              <a:effectLst/>
              <a:latin typeface="Calibri" pitchFamily="34" charset="0"/>
              <a:ea typeface="+mn-ea"/>
              <a:cs typeface="+mn-cs"/>
            </a:endParaRPr>
          </a:p>
          <a:p>
            <a:r>
              <a:rPr lang="en-GB" sz="1200" kern="1200" dirty="0" smtClean="0">
                <a:solidFill>
                  <a:schemeClr val="tx1"/>
                </a:solidFill>
                <a:effectLst/>
                <a:latin typeface="Calibri" pitchFamily="34" charset="0"/>
                <a:ea typeface="+mn-ea"/>
                <a:cs typeface="+mn-cs"/>
              </a:rPr>
              <a:t>(iii) food control and business practices identified and promoted to facilitate efficient </a:t>
            </a:r>
            <a:r>
              <a:rPr lang="en-GB" sz="1200" kern="1200" dirty="0" err="1" smtClean="0">
                <a:solidFill>
                  <a:schemeClr val="tx1"/>
                </a:solidFill>
                <a:effectLst/>
                <a:latin typeface="Calibri" pitchFamily="34" charset="0"/>
                <a:ea typeface="+mn-ea"/>
                <a:cs typeface="+mn-cs"/>
              </a:rPr>
              <a:t>agri</a:t>
            </a:r>
            <a:r>
              <a:rPr lang="en-GB" sz="1200" kern="1200" dirty="0" smtClean="0">
                <a:solidFill>
                  <a:schemeClr val="tx1"/>
                </a:solidFill>
                <a:effectLst/>
                <a:latin typeface="Calibri" pitchFamily="34" charset="0"/>
                <a:ea typeface="+mn-ea"/>
                <a:cs typeface="+mn-cs"/>
              </a:rPr>
              <a:t>-food value chains that provide safe, nutritious and affordable food.</a:t>
            </a:r>
          </a:p>
          <a:p>
            <a:endParaRPr lang="en-NZ" sz="1200" kern="1200" dirty="0" smtClean="0">
              <a:solidFill>
                <a:schemeClr val="tx1"/>
              </a:solidFill>
              <a:effectLst/>
              <a:latin typeface="Calibri"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1" i="1" kern="1200" dirty="0" smtClean="0">
                <a:solidFill>
                  <a:schemeClr val="tx1"/>
                </a:solidFill>
                <a:effectLst/>
                <a:latin typeface="Calibri" pitchFamily="34" charset="0"/>
                <a:ea typeface="+mn-ea"/>
                <a:cs typeface="+mn-cs"/>
              </a:rPr>
              <a:t>Safe and healthy food production and consumption</a:t>
            </a:r>
            <a:endParaRPr lang="en-US" sz="1200" b="1" kern="1200" dirty="0" smtClean="0">
              <a:solidFill>
                <a:schemeClr val="tx1"/>
              </a:solidFill>
              <a:effectLst/>
              <a:latin typeface="Calibri" pitchFamily="34" charset="0"/>
              <a:ea typeface="+mn-ea"/>
              <a:cs typeface="+mn-cs"/>
            </a:endParaRPr>
          </a:p>
          <a:p>
            <a:endParaRPr lang="en-GB" sz="1200" kern="1200" dirty="0" smtClean="0">
              <a:solidFill>
                <a:schemeClr val="tx1"/>
              </a:solidFill>
              <a:effectLst/>
              <a:latin typeface="Calibri" pitchFamily="34" charset="0"/>
              <a:ea typeface="+mn-ea"/>
              <a:cs typeface="+mn-cs"/>
            </a:endParaRPr>
          </a:p>
          <a:p>
            <a:r>
              <a:rPr lang="en-GB" sz="1200" kern="1200" dirty="0" smtClean="0">
                <a:solidFill>
                  <a:schemeClr val="tx1"/>
                </a:solidFill>
                <a:effectLst/>
                <a:latin typeface="Calibri" pitchFamily="34" charset="0"/>
                <a:ea typeface="+mn-ea"/>
                <a:cs typeface="+mn-cs"/>
              </a:rPr>
              <a:t>FAO technical assistance will focus on </a:t>
            </a:r>
          </a:p>
          <a:p>
            <a:pPr marL="171450" indent="-171450">
              <a:buFont typeface="Arial" panose="020B0604020202020204" pitchFamily="34" charset="0"/>
              <a:buChar char="•"/>
            </a:pPr>
            <a:r>
              <a:rPr lang="en-NZ" sz="1100" dirty="0" smtClean="0"/>
              <a:t>on cost effective and manageable measures, using innovative data collection and reporting tools as appropriate to the country context, for food security and nutrition data collection, analysis and dissemination.</a:t>
            </a:r>
          </a:p>
          <a:p>
            <a:pPr marL="171450" indent="-171450">
              <a:buFont typeface="Arial" panose="020B0604020202020204" pitchFamily="34" charset="0"/>
              <a:buChar char="•"/>
            </a:pPr>
            <a:r>
              <a:rPr lang="en-NZ" sz="1100" dirty="0" smtClean="0"/>
              <a:t>to build capacity to strengthen food and nutrition policy frameworks to incentivize the domestic production and consumption of safe, healthy food from terrestrial and aquatic environments.</a:t>
            </a:r>
          </a:p>
          <a:p>
            <a:pPr marL="171450" indent="-171450">
              <a:buFont typeface="Arial" panose="020B0604020202020204" pitchFamily="34" charset="0"/>
              <a:buChar char="•"/>
            </a:pPr>
            <a:r>
              <a:rPr lang="en-NZ" sz="1100" dirty="0" smtClean="0"/>
              <a:t>to raise awareness and promote healthy eating habits through nutrition education and information</a:t>
            </a:r>
          </a:p>
          <a:p>
            <a:pPr marL="171450" indent="-171450">
              <a:buFont typeface="Arial" panose="020B0604020202020204" pitchFamily="34" charset="0"/>
              <a:buChar char="•"/>
            </a:pPr>
            <a:r>
              <a:rPr lang="en-NZ" sz="1100" dirty="0" smtClean="0"/>
              <a:t>Depending on national context and specific identified needs, FAO technical assistance will support the planning, targeting, feasibility assessment, design and monitoring for pilot school food and nutrition interventions</a:t>
            </a:r>
          </a:p>
          <a:p>
            <a:pPr marL="171450" indent="-171450">
              <a:buFont typeface="Arial" panose="020B0604020202020204" pitchFamily="34" charset="0"/>
              <a:buChar char="•"/>
            </a:pPr>
            <a:endParaRPr lang="en-NZ" sz="1100" dirty="0" smtClean="0"/>
          </a:p>
          <a:p>
            <a:pPr marL="171450" indent="-171450">
              <a:buFont typeface="Arial" panose="020B0604020202020204" pitchFamily="34" charset="0"/>
              <a:buChar char="•"/>
            </a:pPr>
            <a:endParaRPr lang="en-NZ" sz="1100" dirty="0" smtClean="0"/>
          </a:p>
          <a:p>
            <a:pPr marL="171450" indent="-171450">
              <a:buFont typeface="Arial" panose="020B0604020202020204" pitchFamily="34" charset="0"/>
              <a:buChar char="•"/>
            </a:pPr>
            <a:endParaRPr lang="en-US" sz="1100" dirty="0"/>
          </a:p>
        </p:txBody>
      </p:sp>
      <p:sp>
        <p:nvSpPr>
          <p:cNvPr id="4" name="Slide Number Placeholder 3"/>
          <p:cNvSpPr>
            <a:spLocks noGrp="1"/>
          </p:cNvSpPr>
          <p:nvPr>
            <p:ph type="sldNum" sz="quarter" idx="10"/>
          </p:nvPr>
        </p:nvSpPr>
        <p:spPr/>
        <p:txBody>
          <a:bodyPr/>
          <a:lstStyle/>
          <a:p>
            <a:fld id="{F145D4A3-B59B-4C66-A9F9-C9C6E41E1C85}" type="slidenum">
              <a:rPr lang="en-GB" altLang="en-US" smtClean="0"/>
              <a:pPr/>
              <a:t>5</a:t>
            </a:fld>
            <a:endParaRPr lang="en-GB" altLang="en-US" dirty="0"/>
          </a:p>
        </p:txBody>
      </p:sp>
      <p:sp>
        <p:nvSpPr>
          <p:cNvPr id="5" name="Notes Placeholder 2"/>
          <p:cNvSpPr txBox="1">
            <a:spLocks/>
          </p:cNvSpPr>
          <p:nvPr/>
        </p:nvSpPr>
        <p:spPr bwMode="auto">
          <a:xfrm>
            <a:off x="679768" y="4715153"/>
            <a:ext cx="5438140" cy="4466987"/>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GB" sz="1100" dirty="0" smtClean="0"/>
              <a:t>T</a:t>
            </a:r>
            <a:r>
              <a:rPr lang="en-GB" sz="1100" dirty="0"/>
              <a:t>urning to food security and nutrition in SIDS. Equally as important as Ocean Heal is Human Health. Pacific Health Leaders have called for multi-sectoral approaches to address the increase in food and nutrition related health problems. The 2014 SIDS Meeting in Samoa identified need to develop and implement </a:t>
            </a:r>
            <a:r>
              <a:rPr lang="en-GB" sz="1100" u="sng" dirty="0"/>
              <a:t>Accelerated Action</a:t>
            </a:r>
            <a:r>
              <a:rPr lang="en-GB" sz="1100" dirty="0"/>
              <a:t> to address food and nutrition crises facing Small Island Developing States including: (</a:t>
            </a:r>
            <a:r>
              <a:rPr lang="en-GB" sz="1100" dirty="0" err="1"/>
              <a:t>i</a:t>
            </a:r>
            <a:r>
              <a:rPr lang="en-GB" sz="1100" dirty="0"/>
              <a:t>) the need to reduce STUNTING that exceeds 20% in children in 5 of the poorest SIDS, (ii) reducing the estimated 33% OBESITY in Caribbean countries; (iii) reduce the disproportionately high rates of obesity in women which is twice as high as in men; and (iv) significantly reduce the estimated 75% of all adult deaths in the Pacific attributed to non-communicable diseases. </a:t>
            </a:r>
            <a:endParaRPr lang="en-US" sz="1100" dirty="0"/>
          </a:p>
          <a:p>
            <a:r>
              <a:rPr lang="en-GB" sz="1100" dirty="0"/>
              <a:t>Paragraph 61 of the SAMOA Pathway calls on FAO to facilitate the development of a food security and nutrition action programme. The Global Action Programme OR GAP on Food Security and Nutrition in SIDS launched during the 40th session of FAO Conference, in July 2017, is a multi-partner programme developed jointly by FAO, the United Nations Department of Economic and Social Affairs (UNDESA) and the Office of the High Representative for Least Developed Countries, Landlocked Developing Countries and Small Island Developing States (OHRLLS). </a:t>
            </a:r>
            <a:endParaRPr lang="en-US" sz="1100" dirty="0"/>
          </a:p>
          <a:p>
            <a:r>
              <a:rPr lang="en-GB" sz="1100" dirty="0"/>
              <a:t>The GAP recognises the need for a more integrated, multi-stakeholder approach to address the unique, but diverse food security and nutrition challenges faced by SIDS and to support their efforts towards the 2030 Agenda. Because SIDS are blessed with plentiful ocean resources, it is logical that SIDS fisheries are the glue that binds the blue economy, blue growth and SDGs together.  Transition to robust Sustainable, resilient food systems that support healthy diets and nutrition will require greater emphasis on supporting / strengthening coastal communities engaged in small scale fisheries so that they enhance their contributions to domestic food production and supply through involvement in oceanic fisheries in a safe and efficient manner.</a:t>
            </a:r>
            <a:endParaRPr lang="en-US" sz="1100" dirty="0"/>
          </a:p>
          <a:p>
            <a:endParaRPr lang="en-US" sz="1100" dirty="0"/>
          </a:p>
        </p:txBody>
      </p:sp>
    </p:spTree>
    <p:extLst>
      <p:ext uri="{BB962C8B-B14F-4D97-AF65-F5344CB8AC3E}">
        <p14:creationId xmlns:p14="http://schemas.microsoft.com/office/powerpoint/2010/main" val="3272849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100" kern="1200" dirty="0" smtClean="0">
                <a:solidFill>
                  <a:schemeClr val="tx1"/>
                </a:solidFill>
                <a:effectLst/>
                <a:latin typeface="Calibri" pitchFamily="34" charset="0"/>
                <a:ea typeface="+mn-ea"/>
                <a:cs typeface="+mn-cs"/>
              </a:rPr>
              <a:t>As changes in the availability and quality of natural resources, due to degradation, depletion and/or impact of climate change can significantly compromise food security in PICs, FAO technical assistance will focus on helping countries to build policy, legal, regulatory and institutional frameworks that provide the right incentives for environmentally sound and resilient development, and strengthening national capacities for the sustainable management and use of fisheries and biodiversity resources to underpin ecosystem services, store carbon, improve climate resilience and ensure food security and sustainable livelihoods.</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NZ" sz="1100" dirty="0" smtClean="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NZ" sz="1100" dirty="0" smtClean="0"/>
              <a:t>As a major source of animal protein across the region and a source of income for the small-scale sector, particularly women, coastal and inshore resources are particularly important; but traditional shallow water resource are under threat from over exploitation, habitat degradation as well as from the impacts of pollution, natural disasters and climate change. Migrating small scale effort into nearshore deep water for oceanic species can provide alternative livelihood opportunities for coastal communities and make available additional safe protein sources for the growing and urbanizing populations. In selected countries and working with other active partners,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NZ" sz="110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NZ" sz="1100" dirty="0" smtClean="0"/>
              <a:t>FAO technical assistance in the Pacific Region will focus 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NZ" sz="1100" dirty="0" smtClean="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NZ" sz="1100" dirty="0" smtClean="0"/>
              <a:t>strengthening the enabling environment, reviewing and strengthening sustainable management practices and, where appropriate, exploring and piloting new models for the coastal fishery resource management and development.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NZ" sz="1100" dirty="0" smtClean="0"/>
              <a:t>cost effective and manageable measures, using innovative data collection and reporting tools as appropriate to the country context, for primary sector data collection, analysis and dissemination</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NZ" sz="1100" dirty="0" smtClean="0"/>
              <a:t>Training will also be provided to build capacity for results-based management, including strengthening monitoring frameworks in the fisheries sector</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NZ" sz="1100" dirty="0" smtClean="0"/>
              <a:t>FAO will continue to support food security cluster coordination and preparedness, capacity building and policy development for disaster risk reduction in the agriculture sectors. Support will be directed to enhancing early warning systems and better forecasting – linked to a realistic set of adaptation options appropriately packaged for dissemination – to improve small scale fisheries planning and preparedness. Assistance will also be provided for building post-disaster rapid assessment capacity, including in the use of smart-phone based data collection tools to provide quick and efficient methods for data capture and sharing</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NZ" sz="1100" dirty="0" smtClean="0"/>
              <a:t>To facilitate development of the small-scale fisheries sector, FAO technical assistance will be provided to support professionalization, pilot innovative, safe, fit for purpose Low Impact Fuel Efficient (LIFE) harvesting technologies, such as Fish Aggregating Devices, enhance uptake of quality fish handling and preservation techniques and improve business management skills of entrepreneurs.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NZ" sz="1100" dirty="0" smtClean="0"/>
              <a:t>Support in adapting and enhancing existing programs to support community based management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NZ" sz="1100" dirty="0" smtClean="0"/>
              <a:t>Assessing contributions of FADs to food security and livelihoods with regional partners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NZ" sz="1100" dirty="0" smtClean="0"/>
              <a:t>Support to emergency response</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NZ" sz="1100" dirty="0" smtClean="0"/>
          </a:p>
          <a:p>
            <a:endParaRPr lang="en-GB" sz="1100" dirty="0" smtClean="0"/>
          </a:p>
          <a:p>
            <a:endParaRPr lang="en-GB" sz="1100" dirty="0" smtClean="0"/>
          </a:p>
          <a:p>
            <a:endParaRPr lang="en-GB" sz="1100" dirty="0" smtClean="0"/>
          </a:p>
          <a:p>
            <a:pPr marL="0" indent="0">
              <a:buFont typeface="+mj-lt"/>
              <a:buNone/>
            </a:pPr>
            <a:endParaRPr lang="en-GB" sz="1100" dirty="0" smtClean="0"/>
          </a:p>
          <a:p>
            <a:pPr marL="0" indent="0">
              <a:buFont typeface="+mj-lt"/>
              <a:buNone/>
            </a:pPr>
            <a:endParaRPr lang="en-GB" sz="1100" dirty="0" smtClean="0"/>
          </a:p>
          <a:p>
            <a:pPr marL="0" indent="0">
              <a:buFont typeface="+mj-lt"/>
              <a:buNone/>
            </a:pPr>
            <a:r>
              <a:rPr lang="en-GB" sz="1100" dirty="0" smtClean="0"/>
              <a:t> </a:t>
            </a:r>
            <a:endParaRPr lang="en-US" sz="1100" dirty="0"/>
          </a:p>
          <a:p>
            <a:endParaRPr lang="en-US" sz="1100" dirty="0"/>
          </a:p>
        </p:txBody>
      </p:sp>
      <p:sp>
        <p:nvSpPr>
          <p:cNvPr id="4" name="Slide Number Placeholder 3"/>
          <p:cNvSpPr>
            <a:spLocks noGrp="1"/>
          </p:cNvSpPr>
          <p:nvPr>
            <p:ph type="sldNum" sz="quarter" idx="10"/>
          </p:nvPr>
        </p:nvSpPr>
        <p:spPr/>
        <p:txBody>
          <a:bodyPr/>
          <a:lstStyle/>
          <a:p>
            <a:fld id="{F145D4A3-B59B-4C66-A9F9-C9C6E41E1C85}" type="slidenum">
              <a:rPr lang="en-GB" altLang="en-US" smtClean="0"/>
              <a:pPr/>
              <a:t>6</a:t>
            </a:fld>
            <a:endParaRPr lang="en-GB" altLang="en-US"/>
          </a:p>
        </p:txBody>
      </p:sp>
    </p:spTree>
    <p:extLst>
      <p:ext uri="{BB962C8B-B14F-4D97-AF65-F5344CB8AC3E}">
        <p14:creationId xmlns:p14="http://schemas.microsoft.com/office/powerpoint/2010/main" val="2903640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kern="1200" dirty="0" smtClean="0">
                <a:solidFill>
                  <a:schemeClr val="tx1"/>
                </a:solidFill>
                <a:effectLst/>
                <a:latin typeface="Calibri" pitchFamily="34" charset="0"/>
                <a:ea typeface="+mn-ea"/>
                <a:cs typeface="+mn-cs"/>
              </a:rPr>
              <a:t>Concerns over IUU fishing led countries to develop a binding instrument to prevent and deter Illegal, Unreported and Unregulated fishing. As Secretariat to the FAO Committee on Fisheries (COFI), FAO facilitated this process and is now providing capacity development to support implementation of the Port State Measures Agreement to combat IUU fishing</a:t>
            </a:r>
          </a:p>
          <a:p>
            <a:endParaRPr lang="en-GB" sz="1100" kern="1200" baseline="0" dirty="0" smtClean="0">
              <a:solidFill>
                <a:schemeClr val="tx1"/>
              </a:solidFill>
              <a:effectLst/>
              <a:latin typeface="Calibri" pitchFamily="34" charset="0"/>
              <a:ea typeface="+mn-ea"/>
              <a:cs typeface="+mn-cs"/>
            </a:endParaRPr>
          </a:p>
          <a:p>
            <a:r>
              <a:rPr lang="en-NZ" sz="1100" kern="1200" baseline="0" dirty="0" smtClean="0">
                <a:solidFill>
                  <a:schemeClr val="tx1"/>
                </a:solidFill>
                <a:effectLst/>
                <a:latin typeface="Calibri" pitchFamily="34" charset="0"/>
                <a:ea typeface="+mn-ea"/>
                <a:cs typeface="+mn-cs"/>
              </a:rPr>
              <a:t>FAO assistance will specifically address illegal, unreported and unregulated (IUU) fishing issues, including building capacity to implement the Port State Measures Agreement (PSMA) through the revision of legislation as may be necessary, institutional strengthening (including strategic action plans) and knowledge building and skills development for managers and inspectors.</a:t>
            </a:r>
          </a:p>
          <a:p>
            <a:endParaRPr lang="en-NZ" sz="1100" kern="1200" baseline="0" dirty="0" smtClean="0">
              <a:solidFill>
                <a:schemeClr val="tx1"/>
              </a:solidFill>
              <a:effectLst/>
              <a:latin typeface="Calibri" pitchFamily="34" charset="0"/>
              <a:ea typeface="+mn-ea"/>
              <a:cs typeface="+mn-cs"/>
            </a:endParaRPr>
          </a:p>
          <a:p>
            <a:endParaRPr lang="en-NZ" sz="1100" kern="1200" baseline="0" dirty="0" smtClean="0">
              <a:solidFill>
                <a:schemeClr val="tx1"/>
              </a:solidFill>
              <a:effectLst/>
              <a:latin typeface="Calibri"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NZ" sz="1100" dirty="0" smtClean="0"/>
              <a:t>In addition, FAO will also support effective implementation of global, regional and sub-regional arrangements for conservation and management of tuna fisheries through partnering with regional and inter-regional organizations, including the Pacific Island Forum Fisheries Agency (FFA), SPC and the Western and Central Pacific Fisheries Commission.</a:t>
            </a:r>
          </a:p>
          <a:p>
            <a:endParaRPr lang="en-NZ" sz="1100" kern="1200" baseline="0" dirty="0" smtClean="0">
              <a:solidFill>
                <a:schemeClr val="tx1"/>
              </a:solidFill>
              <a:effectLst/>
              <a:latin typeface="Calibri" pitchFamily="34" charset="0"/>
              <a:ea typeface="+mn-ea"/>
              <a:cs typeface="+mn-cs"/>
            </a:endParaRPr>
          </a:p>
          <a:p>
            <a:endParaRPr lang="en-GB" sz="1100" kern="1200" baseline="0" dirty="0" smtClean="0">
              <a:solidFill>
                <a:schemeClr val="tx1"/>
              </a:solidFill>
              <a:effectLst/>
              <a:latin typeface="Calibri" pitchFamily="34" charset="0"/>
              <a:ea typeface="+mn-ea"/>
              <a:cs typeface="+mn-cs"/>
            </a:endParaRPr>
          </a:p>
          <a:p>
            <a:endParaRPr lang="en-GB" sz="1100" kern="1200" baseline="0" dirty="0" smtClean="0">
              <a:solidFill>
                <a:schemeClr val="tx1"/>
              </a:solidFill>
              <a:effectLst/>
              <a:latin typeface="Calibri" pitchFamily="34" charset="0"/>
              <a:ea typeface="+mn-ea"/>
              <a:cs typeface="+mn-cs"/>
            </a:endParaRPr>
          </a:p>
          <a:p>
            <a:endParaRPr lang="en-US" sz="1100" kern="1200" dirty="0" smtClean="0">
              <a:solidFill>
                <a:schemeClr val="tx1"/>
              </a:solidFill>
              <a:effectLst/>
              <a:latin typeface="Calibri" pitchFamily="34" charset="0"/>
              <a:ea typeface="+mn-ea"/>
              <a:cs typeface="+mn-cs"/>
            </a:endParaRPr>
          </a:p>
          <a:p>
            <a:endParaRPr lang="en-NZ" sz="1100" dirty="0" smtClean="0"/>
          </a:p>
          <a:p>
            <a:endParaRPr lang="en-NZ" sz="1100" dirty="0" smtClean="0"/>
          </a:p>
          <a:p>
            <a:endParaRPr lang="en-US" sz="1100" dirty="0"/>
          </a:p>
        </p:txBody>
      </p:sp>
      <p:sp>
        <p:nvSpPr>
          <p:cNvPr id="4" name="Slide Number Placeholder 3"/>
          <p:cNvSpPr>
            <a:spLocks noGrp="1"/>
          </p:cNvSpPr>
          <p:nvPr>
            <p:ph type="sldNum" sz="quarter" idx="10"/>
          </p:nvPr>
        </p:nvSpPr>
        <p:spPr/>
        <p:txBody>
          <a:bodyPr/>
          <a:lstStyle/>
          <a:p>
            <a:fld id="{F145D4A3-B59B-4C66-A9F9-C9C6E41E1C85}" type="slidenum">
              <a:rPr lang="en-GB" altLang="en-US" smtClean="0"/>
              <a:pPr/>
              <a:t>7</a:t>
            </a:fld>
            <a:endParaRPr lang="en-GB" altLang="en-US"/>
          </a:p>
        </p:txBody>
      </p:sp>
      <p:sp>
        <p:nvSpPr>
          <p:cNvPr id="5" name="Notes Placeholder 2"/>
          <p:cNvSpPr txBox="1">
            <a:spLocks/>
          </p:cNvSpPr>
          <p:nvPr/>
        </p:nvSpPr>
        <p:spPr bwMode="auto">
          <a:xfrm>
            <a:off x="380445" y="4715154"/>
            <a:ext cx="6131894" cy="4231076"/>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NZ" sz="1100" dirty="0" smtClean="0"/>
              <a:t>S</a:t>
            </a:r>
            <a:r>
              <a:rPr lang="en-GB" sz="1100" dirty="0"/>
              <a:t>o, what does FAO support to countries and regional organizations in the Pacific related to the Blue Economy / Blue Growth look like? I will touch on a few activities. </a:t>
            </a:r>
            <a:endParaRPr lang="en-US" sz="1100" dirty="0"/>
          </a:p>
          <a:p>
            <a:r>
              <a:rPr lang="en-GB" sz="1100" dirty="0"/>
              <a:t>Concerns over IUU fishing led countries to develop a binding instrument to prevent and deter Illegal, Unreported and Unregulated fishing. As Secretariat to COFI, FAO facilitated this process and is now providing capacity development to support implementation of the Port State Measures Agreement to combat IUU fishing. In this region, Australia, New Zealand, France, USA, Palau, Tonga, Vanuatu have acceded to or ratified the agreement.  FAO is supporting countries to assist with effective implementation of the agreement. </a:t>
            </a:r>
            <a:endParaRPr lang="en-US" sz="1100" dirty="0"/>
          </a:p>
          <a:p>
            <a:endParaRPr lang="en-NZ" sz="1100" dirty="0" smtClean="0"/>
          </a:p>
        </p:txBody>
      </p:sp>
    </p:spTree>
    <p:extLst>
      <p:ext uri="{BB962C8B-B14F-4D97-AF65-F5344CB8AC3E}">
        <p14:creationId xmlns:p14="http://schemas.microsoft.com/office/powerpoint/2010/main" val="2880495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91636" y="4715153"/>
            <a:ext cx="5726272" cy="4466987"/>
          </a:xfrm>
        </p:spPr>
        <p:txBody>
          <a:bodyPr/>
          <a:lstStyle/>
          <a:p>
            <a:endParaRPr lang="en-NZ" sz="1100" kern="1200" baseline="0" dirty="0" smtClean="0">
              <a:solidFill>
                <a:schemeClr val="tx1"/>
              </a:solidFill>
              <a:latin typeface="Calibri" pitchFamily="34" charset="0"/>
              <a:ea typeface="+mn-ea"/>
              <a:cs typeface="+mn-cs"/>
            </a:endParaRPr>
          </a:p>
        </p:txBody>
      </p:sp>
      <p:sp>
        <p:nvSpPr>
          <p:cNvPr id="4" name="Slide Number Placeholder 3"/>
          <p:cNvSpPr>
            <a:spLocks noGrp="1"/>
          </p:cNvSpPr>
          <p:nvPr>
            <p:ph type="sldNum" sz="quarter" idx="10"/>
          </p:nvPr>
        </p:nvSpPr>
        <p:spPr/>
        <p:txBody>
          <a:bodyPr/>
          <a:lstStyle/>
          <a:p>
            <a:fld id="{F145D4A3-B59B-4C66-A9F9-C9C6E41E1C85}" type="slidenum">
              <a:rPr lang="en-GB" altLang="en-US" smtClean="0"/>
              <a:pPr/>
              <a:t>8</a:t>
            </a:fld>
            <a:endParaRPr lang="en-GB" altLang="en-US"/>
          </a:p>
        </p:txBody>
      </p:sp>
    </p:spTree>
    <p:extLst>
      <p:ext uri="{BB962C8B-B14F-4D97-AF65-F5344CB8AC3E}">
        <p14:creationId xmlns:p14="http://schemas.microsoft.com/office/powerpoint/2010/main" val="1637844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4" name="Footer Placeholder 4"/>
          <p:cNvSpPr>
            <a:spLocks noGrp="1"/>
          </p:cNvSpPr>
          <p:nvPr>
            <p:ph type="ftr" sz="quarter" idx="10"/>
          </p:nvPr>
        </p:nvSpPr>
        <p:spPr>
          <a:xfrm>
            <a:off x="872066" y="6424083"/>
            <a:ext cx="7755467" cy="365125"/>
          </a:xfrm>
        </p:spPr>
        <p:txBody>
          <a:bodyPr/>
          <a:lstStyle>
            <a:lvl1pPr>
              <a:defRPr lang="en-US" sz="1200" smtClean="0">
                <a:effectLst/>
              </a:defRPr>
            </a:lvl1pPr>
          </a:lstStyle>
          <a:p>
            <a:r>
              <a:rPr lang="en-NZ" dirty="0" smtClean="0"/>
              <a:t>PACIFIC BLUE ECONOMY CONFERENCE - Knowledge &amp; exchange platform towards a blue economy for the Pacific Islands</a:t>
            </a:r>
            <a:endParaRPr lang="en-NZ" altLang="en-US" dirty="0"/>
          </a:p>
        </p:txBody>
      </p:sp>
    </p:spTree>
    <p:extLst>
      <p:ext uri="{BB962C8B-B14F-4D97-AF65-F5344CB8AC3E}">
        <p14:creationId xmlns:p14="http://schemas.microsoft.com/office/powerpoint/2010/main" val="3902223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4"/>
          <p:cNvSpPr>
            <a:spLocks noGrp="1"/>
          </p:cNvSpPr>
          <p:nvPr>
            <p:ph type="ftr" sz="quarter" idx="10"/>
          </p:nvPr>
        </p:nvSpPr>
        <p:spPr/>
        <p:txBody>
          <a:bodyPr/>
          <a:lstStyle>
            <a:lvl1pPr>
              <a:defRPr/>
            </a:lvl1pPr>
          </a:lstStyle>
          <a:p>
            <a:r>
              <a:rPr lang="en-GB" altLang="en-US"/>
              <a:t>This is the name of the Conference</a:t>
            </a:r>
            <a:endParaRPr lang="it-IT" altLang="en-US"/>
          </a:p>
        </p:txBody>
      </p:sp>
      <p:sp>
        <p:nvSpPr>
          <p:cNvPr id="5" name="Slide Number Placeholder 5"/>
          <p:cNvSpPr>
            <a:spLocks noGrp="1"/>
          </p:cNvSpPr>
          <p:nvPr>
            <p:ph type="sldNum" sz="quarter" idx="11"/>
          </p:nvPr>
        </p:nvSpPr>
        <p:spPr/>
        <p:txBody>
          <a:bodyPr/>
          <a:lstStyle>
            <a:lvl1pPr>
              <a:defRPr/>
            </a:lvl1pPr>
          </a:lstStyle>
          <a:p>
            <a:fld id="{9C386C4C-1721-4C7E-BDFF-AE1F0A648540}" type="slidenum">
              <a:rPr lang="it-IT" altLang="en-US"/>
              <a:pPr/>
              <a:t>‹#›</a:t>
            </a:fld>
            <a:endParaRPr lang="it-IT" altLang="en-US"/>
          </a:p>
        </p:txBody>
      </p:sp>
      <p:sp>
        <p:nvSpPr>
          <p:cNvPr id="6" name="Date Placeholder 3"/>
          <p:cNvSpPr>
            <a:spLocks noGrp="1"/>
          </p:cNvSpPr>
          <p:nvPr>
            <p:ph type="dt" sz="half" idx="12"/>
          </p:nvPr>
        </p:nvSpPr>
        <p:spPr/>
        <p:txBody>
          <a:bodyPr/>
          <a:lstStyle>
            <a:lvl1pPr>
              <a:defRPr/>
            </a:lvl1pPr>
          </a:lstStyle>
          <a:p>
            <a:r>
              <a:rPr lang="en-US" altLang="en-US"/>
              <a:t>18 May 2015</a:t>
            </a:r>
            <a:endParaRPr lang="it-IT" altLang="en-US"/>
          </a:p>
        </p:txBody>
      </p:sp>
    </p:spTree>
    <p:extLst>
      <p:ext uri="{BB962C8B-B14F-4D97-AF65-F5344CB8AC3E}">
        <p14:creationId xmlns:p14="http://schemas.microsoft.com/office/powerpoint/2010/main" val="196147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41400"/>
            <a:ext cx="2057400" cy="5084763"/>
          </a:xfrm>
        </p:spPr>
        <p:txBody>
          <a:bodyPr vert="eaVert"/>
          <a:lstStyle/>
          <a:p>
            <a:r>
              <a:rPr lang="en-US" dirty="0" smtClean="0"/>
              <a:t>Click to edit Master title style</a:t>
            </a:r>
            <a:endParaRPr lang="en-GB" dirty="0"/>
          </a:p>
        </p:txBody>
      </p:sp>
      <p:sp>
        <p:nvSpPr>
          <p:cNvPr id="3" name="Vertical Text Placeholder 2"/>
          <p:cNvSpPr>
            <a:spLocks noGrp="1"/>
          </p:cNvSpPr>
          <p:nvPr>
            <p:ph type="body" orient="vert" idx="1"/>
          </p:nvPr>
        </p:nvSpPr>
        <p:spPr>
          <a:xfrm>
            <a:off x="457200" y="1016000"/>
            <a:ext cx="6019800" cy="5110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4"/>
          <p:cNvSpPr>
            <a:spLocks noGrp="1"/>
          </p:cNvSpPr>
          <p:nvPr>
            <p:ph type="ftr" sz="quarter" idx="10"/>
          </p:nvPr>
        </p:nvSpPr>
        <p:spPr/>
        <p:txBody>
          <a:bodyPr/>
          <a:lstStyle>
            <a:lvl1pPr>
              <a:defRPr/>
            </a:lvl1pPr>
          </a:lstStyle>
          <a:p>
            <a:r>
              <a:rPr lang="en-GB" altLang="en-US"/>
              <a:t>This is the name of the Conference</a:t>
            </a:r>
            <a:endParaRPr lang="it-IT" altLang="en-US"/>
          </a:p>
        </p:txBody>
      </p:sp>
      <p:sp>
        <p:nvSpPr>
          <p:cNvPr id="5" name="Slide Number Placeholder 5"/>
          <p:cNvSpPr>
            <a:spLocks noGrp="1"/>
          </p:cNvSpPr>
          <p:nvPr>
            <p:ph type="sldNum" sz="quarter" idx="11"/>
          </p:nvPr>
        </p:nvSpPr>
        <p:spPr/>
        <p:txBody>
          <a:bodyPr/>
          <a:lstStyle>
            <a:lvl1pPr>
              <a:defRPr/>
            </a:lvl1pPr>
          </a:lstStyle>
          <a:p>
            <a:fld id="{8697FFE8-A2C0-484D-9C4E-4429902AD946}" type="slidenum">
              <a:rPr lang="it-IT" altLang="en-US"/>
              <a:pPr/>
              <a:t>‹#›</a:t>
            </a:fld>
            <a:endParaRPr lang="it-IT" altLang="en-US"/>
          </a:p>
        </p:txBody>
      </p:sp>
      <p:sp>
        <p:nvSpPr>
          <p:cNvPr id="6" name="Date Placeholder 3"/>
          <p:cNvSpPr>
            <a:spLocks noGrp="1"/>
          </p:cNvSpPr>
          <p:nvPr>
            <p:ph type="dt" sz="half" idx="12"/>
          </p:nvPr>
        </p:nvSpPr>
        <p:spPr/>
        <p:txBody>
          <a:bodyPr/>
          <a:lstStyle>
            <a:lvl1pPr>
              <a:defRPr/>
            </a:lvl1pPr>
          </a:lstStyle>
          <a:p>
            <a:r>
              <a:rPr lang="en-US" altLang="en-US"/>
              <a:t>18 May 2015</a:t>
            </a:r>
            <a:endParaRPr lang="it-IT" altLang="en-US"/>
          </a:p>
        </p:txBody>
      </p:sp>
    </p:spTree>
    <p:extLst>
      <p:ext uri="{BB962C8B-B14F-4D97-AF65-F5344CB8AC3E}">
        <p14:creationId xmlns:p14="http://schemas.microsoft.com/office/powerpoint/2010/main" val="1631011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4"/>
          <p:cNvSpPr>
            <a:spLocks noGrp="1"/>
          </p:cNvSpPr>
          <p:nvPr>
            <p:ph type="ftr" sz="quarter" idx="10"/>
          </p:nvPr>
        </p:nvSpPr>
        <p:spPr/>
        <p:txBody>
          <a:bodyPr/>
          <a:lstStyle>
            <a:lvl1pPr>
              <a:defRPr/>
            </a:lvl1pPr>
          </a:lstStyle>
          <a:p>
            <a:r>
              <a:rPr lang="en-GB" altLang="en-US"/>
              <a:t>This is the name of the Conference</a:t>
            </a:r>
            <a:endParaRPr lang="it-IT" altLang="en-US"/>
          </a:p>
        </p:txBody>
      </p:sp>
      <p:sp>
        <p:nvSpPr>
          <p:cNvPr id="4" name="Slide Number Placeholder 5"/>
          <p:cNvSpPr>
            <a:spLocks noGrp="1"/>
          </p:cNvSpPr>
          <p:nvPr>
            <p:ph type="sldNum" sz="quarter" idx="11"/>
          </p:nvPr>
        </p:nvSpPr>
        <p:spPr/>
        <p:txBody>
          <a:bodyPr/>
          <a:lstStyle>
            <a:lvl1pPr>
              <a:defRPr/>
            </a:lvl1pPr>
          </a:lstStyle>
          <a:p>
            <a:fld id="{D11243EC-0CAB-4635-81FA-9FA68AA5BC0E}" type="slidenum">
              <a:rPr lang="it-IT" altLang="en-US"/>
              <a:pPr/>
              <a:t>‹#›</a:t>
            </a:fld>
            <a:endParaRPr lang="it-IT" altLang="en-US"/>
          </a:p>
        </p:txBody>
      </p:sp>
      <p:sp>
        <p:nvSpPr>
          <p:cNvPr id="5" name="Date Placeholder 3"/>
          <p:cNvSpPr>
            <a:spLocks noGrp="1"/>
          </p:cNvSpPr>
          <p:nvPr>
            <p:ph type="dt" sz="half" idx="12"/>
          </p:nvPr>
        </p:nvSpPr>
        <p:spPr/>
        <p:txBody>
          <a:bodyPr/>
          <a:lstStyle>
            <a:lvl1pPr>
              <a:defRPr/>
            </a:lvl1pPr>
          </a:lstStyle>
          <a:p>
            <a:r>
              <a:rPr lang="en-US" altLang="en-US"/>
              <a:t>18 May 2015</a:t>
            </a:r>
            <a:endParaRPr lang="it-IT" altLang="en-US"/>
          </a:p>
        </p:txBody>
      </p:sp>
    </p:spTree>
    <p:extLst>
      <p:ext uri="{BB962C8B-B14F-4D97-AF65-F5344CB8AC3E}">
        <p14:creationId xmlns:p14="http://schemas.microsoft.com/office/powerpoint/2010/main" val="37191945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8A39DE6-AE2E-402F-B35C-DA700A6DE1A6}" type="datetimeFigureOut">
              <a:rPr lang="en-US" smtClean="0"/>
              <a:t>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FF2C2-A9C8-4A7D-8F18-7BF6699E738B}" type="slidenum">
              <a:rPr lang="en-US" smtClean="0"/>
              <a:t>‹#›</a:t>
            </a:fld>
            <a:endParaRPr lang="en-US"/>
          </a:p>
        </p:txBody>
      </p:sp>
    </p:spTree>
    <p:extLst>
      <p:ext uri="{BB962C8B-B14F-4D97-AF65-F5344CB8AC3E}">
        <p14:creationId xmlns:p14="http://schemas.microsoft.com/office/powerpoint/2010/main" val="39341132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A39DE6-AE2E-402F-B35C-DA700A6DE1A6}" type="datetimeFigureOut">
              <a:rPr lang="en-US" smtClean="0"/>
              <a:t>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FF2C2-A9C8-4A7D-8F18-7BF6699E738B}" type="slidenum">
              <a:rPr lang="en-US" smtClean="0"/>
              <a:t>‹#›</a:t>
            </a:fld>
            <a:endParaRPr lang="en-US"/>
          </a:p>
        </p:txBody>
      </p:sp>
    </p:spTree>
    <p:extLst>
      <p:ext uri="{BB962C8B-B14F-4D97-AF65-F5344CB8AC3E}">
        <p14:creationId xmlns:p14="http://schemas.microsoft.com/office/powerpoint/2010/main" val="17091784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A39DE6-AE2E-402F-B35C-DA700A6DE1A6}" type="datetimeFigureOut">
              <a:rPr lang="en-US" smtClean="0"/>
              <a:t>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FF2C2-A9C8-4A7D-8F18-7BF6699E738B}" type="slidenum">
              <a:rPr lang="en-US" smtClean="0"/>
              <a:t>‹#›</a:t>
            </a:fld>
            <a:endParaRPr lang="en-US"/>
          </a:p>
        </p:txBody>
      </p:sp>
    </p:spTree>
    <p:extLst>
      <p:ext uri="{BB962C8B-B14F-4D97-AF65-F5344CB8AC3E}">
        <p14:creationId xmlns:p14="http://schemas.microsoft.com/office/powerpoint/2010/main" val="15017177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8A39DE6-AE2E-402F-B35C-DA700A6DE1A6}" type="datetimeFigureOut">
              <a:rPr lang="en-US" smtClean="0"/>
              <a:t>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6FF2C2-A9C8-4A7D-8F18-7BF6699E738B}" type="slidenum">
              <a:rPr lang="en-US" smtClean="0"/>
              <a:t>‹#›</a:t>
            </a:fld>
            <a:endParaRPr lang="en-US"/>
          </a:p>
        </p:txBody>
      </p:sp>
    </p:spTree>
    <p:extLst>
      <p:ext uri="{BB962C8B-B14F-4D97-AF65-F5344CB8AC3E}">
        <p14:creationId xmlns:p14="http://schemas.microsoft.com/office/powerpoint/2010/main" val="11265815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8A39DE6-AE2E-402F-B35C-DA700A6DE1A6}" type="datetimeFigureOut">
              <a:rPr lang="en-US" smtClean="0"/>
              <a:t>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6FF2C2-A9C8-4A7D-8F18-7BF6699E738B}" type="slidenum">
              <a:rPr lang="en-US" smtClean="0"/>
              <a:t>‹#›</a:t>
            </a:fld>
            <a:endParaRPr lang="en-US"/>
          </a:p>
        </p:txBody>
      </p:sp>
    </p:spTree>
    <p:extLst>
      <p:ext uri="{BB962C8B-B14F-4D97-AF65-F5344CB8AC3E}">
        <p14:creationId xmlns:p14="http://schemas.microsoft.com/office/powerpoint/2010/main" val="13452313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A39DE6-AE2E-402F-B35C-DA700A6DE1A6}" type="datetimeFigureOut">
              <a:rPr lang="en-US" smtClean="0"/>
              <a:t>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6FF2C2-A9C8-4A7D-8F18-7BF6699E738B}" type="slidenum">
              <a:rPr lang="en-US" smtClean="0"/>
              <a:t>‹#›</a:t>
            </a:fld>
            <a:endParaRPr lang="en-US"/>
          </a:p>
        </p:txBody>
      </p:sp>
    </p:spTree>
    <p:extLst>
      <p:ext uri="{BB962C8B-B14F-4D97-AF65-F5344CB8AC3E}">
        <p14:creationId xmlns:p14="http://schemas.microsoft.com/office/powerpoint/2010/main" val="42644659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A39DE6-AE2E-402F-B35C-DA700A6DE1A6}" type="datetimeFigureOut">
              <a:rPr lang="en-US" smtClean="0"/>
              <a:t>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6FF2C2-A9C8-4A7D-8F18-7BF6699E738B}" type="slidenum">
              <a:rPr lang="en-US" smtClean="0"/>
              <a:t>‹#›</a:t>
            </a:fld>
            <a:endParaRPr lang="en-US"/>
          </a:p>
        </p:txBody>
      </p:sp>
    </p:spTree>
    <p:extLst>
      <p:ext uri="{BB962C8B-B14F-4D97-AF65-F5344CB8AC3E}">
        <p14:creationId xmlns:p14="http://schemas.microsoft.com/office/powerpoint/2010/main" val="2245027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26748"/>
            <a:ext cx="8242298" cy="736648"/>
          </a:xfrm>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4"/>
          <p:cNvSpPr>
            <a:spLocks noGrp="1"/>
          </p:cNvSpPr>
          <p:nvPr>
            <p:ph type="ftr" sz="quarter" idx="10"/>
          </p:nvPr>
        </p:nvSpPr>
        <p:spPr/>
        <p:txBody>
          <a:bodyPr/>
          <a:lstStyle>
            <a:lvl1pPr>
              <a:defRPr/>
            </a:lvl1pPr>
          </a:lstStyle>
          <a:p>
            <a:r>
              <a:rPr lang="en-GB" altLang="en-US"/>
              <a:t>This is the name of the Conference</a:t>
            </a:r>
            <a:endParaRPr lang="it-IT" altLang="en-US"/>
          </a:p>
        </p:txBody>
      </p:sp>
      <p:sp>
        <p:nvSpPr>
          <p:cNvPr id="5" name="Slide Number Placeholder 5"/>
          <p:cNvSpPr>
            <a:spLocks noGrp="1"/>
          </p:cNvSpPr>
          <p:nvPr>
            <p:ph type="sldNum" sz="quarter" idx="11"/>
          </p:nvPr>
        </p:nvSpPr>
        <p:spPr/>
        <p:txBody>
          <a:bodyPr/>
          <a:lstStyle>
            <a:lvl1pPr>
              <a:defRPr/>
            </a:lvl1pPr>
          </a:lstStyle>
          <a:p>
            <a:fld id="{334F3A51-A8C5-4590-B34E-E1B6322E1508}" type="slidenum">
              <a:rPr lang="it-IT" altLang="en-US"/>
              <a:pPr/>
              <a:t>‹#›</a:t>
            </a:fld>
            <a:endParaRPr lang="it-IT" altLang="en-US"/>
          </a:p>
        </p:txBody>
      </p:sp>
      <p:sp>
        <p:nvSpPr>
          <p:cNvPr id="6" name="Date Placeholder 3"/>
          <p:cNvSpPr>
            <a:spLocks noGrp="1"/>
          </p:cNvSpPr>
          <p:nvPr>
            <p:ph type="dt" sz="half" idx="12"/>
          </p:nvPr>
        </p:nvSpPr>
        <p:spPr/>
        <p:txBody>
          <a:bodyPr/>
          <a:lstStyle>
            <a:lvl1pPr>
              <a:defRPr/>
            </a:lvl1pPr>
          </a:lstStyle>
          <a:p>
            <a:r>
              <a:rPr lang="en-US" altLang="en-US"/>
              <a:t>18 May 2015</a:t>
            </a:r>
            <a:endParaRPr lang="it-IT" altLang="en-US"/>
          </a:p>
        </p:txBody>
      </p:sp>
    </p:spTree>
    <p:extLst>
      <p:ext uri="{BB962C8B-B14F-4D97-AF65-F5344CB8AC3E}">
        <p14:creationId xmlns:p14="http://schemas.microsoft.com/office/powerpoint/2010/main" val="30322477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A39DE6-AE2E-402F-B35C-DA700A6DE1A6}" type="datetimeFigureOut">
              <a:rPr lang="en-US" smtClean="0"/>
              <a:t>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6FF2C2-A9C8-4A7D-8F18-7BF6699E738B}" type="slidenum">
              <a:rPr lang="en-US" smtClean="0"/>
              <a:t>‹#›</a:t>
            </a:fld>
            <a:endParaRPr lang="en-US"/>
          </a:p>
        </p:txBody>
      </p:sp>
    </p:spTree>
    <p:extLst>
      <p:ext uri="{BB962C8B-B14F-4D97-AF65-F5344CB8AC3E}">
        <p14:creationId xmlns:p14="http://schemas.microsoft.com/office/powerpoint/2010/main" val="35385601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A39DE6-AE2E-402F-B35C-DA700A6DE1A6}" type="datetimeFigureOut">
              <a:rPr lang="en-US" smtClean="0"/>
              <a:t>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6FF2C2-A9C8-4A7D-8F18-7BF6699E738B}" type="slidenum">
              <a:rPr lang="en-US" smtClean="0"/>
              <a:t>‹#›</a:t>
            </a:fld>
            <a:endParaRPr lang="en-US"/>
          </a:p>
        </p:txBody>
      </p:sp>
    </p:spTree>
    <p:extLst>
      <p:ext uri="{BB962C8B-B14F-4D97-AF65-F5344CB8AC3E}">
        <p14:creationId xmlns:p14="http://schemas.microsoft.com/office/powerpoint/2010/main" val="41844109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A39DE6-AE2E-402F-B35C-DA700A6DE1A6}" type="datetimeFigureOut">
              <a:rPr lang="en-US" smtClean="0"/>
              <a:t>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FF2C2-A9C8-4A7D-8F18-7BF6699E738B}" type="slidenum">
              <a:rPr lang="en-US" smtClean="0"/>
              <a:t>‹#›</a:t>
            </a:fld>
            <a:endParaRPr lang="en-US"/>
          </a:p>
        </p:txBody>
      </p:sp>
    </p:spTree>
    <p:extLst>
      <p:ext uri="{BB962C8B-B14F-4D97-AF65-F5344CB8AC3E}">
        <p14:creationId xmlns:p14="http://schemas.microsoft.com/office/powerpoint/2010/main" val="3442449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A39DE6-AE2E-402F-B35C-DA700A6DE1A6}" type="datetimeFigureOut">
              <a:rPr lang="en-US" smtClean="0"/>
              <a:t>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FF2C2-A9C8-4A7D-8F18-7BF6699E738B}" type="slidenum">
              <a:rPr lang="en-US" smtClean="0"/>
              <a:t>‹#›</a:t>
            </a:fld>
            <a:endParaRPr lang="en-US"/>
          </a:p>
        </p:txBody>
      </p:sp>
    </p:spTree>
    <p:extLst>
      <p:ext uri="{BB962C8B-B14F-4D97-AF65-F5344CB8AC3E}">
        <p14:creationId xmlns:p14="http://schemas.microsoft.com/office/powerpoint/2010/main" val="1329947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Footer Placeholder 4"/>
          <p:cNvSpPr>
            <a:spLocks noGrp="1"/>
          </p:cNvSpPr>
          <p:nvPr>
            <p:ph type="ftr" sz="quarter" idx="10"/>
          </p:nvPr>
        </p:nvSpPr>
        <p:spPr/>
        <p:txBody>
          <a:bodyPr/>
          <a:lstStyle>
            <a:lvl1pPr>
              <a:defRPr/>
            </a:lvl1pPr>
          </a:lstStyle>
          <a:p>
            <a:r>
              <a:rPr lang="en-GB" altLang="en-US"/>
              <a:t>This is the name of the Conference</a:t>
            </a:r>
            <a:endParaRPr lang="it-IT" altLang="en-US"/>
          </a:p>
        </p:txBody>
      </p:sp>
      <p:sp>
        <p:nvSpPr>
          <p:cNvPr id="5" name="Slide Number Placeholder 5"/>
          <p:cNvSpPr>
            <a:spLocks noGrp="1"/>
          </p:cNvSpPr>
          <p:nvPr>
            <p:ph type="sldNum" sz="quarter" idx="11"/>
          </p:nvPr>
        </p:nvSpPr>
        <p:spPr/>
        <p:txBody>
          <a:bodyPr/>
          <a:lstStyle>
            <a:lvl1pPr>
              <a:defRPr/>
            </a:lvl1pPr>
          </a:lstStyle>
          <a:p>
            <a:fld id="{06FA80E5-D518-4930-94A7-06248A168078}" type="slidenum">
              <a:rPr lang="it-IT" altLang="en-US"/>
              <a:pPr/>
              <a:t>‹#›</a:t>
            </a:fld>
            <a:endParaRPr lang="it-IT" altLang="en-US"/>
          </a:p>
        </p:txBody>
      </p:sp>
      <p:sp>
        <p:nvSpPr>
          <p:cNvPr id="6" name="Date Placeholder 3"/>
          <p:cNvSpPr>
            <a:spLocks noGrp="1"/>
          </p:cNvSpPr>
          <p:nvPr>
            <p:ph type="dt" sz="half" idx="12"/>
          </p:nvPr>
        </p:nvSpPr>
        <p:spPr/>
        <p:txBody>
          <a:bodyPr/>
          <a:lstStyle>
            <a:lvl1pPr>
              <a:defRPr/>
            </a:lvl1pPr>
          </a:lstStyle>
          <a:p>
            <a:r>
              <a:rPr lang="en-US" altLang="en-US"/>
              <a:t>18 May 2015</a:t>
            </a:r>
            <a:endParaRPr lang="it-IT" altLang="en-US"/>
          </a:p>
        </p:txBody>
      </p:sp>
    </p:spTree>
    <p:extLst>
      <p:ext uri="{BB962C8B-B14F-4D97-AF65-F5344CB8AC3E}">
        <p14:creationId xmlns:p14="http://schemas.microsoft.com/office/powerpoint/2010/main" val="3236680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1"/>
                </a:solidFill>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457200" y="1981200"/>
            <a:ext cx="4038600" cy="4144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981200"/>
            <a:ext cx="4038600" cy="4144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Footer Placeholder 4"/>
          <p:cNvSpPr>
            <a:spLocks noGrp="1"/>
          </p:cNvSpPr>
          <p:nvPr>
            <p:ph type="ftr" sz="quarter" idx="10"/>
          </p:nvPr>
        </p:nvSpPr>
        <p:spPr/>
        <p:txBody>
          <a:bodyPr/>
          <a:lstStyle>
            <a:lvl1pPr>
              <a:defRPr/>
            </a:lvl1pPr>
          </a:lstStyle>
          <a:p>
            <a:r>
              <a:rPr lang="en-GB" altLang="en-US"/>
              <a:t>This is the name of the Conference</a:t>
            </a:r>
            <a:endParaRPr lang="it-IT" altLang="en-US"/>
          </a:p>
        </p:txBody>
      </p:sp>
      <p:sp>
        <p:nvSpPr>
          <p:cNvPr id="6" name="Slide Number Placeholder 5"/>
          <p:cNvSpPr>
            <a:spLocks noGrp="1"/>
          </p:cNvSpPr>
          <p:nvPr>
            <p:ph type="sldNum" sz="quarter" idx="11"/>
          </p:nvPr>
        </p:nvSpPr>
        <p:spPr/>
        <p:txBody>
          <a:bodyPr/>
          <a:lstStyle>
            <a:lvl1pPr>
              <a:defRPr/>
            </a:lvl1pPr>
          </a:lstStyle>
          <a:p>
            <a:fld id="{659D744C-C3A2-4B03-825F-F0F0BBDF7929}" type="slidenum">
              <a:rPr lang="it-IT" altLang="en-US"/>
              <a:pPr/>
              <a:t>‹#›</a:t>
            </a:fld>
            <a:endParaRPr lang="it-IT" altLang="en-US"/>
          </a:p>
        </p:txBody>
      </p:sp>
      <p:sp>
        <p:nvSpPr>
          <p:cNvPr id="7" name="Date Placeholder 3"/>
          <p:cNvSpPr>
            <a:spLocks noGrp="1"/>
          </p:cNvSpPr>
          <p:nvPr>
            <p:ph type="dt" sz="half" idx="12"/>
          </p:nvPr>
        </p:nvSpPr>
        <p:spPr/>
        <p:txBody>
          <a:bodyPr/>
          <a:lstStyle>
            <a:lvl1pPr>
              <a:defRPr/>
            </a:lvl1pPr>
          </a:lstStyle>
          <a:p>
            <a:r>
              <a:rPr lang="en-US" altLang="en-US"/>
              <a:t>18 May 2015</a:t>
            </a:r>
            <a:endParaRPr lang="it-IT" altLang="en-US"/>
          </a:p>
        </p:txBody>
      </p:sp>
    </p:spTree>
    <p:extLst>
      <p:ext uri="{BB962C8B-B14F-4D97-AF65-F5344CB8AC3E}">
        <p14:creationId xmlns:p14="http://schemas.microsoft.com/office/powerpoint/2010/main" val="3082737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18780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527299"/>
            <a:ext cx="4040188" cy="3598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8780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539999"/>
            <a:ext cx="4041775" cy="3586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Footer Placeholder 4"/>
          <p:cNvSpPr>
            <a:spLocks noGrp="1"/>
          </p:cNvSpPr>
          <p:nvPr>
            <p:ph type="ftr" sz="quarter" idx="10"/>
          </p:nvPr>
        </p:nvSpPr>
        <p:spPr/>
        <p:txBody>
          <a:bodyPr/>
          <a:lstStyle>
            <a:lvl1pPr>
              <a:defRPr/>
            </a:lvl1pPr>
          </a:lstStyle>
          <a:p>
            <a:r>
              <a:rPr lang="en-GB" altLang="en-US"/>
              <a:t>This is the name of the Conference</a:t>
            </a:r>
            <a:endParaRPr lang="it-IT" altLang="en-US"/>
          </a:p>
        </p:txBody>
      </p:sp>
      <p:sp>
        <p:nvSpPr>
          <p:cNvPr id="8" name="Slide Number Placeholder 5"/>
          <p:cNvSpPr>
            <a:spLocks noGrp="1"/>
          </p:cNvSpPr>
          <p:nvPr>
            <p:ph type="sldNum" sz="quarter" idx="11"/>
          </p:nvPr>
        </p:nvSpPr>
        <p:spPr/>
        <p:txBody>
          <a:bodyPr/>
          <a:lstStyle>
            <a:lvl1pPr>
              <a:defRPr/>
            </a:lvl1pPr>
          </a:lstStyle>
          <a:p>
            <a:fld id="{8D82C293-EBD9-46C1-A61C-90FA4615DA62}" type="slidenum">
              <a:rPr lang="it-IT" altLang="en-US"/>
              <a:pPr/>
              <a:t>‹#›</a:t>
            </a:fld>
            <a:endParaRPr lang="it-IT" altLang="en-US"/>
          </a:p>
        </p:txBody>
      </p:sp>
      <p:sp>
        <p:nvSpPr>
          <p:cNvPr id="9" name="Date Placeholder 3"/>
          <p:cNvSpPr>
            <a:spLocks noGrp="1"/>
          </p:cNvSpPr>
          <p:nvPr>
            <p:ph type="dt" sz="half" idx="12"/>
          </p:nvPr>
        </p:nvSpPr>
        <p:spPr/>
        <p:txBody>
          <a:bodyPr/>
          <a:lstStyle>
            <a:lvl1pPr>
              <a:defRPr/>
            </a:lvl1pPr>
          </a:lstStyle>
          <a:p>
            <a:r>
              <a:rPr lang="en-US" altLang="en-US"/>
              <a:t>18 May 2015</a:t>
            </a:r>
            <a:endParaRPr lang="it-IT" altLang="en-US"/>
          </a:p>
        </p:txBody>
      </p:sp>
    </p:spTree>
    <p:extLst>
      <p:ext uri="{BB962C8B-B14F-4D97-AF65-F5344CB8AC3E}">
        <p14:creationId xmlns:p14="http://schemas.microsoft.com/office/powerpoint/2010/main" val="3703340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4"/>
          <p:cNvSpPr>
            <a:spLocks noGrp="1"/>
          </p:cNvSpPr>
          <p:nvPr>
            <p:ph type="ftr" sz="quarter" idx="10"/>
          </p:nvPr>
        </p:nvSpPr>
        <p:spPr/>
        <p:txBody>
          <a:bodyPr/>
          <a:lstStyle>
            <a:lvl1pPr>
              <a:defRPr/>
            </a:lvl1pPr>
          </a:lstStyle>
          <a:p>
            <a:r>
              <a:rPr lang="en-GB" altLang="en-US"/>
              <a:t>This is the name of the Conference</a:t>
            </a:r>
            <a:endParaRPr lang="it-IT" altLang="en-US"/>
          </a:p>
        </p:txBody>
      </p:sp>
      <p:sp>
        <p:nvSpPr>
          <p:cNvPr id="4" name="Slide Number Placeholder 5"/>
          <p:cNvSpPr>
            <a:spLocks noGrp="1"/>
          </p:cNvSpPr>
          <p:nvPr>
            <p:ph type="sldNum" sz="quarter" idx="11"/>
          </p:nvPr>
        </p:nvSpPr>
        <p:spPr/>
        <p:txBody>
          <a:bodyPr/>
          <a:lstStyle>
            <a:lvl1pPr>
              <a:defRPr/>
            </a:lvl1pPr>
          </a:lstStyle>
          <a:p>
            <a:fld id="{540418FF-C945-44E9-B436-35897115DF6C}" type="slidenum">
              <a:rPr lang="it-IT" altLang="en-US"/>
              <a:pPr/>
              <a:t>‹#›</a:t>
            </a:fld>
            <a:endParaRPr lang="it-IT" altLang="en-US"/>
          </a:p>
        </p:txBody>
      </p:sp>
      <p:sp>
        <p:nvSpPr>
          <p:cNvPr id="5" name="Date Placeholder 3"/>
          <p:cNvSpPr>
            <a:spLocks noGrp="1"/>
          </p:cNvSpPr>
          <p:nvPr>
            <p:ph type="dt" sz="half" idx="12"/>
          </p:nvPr>
        </p:nvSpPr>
        <p:spPr/>
        <p:txBody>
          <a:bodyPr/>
          <a:lstStyle>
            <a:lvl1pPr>
              <a:defRPr/>
            </a:lvl1pPr>
          </a:lstStyle>
          <a:p>
            <a:r>
              <a:rPr lang="en-US" altLang="en-US"/>
              <a:t>18 May 2015</a:t>
            </a:r>
            <a:endParaRPr lang="it-IT" altLang="en-US"/>
          </a:p>
        </p:txBody>
      </p:sp>
    </p:spTree>
    <p:extLst>
      <p:ext uri="{BB962C8B-B14F-4D97-AF65-F5344CB8AC3E}">
        <p14:creationId xmlns:p14="http://schemas.microsoft.com/office/powerpoint/2010/main" val="406075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r>
              <a:rPr lang="en-GB" altLang="en-US"/>
              <a:t>This is the name of the Conference</a:t>
            </a:r>
            <a:endParaRPr lang="it-IT" altLang="en-US"/>
          </a:p>
        </p:txBody>
      </p:sp>
      <p:sp>
        <p:nvSpPr>
          <p:cNvPr id="3" name="Slide Number Placeholder 5"/>
          <p:cNvSpPr>
            <a:spLocks noGrp="1"/>
          </p:cNvSpPr>
          <p:nvPr>
            <p:ph type="sldNum" sz="quarter" idx="11"/>
          </p:nvPr>
        </p:nvSpPr>
        <p:spPr/>
        <p:txBody>
          <a:bodyPr/>
          <a:lstStyle>
            <a:lvl1pPr>
              <a:defRPr/>
            </a:lvl1pPr>
          </a:lstStyle>
          <a:p>
            <a:fld id="{9C7C4C8F-D399-46A5-90A6-BEDD98FE9A47}" type="slidenum">
              <a:rPr lang="it-IT" altLang="en-US"/>
              <a:pPr/>
              <a:t>‹#›</a:t>
            </a:fld>
            <a:endParaRPr lang="it-IT" altLang="en-US"/>
          </a:p>
        </p:txBody>
      </p:sp>
      <p:sp>
        <p:nvSpPr>
          <p:cNvPr id="4" name="Date Placeholder 3"/>
          <p:cNvSpPr>
            <a:spLocks noGrp="1"/>
          </p:cNvSpPr>
          <p:nvPr>
            <p:ph type="dt" sz="half" idx="12"/>
          </p:nvPr>
        </p:nvSpPr>
        <p:spPr/>
        <p:txBody>
          <a:bodyPr/>
          <a:lstStyle>
            <a:lvl1pPr>
              <a:defRPr/>
            </a:lvl1pPr>
          </a:lstStyle>
          <a:p>
            <a:r>
              <a:rPr lang="en-US" altLang="en-US"/>
              <a:t>18 May 2015</a:t>
            </a:r>
            <a:endParaRPr lang="it-IT" altLang="en-US"/>
          </a:p>
        </p:txBody>
      </p:sp>
    </p:spTree>
    <p:extLst>
      <p:ext uri="{BB962C8B-B14F-4D97-AF65-F5344CB8AC3E}">
        <p14:creationId xmlns:p14="http://schemas.microsoft.com/office/powerpoint/2010/main" val="3625592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16000"/>
            <a:ext cx="3008313" cy="105410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1028700"/>
            <a:ext cx="5111750" cy="50974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0" y="2082800"/>
            <a:ext cx="3008313" cy="4043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GB" altLang="en-US"/>
              <a:t>This is the name of the Conference</a:t>
            </a:r>
            <a:endParaRPr lang="it-IT" altLang="en-US"/>
          </a:p>
        </p:txBody>
      </p:sp>
      <p:sp>
        <p:nvSpPr>
          <p:cNvPr id="6" name="Slide Number Placeholder 5"/>
          <p:cNvSpPr>
            <a:spLocks noGrp="1"/>
          </p:cNvSpPr>
          <p:nvPr>
            <p:ph type="sldNum" sz="quarter" idx="11"/>
          </p:nvPr>
        </p:nvSpPr>
        <p:spPr/>
        <p:txBody>
          <a:bodyPr/>
          <a:lstStyle>
            <a:lvl1pPr>
              <a:defRPr/>
            </a:lvl1pPr>
          </a:lstStyle>
          <a:p>
            <a:fld id="{D9A72A88-6BBC-4300-B19B-5CB5F221DC5E}" type="slidenum">
              <a:rPr lang="it-IT" altLang="en-US"/>
              <a:pPr/>
              <a:t>‹#›</a:t>
            </a:fld>
            <a:endParaRPr lang="it-IT" altLang="en-US"/>
          </a:p>
        </p:txBody>
      </p:sp>
      <p:sp>
        <p:nvSpPr>
          <p:cNvPr id="7" name="Date Placeholder 3"/>
          <p:cNvSpPr>
            <a:spLocks noGrp="1"/>
          </p:cNvSpPr>
          <p:nvPr>
            <p:ph type="dt" sz="half" idx="12"/>
          </p:nvPr>
        </p:nvSpPr>
        <p:spPr/>
        <p:txBody>
          <a:bodyPr/>
          <a:lstStyle>
            <a:lvl1pPr>
              <a:defRPr/>
            </a:lvl1pPr>
          </a:lstStyle>
          <a:p>
            <a:r>
              <a:rPr lang="en-US" altLang="en-US"/>
              <a:t>18 May 2015</a:t>
            </a:r>
            <a:endParaRPr lang="it-IT" altLang="en-US"/>
          </a:p>
        </p:txBody>
      </p:sp>
    </p:spTree>
    <p:extLst>
      <p:ext uri="{BB962C8B-B14F-4D97-AF65-F5344CB8AC3E}">
        <p14:creationId xmlns:p14="http://schemas.microsoft.com/office/powerpoint/2010/main" val="3613366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1028699"/>
            <a:ext cx="5486400" cy="36988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GB" altLang="en-US"/>
              <a:t>This is the name of the Conference</a:t>
            </a:r>
            <a:endParaRPr lang="it-IT" altLang="en-US"/>
          </a:p>
        </p:txBody>
      </p:sp>
      <p:sp>
        <p:nvSpPr>
          <p:cNvPr id="6" name="Slide Number Placeholder 5"/>
          <p:cNvSpPr>
            <a:spLocks noGrp="1"/>
          </p:cNvSpPr>
          <p:nvPr>
            <p:ph type="sldNum" sz="quarter" idx="11"/>
          </p:nvPr>
        </p:nvSpPr>
        <p:spPr/>
        <p:txBody>
          <a:bodyPr/>
          <a:lstStyle>
            <a:lvl1pPr>
              <a:defRPr/>
            </a:lvl1pPr>
          </a:lstStyle>
          <a:p>
            <a:fld id="{7D9526AC-2808-4F5D-B0A0-5B3C56EBF8E6}" type="slidenum">
              <a:rPr lang="it-IT" altLang="en-US"/>
              <a:pPr/>
              <a:t>‹#›</a:t>
            </a:fld>
            <a:endParaRPr lang="it-IT" altLang="en-US"/>
          </a:p>
        </p:txBody>
      </p:sp>
      <p:sp>
        <p:nvSpPr>
          <p:cNvPr id="7" name="Date Placeholder 3"/>
          <p:cNvSpPr>
            <a:spLocks noGrp="1"/>
          </p:cNvSpPr>
          <p:nvPr>
            <p:ph type="dt" sz="half" idx="12"/>
          </p:nvPr>
        </p:nvSpPr>
        <p:spPr/>
        <p:txBody>
          <a:bodyPr/>
          <a:lstStyle>
            <a:lvl1pPr>
              <a:defRPr/>
            </a:lvl1pPr>
          </a:lstStyle>
          <a:p>
            <a:r>
              <a:rPr lang="en-US" altLang="en-US"/>
              <a:t>18 May 2015</a:t>
            </a:r>
            <a:endParaRPr lang="it-IT" altLang="en-US"/>
          </a:p>
        </p:txBody>
      </p:sp>
    </p:spTree>
    <p:extLst>
      <p:ext uri="{BB962C8B-B14F-4D97-AF65-F5344CB8AC3E}">
        <p14:creationId xmlns:p14="http://schemas.microsoft.com/office/powerpoint/2010/main" val="273834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14300" y="0"/>
            <a:ext cx="3236913"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8788" y="1114425"/>
            <a:ext cx="82169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8" name="Text Placeholder 2"/>
          <p:cNvSpPr>
            <a:spLocks noGrp="1"/>
          </p:cNvSpPr>
          <p:nvPr>
            <p:ph type="body" idx="1"/>
          </p:nvPr>
        </p:nvSpPr>
        <p:spPr bwMode="auto">
          <a:xfrm>
            <a:off x="457200" y="1943100"/>
            <a:ext cx="8229600" cy="418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7F7F7F"/>
                </a:solidFill>
                <a:latin typeface="Calibri" pitchFamily="34" charset="0"/>
              </a:defRPr>
            </a:lvl1pPr>
          </a:lstStyle>
          <a:p>
            <a:r>
              <a:rPr lang="en-GB" altLang="en-US"/>
              <a:t>This is the name of the Conference</a:t>
            </a:r>
            <a:endParaRPr lang="it-IT"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7F7F7F"/>
                </a:solidFill>
                <a:latin typeface="Calibri" pitchFamily="34" charset="0"/>
              </a:defRPr>
            </a:lvl1pPr>
          </a:lstStyle>
          <a:p>
            <a:fld id="{04EE93B7-F34D-463F-93E9-DD95C4220087}" type="slidenum">
              <a:rPr lang="it-IT" altLang="en-US"/>
              <a:pPr/>
              <a:t>‹#›</a:t>
            </a:fld>
            <a:endParaRPr lang="it-IT" altLang="en-US"/>
          </a:p>
        </p:txBody>
      </p:sp>
      <p:cxnSp>
        <p:nvCxnSpPr>
          <p:cNvPr id="8" name="Straight Connector 7"/>
          <p:cNvCxnSpPr/>
          <p:nvPr userDrawn="1"/>
        </p:nvCxnSpPr>
        <p:spPr>
          <a:xfrm>
            <a:off x="966788" y="962025"/>
            <a:ext cx="72009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966788" y="6289675"/>
            <a:ext cx="7200900" cy="0"/>
          </a:xfrm>
          <a:prstGeom prst="line">
            <a:avLst/>
          </a:prstGeom>
        </p:spPr>
        <p:style>
          <a:lnRef idx="2">
            <a:schemeClr val="accent1"/>
          </a:lnRef>
          <a:fillRef idx="0">
            <a:schemeClr val="accent1"/>
          </a:fillRef>
          <a:effectRef idx="1">
            <a:schemeClr val="accent1"/>
          </a:effectRef>
          <a:fontRef idx="minor">
            <a:schemeClr val="tx1"/>
          </a:fontRef>
        </p:style>
      </p:cxnSp>
      <p:sp>
        <p:nvSpPr>
          <p:cNvPr id="15"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7F7F7F"/>
                </a:solidFill>
                <a:latin typeface="Calibri" pitchFamily="34" charset="0"/>
              </a:defRPr>
            </a:lvl1pPr>
          </a:lstStyle>
          <a:p>
            <a:r>
              <a:rPr lang="en-US" altLang="en-US"/>
              <a:t>18 May 2015</a:t>
            </a:r>
            <a:endParaRPr lang="it-IT"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hf hdr="0"/>
  <p:txStyles>
    <p:titleStyle>
      <a:lvl1pPr algn="ctr" rtl="0" eaLnBrk="0" fontAlgn="base" hangingPunct="0">
        <a:spcBef>
          <a:spcPct val="0"/>
        </a:spcBef>
        <a:spcAft>
          <a:spcPct val="0"/>
        </a:spcAft>
        <a:defRPr sz="4400" b="1" kern="1200">
          <a:solidFill>
            <a:schemeClr val="accent1"/>
          </a:solidFill>
          <a:latin typeface="+mj-lt"/>
          <a:ea typeface="+mj-ea"/>
          <a:cs typeface="+mj-cs"/>
        </a:defRPr>
      </a:lvl1pPr>
      <a:lvl2pPr algn="ctr" rtl="0" eaLnBrk="0" fontAlgn="base" hangingPunct="0">
        <a:spcBef>
          <a:spcPct val="0"/>
        </a:spcBef>
        <a:spcAft>
          <a:spcPct val="0"/>
        </a:spcAft>
        <a:defRPr sz="4400" b="1">
          <a:solidFill>
            <a:schemeClr val="accent1"/>
          </a:solidFill>
          <a:latin typeface="Calibri" pitchFamily="34" charset="0"/>
        </a:defRPr>
      </a:lvl2pPr>
      <a:lvl3pPr algn="ctr" rtl="0" eaLnBrk="0" fontAlgn="base" hangingPunct="0">
        <a:spcBef>
          <a:spcPct val="0"/>
        </a:spcBef>
        <a:spcAft>
          <a:spcPct val="0"/>
        </a:spcAft>
        <a:defRPr sz="4400" b="1">
          <a:solidFill>
            <a:schemeClr val="accent1"/>
          </a:solidFill>
          <a:latin typeface="Calibri" pitchFamily="34" charset="0"/>
        </a:defRPr>
      </a:lvl3pPr>
      <a:lvl4pPr algn="ctr" rtl="0" eaLnBrk="0" fontAlgn="base" hangingPunct="0">
        <a:spcBef>
          <a:spcPct val="0"/>
        </a:spcBef>
        <a:spcAft>
          <a:spcPct val="0"/>
        </a:spcAft>
        <a:defRPr sz="4400" b="1">
          <a:solidFill>
            <a:schemeClr val="accent1"/>
          </a:solidFill>
          <a:latin typeface="Calibri" pitchFamily="34" charset="0"/>
        </a:defRPr>
      </a:lvl4pPr>
      <a:lvl5pPr algn="ctr" rtl="0" eaLnBrk="0" fontAlgn="base" hangingPunct="0">
        <a:spcBef>
          <a:spcPct val="0"/>
        </a:spcBef>
        <a:spcAft>
          <a:spcPct val="0"/>
        </a:spcAft>
        <a:defRPr sz="4400" b="1">
          <a:solidFill>
            <a:schemeClr val="accent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Adobe Fangsong Std R" pitchFamily="18" charset="-128"/>
          <a:ea typeface="Adobe Fangsong Std R" pitchFamily="18" charset="-128"/>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Adobe Fangsong Std R" pitchFamily="18" charset="-128"/>
          <a:ea typeface="Adobe Fangsong Std R" pitchFamily="18" charset="-128"/>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Adobe Fangsong Std R" pitchFamily="18" charset="-128"/>
          <a:ea typeface="Adobe Fangsong Std R" pitchFamily="18" charset="-128"/>
          <a:cs typeface="+mn-cs"/>
        </a:defRPr>
      </a:lvl3pPr>
      <a:lvl4pPr marL="1600200" indent="-228600" algn="l" rtl="0" eaLnBrk="0" fontAlgn="base" hangingPunct="0">
        <a:spcBef>
          <a:spcPct val="20000"/>
        </a:spcBef>
        <a:spcAft>
          <a:spcPct val="0"/>
        </a:spcAft>
        <a:buFont typeface="Arial" charset="0"/>
        <a:buChar char="–"/>
        <a:defRPr kern="1200">
          <a:solidFill>
            <a:schemeClr val="tx1"/>
          </a:solidFill>
          <a:latin typeface="Adobe Fangsong Std R" pitchFamily="18" charset="-128"/>
          <a:ea typeface="Adobe Fangsong Std R" pitchFamily="18" charset="-128"/>
          <a:cs typeface="+mn-cs"/>
        </a:defRPr>
      </a:lvl4pPr>
      <a:lvl5pPr marL="2057400" indent="-228600" algn="l" rtl="0" eaLnBrk="0" fontAlgn="base" hangingPunct="0">
        <a:spcBef>
          <a:spcPct val="20000"/>
        </a:spcBef>
        <a:spcAft>
          <a:spcPct val="0"/>
        </a:spcAft>
        <a:buFont typeface="Arial" charset="0"/>
        <a:buChar char="»"/>
        <a:defRPr sz="1600" kern="1200">
          <a:solidFill>
            <a:schemeClr val="tx1"/>
          </a:solidFill>
          <a:latin typeface="Adobe Fangsong Std R" pitchFamily="18" charset="-128"/>
          <a:ea typeface="Adobe Fangsong Std R" pitchFamily="18"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A39DE6-AE2E-402F-B35C-DA700A6DE1A6}" type="datetimeFigureOut">
              <a:rPr lang="en-US" smtClean="0"/>
              <a:t>1/5/2018</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6FF2C2-A9C8-4A7D-8F18-7BF6699E738B}" type="slidenum">
              <a:rPr lang="en-US" smtClean="0"/>
              <a:t>‹#›</a:t>
            </a:fld>
            <a:endParaRPr lang="en-US"/>
          </a:p>
        </p:txBody>
      </p:sp>
    </p:spTree>
    <p:extLst>
      <p:ext uri="{BB962C8B-B14F-4D97-AF65-F5344CB8AC3E}">
        <p14:creationId xmlns:p14="http://schemas.microsoft.com/office/powerpoint/2010/main" val="196517766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emf"/></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emf"/><Relationship Id="rId7" Type="http://schemas.openxmlformats.org/officeDocument/2006/relationships/image" Target="../media/image16.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image" Target="../media/image15.png"/><Relationship Id="rId4" Type="http://schemas.openxmlformats.org/officeDocument/2006/relationships/image" Target="../media/image18.emf"/></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9.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837282" y="1894787"/>
            <a:ext cx="7623672" cy="2556027"/>
          </a:xfrm>
        </p:spPr>
        <p:txBody>
          <a:bodyPr/>
          <a:lstStyle/>
          <a:p>
            <a:pPr eaLnBrk="1" hangingPunct="1"/>
            <a:r>
              <a:rPr lang="en-NZ" altLang="en-US" sz="3600" dirty="0"/>
              <a:t>Solomon Islands National Roundtable Workshop - Promoting Nutritious Food Systems in the Pacific </a:t>
            </a:r>
            <a:r>
              <a:rPr lang="en-NZ" altLang="en-US" sz="3600" dirty="0" smtClean="0"/>
              <a:t>Islands</a:t>
            </a:r>
            <a:endParaRPr lang="en-GB" altLang="en-US" sz="3600" dirty="0" smtClean="0"/>
          </a:p>
        </p:txBody>
      </p:sp>
      <p:sp>
        <p:nvSpPr>
          <p:cNvPr id="2051" name="Subtitle 2"/>
          <p:cNvSpPr>
            <a:spLocks noGrp="1"/>
          </p:cNvSpPr>
          <p:nvPr>
            <p:ph type="subTitle" idx="1"/>
          </p:nvPr>
        </p:nvSpPr>
        <p:spPr>
          <a:xfrm>
            <a:off x="233052" y="5288096"/>
            <a:ext cx="8623300" cy="735631"/>
          </a:xfrm>
        </p:spPr>
        <p:txBody>
          <a:bodyPr/>
          <a:lstStyle/>
          <a:p>
            <a:pPr eaLnBrk="1" hangingPunct="1"/>
            <a:r>
              <a:rPr lang="en-NZ" altLang="en-US" sz="2400" dirty="0" smtClean="0">
                <a:solidFill>
                  <a:srgbClr val="0070C0"/>
                </a:solidFill>
                <a:latin typeface="Calibri" pitchFamily="34" charset="0"/>
              </a:rPr>
              <a:t>FAO Solomon Islands</a:t>
            </a:r>
            <a:endParaRPr lang="en-US" altLang="en-US" sz="2400" dirty="0" smtClean="0">
              <a:solidFill>
                <a:srgbClr val="0070C0"/>
              </a:solidFill>
              <a:latin typeface="Calibri" pitchFamily="34" charset="0"/>
            </a:endParaRPr>
          </a:p>
        </p:txBody>
      </p:sp>
      <p:sp>
        <p:nvSpPr>
          <p:cNvPr id="6" name="TextBox 5"/>
          <p:cNvSpPr txBox="1"/>
          <p:nvPr/>
        </p:nvSpPr>
        <p:spPr>
          <a:xfrm>
            <a:off x="77118" y="6528189"/>
            <a:ext cx="2927404" cy="246221"/>
          </a:xfrm>
          <a:prstGeom prst="rect">
            <a:avLst/>
          </a:prstGeom>
          <a:noFill/>
        </p:spPr>
        <p:txBody>
          <a:bodyPr wrap="none" rtlCol="0">
            <a:spAutoFit/>
          </a:bodyPr>
          <a:lstStyle/>
          <a:p>
            <a:r>
              <a:rPr lang="en-NZ" sz="1000" dirty="0">
                <a:solidFill>
                  <a:schemeClr val="accent1"/>
                </a:solidFill>
                <a:latin typeface="Adobe Fangsong Std R"/>
              </a:rPr>
              <a:t>Solomon Islands National Roundtable Workshop</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334F3A51-A8C5-4590-B34E-E1B6322E1508}" type="slidenum">
              <a:rPr lang="it-IT" altLang="en-US" smtClean="0"/>
              <a:pPr/>
              <a:t>2</a:t>
            </a:fld>
            <a:endParaRPr lang="it-IT" altLang="en-US"/>
          </a:p>
        </p:txBody>
      </p:sp>
      <p:grpSp>
        <p:nvGrpSpPr>
          <p:cNvPr id="4" name="Group 3"/>
          <p:cNvGrpSpPr/>
          <p:nvPr/>
        </p:nvGrpSpPr>
        <p:grpSpPr>
          <a:xfrm>
            <a:off x="6444868" y="1136706"/>
            <a:ext cx="2512450" cy="3482391"/>
            <a:chOff x="5024504" y="1041614"/>
            <a:chExt cx="3998916" cy="5206011"/>
          </a:xfrm>
        </p:grpSpPr>
        <p:pic>
          <p:nvPicPr>
            <p:cNvPr id="13" name="Picture 12"/>
            <p:cNvPicPr>
              <a:picLocks noChangeAspect="1"/>
            </p:cNvPicPr>
            <p:nvPr/>
          </p:nvPicPr>
          <p:blipFill>
            <a:blip r:embed="rId3"/>
            <a:stretch>
              <a:fillRect/>
            </a:stretch>
          </p:blipFill>
          <p:spPr>
            <a:xfrm>
              <a:off x="6168712" y="1055872"/>
              <a:ext cx="2854708" cy="3696998"/>
            </a:xfrm>
            <a:prstGeom prst="rect">
              <a:avLst/>
            </a:prstGeom>
          </p:spPr>
        </p:pic>
        <p:pic>
          <p:nvPicPr>
            <p:cNvPr id="18" name="Picture 17"/>
            <p:cNvPicPr>
              <a:picLocks noChangeAspect="1"/>
            </p:cNvPicPr>
            <p:nvPr/>
          </p:nvPicPr>
          <p:blipFill rotWithShape="1">
            <a:blip r:embed="rId4"/>
            <a:srcRect l="16209" t="2213" r="67413" b="65750"/>
            <a:stretch/>
          </p:blipFill>
          <p:spPr>
            <a:xfrm>
              <a:off x="5030691" y="1041614"/>
              <a:ext cx="1058721" cy="1048443"/>
            </a:xfrm>
            <a:prstGeom prst="rect">
              <a:avLst/>
            </a:prstGeom>
          </p:spPr>
        </p:pic>
        <p:pic>
          <p:nvPicPr>
            <p:cNvPr id="19" name="Picture 18"/>
            <p:cNvPicPr>
              <a:picLocks noChangeAspect="1"/>
            </p:cNvPicPr>
            <p:nvPr/>
          </p:nvPicPr>
          <p:blipFill rotWithShape="1">
            <a:blip r:embed="rId4"/>
            <a:srcRect l="32904" t="65864" r="50546" b="1785"/>
            <a:stretch/>
          </p:blipFill>
          <p:spPr>
            <a:xfrm>
              <a:off x="5032323" y="5144756"/>
              <a:ext cx="1114478" cy="1102869"/>
            </a:xfrm>
            <a:prstGeom prst="rect">
              <a:avLst/>
            </a:prstGeom>
          </p:spPr>
        </p:pic>
        <p:pic>
          <p:nvPicPr>
            <p:cNvPr id="20" name="Picture 19"/>
            <p:cNvPicPr>
              <a:picLocks noChangeAspect="1"/>
            </p:cNvPicPr>
            <p:nvPr/>
          </p:nvPicPr>
          <p:blipFill rotWithShape="1">
            <a:blip r:embed="rId4"/>
            <a:srcRect l="65804" t="1785" r="17474" b="65523"/>
            <a:stretch/>
          </p:blipFill>
          <p:spPr>
            <a:xfrm>
              <a:off x="5024504" y="2020860"/>
              <a:ext cx="1085223" cy="1074034"/>
            </a:xfrm>
            <a:prstGeom prst="rect">
              <a:avLst/>
            </a:prstGeom>
          </p:spPr>
        </p:pic>
        <p:pic>
          <p:nvPicPr>
            <p:cNvPr id="21" name="Picture 20"/>
            <p:cNvPicPr>
              <a:picLocks noChangeAspect="1"/>
            </p:cNvPicPr>
            <p:nvPr/>
          </p:nvPicPr>
          <p:blipFill rotWithShape="1">
            <a:blip r:embed="rId4"/>
            <a:srcRect l="16209" t="65748" r="67413" b="1900"/>
            <a:stretch/>
          </p:blipFill>
          <p:spPr>
            <a:xfrm>
              <a:off x="6301300" y="3552638"/>
              <a:ext cx="1125415" cy="1125415"/>
            </a:xfrm>
            <a:prstGeom prst="rect">
              <a:avLst/>
            </a:prstGeom>
          </p:spPr>
        </p:pic>
        <p:pic>
          <p:nvPicPr>
            <p:cNvPr id="22" name="Picture 21"/>
            <p:cNvPicPr>
              <a:picLocks noChangeAspect="1"/>
            </p:cNvPicPr>
            <p:nvPr/>
          </p:nvPicPr>
          <p:blipFill rotWithShape="1">
            <a:blip r:embed="rId4"/>
            <a:srcRect l="82469" t="33682" r="1153" b="34307"/>
            <a:stretch/>
          </p:blipFill>
          <p:spPr>
            <a:xfrm>
              <a:off x="5034336" y="4098090"/>
              <a:ext cx="1085328" cy="1073904"/>
            </a:xfrm>
            <a:prstGeom prst="rect">
              <a:avLst/>
            </a:prstGeom>
          </p:spPr>
        </p:pic>
        <p:pic>
          <p:nvPicPr>
            <p:cNvPr id="33" name="Picture 32"/>
            <p:cNvPicPr>
              <a:picLocks noChangeAspect="1"/>
            </p:cNvPicPr>
            <p:nvPr/>
          </p:nvPicPr>
          <p:blipFill rotWithShape="1">
            <a:blip r:embed="rId4"/>
            <a:srcRect l="82366" t="1785" r="1247" b="65523"/>
            <a:stretch/>
          </p:blipFill>
          <p:spPr>
            <a:xfrm>
              <a:off x="5029199" y="3047904"/>
              <a:ext cx="1063487" cy="1074034"/>
            </a:xfrm>
            <a:prstGeom prst="rect">
              <a:avLst/>
            </a:prstGeom>
          </p:spPr>
        </p:pic>
        <p:pic>
          <p:nvPicPr>
            <p:cNvPr id="34" name="Picture 33"/>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5925" t="68940" r="50206" b="4981"/>
            <a:stretch/>
          </p:blipFill>
          <p:spPr>
            <a:xfrm>
              <a:off x="7416641" y="3548270"/>
              <a:ext cx="1468941" cy="1130852"/>
            </a:xfrm>
            <a:prstGeom prst="rect">
              <a:avLst/>
            </a:prstGeom>
          </p:spPr>
        </p:pic>
      </p:grpSp>
      <p:sp>
        <p:nvSpPr>
          <p:cNvPr id="23" name="TextBox 22"/>
          <p:cNvSpPr txBox="1"/>
          <p:nvPr/>
        </p:nvSpPr>
        <p:spPr>
          <a:xfrm>
            <a:off x="77118" y="6528189"/>
            <a:ext cx="2927404" cy="246221"/>
          </a:xfrm>
          <a:prstGeom prst="rect">
            <a:avLst/>
          </a:prstGeom>
          <a:noFill/>
        </p:spPr>
        <p:txBody>
          <a:bodyPr wrap="none" rtlCol="0">
            <a:spAutoFit/>
          </a:bodyPr>
          <a:lstStyle/>
          <a:p>
            <a:r>
              <a:rPr lang="en-NZ" sz="1000" dirty="0">
                <a:solidFill>
                  <a:schemeClr val="accent1"/>
                </a:solidFill>
                <a:latin typeface="Adobe Fangsong Std R"/>
              </a:rPr>
              <a:t>Solomon Islands National Roundtable Workshop</a:t>
            </a:r>
          </a:p>
        </p:txBody>
      </p:sp>
      <p:sp>
        <p:nvSpPr>
          <p:cNvPr id="6" name="TextBox 5"/>
          <p:cNvSpPr txBox="1"/>
          <p:nvPr/>
        </p:nvSpPr>
        <p:spPr>
          <a:xfrm>
            <a:off x="77117" y="1136706"/>
            <a:ext cx="6317927" cy="5078313"/>
          </a:xfrm>
          <a:prstGeom prst="rect">
            <a:avLst/>
          </a:prstGeom>
          <a:noFill/>
        </p:spPr>
        <p:txBody>
          <a:bodyPr wrap="square" rtlCol="0">
            <a:spAutoFit/>
          </a:bodyPr>
          <a:lstStyle/>
          <a:p>
            <a:r>
              <a:rPr lang="en-NZ" sz="3600" b="1" dirty="0">
                <a:solidFill>
                  <a:schemeClr val="accent1"/>
                </a:solidFill>
                <a:latin typeface="+mj-lt"/>
                <a:ea typeface="+mj-ea"/>
                <a:cs typeface="+mj-cs"/>
              </a:rPr>
              <a:t>FAO Priorities for the Pacific </a:t>
            </a:r>
            <a:r>
              <a:rPr lang="en-NZ" sz="3600" b="1" dirty="0" smtClean="0">
                <a:solidFill>
                  <a:schemeClr val="accent1"/>
                </a:solidFill>
                <a:latin typeface="+mj-lt"/>
                <a:ea typeface="+mj-ea"/>
                <a:cs typeface="+mj-cs"/>
              </a:rPr>
              <a:t>2018-2022</a:t>
            </a:r>
          </a:p>
          <a:p>
            <a:endParaRPr lang="en-NZ" sz="3600" b="1" dirty="0">
              <a:solidFill>
                <a:schemeClr val="accent1"/>
              </a:solidFill>
              <a:latin typeface="+mj-lt"/>
              <a:ea typeface="+mj-ea"/>
              <a:cs typeface="+mj-cs"/>
            </a:endParaRPr>
          </a:p>
          <a:p>
            <a:pPr marL="800100" lvl="1" indent="-342900">
              <a:buFont typeface="Arial" panose="020B0604020202020204" pitchFamily="34" charset="0"/>
              <a:buChar char="•"/>
            </a:pPr>
            <a:r>
              <a:rPr lang="en-NZ" sz="3600" b="1" dirty="0" smtClean="0">
                <a:solidFill>
                  <a:schemeClr val="accent1"/>
                </a:solidFill>
                <a:latin typeface="+mj-lt"/>
                <a:ea typeface="+mj-ea"/>
                <a:cs typeface="+mj-cs"/>
              </a:rPr>
              <a:t>Developed through national consultations</a:t>
            </a:r>
          </a:p>
          <a:p>
            <a:pPr lvl="1"/>
            <a:endParaRPr lang="en-NZ" sz="3600" b="1" dirty="0">
              <a:solidFill>
                <a:schemeClr val="accent1"/>
              </a:solidFill>
              <a:latin typeface="+mj-lt"/>
              <a:ea typeface="+mj-ea"/>
              <a:cs typeface="+mj-cs"/>
            </a:endParaRPr>
          </a:p>
          <a:p>
            <a:pPr marL="800100" lvl="1" indent="-342900">
              <a:buFont typeface="Arial" panose="020B0604020202020204" pitchFamily="34" charset="0"/>
              <a:buChar char="•"/>
            </a:pPr>
            <a:r>
              <a:rPr lang="en-NZ" sz="3600" b="1" dirty="0" smtClean="0">
                <a:solidFill>
                  <a:schemeClr val="accent1"/>
                </a:solidFill>
                <a:latin typeface="+mj-lt"/>
                <a:ea typeface="+mj-ea"/>
                <a:cs typeface="+mj-cs"/>
              </a:rPr>
              <a:t>The basis of FAO </a:t>
            </a:r>
            <a:r>
              <a:rPr lang="en-NZ" sz="3600" b="1" dirty="0">
                <a:solidFill>
                  <a:schemeClr val="accent1"/>
                </a:solidFill>
                <a:latin typeface="+mj-lt"/>
                <a:ea typeface="+mj-ea"/>
                <a:cs typeface="+mj-cs"/>
              </a:rPr>
              <a:t>Pacific </a:t>
            </a:r>
            <a:r>
              <a:rPr lang="en-NZ" sz="3600" b="1" dirty="0" err="1">
                <a:solidFill>
                  <a:schemeClr val="accent1"/>
                </a:solidFill>
                <a:latin typeface="+mj-lt"/>
                <a:ea typeface="+mj-ea"/>
                <a:cs typeface="+mj-cs"/>
              </a:rPr>
              <a:t>Multicountry</a:t>
            </a:r>
            <a:r>
              <a:rPr lang="en-NZ" sz="3600" b="1" dirty="0">
                <a:solidFill>
                  <a:schemeClr val="accent1"/>
                </a:solidFill>
                <a:latin typeface="+mj-lt"/>
                <a:ea typeface="+mj-ea"/>
                <a:cs typeface="+mj-cs"/>
              </a:rPr>
              <a:t> Programme Framework (CPF</a:t>
            </a:r>
            <a:r>
              <a:rPr lang="en-NZ" sz="3600" b="1" dirty="0" smtClean="0">
                <a:solidFill>
                  <a:schemeClr val="accent1"/>
                </a:solidFill>
                <a:latin typeface="+mj-lt"/>
                <a:ea typeface="+mj-ea"/>
                <a:cs typeface="+mj-cs"/>
              </a:rPr>
              <a:t>)</a:t>
            </a:r>
            <a:endParaRPr lang="en-US" sz="2000" dirty="0">
              <a:solidFill>
                <a:schemeClr val="accent1">
                  <a:lumMod val="75000"/>
                </a:schemeClr>
              </a:solidFill>
              <a:latin typeface="+mj-lt"/>
            </a:endParaRPr>
          </a:p>
        </p:txBody>
      </p:sp>
    </p:spTree>
    <p:extLst>
      <p:ext uri="{BB962C8B-B14F-4D97-AF65-F5344CB8AC3E}">
        <p14:creationId xmlns:p14="http://schemas.microsoft.com/office/powerpoint/2010/main" val="1590483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6"/>
          <p:cNvSpPr>
            <a:spLocks noGrp="1"/>
          </p:cNvSpPr>
          <p:nvPr>
            <p:ph type="title"/>
          </p:nvPr>
        </p:nvSpPr>
        <p:spPr>
          <a:xfrm>
            <a:off x="231251" y="1420411"/>
            <a:ext cx="4894994" cy="4660900"/>
          </a:xfrm>
        </p:spPr>
        <p:txBody>
          <a:bodyPr/>
          <a:lstStyle/>
          <a:p>
            <a:r>
              <a:rPr lang="en-NZ" altLang="en-US" sz="2800" cap="none" dirty="0" smtClean="0"/>
              <a:t>The FAO Blue Growth Initiative</a:t>
            </a:r>
            <a:r>
              <a:rPr lang="en-NZ" altLang="en-US" sz="2800" cap="none" dirty="0"/>
              <a:t>:</a:t>
            </a:r>
            <a:r>
              <a:rPr lang="en-NZ" altLang="en-US" sz="2800" cap="none" dirty="0" smtClean="0"/>
              <a:t/>
            </a:r>
            <a:br>
              <a:rPr lang="en-NZ" altLang="en-US" sz="2800" cap="none" dirty="0" smtClean="0"/>
            </a:br>
            <a:r>
              <a:rPr lang="en-NZ" altLang="en-US" sz="2800" cap="none" dirty="0"/>
              <a:t/>
            </a:r>
            <a:br>
              <a:rPr lang="en-NZ" altLang="en-US" sz="2800" cap="none" dirty="0"/>
            </a:br>
            <a:r>
              <a:rPr lang="en-NZ" altLang="en-US" sz="2800" cap="none" dirty="0" smtClean="0"/>
              <a:t>T</a:t>
            </a:r>
            <a:r>
              <a:rPr lang="en-NZ" altLang="en-US" sz="2800" b="0" cap="none" dirty="0" smtClean="0"/>
              <a:t>o </a:t>
            </a:r>
            <a:r>
              <a:rPr lang="en-NZ" altLang="en-US" sz="2800" b="0" cap="none" dirty="0"/>
              <a:t>secure </a:t>
            </a:r>
            <a:r>
              <a:rPr lang="en-NZ" altLang="en-US" sz="2800" b="0" cap="none" dirty="0" smtClean="0"/>
              <a:t>the </a:t>
            </a:r>
            <a:r>
              <a:rPr lang="en-NZ" altLang="en-US" sz="2800" b="0" cap="none" dirty="0"/>
              <a:t>potential of the oceans, lagoons and inland waters </a:t>
            </a:r>
            <a:r>
              <a:rPr lang="en-NZ" altLang="en-US" sz="2800" b="0" cap="none" dirty="0" smtClean="0"/>
              <a:t>through responsible </a:t>
            </a:r>
            <a:r>
              <a:rPr lang="en-NZ" altLang="en-US" sz="2800" b="0" cap="none" dirty="0"/>
              <a:t>and sustainable approaches </a:t>
            </a:r>
            <a:r>
              <a:rPr lang="en-NZ" altLang="en-US" sz="2800" b="0" cap="none" dirty="0" smtClean="0"/>
              <a:t>that </a:t>
            </a:r>
            <a:r>
              <a:rPr lang="en-NZ" altLang="en-US" sz="2800" b="0" cap="none" dirty="0"/>
              <a:t>reconcile </a:t>
            </a:r>
            <a:r>
              <a:rPr lang="en-NZ" altLang="en-US" sz="2800" b="0" u="sng" cap="none" dirty="0"/>
              <a:t>economic growth and food security</a:t>
            </a:r>
            <a:r>
              <a:rPr lang="en-NZ" altLang="en-US" sz="2800" b="0" cap="none" dirty="0"/>
              <a:t> with the </a:t>
            </a:r>
            <a:r>
              <a:rPr lang="en-NZ" altLang="en-US" sz="2800" b="0" u="sng" cap="none" dirty="0"/>
              <a:t>conservation of aquatic </a:t>
            </a:r>
            <a:r>
              <a:rPr lang="en-NZ" altLang="en-US" sz="2800" b="0" u="sng" cap="none" dirty="0" smtClean="0"/>
              <a:t>resources</a:t>
            </a:r>
            <a:endParaRPr lang="en-NZ" altLang="en-US" sz="2800" b="0" cap="none" dirty="0"/>
          </a:p>
        </p:txBody>
      </p:sp>
      <p:graphicFrame>
        <p:nvGraphicFramePr>
          <p:cNvPr id="2" name="Diagram 1"/>
          <p:cNvGraphicFramePr/>
          <p:nvPr>
            <p:extLst>
              <p:ext uri="{D42A27DB-BD31-4B8C-83A1-F6EECF244321}">
                <p14:modId xmlns:p14="http://schemas.microsoft.com/office/powerpoint/2010/main" val="937083975"/>
              </p:ext>
            </p:extLst>
          </p:nvPr>
        </p:nvGraphicFramePr>
        <p:xfrm>
          <a:off x="5126245" y="1343733"/>
          <a:ext cx="4190999" cy="23278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a:stretch>
            <a:fillRect/>
          </a:stretch>
        </p:blipFill>
        <p:spPr>
          <a:xfrm>
            <a:off x="5631777" y="4115721"/>
            <a:ext cx="3138603" cy="1965590"/>
          </a:xfrm>
          <a:prstGeom prst="rect">
            <a:avLst/>
          </a:prstGeom>
        </p:spPr>
      </p:pic>
      <p:sp>
        <p:nvSpPr>
          <p:cNvPr id="8" name="TextBox 7"/>
          <p:cNvSpPr txBox="1"/>
          <p:nvPr/>
        </p:nvSpPr>
        <p:spPr>
          <a:xfrm>
            <a:off x="77118" y="6528189"/>
            <a:ext cx="2927404" cy="246221"/>
          </a:xfrm>
          <a:prstGeom prst="rect">
            <a:avLst/>
          </a:prstGeom>
          <a:noFill/>
        </p:spPr>
        <p:txBody>
          <a:bodyPr wrap="none" rtlCol="0">
            <a:spAutoFit/>
          </a:bodyPr>
          <a:lstStyle/>
          <a:p>
            <a:r>
              <a:rPr lang="en-NZ" sz="1000" dirty="0">
                <a:solidFill>
                  <a:schemeClr val="accent1"/>
                </a:solidFill>
                <a:latin typeface="Adobe Fangsong Std R"/>
              </a:rPr>
              <a:t>Solomon Islands National Roundtable Workshop</a:t>
            </a:r>
          </a:p>
        </p:txBody>
      </p:sp>
      <p:sp>
        <p:nvSpPr>
          <p:cNvPr id="4" name="Rectangle 3"/>
          <p:cNvSpPr/>
          <p:nvPr/>
        </p:nvSpPr>
        <p:spPr>
          <a:xfrm>
            <a:off x="3312404" y="151233"/>
            <a:ext cx="5831596" cy="769441"/>
          </a:xfrm>
          <a:prstGeom prst="rect">
            <a:avLst/>
          </a:prstGeom>
        </p:spPr>
        <p:txBody>
          <a:bodyPr wrap="none">
            <a:spAutoFit/>
          </a:bodyPr>
          <a:lstStyle/>
          <a:p>
            <a:r>
              <a:rPr lang="en-NZ" altLang="en-US" sz="4400" dirty="0" smtClean="0">
                <a:solidFill>
                  <a:schemeClr val="accent1">
                    <a:lumMod val="75000"/>
                  </a:schemeClr>
                </a:solidFill>
                <a:latin typeface="+mj-lt"/>
              </a:rPr>
              <a:t>FAO and Pacific Fisheries</a:t>
            </a:r>
            <a:endParaRPr lang="en-US" sz="4400" dirty="0">
              <a:solidFill>
                <a:schemeClr val="accent1">
                  <a:lumMod val="75000"/>
                </a:schemeClr>
              </a:solidFill>
              <a:latin typeface="+mj-lt"/>
            </a:endParaRPr>
          </a:p>
        </p:txBody>
      </p:sp>
    </p:spTree>
    <p:extLst>
      <p:ext uri="{BB962C8B-B14F-4D97-AF65-F5344CB8AC3E}">
        <p14:creationId xmlns:p14="http://schemas.microsoft.com/office/powerpoint/2010/main" val="38536028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7118" y="6528189"/>
            <a:ext cx="2927404" cy="246221"/>
          </a:xfrm>
          <a:prstGeom prst="rect">
            <a:avLst/>
          </a:prstGeom>
          <a:noFill/>
        </p:spPr>
        <p:txBody>
          <a:bodyPr wrap="none" rtlCol="0">
            <a:spAutoFit/>
          </a:bodyPr>
          <a:lstStyle/>
          <a:p>
            <a:r>
              <a:rPr lang="en-NZ" sz="1000" dirty="0">
                <a:solidFill>
                  <a:schemeClr val="accent1"/>
                </a:solidFill>
                <a:latin typeface="Adobe Fangsong Std R"/>
              </a:rPr>
              <a:t>Solomon Islands National Roundtable Workshop</a:t>
            </a:r>
          </a:p>
        </p:txBody>
      </p:sp>
      <p:pic>
        <p:nvPicPr>
          <p:cNvPr id="4" name="Picture 3"/>
          <p:cNvPicPr>
            <a:picLocks noChangeAspect="1"/>
          </p:cNvPicPr>
          <p:nvPr/>
        </p:nvPicPr>
        <p:blipFill>
          <a:blip r:embed="rId3"/>
          <a:stretch>
            <a:fillRect/>
          </a:stretch>
        </p:blipFill>
        <p:spPr>
          <a:xfrm>
            <a:off x="3844618" y="1018200"/>
            <a:ext cx="5299382" cy="2430080"/>
          </a:xfrm>
          <a:prstGeom prst="rect">
            <a:avLst/>
          </a:prstGeom>
        </p:spPr>
      </p:pic>
      <p:pic>
        <p:nvPicPr>
          <p:cNvPr id="5" name="Picture 4"/>
          <p:cNvPicPr>
            <a:picLocks noChangeAspect="1"/>
          </p:cNvPicPr>
          <p:nvPr/>
        </p:nvPicPr>
        <p:blipFill>
          <a:blip r:embed="rId4"/>
          <a:stretch>
            <a:fillRect/>
          </a:stretch>
        </p:blipFill>
        <p:spPr>
          <a:xfrm>
            <a:off x="3873116" y="3392505"/>
            <a:ext cx="5072580" cy="2699823"/>
          </a:xfrm>
          <a:prstGeom prst="rect">
            <a:avLst/>
          </a:prstGeom>
        </p:spPr>
      </p:pic>
      <p:sp>
        <p:nvSpPr>
          <p:cNvPr id="12" name="Title 6"/>
          <p:cNvSpPr>
            <a:spLocks noGrp="1"/>
          </p:cNvSpPr>
          <p:nvPr>
            <p:ph type="title"/>
          </p:nvPr>
        </p:nvSpPr>
        <p:spPr>
          <a:xfrm>
            <a:off x="77118" y="1431428"/>
            <a:ext cx="3569196" cy="4660900"/>
          </a:xfrm>
        </p:spPr>
        <p:txBody>
          <a:bodyPr/>
          <a:lstStyle/>
          <a:p>
            <a:r>
              <a:rPr lang="en-NZ" altLang="en-US" sz="2400" cap="none" dirty="0" smtClean="0"/>
              <a:t>The FAO Blue Growth Initiative</a:t>
            </a:r>
            <a:r>
              <a:rPr lang="en-NZ" altLang="en-US" sz="2400" cap="none" dirty="0"/>
              <a:t>:</a:t>
            </a:r>
            <a:r>
              <a:rPr lang="en-NZ" altLang="en-US" sz="2400" cap="none" dirty="0" smtClean="0"/>
              <a:t/>
            </a:r>
            <a:br>
              <a:rPr lang="en-NZ" altLang="en-US" sz="2400" cap="none" dirty="0" smtClean="0"/>
            </a:br>
            <a:r>
              <a:rPr lang="en-NZ" altLang="en-US" sz="2400" cap="none" dirty="0"/>
              <a:t/>
            </a:r>
            <a:br>
              <a:rPr lang="en-NZ" altLang="en-US" sz="2400" cap="none" dirty="0"/>
            </a:br>
            <a:r>
              <a:rPr lang="en-NZ" altLang="en-US" sz="2400" cap="none" dirty="0" smtClean="0"/>
              <a:t>Based on FAOs Code of Conduct for Responsible Fisheries and all supporting principles applicable to conservation, management and development of fisheries</a:t>
            </a:r>
            <a:endParaRPr lang="en-NZ" altLang="en-US" sz="2400" b="0" cap="none" dirty="0"/>
          </a:p>
        </p:txBody>
      </p:sp>
    </p:spTree>
    <p:extLst>
      <p:ext uri="{BB962C8B-B14F-4D97-AF65-F5344CB8AC3E}">
        <p14:creationId xmlns:p14="http://schemas.microsoft.com/office/powerpoint/2010/main" val="10562321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208" y="1070656"/>
            <a:ext cx="4590061" cy="1619536"/>
          </a:xfrm>
        </p:spPr>
        <p:txBody>
          <a:bodyPr/>
          <a:lstStyle/>
          <a:p>
            <a:pPr marL="0" indent="0">
              <a:lnSpc>
                <a:spcPct val="150000"/>
              </a:lnSpc>
              <a:buNone/>
            </a:pPr>
            <a:r>
              <a:rPr lang="en-NZ" sz="2000" dirty="0" smtClean="0">
                <a:latin typeface="+mn-lt"/>
              </a:rPr>
              <a:t>S.A.M.O.A. PATHWAY – </a:t>
            </a:r>
            <a:r>
              <a:rPr lang="en-NZ" sz="2000" i="1" dirty="0" smtClean="0">
                <a:latin typeface="+mn-lt"/>
              </a:rPr>
              <a:t>A GLOBAL </a:t>
            </a:r>
            <a:r>
              <a:rPr lang="en-NZ" sz="2000" i="1" dirty="0">
                <a:latin typeface="+mn-lt"/>
              </a:rPr>
              <a:t>ACTION </a:t>
            </a:r>
            <a:r>
              <a:rPr lang="en-NZ" sz="2000" i="1" dirty="0" smtClean="0">
                <a:latin typeface="+mn-lt"/>
              </a:rPr>
              <a:t>PROGRAMME </a:t>
            </a:r>
            <a:r>
              <a:rPr lang="en-NZ" sz="2000" i="1" dirty="0">
                <a:latin typeface="+mn-lt"/>
              </a:rPr>
              <a:t>ON FOOD SECURITY AND </a:t>
            </a:r>
            <a:r>
              <a:rPr lang="en-NZ" sz="2000" i="1" dirty="0" smtClean="0">
                <a:latin typeface="+mn-lt"/>
              </a:rPr>
              <a:t>NUTRITION FOR SIDS</a:t>
            </a:r>
            <a:endParaRPr lang="en-NZ" sz="2000" i="1" dirty="0">
              <a:latin typeface="+mn-lt"/>
            </a:endParaRPr>
          </a:p>
        </p:txBody>
      </p:sp>
      <p:sp>
        <p:nvSpPr>
          <p:cNvPr id="5" name="Slide Number Placeholder 4"/>
          <p:cNvSpPr>
            <a:spLocks noGrp="1"/>
          </p:cNvSpPr>
          <p:nvPr>
            <p:ph type="sldNum" sz="quarter" idx="11"/>
          </p:nvPr>
        </p:nvSpPr>
        <p:spPr/>
        <p:txBody>
          <a:bodyPr/>
          <a:lstStyle/>
          <a:p>
            <a:fld id="{334F3A51-A8C5-4590-B34E-E1B6322E1508}" type="slidenum">
              <a:rPr lang="it-IT" altLang="en-US" smtClean="0"/>
              <a:pPr/>
              <a:t>5</a:t>
            </a:fld>
            <a:endParaRPr lang="it-IT" altLang="en-US"/>
          </a:p>
        </p:txBody>
      </p:sp>
      <p:pic>
        <p:nvPicPr>
          <p:cNvPr id="9" name="Picture 8"/>
          <p:cNvPicPr>
            <a:picLocks noChangeAspect="1"/>
          </p:cNvPicPr>
          <p:nvPr/>
        </p:nvPicPr>
        <p:blipFill>
          <a:blip r:embed="rId3"/>
          <a:stretch>
            <a:fillRect/>
          </a:stretch>
        </p:blipFill>
        <p:spPr>
          <a:xfrm>
            <a:off x="228280" y="2445585"/>
            <a:ext cx="2972120" cy="3700624"/>
          </a:xfrm>
          <a:prstGeom prst="rect">
            <a:avLst/>
          </a:prstGeom>
          <a:ln>
            <a:solidFill>
              <a:schemeClr val="accent1">
                <a:lumMod val="75000"/>
              </a:schemeClr>
            </a:solidFill>
          </a:ln>
        </p:spPr>
      </p:pic>
      <p:pic>
        <p:nvPicPr>
          <p:cNvPr id="18" name="Picture 17"/>
          <p:cNvPicPr>
            <a:picLocks noChangeAspect="1"/>
          </p:cNvPicPr>
          <p:nvPr/>
        </p:nvPicPr>
        <p:blipFill>
          <a:blip r:embed="rId4"/>
          <a:stretch>
            <a:fillRect/>
          </a:stretch>
        </p:blipFill>
        <p:spPr>
          <a:xfrm>
            <a:off x="4559968" y="1840211"/>
            <a:ext cx="1798161" cy="2653449"/>
          </a:xfrm>
          <a:prstGeom prst="rect">
            <a:avLst/>
          </a:prstGeom>
        </p:spPr>
      </p:pic>
      <p:pic>
        <p:nvPicPr>
          <p:cNvPr id="2" name="Picture 1"/>
          <p:cNvPicPr>
            <a:picLocks noChangeAspect="1"/>
          </p:cNvPicPr>
          <p:nvPr/>
        </p:nvPicPr>
        <p:blipFill rotWithShape="1">
          <a:blip r:embed="rId5"/>
          <a:srcRect t="6632" r="58396" b="4147"/>
          <a:stretch/>
        </p:blipFill>
        <p:spPr>
          <a:xfrm>
            <a:off x="6559827" y="1351721"/>
            <a:ext cx="2133600" cy="4916557"/>
          </a:xfrm>
          <a:prstGeom prst="rect">
            <a:avLst/>
          </a:prstGeom>
        </p:spPr>
      </p:pic>
      <p:sp>
        <p:nvSpPr>
          <p:cNvPr id="4" name="TextBox 3"/>
          <p:cNvSpPr txBox="1"/>
          <p:nvPr/>
        </p:nvSpPr>
        <p:spPr>
          <a:xfrm>
            <a:off x="4797287" y="410817"/>
            <a:ext cx="3985963" cy="461665"/>
          </a:xfrm>
          <a:prstGeom prst="rect">
            <a:avLst/>
          </a:prstGeom>
          <a:noFill/>
        </p:spPr>
        <p:txBody>
          <a:bodyPr wrap="none" rtlCol="0">
            <a:spAutoFit/>
          </a:bodyPr>
          <a:lstStyle/>
          <a:p>
            <a:r>
              <a:rPr lang="en-NZ" dirty="0" smtClean="0">
                <a:latin typeface="+mn-lt"/>
              </a:rPr>
              <a:t>Food Security &amp; Nutrition SIDS</a:t>
            </a:r>
            <a:endParaRPr lang="en-US" dirty="0">
              <a:latin typeface="+mn-lt"/>
            </a:endParaRPr>
          </a:p>
        </p:txBody>
      </p:sp>
      <p:pic>
        <p:nvPicPr>
          <p:cNvPr id="12" name="Picture 11"/>
          <p:cNvPicPr>
            <a:picLocks noChangeAspect="1"/>
          </p:cNvPicPr>
          <p:nvPr/>
        </p:nvPicPr>
        <p:blipFill>
          <a:blip r:embed="rId6"/>
          <a:stretch>
            <a:fillRect/>
          </a:stretch>
        </p:blipFill>
        <p:spPr>
          <a:xfrm>
            <a:off x="3982453" y="4611428"/>
            <a:ext cx="2353113" cy="1511876"/>
          </a:xfrm>
          <a:prstGeom prst="rect">
            <a:avLst/>
          </a:prstGeom>
        </p:spPr>
      </p:pic>
    </p:spTree>
    <p:extLst>
      <p:ext uri="{BB962C8B-B14F-4D97-AF65-F5344CB8AC3E}">
        <p14:creationId xmlns:p14="http://schemas.microsoft.com/office/powerpoint/2010/main" val="11166861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209" y="1070655"/>
            <a:ext cx="3427182" cy="4183063"/>
          </a:xfrm>
        </p:spPr>
        <p:txBody>
          <a:bodyPr/>
          <a:lstStyle/>
          <a:p>
            <a:pPr marL="0" indent="0" algn="ctr">
              <a:lnSpc>
                <a:spcPct val="150000"/>
              </a:lnSpc>
              <a:buNone/>
            </a:pPr>
            <a:r>
              <a:rPr lang="en-NZ" sz="2000" b="1" dirty="0" smtClean="0">
                <a:solidFill>
                  <a:schemeClr val="tx2">
                    <a:lumMod val="60000"/>
                    <a:lumOff val="40000"/>
                  </a:schemeClr>
                </a:solidFill>
                <a:latin typeface="+mn-lt"/>
              </a:rPr>
              <a:t>FAO Support to </a:t>
            </a:r>
          </a:p>
          <a:p>
            <a:pPr marL="0" indent="0" algn="ctr">
              <a:lnSpc>
                <a:spcPct val="150000"/>
              </a:lnSpc>
              <a:buNone/>
            </a:pPr>
            <a:r>
              <a:rPr lang="en-NZ" sz="2000" b="1" dirty="0" smtClean="0">
                <a:solidFill>
                  <a:schemeClr val="tx2">
                    <a:lumMod val="60000"/>
                    <a:lumOff val="40000"/>
                  </a:schemeClr>
                </a:solidFill>
                <a:latin typeface="+mn-lt"/>
              </a:rPr>
              <a:t>Securing </a:t>
            </a:r>
            <a:r>
              <a:rPr lang="en-NZ" sz="2000" b="1" dirty="0">
                <a:solidFill>
                  <a:schemeClr val="tx2">
                    <a:lumMod val="60000"/>
                    <a:lumOff val="40000"/>
                  </a:schemeClr>
                </a:solidFill>
                <a:latin typeface="+mn-lt"/>
              </a:rPr>
              <a:t>Sustainable Small-Scale Fisheries in the Context of Food security and Poverty Eradication</a:t>
            </a:r>
          </a:p>
        </p:txBody>
      </p:sp>
      <p:sp>
        <p:nvSpPr>
          <p:cNvPr id="5" name="Slide Number Placeholder 4"/>
          <p:cNvSpPr>
            <a:spLocks noGrp="1"/>
          </p:cNvSpPr>
          <p:nvPr>
            <p:ph type="sldNum" sz="quarter" idx="11"/>
          </p:nvPr>
        </p:nvSpPr>
        <p:spPr/>
        <p:txBody>
          <a:bodyPr/>
          <a:lstStyle/>
          <a:p>
            <a:fld id="{334F3A51-A8C5-4590-B34E-E1B6322E1508}" type="slidenum">
              <a:rPr lang="it-IT" altLang="en-US" smtClean="0"/>
              <a:pPr/>
              <a:t>6</a:t>
            </a:fld>
            <a:endParaRPr lang="it-IT" altLang="en-US"/>
          </a:p>
        </p:txBody>
      </p:sp>
      <p:sp>
        <p:nvSpPr>
          <p:cNvPr id="11" name="TextBox 10"/>
          <p:cNvSpPr txBox="1"/>
          <p:nvPr/>
        </p:nvSpPr>
        <p:spPr>
          <a:xfrm>
            <a:off x="2712099" y="3982513"/>
            <a:ext cx="4599232" cy="2246769"/>
          </a:xfrm>
          <a:prstGeom prst="rect">
            <a:avLst/>
          </a:prstGeom>
          <a:noFill/>
        </p:spPr>
        <p:txBody>
          <a:bodyPr wrap="square" rtlCol="0">
            <a:spAutoFit/>
          </a:bodyPr>
          <a:lstStyle/>
          <a:p>
            <a:pPr algn="ctr"/>
            <a:r>
              <a:rPr lang="en-NZ" sz="2000" dirty="0">
                <a:latin typeface="+mn-lt"/>
              </a:rPr>
              <a:t>Voluntary Guidelines for Securing Sustainable Small-Scale Fisheries in the Context of Food security and Poverty </a:t>
            </a:r>
            <a:r>
              <a:rPr lang="en-NZ" sz="2000" dirty="0" smtClean="0">
                <a:latin typeface="+mn-lt"/>
              </a:rPr>
              <a:t>Eradication</a:t>
            </a:r>
          </a:p>
          <a:p>
            <a:pPr algn="ctr"/>
            <a:endParaRPr lang="en-NZ" sz="2000" dirty="0" smtClean="0">
              <a:latin typeface="+mn-lt"/>
            </a:endParaRPr>
          </a:p>
          <a:p>
            <a:pPr algn="ctr"/>
            <a:r>
              <a:rPr lang="en-NZ" sz="2000" dirty="0" smtClean="0">
                <a:latin typeface="+mn-lt"/>
              </a:rPr>
              <a:t>Concordance with “The New Song for Coastal Fisheries: Pathways to Change”</a:t>
            </a:r>
            <a:endParaRPr lang="en-US" sz="2000" dirty="0">
              <a:latin typeface="+mn-lt"/>
            </a:endParaRPr>
          </a:p>
        </p:txBody>
      </p:sp>
      <p:pic>
        <p:nvPicPr>
          <p:cNvPr id="2" name="Picture 1"/>
          <p:cNvPicPr>
            <a:picLocks noChangeAspect="1"/>
          </p:cNvPicPr>
          <p:nvPr/>
        </p:nvPicPr>
        <p:blipFill rotWithShape="1">
          <a:blip r:embed="rId3"/>
          <a:srcRect l="71417" t="9150" b="9146"/>
          <a:stretch/>
        </p:blipFill>
        <p:spPr>
          <a:xfrm>
            <a:off x="7536262" y="1250064"/>
            <a:ext cx="1543408" cy="2551653"/>
          </a:xfrm>
          <a:prstGeom prst="rect">
            <a:avLst/>
          </a:prstGeom>
        </p:spPr>
      </p:pic>
      <p:pic>
        <p:nvPicPr>
          <p:cNvPr id="6" name="Picture 5"/>
          <p:cNvPicPr>
            <a:picLocks noChangeAspect="1"/>
          </p:cNvPicPr>
          <p:nvPr/>
        </p:nvPicPr>
        <p:blipFill>
          <a:blip r:embed="rId4"/>
          <a:stretch>
            <a:fillRect/>
          </a:stretch>
        </p:blipFill>
        <p:spPr>
          <a:xfrm>
            <a:off x="3692471" y="1259457"/>
            <a:ext cx="3818909" cy="2530415"/>
          </a:xfrm>
          <a:prstGeom prst="rect">
            <a:avLst/>
          </a:prstGeom>
          <a:ln>
            <a:solidFill>
              <a:schemeClr val="accent1">
                <a:lumMod val="75000"/>
              </a:schemeClr>
            </a:solidFill>
          </a:ln>
        </p:spPr>
      </p:pic>
      <p:pic>
        <p:nvPicPr>
          <p:cNvPr id="13" name="Picture 12"/>
          <p:cNvPicPr>
            <a:picLocks noChangeAspect="1"/>
          </p:cNvPicPr>
          <p:nvPr/>
        </p:nvPicPr>
        <p:blipFill>
          <a:blip r:embed="rId5"/>
          <a:stretch>
            <a:fillRect/>
          </a:stretch>
        </p:blipFill>
        <p:spPr>
          <a:xfrm>
            <a:off x="251209" y="3496826"/>
            <a:ext cx="2384808" cy="1205802"/>
          </a:xfrm>
          <a:prstGeom prst="rect">
            <a:avLst/>
          </a:prstGeom>
        </p:spPr>
      </p:pic>
      <p:pic>
        <p:nvPicPr>
          <p:cNvPr id="15" name="Picture 14"/>
          <p:cNvPicPr>
            <a:picLocks noChangeAspect="1"/>
          </p:cNvPicPr>
          <p:nvPr/>
        </p:nvPicPr>
        <p:blipFill>
          <a:blip r:embed="rId6"/>
          <a:stretch>
            <a:fillRect/>
          </a:stretch>
        </p:blipFill>
        <p:spPr>
          <a:xfrm>
            <a:off x="1605884" y="4702631"/>
            <a:ext cx="1049852" cy="1467058"/>
          </a:xfrm>
          <a:prstGeom prst="rect">
            <a:avLst/>
          </a:prstGeom>
        </p:spPr>
      </p:pic>
      <p:pic>
        <p:nvPicPr>
          <p:cNvPr id="16" name="Picture 15"/>
          <p:cNvPicPr>
            <a:picLocks noChangeAspect="1"/>
          </p:cNvPicPr>
          <p:nvPr/>
        </p:nvPicPr>
        <p:blipFill>
          <a:blip r:embed="rId7"/>
          <a:stretch>
            <a:fillRect/>
          </a:stretch>
        </p:blipFill>
        <p:spPr>
          <a:xfrm>
            <a:off x="271040" y="4702629"/>
            <a:ext cx="1276408" cy="1494992"/>
          </a:xfrm>
          <a:prstGeom prst="rect">
            <a:avLst/>
          </a:prstGeom>
        </p:spPr>
      </p:pic>
      <p:pic>
        <p:nvPicPr>
          <p:cNvPr id="4" name="Picture 3"/>
          <p:cNvPicPr>
            <a:picLocks noChangeAspect="1"/>
          </p:cNvPicPr>
          <p:nvPr/>
        </p:nvPicPr>
        <p:blipFill>
          <a:blip r:embed="rId8"/>
          <a:stretch>
            <a:fillRect/>
          </a:stretch>
        </p:blipFill>
        <p:spPr>
          <a:xfrm>
            <a:off x="7571209" y="4154844"/>
            <a:ext cx="1428750" cy="2019300"/>
          </a:xfrm>
          <a:prstGeom prst="rect">
            <a:avLst/>
          </a:prstGeom>
        </p:spPr>
      </p:pic>
      <p:cxnSp>
        <p:nvCxnSpPr>
          <p:cNvPr id="10" name="Straight Arrow Connector 9"/>
          <p:cNvCxnSpPr/>
          <p:nvPr/>
        </p:nvCxnSpPr>
        <p:spPr>
          <a:xfrm>
            <a:off x="8640147" y="3657600"/>
            <a:ext cx="0" cy="653143"/>
          </a:xfrm>
          <a:prstGeom prst="straightConnector1">
            <a:avLst/>
          </a:prstGeom>
          <a:ln w="76200">
            <a:solidFill>
              <a:srgbClr val="FF00FF"/>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7118" y="6528189"/>
            <a:ext cx="2927404" cy="246221"/>
          </a:xfrm>
          <a:prstGeom prst="rect">
            <a:avLst/>
          </a:prstGeom>
          <a:noFill/>
        </p:spPr>
        <p:txBody>
          <a:bodyPr wrap="none" rtlCol="0">
            <a:spAutoFit/>
          </a:bodyPr>
          <a:lstStyle/>
          <a:p>
            <a:r>
              <a:rPr lang="en-NZ" sz="1000" dirty="0">
                <a:solidFill>
                  <a:schemeClr val="accent1"/>
                </a:solidFill>
                <a:latin typeface="Adobe Fangsong Std R"/>
              </a:rPr>
              <a:t>Solomon Islands National Roundtable Workshop</a:t>
            </a:r>
          </a:p>
        </p:txBody>
      </p:sp>
    </p:spTree>
    <p:extLst>
      <p:ext uri="{BB962C8B-B14F-4D97-AF65-F5344CB8AC3E}">
        <p14:creationId xmlns:p14="http://schemas.microsoft.com/office/powerpoint/2010/main" val="5957459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51209" y="3496826"/>
            <a:ext cx="2384808" cy="1205802"/>
          </a:xfrm>
          <a:prstGeom prst="rect">
            <a:avLst/>
          </a:prstGeom>
        </p:spPr>
      </p:pic>
      <p:sp>
        <p:nvSpPr>
          <p:cNvPr id="3" name="Content Placeholder 2"/>
          <p:cNvSpPr>
            <a:spLocks noGrp="1"/>
          </p:cNvSpPr>
          <p:nvPr>
            <p:ph idx="1"/>
          </p:nvPr>
        </p:nvSpPr>
        <p:spPr>
          <a:xfrm>
            <a:off x="0" y="1405294"/>
            <a:ext cx="4682826" cy="4183063"/>
          </a:xfrm>
        </p:spPr>
        <p:txBody>
          <a:bodyPr/>
          <a:lstStyle/>
          <a:p>
            <a:pPr marL="0" indent="0" algn="ctr">
              <a:lnSpc>
                <a:spcPct val="150000"/>
              </a:lnSpc>
              <a:buNone/>
            </a:pPr>
            <a:r>
              <a:rPr lang="en-NZ" sz="2000" b="1" dirty="0" smtClean="0">
                <a:solidFill>
                  <a:schemeClr val="tx2">
                    <a:lumMod val="60000"/>
                    <a:lumOff val="40000"/>
                  </a:schemeClr>
                </a:solidFill>
                <a:latin typeface="+mn-lt"/>
              </a:rPr>
              <a:t>FAO support to eliminate IUU Fishing</a:t>
            </a:r>
          </a:p>
          <a:p>
            <a:pPr marL="0" indent="0" algn="ctr">
              <a:lnSpc>
                <a:spcPct val="150000"/>
              </a:lnSpc>
              <a:buNone/>
            </a:pPr>
            <a:r>
              <a:rPr lang="en-NZ" sz="2000" b="1" dirty="0" smtClean="0">
                <a:solidFill>
                  <a:schemeClr val="tx2">
                    <a:lumMod val="60000"/>
                    <a:lumOff val="40000"/>
                  </a:schemeClr>
                </a:solidFill>
                <a:latin typeface="+mn-lt"/>
              </a:rPr>
              <a:t>A binding Instrument to combat Illegal Unreported and Unregulated Fishing - The Port State Measure Agreement</a:t>
            </a:r>
            <a:endParaRPr lang="en-NZ" sz="2000" b="1" dirty="0">
              <a:solidFill>
                <a:schemeClr val="tx2">
                  <a:lumMod val="60000"/>
                  <a:lumOff val="40000"/>
                </a:schemeClr>
              </a:solidFill>
              <a:latin typeface="+mn-lt"/>
            </a:endParaRPr>
          </a:p>
        </p:txBody>
      </p:sp>
      <p:sp>
        <p:nvSpPr>
          <p:cNvPr id="5" name="Slide Number Placeholder 4"/>
          <p:cNvSpPr>
            <a:spLocks noGrp="1"/>
          </p:cNvSpPr>
          <p:nvPr>
            <p:ph type="sldNum" sz="quarter" idx="11"/>
          </p:nvPr>
        </p:nvSpPr>
        <p:spPr/>
        <p:txBody>
          <a:bodyPr/>
          <a:lstStyle/>
          <a:p>
            <a:fld id="{334F3A51-A8C5-4590-B34E-E1B6322E1508}" type="slidenum">
              <a:rPr lang="it-IT" altLang="en-US" smtClean="0"/>
              <a:pPr/>
              <a:t>7</a:t>
            </a:fld>
            <a:endParaRPr lang="it-IT" altLang="en-US"/>
          </a:p>
        </p:txBody>
      </p:sp>
      <p:sp>
        <p:nvSpPr>
          <p:cNvPr id="11" name="TextBox 10"/>
          <p:cNvSpPr txBox="1"/>
          <p:nvPr/>
        </p:nvSpPr>
        <p:spPr>
          <a:xfrm>
            <a:off x="5184951" y="5275381"/>
            <a:ext cx="3587263" cy="707886"/>
          </a:xfrm>
          <a:prstGeom prst="rect">
            <a:avLst/>
          </a:prstGeom>
          <a:noFill/>
        </p:spPr>
        <p:txBody>
          <a:bodyPr wrap="square" rtlCol="0">
            <a:spAutoFit/>
          </a:bodyPr>
          <a:lstStyle/>
          <a:p>
            <a:pPr algn="ctr"/>
            <a:r>
              <a:rPr lang="en-NZ" sz="2000" dirty="0" smtClean="0">
                <a:latin typeface="+mn-lt"/>
              </a:rPr>
              <a:t>REDUCING ILLEGAL, UNWANTED AND UNREGULATED FISHING</a:t>
            </a:r>
            <a:endParaRPr lang="en-US" sz="2000" dirty="0">
              <a:latin typeface="+mn-lt"/>
            </a:endParaRPr>
          </a:p>
        </p:txBody>
      </p:sp>
      <p:pic>
        <p:nvPicPr>
          <p:cNvPr id="14" name="Picture 13"/>
          <p:cNvPicPr>
            <a:picLocks noChangeAspect="1"/>
          </p:cNvPicPr>
          <p:nvPr/>
        </p:nvPicPr>
        <p:blipFill>
          <a:blip r:embed="rId4"/>
          <a:stretch>
            <a:fillRect/>
          </a:stretch>
        </p:blipFill>
        <p:spPr>
          <a:xfrm>
            <a:off x="4973934" y="1252712"/>
            <a:ext cx="3979687" cy="3917166"/>
          </a:xfrm>
          <a:prstGeom prst="rect">
            <a:avLst/>
          </a:prstGeom>
          <a:ln>
            <a:solidFill>
              <a:schemeClr val="accent1">
                <a:lumMod val="75000"/>
              </a:schemeClr>
            </a:solidFill>
          </a:ln>
        </p:spPr>
      </p:pic>
      <p:pic>
        <p:nvPicPr>
          <p:cNvPr id="12" name="Picture 11"/>
          <p:cNvPicPr>
            <a:picLocks noChangeAspect="1"/>
          </p:cNvPicPr>
          <p:nvPr/>
        </p:nvPicPr>
        <p:blipFill>
          <a:blip r:embed="rId5"/>
          <a:stretch>
            <a:fillRect/>
          </a:stretch>
        </p:blipFill>
        <p:spPr>
          <a:xfrm>
            <a:off x="1605884" y="4702631"/>
            <a:ext cx="1049852" cy="1467058"/>
          </a:xfrm>
          <a:prstGeom prst="rect">
            <a:avLst/>
          </a:prstGeom>
        </p:spPr>
      </p:pic>
      <p:pic>
        <p:nvPicPr>
          <p:cNvPr id="15" name="Picture 14"/>
          <p:cNvPicPr>
            <a:picLocks noChangeAspect="1"/>
          </p:cNvPicPr>
          <p:nvPr/>
        </p:nvPicPr>
        <p:blipFill>
          <a:blip r:embed="rId6"/>
          <a:stretch>
            <a:fillRect/>
          </a:stretch>
        </p:blipFill>
        <p:spPr>
          <a:xfrm>
            <a:off x="271040" y="4702629"/>
            <a:ext cx="1276408" cy="1494992"/>
          </a:xfrm>
          <a:prstGeom prst="rect">
            <a:avLst/>
          </a:prstGeom>
        </p:spPr>
      </p:pic>
      <p:sp>
        <p:nvSpPr>
          <p:cNvPr id="10" name="TextBox 9"/>
          <p:cNvSpPr txBox="1"/>
          <p:nvPr/>
        </p:nvSpPr>
        <p:spPr>
          <a:xfrm>
            <a:off x="77118" y="6528189"/>
            <a:ext cx="2927404" cy="246221"/>
          </a:xfrm>
          <a:prstGeom prst="rect">
            <a:avLst/>
          </a:prstGeom>
          <a:noFill/>
        </p:spPr>
        <p:txBody>
          <a:bodyPr wrap="none" rtlCol="0">
            <a:spAutoFit/>
          </a:bodyPr>
          <a:lstStyle/>
          <a:p>
            <a:r>
              <a:rPr lang="en-NZ" sz="1000" dirty="0">
                <a:solidFill>
                  <a:schemeClr val="accent1"/>
                </a:solidFill>
                <a:latin typeface="Adobe Fangsong Std R"/>
              </a:rPr>
              <a:t>Solomon Islands National Roundtable Workshop</a:t>
            </a:r>
          </a:p>
        </p:txBody>
      </p:sp>
    </p:spTree>
    <p:extLst>
      <p:ext uri="{BB962C8B-B14F-4D97-AF65-F5344CB8AC3E}">
        <p14:creationId xmlns:p14="http://schemas.microsoft.com/office/powerpoint/2010/main" val="35532420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507434" y="2419720"/>
            <a:ext cx="2235768" cy="1837769"/>
          </a:xfrm>
        </p:spPr>
        <p:txBody>
          <a:bodyPr/>
          <a:lstStyle/>
          <a:p>
            <a:pPr eaLnBrk="1" hangingPunct="1"/>
            <a:r>
              <a:rPr lang="en-NZ" altLang="en-US" dirty="0" smtClean="0"/>
              <a:t>Thank You</a:t>
            </a:r>
            <a:endParaRPr lang="en-GB" altLang="en-US" dirty="0" smtClean="0"/>
          </a:p>
        </p:txBody>
      </p:sp>
      <p:sp>
        <p:nvSpPr>
          <p:cNvPr id="2051" name="Subtitle 2"/>
          <p:cNvSpPr>
            <a:spLocks noGrp="1"/>
          </p:cNvSpPr>
          <p:nvPr>
            <p:ph type="subTitle" idx="1"/>
          </p:nvPr>
        </p:nvSpPr>
        <p:spPr>
          <a:xfrm>
            <a:off x="0" y="4533900"/>
            <a:ext cx="5168348" cy="1439028"/>
          </a:xfrm>
        </p:spPr>
        <p:txBody>
          <a:bodyPr/>
          <a:lstStyle/>
          <a:p>
            <a:pPr eaLnBrk="1" hangingPunct="1"/>
            <a:r>
              <a:rPr lang="en-NZ" altLang="en-US" sz="4400" b="1" dirty="0">
                <a:solidFill>
                  <a:schemeClr val="accent1"/>
                </a:solidFill>
                <a:latin typeface="+mj-lt"/>
                <a:ea typeface="+mj-ea"/>
                <a:cs typeface="+mj-cs"/>
              </a:rPr>
              <a:t>FAO Solomon Islands</a:t>
            </a:r>
            <a:endParaRPr lang="en-US" altLang="en-US" sz="4400" b="1" dirty="0">
              <a:solidFill>
                <a:schemeClr val="accent1"/>
              </a:solidFill>
              <a:latin typeface="+mj-lt"/>
              <a:ea typeface="+mj-ea"/>
              <a:cs typeface="+mj-cs"/>
            </a:endParaRPr>
          </a:p>
        </p:txBody>
      </p:sp>
      <p:pic>
        <p:nvPicPr>
          <p:cNvPr id="13" name="Picture 12"/>
          <p:cNvPicPr>
            <a:picLocks noChangeAspect="1"/>
          </p:cNvPicPr>
          <p:nvPr/>
        </p:nvPicPr>
        <p:blipFill rotWithShape="1">
          <a:blip r:embed="rId3"/>
          <a:srcRect l="16209" t="2213" r="67413" b="65750"/>
          <a:stretch/>
        </p:blipFill>
        <p:spPr>
          <a:xfrm>
            <a:off x="5572547" y="1024681"/>
            <a:ext cx="1058721" cy="1048443"/>
          </a:xfrm>
          <a:prstGeom prst="rect">
            <a:avLst/>
          </a:prstGeom>
        </p:spPr>
      </p:pic>
      <p:pic>
        <p:nvPicPr>
          <p:cNvPr id="14" name="Picture 13"/>
          <p:cNvPicPr>
            <a:picLocks noChangeAspect="1"/>
          </p:cNvPicPr>
          <p:nvPr/>
        </p:nvPicPr>
        <p:blipFill rotWithShape="1">
          <a:blip r:embed="rId3"/>
          <a:srcRect l="32904" t="65864" r="50546" b="1785"/>
          <a:stretch/>
        </p:blipFill>
        <p:spPr>
          <a:xfrm>
            <a:off x="5574178" y="5127824"/>
            <a:ext cx="1115261" cy="1103644"/>
          </a:xfrm>
          <a:prstGeom prst="rect">
            <a:avLst/>
          </a:prstGeom>
        </p:spPr>
      </p:pic>
      <p:pic>
        <p:nvPicPr>
          <p:cNvPr id="15" name="Picture 14"/>
          <p:cNvPicPr>
            <a:picLocks noChangeAspect="1"/>
          </p:cNvPicPr>
          <p:nvPr/>
        </p:nvPicPr>
        <p:blipFill rotWithShape="1">
          <a:blip r:embed="rId3"/>
          <a:srcRect l="65804" t="1785" r="17474" b="65523"/>
          <a:stretch/>
        </p:blipFill>
        <p:spPr>
          <a:xfrm>
            <a:off x="5566360" y="2003927"/>
            <a:ext cx="1085223" cy="1074034"/>
          </a:xfrm>
          <a:prstGeom prst="rect">
            <a:avLst/>
          </a:prstGeom>
        </p:spPr>
      </p:pic>
      <p:pic>
        <p:nvPicPr>
          <p:cNvPr id="17" name="Picture 16"/>
          <p:cNvPicPr>
            <a:picLocks noChangeAspect="1"/>
          </p:cNvPicPr>
          <p:nvPr/>
        </p:nvPicPr>
        <p:blipFill rotWithShape="1">
          <a:blip r:embed="rId3"/>
          <a:srcRect l="82469" t="33682" r="1153" b="34307"/>
          <a:stretch/>
        </p:blipFill>
        <p:spPr>
          <a:xfrm>
            <a:off x="5576192" y="4081157"/>
            <a:ext cx="1085328" cy="1073904"/>
          </a:xfrm>
          <a:prstGeom prst="rect">
            <a:avLst/>
          </a:prstGeom>
        </p:spPr>
      </p:pic>
      <p:pic>
        <p:nvPicPr>
          <p:cNvPr id="18" name="Picture 17"/>
          <p:cNvPicPr>
            <a:picLocks noChangeAspect="1"/>
          </p:cNvPicPr>
          <p:nvPr/>
        </p:nvPicPr>
        <p:blipFill rotWithShape="1">
          <a:blip r:embed="rId3"/>
          <a:srcRect l="82366" t="1785" r="1247" b="65523"/>
          <a:stretch/>
        </p:blipFill>
        <p:spPr>
          <a:xfrm>
            <a:off x="5571055" y="3030971"/>
            <a:ext cx="1063487" cy="1074034"/>
          </a:xfrm>
          <a:prstGeom prst="rect">
            <a:avLst/>
          </a:prstGeom>
        </p:spPr>
      </p:pic>
      <p:pic>
        <p:nvPicPr>
          <p:cNvPr id="12" name="Picture 11"/>
          <p:cNvPicPr>
            <a:picLocks noChangeAspect="1"/>
          </p:cNvPicPr>
          <p:nvPr/>
        </p:nvPicPr>
        <p:blipFill>
          <a:blip r:embed="rId4"/>
          <a:stretch>
            <a:fillRect/>
          </a:stretch>
        </p:blipFill>
        <p:spPr>
          <a:xfrm>
            <a:off x="6688666" y="1055872"/>
            <a:ext cx="2334753" cy="3211328"/>
          </a:xfrm>
          <a:prstGeom prst="rect">
            <a:avLst/>
          </a:prstGeom>
        </p:spPr>
      </p:pic>
      <p:pic>
        <p:nvPicPr>
          <p:cNvPr id="16" name="Picture 15"/>
          <p:cNvPicPr>
            <a:picLocks noChangeAspect="1"/>
          </p:cNvPicPr>
          <p:nvPr/>
        </p:nvPicPr>
        <p:blipFill rotWithShape="1">
          <a:blip r:embed="rId3"/>
          <a:srcRect l="16209" t="65748" r="67413" b="1900"/>
          <a:stretch/>
        </p:blipFill>
        <p:spPr>
          <a:xfrm>
            <a:off x="6797104" y="3224641"/>
            <a:ext cx="920433" cy="977571"/>
          </a:xfrm>
          <a:prstGeom prst="rect">
            <a:avLst/>
          </a:prstGeom>
        </p:spPr>
      </p:pic>
      <p:pic>
        <p:nvPicPr>
          <p:cNvPr id="6" name="Picture 5"/>
          <p:cNvPicPr>
            <a:picLocks noChangeAspect="1"/>
          </p:cNvPicPr>
          <p:nvPr/>
        </p:nvPicPr>
        <p:blipFill rotWithShape="1">
          <a:blip r:embed="rId5"/>
          <a:srcRect l="66279" t="71963" r="17899" b="1816"/>
          <a:stretch/>
        </p:blipFill>
        <p:spPr>
          <a:xfrm>
            <a:off x="7712241" y="3236495"/>
            <a:ext cx="962527" cy="962526"/>
          </a:xfrm>
          <a:prstGeom prst="rect">
            <a:avLst/>
          </a:prstGeom>
        </p:spPr>
      </p:pic>
      <p:pic>
        <p:nvPicPr>
          <p:cNvPr id="21" name="Picture 20"/>
          <p:cNvPicPr>
            <a:picLocks noChangeAspect="1"/>
          </p:cNvPicPr>
          <p:nvPr/>
        </p:nvPicPr>
        <p:blipFill>
          <a:blip r:embed="rId6"/>
          <a:stretch>
            <a:fillRect/>
          </a:stretch>
        </p:blipFill>
        <p:spPr>
          <a:xfrm>
            <a:off x="6673572" y="4549956"/>
            <a:ext cx="2414225" cy="1511939"/>
          </a:xfrm>
          <a:prstGeom prst="rect">
            <a:avLst/>
          </a:prstGeom>
        </p:spPr>
      </p:pic>
      <p:sp>
        <p:nvSpPr>
          <p:cNvPr id="19" name="TextBox 18"/>
          <p:cNvSpPr txBox="1"/>
          <p:nvPr/>
        </p:nvSpPr>
        <p:spPr>
          <a:xfrm>
            <a:off x="77118" y="6528189"/>
            <a:ext cx="2927404" cy="246221"/>
          </a:xfrm>
          <a:prstGeom prst="rect">
            <a:avLst/>
          </a:prstGeom>
          <a:noFill/>
        </p:spPr>
        <p:txBody>
          <a:bodyPr wrap="none" rtlCol="0">
            <a:spAutoFit/>
          </a:bodyPr>
          <a:lstStyle/>
          <a:p>
            <a:r>
              <a:rPr lang="en-NZ" sz="1000" dirty="0">
                <a:solidFill>
                  <a:schemeClr val="accent1"/>
                </a:solidFill>
                <a:latin typeface="Adobe Fangsong Std R"/>
              </a:rPr>
              <a:t>Solomon Islands National Roundtable Workshop</a:t>
            </a:r>
          </a:p>
        </p:txBody>
      </p:sp>
    </p:spTree>
    <p:extLst>
      <p:ext uri="{BB962C8B-B14F-4D97-AF65-F5344CB8AC3E}">
        <p14:creationId xmlns:p14="http://schemas.microsoft.com/office/powerpoint/2010/main" val="36693332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10591</TotalTime>
  <Words>2543</Words>
  <Application>Microsoft Office PowerPoint</Application>
  <PresentationFormat>On-screen Show (4:3)</PresentationFormat>
  <Paragraphs>126</Paragraphs>
  <Slides>8</Slides>
  <Notes>8</Notes>
  <HiddenSlides>0</HiddenSlides>
  <MMClips>0</MMClips>
  <ScaleCrop>false</ScaleCrop>
  <HeadingPairs>
    <vt:vector size="4" baseType="variant">
      <vt:variant>
        <vt:lpstr>Theme</vt:lpstr>
      </vt:variant>
      <vt:variant>
        <vt:i4>2</vt:i4>
      </vt:variant>
      <vt:variant>
        <vt:lpstr>Slide Titles</vt:lpstr>
      </vt:variant>
      <vt:variant>
        <vt:i4>8</vt:i4>
      </vt:variant>
    </vt:vector>
  </HeadingPairs>
  <TitlesOfParts>
    <vt:vector size="10" baseType="lpstr">
      <vt:lpstr>Office Theme</vt:lpstr>
      <vt:lpstr>Custom Design</vt:lpstr>
      <vt:lpstr>Solomon Islands National Roundtable Workshop - Promoting Nutritious Food Systems in the Pacific Islands</vt:lpstr>
      <vt:lpstr>PowerPoint Presentation</vt:lpstr>
      <vt:lpstr>The FAO Blue Growth Initiative:  To secure the potential of the oceans, lagoons and inland waters through responsible and sustainable approaches that reconcile economic growth and food security with the conservation of aquatic resources</vt:lpstr>
      <vt:lpstr>The FAO Blue Growth Initiative:  Based on FAOs Code of Conduct for Responsible Fisheries and all supporting principles applicable to conservation, management and development of fisheries</vt:lpstr>
      <vt:lpstr>PowerPoint Presentation</vt:lpstr>
      <vt:lpstr>PowerPoint Presentation</vt:lpstr>
      <vt:lpstr>PowerPoint Presentation</vt:lpstr>
      <vt:lpstr>Thank You</vt:lpstr>
    </vt:vector>
  </TitlesOfParts>
  <Company>FAO of the UN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Fernando Serván</dc:creator>
  <cp:lastModifiedBy>Alisi TUQA</cp:lastModifiedBy>
  <cp:revision>270</cp:revision>
  <cp:lastPrinted>2017-08-19T02:12:18Z</cp:lastPrinted>
  <dcterms:created xsi:type="dcterms:W3CDTF">1601-01-01T00:00:00Z</dcterms:created>
  <dcterms:modified xsi:type="dcterms:W3CDTF">2018-01-05T05:03:21Z</dcterms:modified>
</cp:coreProperties>
</file>