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3"/>
  </p:notesMasterIdLst>
  <p:sldIdLst>
    <p:sldId id="256" r:id="rId2"/>
    <p:sldId id="305" r:id="rId3"/>
    <p:sldId id="320" r:id="rId4"/>
    <p:sldId id="307" r:id="rId5"/>
    <p:sldId id="308" r:id="rId6"/>
    <p:sldId id="341" r:id="rId7"/>
    <p:sldId id="319" r:id="rId8"/>
    <p:sldId id="344" r:id="rId9"/>
    <p:sldId id="340" r:id="rId10"/>
    <p:sldId id="337" r:id="rId11"/>
    <p:sldId id="34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1" autoAdjust="0"/>
    <p:restoredTop sz="94660"/>
  </p:normalViewPr>
  <p:slideViewPr>
    <p:cSldViewPr>
      <p:cViewPr varScale="1">
        <p:scale>
          <a:sx n="83" d="100"/>
          <a:sy n="83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Total tonnes of fish into Honiara markets by province 2013-2015</a:t>
            </a:r>
          </a:p>
        </c:rich>
      </c:tx>
      <c:layout>
        <c:manualLayout>
          <c:xMode val="edge"/>
          <c:yMode val="edge"/>
          <c:x val="0.15109011773708966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Weights!$A$4:$A$8</c:f>
              <c:strCache>
                <c:ptCount val="5"/>
                <c:pt idx="0">
                  <c:v>Central</c:v>
                </c:pt>
                <c:pt idx="1">
                  <c:v>Guadalcanal</c:v>
                </c:pt>
                <c:pt idx="2">
                  <c:v>Isabel</c:v>
                </c:pt>
                <c:pt idx="3">
                  <c:v>Western</c:v>
                </c:pt>
                <c:pt idx="4">
                  <c:v>Malaita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Weights!$A$4:$A$8</c:f>
              <c:strCache>
                <c:ptCount val="5"/>
                <c:pt idx="0">
                  <c:v>Central</c:v>
                </c:pt>
                <c:pt idx="1">
                  <c:v>Guadalcanal</c:v>
                </c:pt>
                <c:pt idx="2">
                  <c:v>Isabel</c:v>
                </c:pt>
                <c:pt idx="3">
                  <c:v>Western</c:v>
                </c:pt>
                <c:pt idx="4">
                  <c:v>Malaita </c:v>
                </c:pt>
              </c:strCache>
            </c:strRef>
          </c:cat>
          <c:val>
            <c:numRef>
              <c:f>Weights!$J$4:$J$8</c:f>
              <c:numCache>
                <c:formatCode>0</c:formatCode>
                <c:ptCount val="5"/>
                <c:pt idx="0">
                  <c:v>237.37200000000001</c:v>
                </c:pt>
                <c:pt idx="1">
                  <c:v>155.92500000000001</c:v>
                </c:pt>
                <c:pt idx="2">
                  <c:v>94.534999999999997</c:v>
                </c:pt>
                <c:pt idx="3">
                  <c:v>141.32200000000012</c:v>
                </c:pt>
                <c:pt idx="4">
                  <c:v>67.924999999999997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Value of fish sold in Honiara markets from 2013-2015</a:t>
            </a:r>
          </a:p>
        </c:rich>
      </c:tx>
      <c:layout>
        <c:manualLayout>
          <c:xMode val="edge"/>
          <c:yMode val="edge"/>
          <c:x val="5.1599404739363655E-2"/>
          <c:y val="0.10682700869872927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Values!$A$4:$A$8</c:f>
              <c:strCache>
                <c:ptCount val="5"/>
                <c:pt idx="0">
                  <c:v>Central</c:v>
                </c:pt>
                <c:pt idx="1">
                  <c:v>Guadalcanal</c:v>
                </c:pt>
                <c:pt idx="2">
                  <c:v>Isabel</c:v>
                </c:pt>
                <c:pt idx="3">
                  <c:v>Western</c:v>
                </c:pt>
                <c:pt idx="4">
                  <c:v>Malaita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3"/>
              <c:layout>
                <c:manualLayout>
                  <c:x val="6.8581557206869412E-2"/>
                  <c:y val="6.82309711286089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5,596,351.20;</a:t>
                    </a:r>
                    <a:r>
                      <a:rPr lang="en-US" baseline="0" dirty="0" smtClean="0"/>
                      <a:t> 20%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Values!$A$4:$A$8</c:f>
              <c:strCache>
                <c:ptCount val="5"/>
                <c:pt idx="0">
                  <c:v>Central</c:v>
                </c:pt>
                <c:pt idx="1">
                  <c:v>Guadalcanal</c:v>
                </c:pt>
                <c:pt idx="2">
                  <c:v>Isabel</c:v>
                </c:pt>
                <c:pt idx="3">
                  <c:v>Western</c:v>
                </c:pt>
                <c:pt idx="4">
                  <c:v>Malaita </c:v>
                </c:pt>
              </c:strCache>
            </c:strRef>
          </c:cat>
          <c:val>
            <c:numRef>
              <c:f>Values!$C$13:$C$17</c:f>
              <c:numCache>
                <c:formatCode>#,##0</c:formatCode>
                <c:ptCount val="5"/>
                <c:pt idx="0">
                  <c:v>9399931.1999999918</c:v>
                </c:pt>
                <c:pt idx="1">
                  <c:v>6174630</c:v>
                </c:pt>
                <c:pt idx="2">
                  <c:v>3743586</c:v>
                </c:pt>
                <c:pt idx="3" formatCode="#,##0.00">
                  <c:v>5596351.2000000002</c:v>
                </c:pt>
                <c:pt idx="4">
                  <c:v>2689830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EC0AD-D003-4F29-BAE7-DB91C82C33F5}" type="datetimeFigureOut">
              <a:rPr lang="en-AU" smtClean="0"/>
              <a:t>27/09/2017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7BA49-B16B-4A25-B592-33B0ADD00A2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8848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Natural and Man </a:t>
            </a:r>
            <a:r>
              <a:rPr lang="en-US" smtClean="0"/>
              <a:t>made  problems.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CAB06-5CD0-4DFB-9154-7000615671F3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24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B230-E61E-4B95-978A-8037F3E17681}" type="datetimeFigureOut">
              <a:rPr lang="en-AU" smtClean="0">
                <a:solidFill>
                  <a:srgbClr val="ECE9C6"/>
                </a:solidFill>
              </a:rPr>
              <a:pPr/>
              <a:t>27/09/2017</a:t>
            </a:fld>
            <a:endParaRPr lang="en-AU">
              <a:solidFill>
                <a:srgbClr val="ECE9C6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ECE9C6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1378-4875-4FFB-AAAA-87CE16D4C1C2}" type="slidenum">
              <a:rPr lang="en-AU" smtClean="0">
                <a:solidFill>
                  <a:srgbClr val="ECE9C6"/>
                </a:solidFill>
              </a:rPr>
              <a:pPr/>
              <a:t>‹#›</a:t>
            </a:fld>
            <a:endParaRPr lang="en-AU">
              <a:solidFill>
                <a:srgbClr val="ECE9C6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B230-E61E-4B95-978A-8037F3E17681}" type="datetimeFigureOut">
              <a:rPr lang="en-AU" smtClean="0">
                <a:solidFill>
                  <a:srgbClr val="895D1D"/>
                </a:solidFill>
              </a:rPr>
              <a:pPr/>
              <a:t>27/09/2017</a:t>
            </a:fld>
            <a:endParaRPr lang="en-AU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1378-4875-4FFB-AAAA-87CE16D4C1C2}" type="slidenum">
              <a:rPr lang="en-AU" smtClean="0">
                <a:solidFill>
                  <a:srgbClr val="895D1D"/>
                </a:solidFill>
              </a:rPr>
              <a:pPr/>
              <a:t>‹#›</a:t>
            </a:fld>
            <a:endParaRPr lang="en-AU">
              <a:solidFill>
                <a:srgbClr val="895D1D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B230-E61E-4B95-978A-8037F3E17681}" type="datetimeFigureOut">
              <a:rPr lang="en-AU" smtClean="0">
                <a:solidFill>
                  <a:srgbClr val="895D1D"/>
                </a:solidFill>
              </a:rPr>
              <a:pPr/>
              <a:t>27/09/2017</a:t>
            </a:fld>
            <a:endParaRPr lang="en-AU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1378-4875-4FFB-AAAA-87CE16D4C1C2}" type="slidenum">
              <a:rPr lang="en-AU" smtClean="0">
                <a:solidFill>
                  <a:srgbClr val="895D1D"/>
                </a:solidFill>
              </a:rPr>
              <a:pPr/>
              <a:t>‹#›</a:t>
            </a:fld>
            <a:endParaRPr lang="en-AU">
              <a:solidFill>
                <a:srgbClr val="895D1D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B230-E61E-4B95-978A-8037F3E17681}" type="datetimeFigureOut">
              <a:rPr lang="en-AU" smtClean="0">
                <a:solidFill>
                  <a:srgbClr val="895D1D"/>
                </a:solidFill>
              </a:rPr>
              <a:pPr/>
              <a:t>27/09/2017</a:t>
            </a:fld>
            <a:endParaRPr lang="en-AU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1378-4875-4FFB-AAAA-87CE16D4C1C2}" type="slidenum">
              <a:rPr lang="en-AU" smtClean="0">
                <a:solidFill>
                  <a:srgbClr val="895D1D"/>
                </a:solidFill>
              </a:rPr>
              <a:pPr/>
              <a:t>‹#›</a:t>
            </a:fld>
            <a:endParaRPr lang="en-AU">
              <a:solidFill>
                <a:srgbClr val="895D1D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B230-E61E-4B95-978A-8037F3E17681}" type="datetimeFigureOut">
              <a:rPr lang="en-AU" smtClean="0">
                <a:solidFill>
                  <a:srgbClr val="895D1D"/>
                </a:solidFill>
              </a:rPr>
              <a:pPr/>
              <a:t>27/09/2017</a:t>
            </a:fld>
            <a:endParaRPr lang="en-AU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1378-4875-4FFB-AAAA-87CE16D4C1C2}" type="slidenum">
              <a:rPr lang="en-AU" smtClean="0">
                <a:solidFill>
                  <a:srgbClr val="895D1D"/>
                </a:solidFill>
              </a:rPr>
              <a:pPr/>
              <a:t>‹#›</a:t>
            </a:fld>
            <a:endParaRPr lang="en-AU">
              <a:solidFill>
                <a:srgbClr val="895D1D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B230-E61E-4B95-978A-8037F3E17681}" type="datetimeFigureOut">
              <a:rPr lang="en-AU" smtClean="0">
                <a:solidFill>
                  <a:srgbClr val="895D1D"/>
                </a:solidFill>
              </a:rPr>
              <a:pPr/>
              <a:t>27/09/2017</a:t>
            </a:fld>
            <a:endParaRPr lang="en-AU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1378-4875-4FFB-AAAA-87CE16D4C1C2}" type="slidenum">
              <a:rPr lang="en-AU" smtClean="0">
                <a:solidFill>
                  <a:srgbClr val="895D1D"/>
                </a:solidFill>
              </a:rPr>
              <a:pPr/>
              <a:t>‹#›</a:t>
            </a:fld>
            <a:endParaRPr lang="en-AU">
              <a:solidFill>
                <a:srgbClr val="895D1D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B230-E61E-4B95-978A-8037F3E17681}" type="datetimeFigureOut">
              <a:rPr lang="en-AU" smtClean="0">
                <a:solidFill>
                  <a:srgbClr val="895D1D"/>
                </a:solidFill>
              </a:rPr>
              <a:pPr/>
              <a:t>27/09/2017</a:t>
            </a:fld>
            <a:endParaRPr lang="en-AU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1378-4875-4FFB-AAAA-87CE16D4C1C2}" type="slidenum">
              <a:rPr lang="en-AU" smtClean="0">
                <a:solidFill>
                  <a:srgbClr val="895D1D"/>
                </a:solidFill>
              </a:rPr>
              <a:pPr/>
              <a:t>‹#›</a:t>
            </a:fld>
            <a:endParaRPr lang="en-AU">
              <a:solidFill>
                <a:srgbClr val="895D1D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B230-E61E-4B95-978A-8037F3E17681}" type="datetimeFigureOut">
              <a:rPr lang="en-AU" smtClean="0">
                <a:solidFill>
                  <a:srgbClr val="895D1D"/>
                </a:solidFill>
              </a:rPr>
              <a:pPr/>
              <a:t>27/09/2017</a:t>
            </a:fld>
            <a:endParaRPr lang="en-AU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1378-4875-4FFB-AAAA-87CE16D4C1C2}" type="slidenum">
              <a:rPr lang="en-AU" smtClean="0">
                <a:solidFill>
                  <a:srgbClr val="895D1D"/>
                </a:solidFill>
              </a:rPr>
              <a:pPr/>
              <a:t>‹#›</a:t>
            </a:fld>
            <a:endParaRPr lang="en-AU">
              <a:solidFill>
                <a:srgbClr val="895D1D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B230-E61E-4B95-978A-8037F3E17681}" type="datetimeFigureOut">
              <a:rPr lang="en-AU" smtClean="0">
                <a:solidFill>
                  <a:srgbClr val="895D1D"/>
                </a:solidFill>
              </a:rPr>
              <a:pPr/>
              <a:t>27/09/2017</a:t>
            </a:fld>
            <a:endParaRPr lang="en-AU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1378-4875-4FFB-AAAA-87CE16D4C1C2}" type="slidenum">
              <a:rPr lang="en-AU" smtClean="0">
                <a:solidFill>
                  <a:srgbClr val="895D1D"/>
                </a:solidFill>
              </a:rPr>
              <a:pPr/>
              <a:t>‹#›</a:t>
            </a:fld>
            <a:endParaRPr lang="en-AU">
              <a:solidFill>
                <a:srgbClr val="895D1D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B230-E61E-4B95-978A-8037F3E17681}" type="datetimeFigureOut">
              <a:rPr lang="en-AU" smtClean="0">
                <a:solidFill>
                  <a:srgbClr val="895D1D"/>
                </a:solidFill>
              </a:rPr>
              <a:pPr/>
              <a:t>27/09/2017</a:t>
            </a:fld>
            <a:endParaRPr lang="en-AU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1378-4875-4FFB-AAAA-87CE16D4C1C2}" type="slidenum">
              <a:rPr lang="en-AU" smtClean="0">
                <a:solidFill>
                  <a:srgbClr val="895D1D"/>
                </a:solidFill>
              </a:rPr>
              <a:pPr/>
              <a:t>‹#›</a:t>
            </a:fld>
            <a:endParaRPr lang="en-AU">
              <a:solidFill>
                <a:srgbClr val="895D1D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B230-E61E-4B95-978A-8037F3E17681}" type="datetimeFigureOut">
              <a:rPr lang="en-AU" smtClean="0">
                <a:solidFill>
                  <a:srgbClr val="895D1D"/>
                </a:solidFill>
              </a:rPr>
              <a:pPr/>
              <a:t>27/09/2017</a:t>
            </a:fld>
            <a:endParaRPr lang="en-AU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D1F1378-4875-4FFB-AAAA-87CE16D4C1C2}" type="slidenum">
              <a:rPr lang="en-AU" smtClean="0">
                <a:solidFill>
                  <a:srgbClr val="895D1D"/>
                </a:solidFill>
              </a:rPr>
              <a:pPr/>
              <a:t>‹#›</a:t>
            </a:fld>
            <a:endParaRPr lang="en-AU">
              <a:solidFill>
                <a:srgbClr val="895D1D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4BB230-E61E-4B95-978A-8037F3E17681}" type="datetimeFigureOut">
              <a:rPr lang="en-AU" smtClean="0">
                <a:solidFill>
                  <a:srgbClr val="895D1D"/>
                </a:solidFill>
              </a:rPr>
              <a:pPr/>
              <a:t>27/09/2017</a:t>
            </a:fld>
            <a:endParaRPr lang="en-AU">
              <a:solidFill>
                <a:srgbClr val="895D1D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AU">
              <a:solidFill>
                <a:srgbClr val="895D1D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1F1378-4875-4FFB-AAAA-87CE16D4C1C2}" type="slidenum">
              <a:rPr lang="en-AU" smtClean="0">
                <a:solidFill>
                  <a:srgbClr val="895D1D"/>
                </a:solidFill>
              </a:rPr>
              <a:pPr/>
              <a:t>‹#›</a:t>
            </a:fld>
            <a:endParaRPr lang="en-AU">
              <a:solidFill>
                <a:srgbClr val="895D1D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54713" cy="1910716"/>
          </a:xfrm>
        </p:spPr>
        <p:txBody>
          <a:bodyPr>
            <a:normAutofit/>
          </a:bodyPr>
          <a:lstStyle/>
          <a:p>
            <a:pPr algn="ctr"/>
            <a:r>
              <a:rPr lang="en-AU" dirty="0" smtClean="0"/>
              <a:t>Ministry of Fisheries and Marine Resources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683568" y="4509120"/>
            <a:ext cx="7772400" cy="2088232"/>
          </a:xfrm>
        </p:spPr>
        <p:txBody>
          <a:bodyPr>
            <a:noAutofit/>
          </a:bodyPr>
          <a:lstStyle/>
          <a:p>
            <a:r>
              <a:rPr lang="en-AU" sz="2000" dirty="0" smtClean="0"/>
              <a:t>Prepared for Solomon Islands National Roundtable Workshop – Promoting Nutritious Food Systems in the Pacific Islands</a:t>
            </a:r>
          </a:p>
          <a:p>
            <a:r>
              <a:rPr lang="en-AU" sz="2000" dirty="0" smtClean="0"/>
              <a:t>Pacific Casino Hotel, Honiara</a:t>
            </a:r>
          </a:p>
          <a:p>
            <a:endParaRPr lang="en-AU" sz="2000" dirty="0"/>
          </a:p>
          <a:p>
            <a:r>
              <a:rPr lang="en-AU" sz="2000" dirty="0" smtClean="0"/>
              <a:t>By Sophie Natu</a:t>
            </a:r>
          </a:p>
          <a:p>
            <a:r>
              <a:rPr lang="en-AU" sz="2000" dirty="0" smtClean="0"/>
              <a:t>Senior  Fisheries Officer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423465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536" y="764704"/>
            <a:ext cx="8229600" cy="4905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400" dirty="0" smtClean="0"/>
              <a:t>Effort Trend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84784"/>
            <a:ext cx="8229600" cy="377728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Depletion of important commercial species is very evident </a:t>
            </a:r>
          </a:p>
          <a:p>
            <a:pPr eaLnBrk="1" hangingPunct="1">
              <a:defRPr/>
            </a:pPr>
            <a:r>
              <a:rPr lang="en-US" dirty="0" smtClean="0"/>
              <a:t>Generally effort is higher as compared to the “good old days”</a:t>
            </a:r>
          </a:p>
          <a:p>
            <a:pPr eaLnBrk="1" hangingPunct="1">
              <a:defRPr/>
            </a:pPr>
            <a:r>
              <a:rPr lang="en-US" dirty="0" smtClean="0"/>
              <a:t>Due to high fishing pressure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		- shift from subsistence to cash base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		- increase population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159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Thank you and Any Questions !!!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690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Importance of Coastal Marine Resources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08911" cy="5256584"/>
          </a:xfrm>
        </p:spPr>
        <p:txBody>
          <a:bodyPr>
            <a:normAutofit fontScale="85000" lnSpcReduction="2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solidFill>
                  <a:srgbClr val="FF0000"/>
                </a:solidFill>
                <a:latin typeface="Arial"/>
                <a:ea typeface="Calibri"/>
                <a:cs typeface="Arial"/>
              </a:rPr>
              <a:t>Food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Arial"/>
                <a:ea typeface="Calibri"/>
                <a:cs typeface="Arial"/>
              </a:rPr>
              <a:t>Solomon </a:t>
            </a:r>
            <a:r>
              <a:rPr lang="en-US" sz="2800" dirty="0">
                <a:latin typeface="Arial"/>
                <a:ea typeface="Calibri"/>
                <a:cs typeface="Arial"/>
              </a:rPr>
              <a:t>Islanders rely upon fish for over 20% of their  </a:t>
            </a:r>
            <a:r>
              <a:rPr lang="en-US" sz="2800" dirty="0" smtClean="0">
                <a:latin typeface="Arial"/>
                <a:ea typeface="Calibri"/>
                <a:cs typeface="Arial"/>
              </a:rPr>
              <a:t>   protein </a:t>
            </a:r>
            <a:r>
              <a:rPr lang="en-US" sz="2800" dirty="0">
                <a:latin typeface="Arial"/>
                <a:ea typeface="Calibri"/>
                <a:cs typeface="Arial"/>
              </a:rPr>
              <a:t>needs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Arial"/>
                <a:ea typeface="Calibri"/>
                <a:cs typeface="Arial"/>
              </a:rPr>
              <a:t>Over 60% of the population rely on subsistence fishing.</a:t>
            </a:r>
          </a:p>
          <a:p>
            <a:pPr>
              <a:spcBef>
                <a:spcPts val="0"/>
              </a:spcBef>
            </a:pPr>
            <a:r>
              <a:rPr lang="en-US" sz="2800" dirty="0" smtClean="0">
                <a:latin typeface="Arial"/>
                <a:ea typeface="Calibri"/>
                <a:cs typeface="Arial"/>
              </a:rPr>
              <a:t>In </a:t>
            </a:r>
            <a:r>
              <a:rPr lang="en-US" sz="2800" dirty="0">
                <a:latin typeface="Arial"/>
                <a:ea typeface="Calibri"/>
                <a:cs typeface="Arial"/>
              </a:rPr>
              <a:t>places of high population growth, lack of alternative protein sources, and destructive fishing practices threatens sustainability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Arial"/>
              <a:ea typeface="Calibri"/>
              <a:cs typeface="Arial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solidFill>
                  <a:srgbClr val="FF0000"/>
                </a:solidFill>
                <a:latin typeface="Arial"/>
                <a:ea typeface="Calibri"/>
                <a:cs typeface="Arial"/>
              </a:rPr>
              <a:t>Income</a:t>
            </a:r>
            <a:r>
              <a:rPr lang="en-US" sz="2800" dirty="0" smtClean="0">
                <a:latin typeface="Arial"/>
                <a:ea typeface="Calibri"/>
                <a:cs typeface="Arial"/>
              </a:rPr>
              <a:t> </a:t>
            </a:r>
            <a:endParaRPr lang="en-US" sz="2800" dirty="0">
              <a:latin typeface="Arial"/>
              <a:ea typeface="Calibri"/>
              <a:cs typeface="Arial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Arial"/>
                <a:ea typeface="Calibri"/>
                <a:cs typeface="Arial"/>
              </a:rPr>
              <a:t>From artisanal Commercial fishing –valued at SBD $75 million per year (</a:t>
            </a:r>
            <a:r>
              <a:rPr lang="en-US" sz="2100" i="1" dirty="0" smtClean="0">
                <a:latin typeface="Arial"/>
                <a:ea typeface="Calibri"/>
                <a:cs typeface="Arial"/>
              </a:rPr>
              <a:t>MACBIO report, 2017</a:t>
            </a:r>
            <a:r>
              <a:rPr lang="en-US" sz="2800" dirty="0" smtClean="0">
                <a:latin typeface="Arial"/>
                <a:ea typeface="Calibri"/>
                <a:cs typeface="Arial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 dirty="0" smtClean="0">
              <a:latin typeface="Arial"/>
              <a:ea typeface="Calibri"/>
              <a:cs typeface="Arial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solidFill>
                  <a:srgbClr val="FF0000"/>
                </a:solidFill>
                <a:latin typeface="Arial"/>
                <a:ea typeface="Calibri"/>
                <a:cs typeface="Arial"/>
              </a:rPr>
              <a:t>Other importance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Arial"/>
                <a:ea typeface="Calibri"/>
                <a:cs typeface="Arial"/>
              </a:rPr>
              <a:t>incomes from nature-based tourism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Arial"/>
                <a:ea typeface="Calibri"/>
                <a:cs typeface="Arial"/>
              </a:rPr>
              <a:t>Ability to continue cultural practices and values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Arial"/>
                <a:ea typeface="Calibri"/>
                <a:cs typeface="Arial"/>
              </a:rPr>
              <a:t>Regulating services – coastal protection</a:t>
            </a:r>
          </a:p>
          <a:p>
            <a:pPr>
              <a:buClr>
                <a:srgbClr val="0BD0D9"/>
              </a:buClr>
              <a:defRPr/>
            </a:pPr>
            <a:r>
              <a:rPr lang="en-US" b="1" i="1" dirty="0">
                <a:solidFill>
                  <a:prstClr val="black"/>
                </a:solidFill>
              </a:rPr>
              <a:t>Contribute towards our country’s economy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 b="1" i="1" dirty="0" smtClean="0">
              <a:latin typeface="Arial"/>
              <a:ea typeface="Calibri"/>
              <a:cs typeface="Arial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 dirty="0" smtClean="0">
              <a:latin typeface="Arial"/>
              <a:ea typeface="Calibri"/>
              <a:cs typeface="Arial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 dirty="0" smtClean="0">
              <a:solidFill>
                <a:srgbClr val="0070C0"/>
              </a:solidFill>
              <a:latin typeface="Arial"/>
              <a:ea typeface="Calibri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>
              <a:solidFill>
                <a:schemeClr val="tx1"/>
              </a:solidFill>
              <a:latin typeface="Arial"/>
              <a:ea typeface="Calibri"/>
              <a:cs typeface="Arial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59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576064"/>
          </a:xfrm>
        </p:spPr>
        <p:txBody>
          <a:bodyPr>
            <a:normAutofit/>
          </a:bodyPr>
          <a:lstStyle/>
          <a:p>
            <a:r>
              <a:rPr lang="en-A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Government policies and legislation</a:t>
            </a:r>
            <a:endParaRPr lang="en-A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/>
          </a:bodyPr>
          <a:lstStyle/>
          <a:p>
            <a:r>
              <a:rPr lang="en-AU" dirty="0" smtClean="0">
                <a:solidFill>
                  <a:srgbClr val="FF0000"/>
                </a:solidFill>
              </a:rPr>
              <a:t>MFMR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AU" dirty="0" smtClean="0"/>
              <a:t>Fisheries Management Act 2015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AU" dirty="0" smtClean="0"/>
              <a:t>MFMR Strategy 2017 – 2019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AU" dirty="0" smtClean="0"/>
              <a:t>MFMR Corporate Plan 2015 – 2018</a:t>
            </a:r>
          </a:p>
          <a:p>
            <a:pPr marL="0" indent="0">
              <a:buNone/>
            </a:pPr>
            <a:endParaRPr lang="en-AU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AU" dirty="0" smtClean="0">
                <a:solidFill>
                  <a:srgbClr val="FF0000"/>
                </a:solidFill>
              </a:rPr>
              <a:t>Provincial Government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AU" dirty="0" smtClean="0"/>
              <a:t>Provincial Government Act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AU" dirty="0" smtClean="0"/>
              <a:t>Provincial Ordinances 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0421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2088"/>
          </a:xfrm>
        </p:spPr>
        <p:txBody>
          <a:bodyPr>
            <a:normAutofit/>
          </a:bodyPr>
          <a:lstStyle/>
          <a:p>
            <a:r>
              <a:rPr lang="en-AU" sz="3200" dirty="0" smtClean="0"/>
              <a:t>Regional Policies</a:t>
            </a:r>
            <a:endParaRPr lang="en-AU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r>
              <a:rPr lang="en-AU" dirty="0" smtClean="0"/>
              <a:t>Coral Triangle Initiative on Coral Reefs, Fisheries and Food Security (CTI- CFF) – Solomon Islands National Plan of Action – CBRM focused</a:t>
            </a:r>
          </a:p>
          <a:p>
            <a:r>
              <a:rPr lang="en-AU" dirty="0" smtClean="0"/>
              <a:t>Secretariat of the Pacific Community (SPC) – A new song </a:t>
            </a:r>
            <a:endParaRPr lang="en-AU" dirty="0" smtClean="0"/>
          </a:p>
          <a:p>
            <a:r>
              <a:rPr lang="en-AU" dirty="0" smtClean="0"/>
              <a:t>SPREP </a:t>
            </a:r>
            <a:endParaRPr lang="en-AU" dirty="0"/>
          </a:p>
          <a:p>
            <a:r>
              <a:rPr lang="en-AU" dirty="0" smtClean="0"/>
              <a:t>MSG Road map for Inshore Fisheries Management and Sustainable Development 2015 - 2024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09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08688"/>
          </a:xfrm>
        </p:spPr>
        <p:txBody>
          <a:bodyPr>
            <a:normAutofit/>
          </a:bodyPr>
          <a:lstStyle/>
          <a:p>
            <a:r>
              <a:rPr lang="en-AU" sz="3200" dirty="0" smtClean="0"/>
              <a:t>International Policies</a:t>
            </a:r>
            <a:endParaRPr lang="en-AU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r>
              <a:rPr lang="en-AU" dirty="0" smtClean="0"/>
              <a:t>SDG 14</a:t>
            </a:r>
          </a:p>
          <a:p>
            <a:r>
              <a:rPr lang="en-AU" dirty="0" smtClean="0"/>
              <a:t>United Nations Ocean Conference – call for action and commitments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88975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Current MFMR engagement/activities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Awareness and education – key messages</a:t>
            </a:r>
          </a:p>
          <a:p>
            <a:r>
              <a:rPr lang="en-AU" dirty="0" smtClean="0"/>
              <a:t>Community management plans – legalizing by-laws</a:t>
            </a:r>
          </a:p>
          <a:p>
            <a:r>
              <a:rPr lang="en-AU" dirty="0" smtClean="0"/>
              <a:t>Constituency Fisheries Centres</a:t>
            </a:r>
          </a:p>
          <a:p>
            <a:r>
              <a:rPr lang="en-AU" dirty="0" smtClean="0"/>
              <a:t>Fish Aggregating Devices (FADs)</a:t>
            </a:r>
          </a:p>
          <a:p>
            <a:r>
              <a:rPr lang="en-AU" dirty="0" smtClean="0"/>
              <a:t>Aquaculture – seaweed &amp; tilapia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58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736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AU" sz="4000" dirty="0" smtClean="0">
                <a:solidFill>
                  <a:schemeClr val="accent2">
                    <a:lumMod val="75000"/>
                  </a:schemeClr>
                </a:solidFill>
              </a:rPr>
              <a:t>The challenge for food security</a:t>
            </a:r>
            <a:endParaRPr lang="en-AU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1295400"/>
            <a:ext cx="7015249" cy="1704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66800" y="2819400"/>
            <a:ext cx="63534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b="1" dirty="0" smtClean="0">
                <a:solidFill>
                  <a:srgbClr val="002060"/>
                </a:solidFill>
              </a:rPr>
              <a:t>Fish needed for good nutrition (35 kg per person per year)</a:t>
            </a:r>
            <a:endParaRPr lang="en-AU" sz="2000" b="1" dirty="0">
              <a:solidFill>
                <a:srgbClr val="002060"/>
              </a:solidFill>
            </a:endParaRP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67000" y="3429000"/>
            <a:ext cx="4062412" cy="2589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68475" y="3696031"/>
            <a:ext cx="1085401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68475" y="4283366"/>
            <a:ext cx="1888442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83714" y="4876799"/>
            <a:ext cx="2290748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68475" y="5486398"/>
            <a:ext cx="373162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675960" y="6262130"/>
            <a:ext cx="4062412" cy="5958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29000" y="6248400"/>
            <a:ext cx="2617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b="1" dirty="0" smtClean="0">
                <a:solidFill>
                  <a:srgbClr val="002060"/>
                </a:solidFill>
              </a:rPr>
              <a:t>Fish needed  (tonnes x 1000)</a:t>
            </a:r>
            <a:endParaRPr lang="en-AU" sz="1600" b="1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667000" y="5943600"/>
            <a:ext cx="41200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solidFill>
                  <a:srgbClr val="002060"/>
                </a:solidFill>
              </a:rPr>
              <a:t>0          10         20          30        40         50          60        70</a:t>
            </a:r>
            <a:endParaRPr lang="en-AU" sz="1400" dirty="0">
              <a:solidFill>
                <a:srgbClr val="00206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887242" y="3989077"/>
            <a:ext cx="728878" cy="2714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8415" y="1300589"/>
            <a:ext cx="1826141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AU" sz="1600" b="1" dirty="0" smtClean="0">
                <a:solidFill>
                  <a:srgbClr val="002060"/>
                </a:solidFill>
              </a:rPr>
              <a:t>Solomon Islands</a:t>
            </a:r>
            <a:endParaRPr lang="en-AU" sz="1600" b="1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55708" y="3919804"/>
            <a:ext cx="1826141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AU" sz="1600" b="1" dirty="0" smtClean="0">
                <a:solidFill>
                  <a:srgbClr val="002060"/>
                </a:solidFill>
              </a:rPr>
              <a:t>Solomon Islands</a:t>
            </a:r>
            <a:endParaRPr lang="en-AU" sz="1600" b="1" dirty="0">
              <a:solidFill>
                <a:srgbClr val="002060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0" y="5486400"/>
            <a:ext cx="2667000" cy="990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solidFill>
                  <a:prstClr val="black"/>
                </a:solidFill>
              </a:rPr>
              <a:t>Source: Dr Johann Bell , SPC Presentation</a:t>
            </a:r>
            <a:endParaRPr lang="en-US" sz="1600" b="1" i="1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87242" y="3734067"/>
            <a:ext cx="109512" cy="1857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54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1268" y="221851"/>
            <a:ext cx="7524750" cy="1168400"/>
          </a:xfrm>
        </p:spPr>
        <p:txBody>
          <a:bodyPr anchor="t">
            <a:noAutofit/>
          </a:bodyPr>
          <a:lstStyle/>
          <a:p>
            <a:r>
              <a:rPr lang="en-NZ" sz="3600" b="1" dirty="0" smtClean="0"/>
              <a:t>Phase 1 (2013-2015): Mobile phone technology – collection of market data from Honiara market outlets</a:t>
            </a:r>
            <a:endParaRPr lang="en-NZ" sz="3600" b="1" dirty="0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9965530"/>
              </p:ext>
            </p:extLst>
          </p:nvPr>
        </p:nvGraphicFramePr>
        <p:xfrm>
          <a:off x="107504" y="1844824"/>
          <a:ext cx="4539982" cy="4762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8781998"/>
              </p:ext>
            </p:extLst>
          </p:nvPr>
        </p:nvGraphicFramePr>
        <p:xfrm>
          <a:off x="4788024" y="1844824"/>
          <a:ext cx="4268244" cy="4671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708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THREATS TO INSHORE RESOURCES /ENVIRONMENTAL ISSUES</a:t>
            </a:r>
            <a:endParaRPr lang="en-US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19200"/>
            <a:ext cx="7427169" cy="5334000"/>
          </a:xfr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(1) Drivers of Change;</a:t>
            </a:r>
          </a:p>
          <a:p>
            <a:pPr marL="536575" indent="-174625"/>
            <a:r>
              <a:rPr lang="en-US" dirty="0" smtClean="0"/>
              <a:t>Climate change – temp increase, sea level rise and ocean acidification </a:t>
            </a:r>
          </a:p>
          <a:p>
            <a:pPr marL="536575" indent="-174625"/>
            <a:r>
              <a:rPr lang="en-US" dirty="0" smtClean="0"/>
              <a:t>Population growth</a:t>
            </a:r>
          </a:p>
          <a:p>
            <a:pPr marL="450850" indent="-450850">
              <a:buNone/>
            </a:pPr>
            <a:r>
              <a:rPr lang="en-US" dirty="0" smtClean="0"/>
              <a:t>(2) Overfishing – simply catching too many fish</a:t>
            </a:r>
          </a:p>
          <a:p>
            <a:pPr marL="512763" indent="-512763">
              <a:buNone/>
            </a:pPr>
            <a:r>
              <a:rPr lang="en-US" dirty="0" smtClean="0"/>
              <a:t>(2) Destructive fishing methods</a:t>
            </a:r>
          </a:p>
          <a:p>
            <a:pPr marL="450850" indent="-450850">
              <a:buNone/>
            </a:pPr>
            <a:r>
              <a:rPr lang="en-US" dirty="0" smtClean="0"/>
              <a:t>(3) Agriculture-land use i.e. slash and burn.</a:t>
            </a:r>
          </a:p>
          <a:p>
            <a:pPr>
              <a:buNone/>
            </a:pPr>
            <a:r>
              <a:rPr lang="en-US" dirty="0" smtClean="0"/>
              <a:t>(4) Pollution</a:t>
            </a:r>
          </a:p>
          <a:p>
            <a:pPr marL="450850" indent="-450850">
              <a:buNone/>
            </a:pPr>
            <a:r>
              <a:rPr lang="en-US" dirty="0" smtClean="0"/>
              <a:t>(5) Development; deforestation, mining</a:t>
            </a:r>
          </a:p>
        </p:txBody>
      </p:sp>
    </p:spTree>
    <p:extLst>
      <p:ext uri="{BB962C8B-B14F-4D97-AF65-F5344CB8AC3E}">
        <p14:creationId xmlns:p14="http://schemas.microsoft.com/office/powerpoint/2010/main" val="347549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5899</TotalTime>
  <Words>441</Words>
  <Application>Microsoft Office PowerPoint</Application>
  <PresentationFormat>On-screen Show (4:3)</PresentationFormat>
  <Paragraphs>75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Ministry of Fisheries and Marine Resources</vt:lpstr>
      <vt:lpstr>Importance of Coastal Marine Resources</vt:lpstr>
      <vt:lpstr>Government policies and legislation</vt:lpstr>
      <vt:lpstr>Regional Policies</vt:lpstr>
      <vt:lpstr>International Policies</vt:lpstr>
      <vt:lpstr>Current MFMR engagement/activities</vt:lpstr>
      <vt:lpstr>The challenge for food security</vt:lpstr>
      <vt:lpstr>Phase 1 (2013-2015): Mobile phone technology – collection of market data from Honiara market outlets</vt:lpstr>
      <vt:lpstr>THREATS TO INSHORE RESOURCES /ENVIRONMENTAL ISSUES</vt:lpstr>
      <vt:lpstr>Effort Trend</vt:lpstr>
      <vt:lpstr>Thank you and Any Questions !!!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Coastal Resource Management Training Module</dc:title>
  <dc:creator>User</dc:creator>
  <cp:lastModifiedBy>Sophia Natu</cp:lastModifiedBy>
  <cp:revision>218</cp:revision>
  <dcterms:created xsi:type="dcterms:W3CDTF">2016-07-04T03:16:50Z</dcterms:created>
  <dcterms:modified xsi:type="dcterms:W3CDTF">2017-09-26T21:02:09Z</dcterms:modified>
</cp:coreProperties>
</file>