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65" r:id="rId4"/>
    <p:sldId id="262" r:id="rId5"/>
    <p:sldId id="263" r:id="rId6"/>
    <p:sldId id="264" r:id="rId7"/>
    <p:sldId id="266" r:id="rId8"/>
    <p:sldId id="267" r:id="rId9"/>
    <p:sldId id="268" r:id="rId10"/>
    <p:sldId id="272" r:id="rId11"/>
    <p:sldId id="273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6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35"/>
    <p:restoredTop sz="93217"/>
  </p:normalViewPr>
  <p:slideViewPr>
    <p:cSldViewPr snapToGrid="0" snapToObjects="1">
      <p:cViewPr varScale="1">
        <p:scale>
          <a:sx n="69" d="100"/>
          <a:sy n="69" d="100"/>
        </p:scale>
        <p:origin x="-12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Vendors at HCM (n=705)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578</c:v>
                </c:pt>
                <c:pt idx="1">
                  <c:v>127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Duration of Stay at HCM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A=1/2 - 1 day</c:v>
                </c:pt>
                <c:pt idx="1">
                  <c:v>B=2-3 days</c:v>
                </c:pt>
                <c:pt idx="2">
                  <c:v>C=4-5 days</c:v>
                </c:pt>
                <c:pt idx="3">
                  <c:v>D=6-7 days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476</c:v>
                </c:pt>
                <c:pt idx="1">
                  <c:v>89</c:v>
                </c:pt>
                <c:pt idx="2">
                  <c:v>6</c:v>
                </c:pt>
                <c:pt idx="3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A=1/2 - 1 day</c:v>
                </c:pt>
                <c:pt idx="1">
                  <c:v>B=2-3 days</c:v>
                </c:pt>
                <c:pt idx="2">
                  <c:v>C=4-5 days</c:v>
                </c:pt>
                <c:pt idx="3">
                  <c:v>D=6-7 days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74</c:v>
                </c:pt>
                <c:pt idx="1">
                  <c:v>50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206080"/>
        <c:axId val="76207616"/>
        <c:axId val="0"/>
      </c:bar3DChart>
      <c:catAx>
        <c:axId val="76206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6207616"/>
        <c:crosses val="autoZero"/>
        <c:auto val="1"/>
        <c:lblAlgn val="ctr"/>
        <c:lblOffset val="100"/>
        <c:noMultiLvlLbl val="0"/>
      </c:catAx>
      <c:valAx>
        <c:axId val="76207616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762060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 HCM Vendors Relationship Status (n=579)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A=Married</c:v>
                </c:pt>
                <c:pt idx="1">
                  <c:v>B=Living together (with partner)</c:v>
                </c:pt>
                <c:pt idx="2">
                  <c:v>C=Single</c:v>
                </c:pt>
                <c:pt idx="3">
                  <c:v>D=Widowed</c:v>
                </c:pt>
                <c:pt idx="4">
                  <c:v>E=Divorced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447</c:v>
                </c:pt>
                <c:pt idx="1">
                  <c:v>27</c:v>
                </c:pt>
                <c:pt idx="2">
                  <c:v>51</c:v>
                </c:pt>
                <c:pt idx="3">
                  <c:v>23</c:v>
                </c:pt>
                <c:pt idx="4">
                  <c:v>31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0193024"/>
        <c:axId val="45504384"/>
      </c:barChart>
      <c:catAx>
        <c:axId val="4019302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5504384"/>
        <c:crosses val="autoZero"/>
        <c:auto val="1"/>
        <c:lblAlgn val="ctr"/>
        <c:lblOffset val="100"/>
        <c:noMultiLvlLbl val="0"/>
      </c:catAx>
      <c:valAx>
        <c:axId val="45504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19302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 Vendors at HCM Relationship Status (n=127)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A=Married</c:v>
                </c:pt>
                <c:pt idx="1">
                  <c:v>B=Living together (with partner)</c:v>
                </c:pt>
                <c:pt idx="2">
                  <c:v>C=Single</c:v>
                </c:pt>
                <c:pt idx="3">
                  <c:v>D=Widowed</c:v>
                </c:pt>
                <c:pt idx="4">
                  <c:v>E=Divorced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6</c:v>
                </c:pt>
                <c:pt idx="2">
                  <c:v>17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6015232"/>
        <c:axId val="46012288"/>
      </c:barChart>
      <c:valAx>
        <c:axId val="46012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015232"/>
        <c:crosses val="autoZero"/>
        <c:crossBetween val="between"/>
      </c:valAx>
      <c:catAx>
        <c:axId val="460152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6012288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Whose produce is it? (n=705)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A=Mine</c:v>
                </c:pt>
                <c:pt idx="1">
                  <c:v>B=I am selling on behalf of my family</c:v>
                </c:pt>
                <c:pt idx="2">
                  <c:v>C=I bought this produce for others to sell today</c:v>
                </c:pt>
                <c:pt idx="3">
                  <c:v>D=Other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493</c:v>
                </c:pt>
                <c:pt idx="1">
                  <c:v>52</c:v>
                </c:pt>
                <c:pt idx="2">
                  <c:v>147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2820736"/>
        <c:axId val="42831872"/>
      </c:barChart>
      <c:catAx>
        <c:axId val="4282073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2831872"/>
        <c:crosses val="autoZero"/>
        <c:auto val="1"/>
        <c:lblAlgn val="ctr"/>
        <c:lblOffset val="100"/>
        <c:noMultiLvlLbl val="0"/>
      </c:catAx>
      <c:valAx>
        <c:axId val="42831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282073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Origin of Market Produce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Honiara city area</c:v>
                </c:pt>
                <c:pt idx="1">
                  <c:v>East Guadalcanal</c:v>
                </c:pt>
                <c:pt idx="2">
                  <c:v>West Guadalcanal</c:v>
                </c:pt>
                <c:pt idx="3">
                  <c:v>Malaita</c:v>
                </c:pt>
                <c:pt idx="4">
                  <c:v>Savo Island</c:v>
                </c:pt>
                <c:pt idx="5">
                  <c:v>Isabel</c:v>
                </c:pt>
                <c:pt idx="6">
                  <c:v>Ngella</c:v>
                </c:pt>
                <c:pt idx="7">
                  <c:v>Other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27</c:v>
                </c:pt>
                <c:pt idx="1">
                  <c:v>416</c:v>
                </c:pt>
                <c:pt idx="2">
                  <c:v>148</c:v>
                </c:pt>
                <c:pt idx="3">
                  <c:v>19</c:v>
                </c:pt>
                <c:pt idx="4">
                  <c:v>18</c:v>
                </c:pt>
                <c:pt idx="5">
                  <c:v>9</c:v>
                </c:pt>
                <c:pt idx="6">
                  <c:v>29</c:v>
                </c:pt>
                <c:pt idx="7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8132920208078704"/>
          <c:y val="0.18403724295375901"/>
          <c:w val="0.20711845134881601"/>
          <c:h val="0.499315040406427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Produce from 97 East Guadalcanal Villages (n=417)</c:v>
                </c:pt>
              </c:strCache>
            </c:strRef>
          </c:tx>
          <c:spPr>
            <a:ln w="47625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No response</c:v>
                </c:pt>
                <c:pt idx="1">
                  <c:v>Tasiboko</c:v>
                </c:pt>
                <c:pt idx="2">
                  <c:v>Barande</c:v>
                </c:pt>
                <c:pt idx="3">
                  <c:v>Kolona</c:v>
                </c:pt>
                <c:pt idx="4">
                  <c:v>Suaghi</c:v>
                </c:pt>
                <c:pt idx="5">
                  <c:v>Recko</c:v>
                </c:pt>
                <c:pt idx="6">
                  <c:v>Numbu</c:v>
                </c:pt>
                <c:pt idx="7">
                  <c:v> GPPOL Area</c:v>
                </c:pt>
                <c:pt idx="8">
                  <c:v>Henderson</c:v>
                </c:pt>
                <c:pt idx="9">
                  <c:v>Papanga</c:v>
                </c:pt>
                <c:pt idx="10">
                  <c:v>Ruavatu</c:v>
                </c:pt>
                <c:pt idx="11">
                  <c:v>Not Sure</c:v>
                </c:pt>
                <c:pt idx="12">
                  <c:v>Balasuna</c:v>
                </c:pt>
                <c:pt idx="13">
                  <c:v>Malango</c:v>
                </c:pt>
                <c:pt idx="14">
                  <c:v>Mangautu</c:v>
                </c:pt>
                <c:pt idx="15">
                  <c:v>Ngalibiu</c:v>
                </c:pt>
                <c:pt idx="16">
                  <c:v>Ghorabau</c:v>
                </c:pt>
                <c:pt idx="17">
                  <c:v>Villages &lt;5 sales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49</c:v>
                </c:pt>
                <c:pt idx="1">
                  <c:v>24</c:v>
                </c:pt>
                <c:pt idx="2">
                  <c:v>23</c:v>
                </c:pt>
                <c:pt idx="3">
                  <c:v>21</c:v>
                </c:pt>
                <c:pt idx="4">
                  <c:v>21</c:v>
                </c:pt>
                <c:pt idx="5">
                  <c:v>16</c:v>
                </c:pt>
                <c:pt idx="6">
                  <c:v>14</c:v>
                </c:pt>
                <c:pt idx="7">
                  <c:v>40</c:v>
                </c:pt>
                <c:pt idx="8">
                  <c:v>11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6</c:v>
                </c:pt>
                <c:pt idx="15">
                  <c:v>6</c:v>
                </c:pt>
                <c:pt idx="16">
                  <c:v>5</c:v>
                </c:pt>
                <c:pt idx="17">
                  <c:v>136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5353984"/>
        <c:axId val="45356928"/>
      </c:barChart>
      <c:catAx>
        <c:axId val="453539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5356928"/>
        <c:crosses val="autoZero"/>
        <c:auto val="1"/>
        <c:lblAlgn val="ctr"/>
        <c:lblOffset val="100"/>
        <c:noMultiLvlLbl val="0"/>
      </c:catAx>
      <c:valAx>
        <c:axId val="45356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35398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East G</a:t>
            </a:r>
            <a:r>
              <a:rPr lang="en-US" dirty="0"/>
              <a:t>. </a:t>
            </a:r>
            <a:r>
              <a:rPr lang="en-US" dirty="0" smtClean="0"/>
              <a:t>Province </a:t>
            </a:r>
            <a:r>
              <a:rPr lang="en-US" dirty="0"/>
              <a:t>Mode of Transport (n=417)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EastG. Prov ince Mode of Transport (n=417)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A=boat</c:v>
                </c:pt>
                <c:pt idx="1">
                  <c:v>B=taxi</c:v>
                </c:pt>
                <c:pt idx="2">
                  <c:v>C=truck</c:v>
                </c:pt>
                <c:pt idx="3">
                  <c:v>D=bus</c:v>
                </c:pt>
                <c:pt idx="4">
                  <c:v>E=car</c:v>
                </c:pt>
                <c:pt idx="5">
                  <c:v>F=foot(walked)</c:v>
                </c:pt>
                <c:pt idx="6">
                  <c:v>G=Bought at Market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</c:v>
                </c:pt>
                <c:pt idx="1">
                  <c:v>16</c:v>
                </c:pt>
                <c:pt idx="2">
                  <c:v>272</c:v>
                </c:pt>
                <c:pt idx="3">
                  <c:v>27</c:v>
                </c:pt>
                <c:pt idx="4">
                  <c:v>6</c:v>
                </c:pt>
                <c:pt idx="5">
                  <c:v>6</c:v>
                </c:pt>
                <c:pt idx="6">
                  <c:v>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6183168"/>
        <c:axId val="46159744"/>
      </c:barChart>
      <c:valAx>
        <c:axId val="46159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183168"/>
        <c:crosses val="autoZero"/>
        <c:crossBetween val="between"/>
      </c:valAx>
      <c:catAx>
        <c:axId val="461831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46159744"/>
        <c:crosses val="autoZero"/>
        <c:auto val="1"/>
        <c:lblAlgn val="ctr"/>
        <c:lblOffset val="100"/>
        <c:noMultiLvlLbl val="0"/>
      </c:cat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1E5A2-DFEE-7A44-93DD-22EB3C96DDFB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857B6-951C-684B-8089-508A997ED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5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8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3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3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5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5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64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F95B5-D5FE-514A-B449-400B889DC810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20154-675D-2D46-B58A-132193133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9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anouk.ride.com@gmail.com" TargetMode="External"/><Relationship Id="rId4" Type="http://schemas.openxmlformats.org/officeDocument/2006/relationships/hyperlink" Target="mailto:N.Georgeou@westernsydney.edu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022" y="1269069"/>
            <a:ext cx="7772400" cy="1470025"/>
          </a:xfrm>
        </p:spPr>
        <p:txBody>
          <a:bodyPr/>
          <a:lstStyle/>
          <a:p>
            <a:r>
              <a:rPr lang="en-US" dirty="0" smtClean="0"/>
              <a:t>Food Security in Solomon Islands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699" y="2426275"/>
            <a:ext cx="7357535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Nichole Georgeou</a:t>
            </a:r>
          </a:p>
          <a:p>
            <a:r>
              <a:rPr lang="en-US" sz="2200" dirty="0" smtClean="0"/>
              <a:t>Director, Humanitarian and Development Research Initiative (HADRI)</a:t>
            </a:r>
            <a:endParaRPr lang="en-US" sz="2200" dirty="0"/>
          </a:p>
        </p:txBody>
      </p:sp>
      <p:pic>
        <p:nvPicPr>
          <p:cNvPr id="4" name="Picture 3" descr="image_gall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85127"/>
            <a:ext cx="9158598" cy="238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8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865" y="2046110"/>
            <a:ext cx="3070905" cy="4501445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Population increase (85,000-100,000) 29% increase since 2000</a:t>
            </a:r>
          </a:p>
          <a:p>
            <a:r>
              <a:rPr lang="en-US" dirty="0" smtClean="0"/>
              <a:t>Dislocation from food gardens (migration)</a:t>
            </a:r>
          </a:p>
          <a:p>
            <a:r>
              <a:rPr lang="en-US" dirty="0" smtClean="0"/>
              <a:t>Widespread underemployment and unemployment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Honiara Central Market</a:t>
            </a:r>
          </a:p>
          <a:p>
            <a:pPr marL="0" indent="0">
              <a:buNone/>
            </a:pPr>
            <a:r>
              <a:rPr lang="en-US" dirty="0" smtClean="0"/>
              <a:t>7 days a week</a:t>
            </a:r>
          </a:p>
          <a:p>
            <a:pPr marL="0" indent="0">
              <a:buNone/>
            </a:pPr>
            <a:r>
              <a:rPr lang="en-US" dirty="0" smtClean="0"/>
              <a:t>1200-1500 stalls </a:t>
            </a:r>
            <a:br>
              <a:rPr lang="en-US" dirty="0" smtClean="0"/>
            </a:br>
            <a:r>
              <a:rPr lang="en-US" dirty="0" smtClean="0"/>
              <a:t>often 2000 + vendors</a:t>
            </a:r>
          </a:p>
          <a:p>
            <a:pPr marL="0" indent="0">
              <a:buNone/>
            </a:pPr>
            <a:r>
              <a:rPr lang="en-US" dirty="0" smtClean="0"/>
              <a:t>Resellers (“</a:t>
            </a:r>
            <a:r>
              <a:rPr lang="en-US" i="1" dirty="0" err="1" smtClean="0"/>
              <a:t>blackmarket</a:t>
            </a:r>
            <a:r>
              <a:rPr lang="en-US" dirty="0" smtClean="0"/>
              <a:t>”)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12% of food from </a:t>
            </a:r>
            <a:r>
              <a:rPr lang="en-US" dirty="0" err="1" smtClean="0"/>
              <a:t>Savo</a:t>
            </a:r>
            <a:r>
              <a:rPr lang="en-US" dirty="0" smtClean="0"/>
              <a:t> —</a:t>
            </a:r>
            <a:br>
              <a:rPr lang="en-US" dirty="0" smtClean="0"/>
            </a:br>
            <a:r>
              <a:rPr lang="en-US" dirty="0" smtClean="0"/>
              <a:t>(UN Women baseline survey) 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/>
              <a:t>(</a:t>
            </a:r>
            <a:r>
              <a:rPr lang="en-US" i="1" dirty="0" smtClean="0"/>
              <a:t>Portal</a:t>
            </a:r>
            <a:r>
              <a:rPr lang="en-US" dirty="0" smtClean="0"/>
              <a:t>: </a:t>
            </a:r>
            <a:r>
              <a:rPr lang="en-US" i="1" dirty="0" smtClean="0"/>
              <a:t>Interdisciplinary IR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Georgeou/Hawksley 2017)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70457" y="648770"/>
            <a:ext cx="5314965" cy="609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Current Study </a:t>
            </a:r>
            <a:br>
              <a:rPr lang="en-US" dirty="0" smtClean="0"/>
            </a:br>
            <a:r>
              <a:rPr lang="en-US" dirty="0" smtClean="0"/>
              <a:t>of HCM</a:t>
            </a:r>
            <a:r>
              <a:rPr lang="en-US" dirty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Food Stresses</a:t>
            </a:r>
            <a:endParaRPr lang="en-US" dirty="0"/>
          </a:p>
        </p:txBody>
      </p:sp>
      <p:pic>
        <p:nvPicPr>
          <p:cNvPr id="4" name="Picture 3" descr="DSCN4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52" y="0"/>
            <a:ext cx="3010912" cy="2258184"/>
          </a:xfrm>
          <a:prstGeom prst="rect">
            <a:avLst/>
          </a:prstGeom>
        </p:spPr>
      </p:pic>
      <p:pic>
        <p:nvPicPr>
          <p:cNvPr id="8" name="Picture 7" descr="DSCN40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52" y="2258184"/>
            <a:ext cx="3010912" cy="2089607"/>
          </a:xfrm>
          <a:prstGeom prst="rect">
            <a:avLst/>
          </a:prstGeom>
        </p:spPr>
      </p:pic>
      <p:pic>
        <p:nvPicPr>
          <p:cNvPr id="9" name="Picture 8" descr="DSCN40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86" y="0"/>
            <a:ext cx="2475214" cy="3560787"/>
          </a:xfrm>
          <a:prstGeom prst="rect">
            <a:avLst/>
          </a:prstGeom>
        </p:spPr>
      </p:pic>
      <p:pic>
        <p:nvPicPr>
          <p:cNvPr id="11" name="Picture 10" descr="DSCN41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52" y="4347790"/>
            <a:ext cx="3010912" cy="2258185"/>
          </a:xfrm>
          <a:prstGeom prst="rect">
            <a:avLst/>
          </a:prstGeom>
        </p:spPr>
      </p:pic>
      <p:pic>
        <p:nvPicPr>
          <p:cNvPr id="12" name="Picture 11" descr="DSCN409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13" y="3560786"/>
            <a:ext cx="2289967" cy="305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Vendor Survey</a:t>
            </a:r>
          </a:p>
          <a:p>
            <a:pPr lvl="1"/>
            <a:r>
              <a:rPr lang="en-US" dirty="0" smtClean="0"/>
              <a:t>3 months</a:t>
            </a:r>
          </a:p>
          <a:p>
            <a:pPr lvl="1"/>
            <a:r>
              <a:rPr lang="en-US" dirty="0" smtClean="0"/>
              <a:t>Every Friday</a:t>
            </a:r>
          </a:p>
          <a:p>
            <a:pPr lvl="1"/>
            <a:r>
              <a:rPr lang="en-US" dirty="0" smtClean="0"/>
              <a:t>Four enumerators rotating through the market</a:t>
            </a:r>
          </a:p>
          <a:p>
            <a:pPr lvl="1"/>
            <a:r>
              <a:rPr lang="en-US" dirty="0" smtClean="0"/>
              <a:t>23-30 surveys each per day</a:t>
            </a:r>
          </a:p>
          <a:p>
            <a:pPr lvl="1"/>
            <a:r>
              <a:rPr lang="en-US" dirty="0" smtClean="0"/>
              <a:t>150 data entry boxes</a:t>
            </a:r>
          </a:p>
          <a:p>
            <a:pPr lvl="1"/>
            <a:r>
              <a:rPr lang="en-US" dirty="0" smtClean="0"/>
              <a:t>Building up a geospatial view of food production</a:t>
            </a:r>
          </a:p>
          <a:p>
            <a:pPr lvl="1"/>
            <a:r>
              <a:rPr lang="en-US" dirty="0" smtClean="0"/>
              <a:t>Geospatial view of food transportation</a:t>
            </a:r>
          </a:p>
          <a:p>
            <a:pPr lvl="1"/>
            <a:r>
              <a:rPr lang="en-US" dirty="0" smtClean="0"/>
              <a:t>Gender analysis</a:t>
            </a:r>
          </a:p>
          <a:p>
            <a:r>
              <a:rPr lang="en-US" dirty="0" smtClean="0"/>
              <a:t>Consumer Survey</a:t>
            </a:r>
          </a:p>
          <a:p>
            <a:pPr lvl="1"/>
            <a:r>
              <a:rPr lang="en-US" dirty="0" smtClean="0"/>
              <a:t>7 days (week 10)</a:t>
            </a:r>
            <a:endParaRPr lang="en-US" dirty="0"/>
          </a:p>
          <a:p>
            <a:r>
              <a:rPr lang="en-US" dirty="0" smtClean="0"/>
              <a:t>Initial Data Analysis 30 June-18 August (another month to come)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4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/>
          </p:nvPr>
        </p:nvGraphicFramePr>
        <p:xfrm>
          <a:off x="457200" y="1524000"/>
          <a:ext cx="8356600" cy="496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Vendors at HCM (N=705)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24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/>
          </p:nvPr>
        </p:nvGraphicFramePr>
        <p:xfrm>
          <a:off x="292100" y="88900"/>
          <a:ext cx="8248650" cy="6147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267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/>
          </p:nvPr>
        </p:nvGraphicFramePr>
        <p:xfrm>
          <a:off x="482600" y="0"/>
          <a:ext cx="8356600" cy="676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4390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1500" y="1079500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139700" y="0"/>
          <a:ext cx="8839200" cy="669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8885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88900" y="152400"/>
          <a:ext cx="8953500" cy="643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1032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43833985"/>
              </p:ext>
            </p:extLst>
          </p:nvPr>
        </p:nvGraphicFramePr>
        <p:xfrm>
          <a:off x="234950" y="62864"/>
          <a:ext cx="8794750" cy="670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9152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/>
          </p:nvPr>
        </p:nvGraphicFramePr>
        <p:xfrm>
          <a:off x="482600" y="0"/>
          <a:ext cx="83693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3833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37262456"/>
              </p:ext>
            </p:extLst>
          </p:nvPr>
        </p:nvGraphicFramePr>
        <p:xfrm>
          <a:off x="0" y="0"/>
          <a:ext cx="9144000" cy="674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5172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Two studies</a:t>
            </a:r>
          </a:p>
          <a:p>
            <a:pPr marL="514350" indent="-514350">
              <a:buFont typeface="Arial"/>
              <a:buAutoNum type="arabicParenR"/>
            </a:pPr>
            <a:r>
              <a:rPr lang="en-US" dirty="0"/>
              <a:t>Qualitative</a:t>
            </a:r>
            <a:r>
              <a:rPr lang="en-US" dirty="0" smtClean="0"/>
              <a:t> research (workshops) in </a:t>
            </a:r>
            <a:r>
              <a:rPr lang="en-US" dirty="0" err="1" smtClean="0"/>
              <a:t>Savo</a:t>
            </a:r>
            <a:r>
              <a:rPr lang="en-US" dirty="0" smtClean="0"/>
              <a:t> on food and human security issues re trade to HCM: hp</a:t>
            </a:r>
            <a:r>
              <a:rPr lang="en-US" dirty="0"/>
              <a:t>://</a:t>
            </a:r>
            <a:r>
              <a:rPr lang="en-US" dirty="0" smtClean="0"/>
              <a:t>ro.uow.edu.au/lhapapers/2090  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Quantitative research (surveys) in HCM about supply and sales with vendors and customers</a:t>
            </a:r>
            <a:endParaRPr lang="en-US" dirty="0"/>
          </a:p>
          <a:p>
            <a:r>
              <a:rPr lang="en-US" dirty="0"/>
              <a:t>Gender </a:t>
            </a:r>
            <a:r>
              <a:rPr lang="en-US" dirty="0" err="1"/>
              <a:t>analysed</a:t>
            </a:r>
            <a:r>
              <a:rPr lang="en-US" dirty="0"/>
              <a:t> through participation (men/women) and impacts on gender relations</a:t>
            </a:r>
          </a:p>
        </p:txBody>
      </p:sp>
    </p:spTree>
    <p:extLst>
      <p:ext uri="{BB962C8B-B14F-4D97-AF65-F5344CB8AC3E}">
        <p14:creationId xmlns:p14="http://schemas.microsoft.com/office/powerpoint/2010/main" val="1731032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pointers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736"/>
            <a:ext cx="8229600" cy="52135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vendors are growers – markets important space for farmers</a:t>
            </a:r>
          </a:p>
          <a:p>
            <a:r>
              <a:rPr lang="en-US" dirty="0" smtClean="0"/>
              <a:t>Most vendors are married women – more information about family needs &amp; impacts useful</a:t>
            </a:r>
          </a:p>
          <a:p>
            <a:r>
              <a:rPr lang="en-US" dirty="0" smtClean="0"/>
              <a:t>Gender and agriculture interventions should be informed by value chain studies </a:t>
            </a:r>
          </a:p>
          <a:p>
            <a:r>
              <a:rPr lang="en-US" dirty="0" smtClean="0"/>
              <a:t>Gender an issue not just at site of production/producer but transport, market space, export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Agriculture &amp; markets important spaces for women, however, influence over conditions poor &amp; decision makers at HCC </a:t>
            </a:r>
            <a:r>
              <a:rPr lang="en-US" dirty="0" err="1" smtClean="0"/>
              <a:t>etc</a:t>
            </a:r>
            <a:r>
              <a:rPr lang="en-US" dirty="0" smtClean="0"/>
              <a:t> rarely female</a:t>
            </a:r>
          </a:p>
          <a:p>
            <a:r>
              <a:rPr lang="en-US" dirty="0" smtClean="0"/>
              <a:t>Sales at market do shift gender relations in the family in positive and negative directions – useful interventions? e.g. banking &amp; savings deficits </a:t>
            </a:r>
          </a:p>
        </p:txBody>
      </p:sp>
    </p:spTree>
    <p:extLst>
      <p:ext uri="{BB962C8B-B14F-4D97-AF65-F5344CB8AC3E}">
        <p14:creationId xmlns:p14="http://schemas.microsoft.com/office/powerpoint/2010/main" val="683545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8" name="Content Placeholder 7" descr="DSCN417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57200" y="479322"/>
            <a:ext cx="4038600" cy="4525963"/>
          </a:xfrm>
        </p:spPr>
      </p:pic>
      <p:pic>
        <p:nvPicPr>
          <p:cNvPr id="7" name="Content Placeholder 6" descr="DSCN417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>
          <a:xfrm>
            <a:off x="4724400" y="479321"/>
            <a:ext cx="4038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457200" y="4527755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Lead Researcher: </a:t>
            </a:r>
            <a:r>
              <a:rPr lang="en-US" dirty="0" err="1" smtClean="0"/>
              <a:t>Dr</a:t>
            </a:r>
            <a:r>
              <a:rPr lang="en-US" dirty="0" smtClean="0"/>
              <a:t> Nichole </a:t>
            </a:r>
            <a:r>
              <a:rPr lang="en-US" dirty="0" err="1" smtClean="0"/>
              <a:t>Georgeou</a:t>
            </a:r>
            <a:r>
              <a:rPr lang="en-US" dirty="0" smtClean="0"/>
              <a:t> 		Local </a:t>
            </a:r>
            <a:r>
              <a:rPr lang="en-US" dirty="0"/>
              <a:t>Research Coordinator: </a:t>
            </a:r>
            <a:r>
              <a:rPr lang="en-US" dirty="0" err="1"/>
              <a:t>Dr</a:t>
            </a:r>
            <a:r>
              <a:rPr lang="en-US" dirty="0"/>
              <a:t> Anouk </a:t>
            </a:r>
            <a:r>
              <a:rPr lang="en-US" dirty="0" smtClean="0"/>
              <a:t>Ride</a:t>
            </a:r>
            <a:endParaRPr lang="en-US" dirty="0"/>
          </a:p>
          <a:p>
            <a:r>
              <a:rPr lang="en-US" dirty="0" smtClean="0"/>
              <a:t>University of Western Sydney 			Research Consultant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N.Georgeou@westernsydney.edu.au</a:t>
            </a:r>
            <a:r>
              <a:rPr lang="en-US" dirty="0" smtClean="0"/>
              <a:t> 		</a:t>
            </a:r>
            <a:r>
              <a:rPr lang="en-US" dirty="0" smtClean="0">
                <a:hlinkClick r:id="rId5"/>
              </a:rPr>
              <a:t>anouk.ride.com@gmail.com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3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46617" y="4029243"/>
            <a:ext cx="2282889" cy="2068697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North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674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516" y="-108887"/>
            <a:ext cx="6430785" cy="7039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5461" y="2706042"/>
            <a:ext cx="245853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Field Sites: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Panueli</a:t>
            </a:r>
            <a:r>
              <a:rPr lang="en-US" dirty="0" smtClean="0"/>
              <a:t> (45 Households)</a:t>
            </a:r>
          </a:p>
          <a:p>
            <a:pPr marL="342900" indent="-342900">
              <a:buFontTx/>
              <a:buAutoNum type="arabicPeriod"/>
            </a:pPr>
            <a:r>
              <a:rPr lang="en-US" dirty="0" err="1" smtClean="0"/>
              <a:t>Lemboni</a:t>
            </a:r>
            <a:r>
              <a:rPr lang="en-US" dirty="0" smtClean="0"/>
              <a:t> (&lt;20 HH)</a:t>
            </a:r>
          </a:p>
          <a:p>
            <a:pPr marL="342900" indent="-342900">
              <a:buFontTx/>
              <a:buAutoNum type="arabicPeriod"/>
            </a:pPr>
            <a:r>
              <a:rPr lang="en-US" dirty="0" err="1" smtClean="0"/>
              <a:t>Paibeta</a:t>
            </a:r>
            <a:r>
              <a:rPr lang="en-US" dirty="0" smtClean="0"/>
              <a:t> (30 HH)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422110" y="476313"/>
            <a:ext cx="3263351" cy="2614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397760" y="2804945"/>
            <a:ext cx="1287701" cy="9486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 flipV="1">
            <a:off x="5397761" y="2416840"/>
            <a:ext cx="1287700" cy="1166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67946" y="4304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Quad Arrow 26"/>
          <p:cNvSpPr/>
          <p:nvPr/>
        </p:nvSpPr>
        <p:spPr>
          <a:xfrm>
            <a:off x="7354584" y="5168115"/>
            <a:ext cx="1191085" cy="1461396"/>
          </a:xfrm>
          <a:prstGeom prst="quad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8015" y="634963"/>
            <a:ext cx="1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Savo</a:t>
            </a:r>
            <a:r>
              <a:rPr lang="en-US" dirty="0" smtClean="0"/>
              <a:t> Sunset Lodge</a:t>
            </a:r>
            <a:endParaRPr lang="en-US" dirty="0"/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>
            <a:off x="787704" y="819629"/>
            <a:ext cx="6020311" cy="1004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376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8" y="1784327"/>
            <a:ext cx="7814732" cy="470945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Volcanic — geothermal potential (last erupted 1840s), but also </a:t>
            </a:r>
            <a:r>
              <a:rPr lang="en-US" dirty="0" err="1" smtClean="0"/>
              <a:t>sulphur</a:t>
            </a:r>
            <a:r>
              <a:rPr lang="en-US" dirty="0" smtClean="0"/>
              <a:t> in some water</a:t>
            </a:r>
          </a:p>
          <a:p>
            <a:r>
              <a:rPr lang="en-US" dirty="0" smtClean="0"/>
              <a:t>Fecund and Fertile “everything grows”</a:t>
            </a:r>
          </a:p>
          <a:p>
            <a:r>
              <a:rPr lang="en-US" dirty="0"/>
              <a:t>Population: 3,000 </a:t>
            </a:r>
            <a:r>
              <a:rPr lang="en-US" dirty="0" smtClean="0"/>
              <a:t>— 6 tribes</a:t>
            </a:r>
          </a:p>
          <a:p>
            <a:r>
              <a:rPr lang="en-US" dirty="0"/>
              <a:t>M</a:t>
            </a:r>
            <a:r>
              <a:rPr lang="en-US" dirty="0" smtClean="0"/>
              <a:t>atrilineal land inheritance</a:t>
            </a:r>
          </a:p>
          <a:p>
            <a:r>
              <a:rPr lang="en-US" dirty="0" smtClean="0"/>
              <a:t>Chiefs — House of Chiefs (politics patrilineal)</a:t>
            </a:r>
            <a:endParaRPr lang="en-US" dirty="0"/>
          </a:p>
          <a:p>
            <a:r>
              <a:rPr lang="en-US" dirty="0" smtClean="0"/>
              <a:t>One former Prime Minister (Sir Allan </a:t>
            </a:r>
            <a:r>
              <a:rPr lang="en-US" dirty="0" err="1" smtClean="0"/>
              <a:t>Kemakeza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Copra plantations until 1990s</a:t>
            </a:r>
          </a:p>
          <a:p>
            <a:r>
              <a:rPr lang="en-US" dirty="0" smtClean="0"/>
              <a:t>Intensive market integration from 2000s</a:t>
            </a:r>
          </a:p>
          <a:p>
            <a:r>
              <a:rPr lang="en-US" dirty="0" smtClean="0"/>
              <a:t>Production for Market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Savo</a:t>
            </a:r>
            <a:r>
              <a:rPr lang="en-US" dirty="0" smtClean="0"/>
              <a:t> Island</a:t>
            </a:r>
            <a:br>
              <a:rPr lang="en-US" dirty="0" smtClean="0"/>
            </a:br>
            <a:r>
              <a:rPr lang="en-US" dirty="0" smtClean="0"/>
              <a:t> Geographic &amp; Political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64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N01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5" b="18945"/>
          <a:stretch>
            <a:fillRect/>
          </a:stretch>
        </p:blipFill>
        <p:spPr>
          <a:xfrm>
            <a:off x="308643" y="3582182"/>
            <a:ext cx="4263356" cy="29618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Agriculture + trade previously focused copra (mostly by men)</a:t>
            </a:r>
            <a:endParaRPr lang="en-US" dirty="0"/>
          </a:p>
        </p:txBody>
      </p:sp>
      <p:pic>
        <p:nvPicPr>
          <p:cNvPr id="4" name="Picture 3" descr="DSCN01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47057"/>
            <a:ext cx="4360333" cy="3270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4888" y="2448739"/>
            <a:ext cx="2829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Copra price = $100 SBD/bag</a:t>
            </a:r>
          </a:p>
          <a:p>
            <a:r>
              <a:rPr lang="en-US" dirty="0" smtClean="0"/>
              <a:t>(AUD $15.30)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45289" y="5217307"/>
            <a:ext cx="3101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1 bag = 100 kg of dried copra</a:t>
            </a:r>
          </a:p>
          <a:p>
            <a:r>
              <a:rPr lang="en-US" dirty="0" smtClean="0"/>
              <a:t>Boat no longer comes to </a:t>
            </a:r>
            <a:r>
              <a:rPr lang="en-US" dirty="0" err="1" smtClean="0"/>
              <a:t>Savo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07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new crop…. Melon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00"/>
                </a:solidFill>
              </a:rPr>
              <a:t>(up to $100 per melon at market, men more involved than other kinds of produce)</a:t>
            </a:r>
            <a:endParaRPr lang="en-US" sz="31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P103063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4" r="-444"/>
          <a:stretch/>
        </p:blipFill>
        <p:spPr>
          <a:xfrm>
            <a:off x="1127604" y="1591056"/>
            <a:ext cx="6962687" cy="5176043"/>
          </a:xfrm>
        </p:spPr>
      </p:pic>
    </p:spTree>
    <p:extLst>
      <p:ext uri="{BB962C8B-B14F-4D97-AF65-F5344CB8AC3E}">
        <p14:creationId xmlns:p14="http://schemas.microsoft.com/office/powerpoint/2010/main" val="2762290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3922" y="338328"/>
            <a:ext cx="46263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Focus Groups &amp; Interviews – Men, women, youth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4275671" y="1973633"/>
            <a:ext cx="3584900" cy="468906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Need for Cash</a:t>
            </a:r>
          </a:p>
          <a:p>
            <a:pPr marL="457200" indent="-457200">
              <a:buAutoNum type="arabicPeriod"/>
            </a:pPr>
            <a:r>
              <a:rPr lang="en-US" dirty="0" smtClean="0"/>
              <a:t>Market products (rice $250-300 20kg bag, noodles, beer -$250 case, clothing, household goods)</a:t>
            </a:r>
          </a:p>
          <a:p>
            <a:pPr marL="457200" indent="-457200">
              <a:buAutoNum type="arabicPeriod"/>
            </a:pPr>
            <a:r>
              <a:rPr lang="en-US" dirty="0" smtClean="0"/>
              <a:t>School Fees, funerals, fuel</a:t>
            </a:r>
            <a:endParaRPr lang="en-US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b="1" dirty="0" smtClean="0"/>
              <a:t>Market Production: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Melon ($60-100 per unit); Peanut (20kg/$500-600)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Cassava, Fruits/Vegetables ($5-10/bunch)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Copra ($100/100kg)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DSCN024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r="8406"/>
          <a:stretch>
            <a:fillRect/>
          </a:stretch>
        </p:blipFill>
        <p:spPr>
          <a:xfrm>
            <a:off x="211666" y="2918121"/>
            <a:ext cx="3572256" cy="3134924"/>
          </a:xfrm>
          <a:prstGeom prst="rect">
            <a:avLst/>
          </a:prstGeom>
        </p:spPr>
      </p:pic>
      <p:pic>
        <p:nvPicPr>
          <p:cNvPr id="4" name="Picture 3" descr="DSCN015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238929"/>
            <a:ext cx="3572256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1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2067" y="1862667"/>
            <a:ext cx="7408333" cy="488244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Production costs: </a:t>
            </a:r>
          </a:p>
          <a:p>
            <a:pPr lvl="1"/>
            <a:r>
              <a:rPr lang="en-US" dirty="0" smtClean="0"/>
              <a:t>Fertilizers , seeds $150-270 (Taiwan)</a:t>
            </a:r>
          </a:p>
          <a:p>
            <a:r>
              <a:rPr lang="en-US" dirty="0" smtClean="0"/>
              <a:t> Transport costs: </a:t>
            </a:r>
          </a:p>
          <a:p>
            <a:pPr lvl="1"/>
            <a:r>
              <a:rPr lang="en-US" dirty="0" smtClean="0"/>
              <a:t>No wharf (OBMs only)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 Boat hire ($1000-1500/crossing, dependent on relations with boat owner)</a:t>
            </a:r>
          </a:p>
          <a:p>
            <a:pPr lvl="1"/>
            <a:r>
              <a:rPr lang="en-US" dirty="0" smtClean="0"/>
              <a:t>Rough seas and loss of cargo</a:t>
            </a:r>
          </a:p>
          <a:p>
            <a:r>
              <a:rPr lang="en-US" dirty="0" smtClean="0"/>
              <a:t>Sale costs</a:t>
            </a:r>
          </a:p>
          <a:p>
            <a:pPr lvl="1"/>
            <a:r>
              <a:rPr lang="en-US" dirty="0" smtClean="0"/>
              <a:t>Market presence (2 weeks) stall hire OR sell to ‘black market’</a:t>
            </a:r>
          </a:p>
          <a:p>
            <a:pPr lvl="1"/>
            <a:r>
              <a:rPr lang="en-US" dirty="0" smtClean="0"/>
              <a:t>Theft and violence (women do selling)</a:t>
            </a:r>
          </a:p>
          <a:p>
            <a:r>
              <a:rPr lang="en-US" dirty="0" smtClean="0"/>
              <a:t>Gender roles </a:t>
            </a:r>
          </a:p>
          <a:p>
            <a:pPr lvl="1"/>
            <a:r>
              <a:rPr lang="en-US" sz="2900" dirty="0"/>
              <a:t>Women doing most gardening and selling</a:t>
            </a:r>
          </a:p>
          <a:p>
            <a:pPr lvl="1"/>
            <a:r>
              <a:rPr lang="en-US" sz="2900" dirty="0"/>
              <a:t>Men transport networks &amp; higher value items (e.g. melon)</a:t>
            </a:r>
          </a:p>
          <a:p>
            <a:r>
              <a:rPr lang="en-US" dirty="0" smtClean="0"/>
              <a:t>Returns can be minimal ($200 for crop of peanuts/melon)</a:t>
            </a:r>
            <a:endParaRPr lang="en-US" dirty="0"/>
          </a:p>
          <a:p>
            <a:pPr lvl="1"/>
            <a:r>
              <a:rPr lang="en-US" dirty="0" smtClean="0"/>
              <a:t>Strategies to </a:t>
            </a:r>
            <a:r>
              <a:rPr lang="en-US" dirty="0" err="1" smtClean="0"/>
              <a:t>maximise</a:t>
            </a:r>
            <a:r>
              <a:rPr lang="en-US" dirty="0" smtClean="0"/>
              <a:t> profit  </a:t>
            </a:r>
            <a:endParaRPr lang="en-US" dirty="0"/>
          </a:p>
          <a:p>
            <a:pPr lvl="2"/>
            <a:r>
              <a:rPr lang="en-US" dirty="0" smtClean="0"/>
              <a:t>sell direct</a:t>
            </a:r>
            <a:endParaRPr lang="en-US" dirty="0"/>
          </a:p>
          <a:p>
            <a:pPr lvl="2"/>
            <a:r>
              <a:rPr lang="en-US" dirty="0" smtClean="0"/>
              <a:t>alternative markets</a:t>
            </a:r>
            <a:endParaRPr lang="en-US" sz="3100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Issues Identified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09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2180" y="1989664"/>
            <a:ext cx="7876820" cy="495300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Production for market is increasing</a:t>
            </a:r>
            <a:endParaRPr lang="en-US" dirty="0"/>
          </a:p>
          <a:p>
            <a:r>
              <a:rPr lang="en-US" dirty="0" err="1" smtClean="0"/>
              <a:t>Panueli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dirty="0"/>
              <a:t>"</a:t>
            </a:r>
            <a:r>
              <a:rPr lang="en-US" i="1" dirty="0" err="1"/>
              <a:t>pipol</a:t>
            </a:r>
            <a:r>
              <a:rPr lang="en-US" i="1" dirty="0"/>
              <a:t> </a:t>
            </a:r>
            <a:r>
              <a:rPr lang="en-US" i="1" dirty="0" err="1"/>
              <a:t>karrange</a:t>
            </a:r>
            <a:r>
              <a:rPr lang="en-US" i="1" dirty="0"/>
              <a:t> </a:t>
            </a:r>
            <a:r>
              <a:rPr lang="en-US" i="1" dirty="0" err="1"/>
              <a:t>fo</a:t>
            </a:r>
            <a:r>
              <a:rPr lang="en-US" i="1" dirty="0"/>
              <a:t> market</a:t>
            </a:r>
            <a:r>
              <a:rPr lang="en-US" dirty="0" smtClean="0"/>
              <a:t>” but other sites less </a:t>
            </a:r>
            <a:r>
              <a:rPr lang="en-US" dirty="0"/>
              <a:t>integrated</a:t>
            </a:r>
          </a:p>
          <a:p>
            <a:pPr lvl="1"/>
            <a:r>
              <a:rPr lang="en-US" dirty="0" smtClean="0"/>
              <a:t>Strong influence </a:t>
            </a:r>
            <a:r>
              <a:rPr lang="en-US" dirty="0"/>
              <a:t>of Paramount Chief </a:t>
            </a:r>
            <a:r>
              <a:rPr lang="en-US" dirty="0" err="1" smtClean="0"/>
              <a:t>Kemakeza</a:t>
            </a:r>
            <a:r>
              <a:rPr lang="en-US" dirty="0" smtClean="0"/>
              <a:t> (monopoly on boat supply)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Issues: poor conditions at HCM, threats to security (particularly for women), use of profits (+ gender and money in family), locations of sale apart from HCM.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Integration with needs of Honiara market society </a:t>
            </a:r>
            <a:br>
              <a:rPr lang="en-US" dirty="0" smtClean="0"/>
            </a:br>
            <a:r>
              <a:rPr lang="en-US" dirty="0" smtClean="0"/>
              <a:t>(produces food supply to Honiara) 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Next Steps:</a:t>
            </a:r>
            <a:r>
              <a:rPr lang="en-US" dirty="0" smtClean="0"/>
              <a:t> Map Value Chains from main production areas of foodstuffs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896" y="379869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Savo</a:t>
            </a:r>
            <a:r>
              <a:rPr lang="en-US" dirty="0" smtClean="0"/>
              <a:t> Pilot Study: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81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565</Words>
  <Application>Microsoft Office PowerPoint</Application>
  <PresentationFormat>On-screen Show (4:3)</PresentationFormat>
  <Paragraphs>118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Food Security in Solomon Islands</vt:lpstr>
      <vt:lpstr>Research </vt:lpstr>
      <vt:lpstr>PowerPoint Presentation</vt:lpstr>
      <vt:lpstr>Savo Island  Geographic &amp; Political</vt:lpstr>
      <vt:lpstr>Agriculture + trade previously focused copra (mostly by men)</vt:lpstr>
      <vt:lpstr>The new crop…. Melon (up to $100 per melon at market, men more involved than other kinds of produce)</vt:lpstr>
      <vt:lpstr>Focus Groups &amp; Interviews – Men, women, youth</vt:lpstr>
      <vt:lpstr>Main Issues Identified</vt:lpstr>
      <vt:lpstr>Savo Pilot Study: conclusions</vt:lpstr>
      <vt:lpstr>2. Current Study  of HCM: Food Stresses</vt:lpstr>
      <vt:lpstr>Data collection</vt:lpstr>
      <vt:lpstr>Vendors at HCM (N=705)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pointers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Security in Solomon Islands: Preliminary findings from the Honiara Central Market   Presentation to  University of Newcastle</dc:title>
  <dc:creator>Charles Hawksley</dc:creator>
  <cp:lastModifiedBy>Alisi TUQA</cp:lastModifiedBy>
  <cp:revision>23</cp:revision>
  <dcterms:created xsi:type="dcterms:W3CDTF">2017-08-09T11:38:24Z</dcterms:created>
  <dcterms:modified xsi:type="dcterms:W3CDTF">2018-01-19T03:58:12Z</dcterms:modified>
</cp:coreProperties>
</file>