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58" r:id="rId5"/>
    <p:sldId id="282" r:id="rId6"/>
    <p:sldId id="259" r:id="rId7"/>
    <p:sldId id="262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8" r:id="rId26"/>
    <p:sldId id="278" r:id="rId27"/>
    <p:sldId id="279" r:id="rId28"/>
    <p:sldId id="286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CDDE-8FE1-4D8B-B459-E8D6CEBA5EA7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B953-FE9F-4EC3-956A-E0E436EE5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CDDE-8FE1-4D8B-B459-E8D6CEBA5EA7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B953-FE9F-4EC3-956A-E0E436EE5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CDDE-8FE1-4D8B-B459-E8D6CEBA5EA7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B953-FE9F-4EC3-956A-E0E436EE5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CDDE-8FE1-4D8B-B459-E8D6CEBA5EA7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B953-FE9F-4EC3-956A-E0E436EE5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CDDE-8FE1-4D8B-B459-E8D6CEBA5EA7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B953-FE9F-4EC3-956A-E0E436EE5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CDDE-8FE1-4D8B-B459-E8D6CEBA5EA7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B953-FE9F-4EC3-956A-E0E436EE5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CDDE-8FE1-4D8B-B459-E8D6CEBA5EA7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B953-FE9F-4EC3-956A-E0E436EE5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CDDE-8FE1-4D8B-B459-E8D6CEBA5EA7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B953-FE9F-4EC3-956A-E0E436EE5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CDDE-8FE1-4D8B-B459-E8D6CEBA5EA7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B953-FE9F-4EC3-956A-E0E436EE5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CDDE-8FE1-4D8B-B459-E8D6CEBA5EA7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B953-FE9F-4EC3-956A-E0E436EE5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CDDE-8FE1-4D8B-B459-E8D6CEBA5EA7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B953-FE9F-4EC3-956A-E0E436EE5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3CDDE-8FE1-4D8B-B459-E8D6CEBA5EA7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B953-FE9F-4EC3-956A-E0E436EE5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Word_97_-_2003_Document1.doc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07170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Food Crops Value Chain- Addressing bottle-necks, markets and business opportunities : KGA Perspective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000372"/>
            <a:ext cx="6400800" cy="263842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Presentation by Moses </a:t>
            </a:r>
            <a:r>
              <a:rPr lang="en-US" b="1" dirty="0" err="1" smtClean="0">
                <a:solidFill>
                  <a:srgbClr val="FFC000"/>
                </a:solidFill>
              </a:rPr>
              <a:t>Pelomo</a:t>
            </a:r>
            <a:r>
              <a:rPr lang="en-US" b="1" dirty="0" smtClean="0">
                <a:solidFill>
                  <a:srgbClr val="FFC000"/>
                </a:solidFill>
              </a:rPr>
              <a:t> (KGA Chairman) at the PIPSO Solomon Islands National Roundtable Workshop: Promoting Nutritious Food Systems in the Pacific Islands.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17-28 September  2017 at Honiara, Solomon Islands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3. Key KGA Activities relating to Food Security and Livelihood from 1995-2016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476886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Conduct Training on organic and sustainable farming systems</a:t>
            </a:r>
          </a:p>
          <a:p>
            <a:r>
              <a:rPr lang="en-US" b="1" dirty="0" smtClean="0"/>
              <a:t>Conduct Climate Change related mitigation and adaptation gardening system</a:t>
            </a:r>
          </a:p>
          <a:p>
            <a:r>
              <a:rPr lang="en-US" b="1" dirty="0" smtClean="0"/>
              <a:t>Provide  </a:t>
            </a:r>
            <a:r>
              <a:rPr lang="en-US" b="1" dirty="0" err="1" smtClean="0"/>
              <a:t>POETcom</a:t>
            </a:r>
            <a:r>
              <a:rPr lang="en-US" b="1" dirty="0" smtClean="0"/>
              <a:t> certification for Organic Certification based on PGS system</a:t>
            </a:r>
          </a:p>
          <a:p>
            <a:r>
              <a:rPr lang="en-US" b="1" dirty="0" smtClean="0"/>
              <a:t>Promote “King Crops” system to venture into semi-</a:t>
            </a:r>
            <a:r>
              <a:rPr lang="en-US" b="1" dirty="0" err="1" smtClean="0"/>
              <a:t>commercialisation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476886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Through affiliation with PIFON strengthen Farmer </a:t>
            </a:r>
            <a:r>
              <a:rPr lang="en-US" b="1" dirty="0" err="1" smtClean="0"/>
              <a:t>Organisations</a:t>
            </a:r>
            <a:r>
              <a:rPr lang="en-US" b="1" dirty="0" smtClean="0"/>
              <a:t> (FO) and capacity building formation and management</a:t>
            </a:r>
          </a:p>
          <a:p>
            <a:r>
              <a:rPr lang="en-US" b="1" dirty="0" smtClean="0"/>
              <a:t>Encourage </a:t>
            </a:r>
            <a:r>
              <a:rPr lang="en-US" b="1" dirty="0" err="1" smtClean="0"/>
              <a:t>Fos</a:t>
            </a:r>
            <a:r>
              <a:rPr lang="en-US" b="1" dirty="0" smtClean="0"/>
              <a:t> to establish marketing linkages through PGS</a:t>
            </a:r>
          </a:p>
          <a:p>
            <a:r>
              <a:rPr lang="en-US" b="1" dirty="0" smtClean="0"/>
              <a:t>Encourage and establish “Savings Clubs” and Financial Literacy training</a:t>
            </a:r>
          </a:p>
          <a:p>
            <a:r>
              <a:rPr lang="en-US" b="1" dirty="0" smtClean="0"/>
              <a:t>Continued advocacy in line with its overall aims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4. New KGA Approach, 2017 and beyond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12605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Continued advocacy but increased facilitation for members to increase their capacity to improve consumption of more nutritious local </a:t>
            </a:r>
            <a:r>
              <a:rPr lang="en-US" b="1" dirty="0" err="1" smtClean="0"/>
              <a:t>kaikai</a:t>
            </a:r>
            <a:r>
              <a:rPr lang="en-US" b="1" dirty="0" smtClean="0"/>
              <a:t> and income generation</a:t>
            </a:r>
          </a:p>
          <a:p>
            <a:r>
              <a:rPr lang="en-US" b="1" dirty="0" err="1" smtClean="0"/>
              <a:t>Prioritise</a:t>
            </a:r>
            <a:r>
              <a:rPr lang="en-US" b="1" dirty="0" smtClean="0"/>
              <a:t> efforts in fighting NCD and other nutritional disorders with collaborations with stakeholders</a:t>
            </a:r>
          </a:p>
          <a:p>
            <a:r>
              <a:rPr lang="en-US" b="1" dirty="0" smtClean="0"/>
              <a:t>KGA to venture into income generation activities to sustain its own operations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38600" cy="512605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More diversified funding sources including SIG, Development Partners, private corporations</a:t>
            </a:r>
          </a:p>
          <a:p>
            <a:r>
              <a:rPr lang="en-US" b="1" dirty="0" smtClean="0"/>
              <a:t>Strengthen partnership linkages and collaborations particularly with SIG and its agencies</a:t>
            </a:r>
          </a:p>
          <a:p>
            <a:r>
              <a:rPr lang="en-US" b="1" dirty="0" smtClean="0"/>
              <a:t>Enter into J/V with potential members/partners where viable business opportunities are identified</a:t>
            </a:r>
          </a:p>
          <a:p>
            <a:r>
              <a:rPr lang="en-US" b="1" dirty="0" smtClean="0"/>
              <a:t>More efforts to build the capacity of women, youth and others of special needs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5.Key challenges associated with Food Security and Livelihood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Food Security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Low consumption of more nutritious local </a:t>
            </a:r>
            <a:r>
              <a:rPr lang="en-US" b="1" dirty="0" err="1" smtClean="0"/>
              <a:t>kaikai</a:t>
            </a:r>
            <a:endParaRPr lang="en-US" b="1" dirty="0" smtClean="0"/>
          </a:p>
          <a:p>
            <a:r>
              <a:rPr lang="en-US" b="1" dirty="0" smtClean="0"/>
              <a:t>More nutritious crop varieties no longer planted or maintained</a:t>
            </a:r>
          </a:p>
          <a:p>
            <a:r>
              <a:rPr lang="en-US" b="1" dirty="0" smtClean="0"/>
              <a:t>Local </a:t>
            </a:r>
            <a:r>
              <a:rPr lang="en-US" b="1" dirty="0" err="1" smtClean="0"/>
              <a:t>kaikai</a:t>
            </a:r>
            <a:r>
              <a:rPr lang="en-US" b="1" dirty="0" smtClean="0"/>
              <a:t> more expensive at the urban markets compared to imported alternatives</a:t>
            </a:r>
          </a:p>
          <a:p>
            <a:r>
              <a:rPr lang="en-US" b="1" dirty="0" smtClean="0"/>
              <a:t>Lack of awareness of the value of local </a:t>
            </a:r>
            <a:r>
              <a:rPr lang="en-US" b="1" dirty="0" err="1" smtClean="0"/>
              <a:t>kaikai</a:t>
            </a:r>
            <a:endParaRPr lang="en-US" b="1" dirty="0" smtClean="0"/>
          </a:p>
          <a:p>
            <a:r>
              <a:rPr lang="en-US" b="1" dirty="0" smtClean="0"/>
              <a:t>Rural people eat more imported  food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Food Security (Cont.)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Local </a:t>
            </a:r>
            <a:r>
              <a:rPr lang="en-US" b="1" dirty="0" err="1" smtClean="0"/>
              <a:t>kaikai</a:t>
            </a:r>
            <a:r>
              <a:rPr lang="en-US" b="1" dirty="0" smtClean="0"/>
              <a:t> are more perishable</a:t>
            </a:r>
          </a:p>
          <a:p>
            <a:r>
              <a:rPr lang="en-US" b="1" dirty="0" smtClean="0"/>
              <a:t>Low value-adding for local </a:t>
            </a:r>
            <a:r>
              <a:rPr lang="en-US" b="1" dirty="0" err="1" smtClean="0"/>
              <a:t>kaikai</a:t>
            </a:r>
            <a:endParaRPr lang="en-US" b="1" dirty="0" smtClean="0"/>
          </a:p>
          <a:p>
            <a:r>
              <a:rPr lang="en-US" b="1" dirty="0" smtClean="0"/>
              <a:t>Young people prefer imported food</a:t>
            </a:r>
          </a:p>
          <a:p>
            <a:r>
              <a:rPr lang="en-US" b="1" dirty="0" smtClean="0"/>
              <a:t>Younger generation are not making gardens</a:t>
            </a:r>
          </a:p>
          <a:p>
            <a:r>
              <a:rPr lang="en-US" b="1" dirty="0" smtClean="0"/>
              <a:t>Increase NCD and other malnutrition</a:t>
            </a:r>
          </a:p>
          <a:p>
            <a:r>
              <a:rPr lang="en-US" b="1" dirty="0" smtClean="0"/>
              <a:t>Over-cooked local </a:t>
            </a:r>
            <a:r>
              <a:rPr lang="en-US" b="1" dirty="0" err="1" smtClean="0"/>
              <a:t>kaikai</a:t>
            </a:r>
            <a:r>
              <a:rPr lang="en-US" b="1" dirty="0" smtClean="0"/>
              <a:t> –</a:t>
            </a:r>
            <a:r>
              <a:rPr lang="en-US" b="1" dirty="0" err="1" smtClean="0"/>
              <a:t>esp</a:t>
            </a:r>
            <a:r>
              <a:rPr lang="en-US" b="1" dirty="0" smtClean="0"/>
              <a:t> at schools and institutions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5.Key challenges associated with Food Security and Livelihood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65127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Livelihood (income-generation)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96" y="2357430"/>
            <a:ext cx="4040188" cy="371477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Local raw products very expensive </a:t>
            </a:r>
          </a:p>
          <a:p>
            <a:pPr>
              <a:buNone/>
            </a:pPr>
            <a:r>
              <a:rPr lang="en-US" dirty="0" smtClean="0"/>
              <a:t>Unreliable supply</a:t>
            </a:r>
          </a:p>
          <a:p>
            <a:pPr>
              <a:buNone/>
            </a:pPr>
            <a:r>
              <a:rPr lang="en-US" dirty="0" smtClean="0"/>
              <a:t>Consumers prefer imported substitute to local product</a:t>
            </a:r>
          </a:p>
          <a:p>
            <a:pPr>
              <a:buNone/>
            </a:pPr>
            <a:r>
              <a:rPr lang="en-US" dirty="0" smtClean="0"/>
              <a:t>Lack Post-harvest knowledge</a:t>
            </a:r>
          </a:p>
          <a:p>
            <a:pPr>
              <a:buNone/>
            </a:pPr>
            <a:r>
              <a:rPr lang="en-US" dirty="0" smtClean="0"/>
              <a:t>Lack of appropriate technology for processing /value-adding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65127"/>
          </a:xfrm>
        </p:spPr>
        <p:txBody>
          <a:bodyPr>
            <a:normAutofit fontScale="32500" lnSpcReduction="20000"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5400" dirty="0" smtClean="0">
                <a:solidFill>
                  <a:srgbClr val="FF0000"/>
                </a:solidFill>
              </a:rPr>
              <a:t>Livelihood (income-generation)</a:t>
            </a:r>
          </a:p>
          <a:p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28867"/>
            <a:ext cx="4041775" cy="3697295"/>
          </a:xfrm>
        </p:spPr>
        <p:txBody>
          <a:bodyPr/>
          <a:lstStyle/>
          <a:p>
            <a:r>
              <a:rPr lang="en-US" dirty="0" smtClean="0"/>
              <a:t>Lack of finance for capital investment and working capital</a:t>
            </a:r>
          </a:p>
          <a:p>
            <a:r>
              <a:rPr lang="en-US" dirty="0" smtClean="0"/>
              <a:t>Packaging and </a:t>
            </a:r>
            <a:r>
              <a:rPr lang="en-US" dirty="0" err="1" smtClean="0"/>
              <a:t>labelling</a:t>
            </a:r>
            <a:r>
              <a:rPr lang="en-US" dirty="0" smtClean="0"/>
              <a:t> issues</a:t>
            </a:r>
          </a:p>
          <a:p>
            <a:r>
              <a:rPr lang="en-US" dirty="0" smtClean="0"/>
              <a:t>Food safety issues</a:t>
            </a:r>
          </a:p>
          <a:p>
            <a:r>
              <a:rPr lang="en-US" dirty="0" smtClean="0"/>
              <a:t>Export market access issues</a:t>
            </a:r>
          </a:p>
          <a:p>
            <a:r>
              <a:rPr lang="en-US" dirty="0" smtClean="0"/>
              <a:t>More intra competitive value chain </a:t>
            </a:r>
            <a:r>
              <a:rPr lang="en-US" dirty="0" err="1" smtClean="0"/>
              <a:t>palyers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>
                <a:solidFill>
                  <a:srgbClr val="00B050"/>
                </a:solidFill>
              </a:rPr>
              <a:t>6. Bottle-necks, markets and business opportunities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Identifying marketable products/produce and market linkages</a:t>
            </a:r>
          </a:p>
          <a:p>
            <a:r>
              <a:rPr lang="en-US" b="1" dirty="0" smtClean="0"/>
              <a:t>Un-reliability and consistent  supply</a:t>
            </a:r>
          </a:p>
          <a:p>
            <a:r>
              <a:rPr lang="en-US" b="1" dirty="0" smtClean="0"/>
              <a:t>Appropriate technologies for value-adding</a:t>
            </a:r>
          </a:p>
          <a:p>
            <a:r>
              <a:rPr lang="en-US" b="1" dirty="0" smtClean="0"/>
              <a:t>Financial access and management</a:t>
            </a:r>
          </a:p>
          <a:p>
            <a:r>
              <a:rPr lang="en-US" b="1" dirty="0" smtClean="0"/>
              <a:t>General inadequate infrastructure (transport, telecommunication, manufacturing, support services, utilities etc)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6. Bottle-necks, markets and business opportunities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Many informal enterprises</a:t>
            </a:r>
          </a:p>
          <a:p>
            <a:r>
              <a:rPr lang="en-US" b="1" dirty="0" smtClean="0"/>
              <a:t>Weak trading/marketing partnership</a:t>
            </a:r>
          </a:p>
          <a:p>
            <a:r>
              <a:rPr lang="en-US" b="1" dirty="0" err="1" smtClean="0"/>
              <a:t>Wantok</a:t>
            </a:r>
            <a:r>
              <a:rPr lang="en-US" b="1" dirty="0" smtClean="0"/>
              <a:t> system</a:t>
            </a:r>
          </a:p>
          <a:p>
            <a:r>
              <a:rPr lang="en-US" b="1" dirty="0" smtClean="0"/>
              <a:t>Rural village producers are multi-opportunists and are not </a:t>
            </a:r>
            <a:r>
              <a:rPr lang="en-US" b="1" dirty="0" err="1" smtClean="0"/>
              <a:t>specialised</a:t>
            </a:r>
            <a:r>
              <a:rPr lang="en-US" b="1" dirty="0" smtClean="0"/>
              <a:t> in any particular crop</a:t>
            </a:r>
          </a:p>
          <a:p>
            <a:r>
              <a:rPr lang="en-US" b="1" dirty="0" smtClean="0"/>
              <a:t>Little collaborative efforts along the value-chain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Way Forward (Food Security and Nutrition)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Continue promotion of Organic farming practices</a:t>
            </a:r>
          </a:p>
          <a:p>
            <a:r>
              <a:rPr lang="en-US" dirty="0" smtClean="0"/>
              <a:t>Work with MHMS and Rural Hospitals on NCDs and Malnutrition </a:t>
            </a:r>
          </a:p>
          <a:p>
            <a:r>
              <a:rPr lang="en-US" dirty="0" smtClean="0"/>
              <a:t>Work with MAL and MHMS to identify more nutritious food</a:t>
            </a:r>
          </a:p>
          <a:p>
            <a:r>
              <a:rPr lang="en-US" dirty="0" smtClean="0"/>
              <a:t>Develop contemporary recipes that includes more local </a:t>
            </a:r>
            <a:r>
              <a:rPr lang="en-US" dirty="0" err="1" smtClean="0"/>
              <a:t>kaikai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Encourage hospitality industry to use more local food in their recipes</a:t>
            </a:r>
          </a:p>
          <a:p>
            <a:r>
              <a:rPr lang="en-US" dirty="0" smtClean="0"/>
              <a:t>Build capacity of boarding schools and institutions cooks to improve their cooking skills for more nutritious meals</a:t>
            </a:r>
          </a:p>
          <a:p>
            <a:r>
              <a:rPr lang="en-US" dirty="0" smtClean="0"/>
              <a:t>Plant indigenous nuts and fruits in schools and institutions to supplement diet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Way Forward (Food Security and Nutrition)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Promote “SLOW FOOD” instead of “fast food”- </a:t>
            </a:r>
            <a:r>
              <a:rPr lang="en-US" dirty="0" err="1" smtClean="0"/>
              <a:t>eg</a:t>
            </a:r>
            <a:r>
              <a:rPr lang="en-US" dirty="0" smtClean="0"/>
              <a:t>. KGA Board has decreed that it will only be served “</a:t>
            </a:r>
            <a:r>
              <a:rPr lang="en-US" i="1" dirty="0" smtClean="0"/>
              <a:t>Bone </a:t>
            </a:r>
            <a:r>
              <a:rPr lang="en-US" i="1" dirty="0" err="1" smtClean="0"/>
              <a:t>bone</a:t>
            </a:r>
            <a:r>
              <a:rPr lang="en-US" i="1" dirty="0" smtClean="0"/>
              <a:t> Food”</a:t>
            </a:r>
            <a:r>
              <a:rPr lang="en-US" dirty="0" smtClean="0"/>
              <a:t> (roasted root-crops and fish and coconut drinks) for its Board meeting lunches!</a:t>
            </a:r>
          </a:p>
          <a:p>
            <a:r>
              <a:rPr lang="en-US" dirty="0" smtClean="0"/>
              <a:t>Continue to identify, collect, bulk and re-distribute good nutritious local </a:t>
            </a:r>
            <a:r>
              <a:rPr lang="en-US" dirty="0" err="1" smtClean="0"/>
              <a:t>kaikai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Research/analysis into unknown nutritional value of traditional food crops, nuts, fruits and greens</a:t>
            </a:r>
          </a:p>
          <a:p>
            <a:r>
              <a:rPr lang="en-US" dirty="0" smtClean="0"/>
              <a:t>Policy for school canteens and food sales at schools not to have too much imported items</a:t>
            </a:r>
          </a:p>
          <a:p>
            <a:r>
              <a:rPr lang="en-US" dirty="0" smtClean="0"/>
              <a:t>Educate young generation on the KGA vision of “Healthy soil &gt; Healthy garden&gt; Healthy Food &gt; Healthy People &gt; Healthy nation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Way Forward (Livelihood)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Start small by adding value to food items that are readily available</a:t>
            </a:r>
          </a:p>
          <a:p>
            <a:r>
              <a:rPr lang="en-US" dirty="0" smtClean="0"/>
              <a:t>Target local markets by conducting simple market research</a:t>
            </a:r>
          </a:p>
          <a:p>
            <a:r>
              <a:rPr lang="en-US" dirty="0" smtClean="0"/>
              <a:t>Establish market linkages through PGS system</a:t>
            </a:r>
          </a:p>
          <a:p>
            <a:r>
              <a:rPr lang="en-US" dirty="0" smtClean="0"/>
              <a:t>Contract Farming</a:t>
            </a:r>
          </a:p>
          <a:p>
            <a:r>
              <a:rPr lang="en-US" dirty="0" err="1" smtClean="0"/>
              <a:t>Minimised</a:t>
            </a:r>
            <a:r>
              <a:rPr lang="en-US" dirty="0" smtClean="0"/>
              <a:t> processing to maintaining nutritional value of food (see examples in following slides)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Potential simple village enterprises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43312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Enterprise 1: Dried Nuts and Fruits</a:t>
            </a:r>
          </a:p>
          <a:p>
            <a:pPr>
              <a:buNone/>
            </a:pPr>
            <a:r>
              <a:rPr lang="en-US" b="1" dirty="0" smtClean="0"/>
              <a:t>Enterprise 2: Root- Crop Flour</a:t>
            </a:r>
          </a:p>
          <a:p>
            <a:pPr>
              <a:buNone/>
            </a:pPr>
            <a:r>
              <a:rPr lang="en-US" b="1" dirty="0" smtClean="0"/>
              <a:t>Enterprise 3: Value-added Root Crop Flour</a:t>
            </a:r>
          </a:p>
          <a:p>
            <a:pPr>
              <a:buNone/>
            </a:pPr>
            <a:r>
              <a:rPr lang="en-US" b="1" dirty="0" smtClean="0"/>
              <a:t>Enterprise 4: Dried Fish</a:t>
            </a:r>
          </a:p>
          <a:p>
            <a:pPr>
              <a:buNone/>
            </a:pPr>
            <a:r>
              <a:rPr lang="en-US" b="1" dirty="0" smtClean="0"/>
              <a:t>Enterprise 5: Solar Drying Technology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Outline of presentation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1. Introduction to </a:t>
            </a:r>
            <a:r>
              <a:rPr lang="en-US" b="1" dirty="0" err="1" smtClean="0">
                <a:solidFill>
                  <a:srgbClr val="FF0000"/>
                </a:solidFill>
              </a:rPr>
              <a:t>Kastom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Gaden</a:t>
            </a:r>
            <a:r>
              <a:rPr lang="en-US" b="1" dirty="0" smtClean="0">
                <a:solidFill>
                  <a:srgbClr val="FF0000"/>
                </a:solidFill>
              </a:rPr>
              <a:t> Association (KGA)</a:t>
            </a:r>
          </a:p>
          <a:p>
            <a:pPr>
              <a:buNone/>
            </a:pPr>
            <a:r>
              <a:rPr lang="en-US" b="1" dirty="0" smtClean="0"/>
              <a:t>2. KGA approach to promoting of Food Security, Nutritious Food Systems and Livelihood</a:t>
            </a:r>
          </a:p>
          <a:p>
            <a:pPr>
              <a:buNone/>
            </a:pPr>
            <a:r>
              <a:rPr lang="en-US" b="1" dirty="0" smtClean="0"/>
              <a:t>3. Key KGA Activities relating to Food Security and Livelihood from 1995-2016</a:t>
            </a:r>
          </a:p>
          <a:p>
            <a:pPr>
              <a:buNone/>
            </a:pPr>
            <a:r>
              <a:rPr lang="en-US" b="1" dirty="0" smtClean="0"/>
              <a:t>4. New Approach 2017 and beyond</a:t>
            </a:r>
          </a:p>
          <a:p>
            <a:pPr>
              <a:buNone/>
            </a:pPr>
            <a:r>
              <a:rPr lang="en-US" b="1" dirty="0" smtClean="0"/>
              <a:t>5. Key Challenges associated with Food Security and livelihood</a:t>
            </a:r>
          </a:p>
          <a:p>
            <a:pPr>
              <a:buNone/>
            </a:pPr>
            <a:r>
              <a:rPr lang="en-US" b="1" dirty="0" smtClean="0"/>
              <a:t>6. Bottle-necks, markets and business opportunities</a:t>
            </a:r>
          </a:p>
          <a:p>
            <a:pPr>
              <a:buNone/>
            </a:pPr>
            <a:r>
              <a:rPr lang="en-US" b="1" dirty="0" smtClean="0"/>
              <a:t>7. Way Forward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Enterprise 1: Dried Nuts (</a:t>
            </a:r>
            <a:r>
              <a:rPr lang="en-US" dirty="0" err="1" smtClean="0">
                <a:solidFill>
                  <a:srgbClr val="00B050"/>
                </a:solidFill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)-(Peanut and </a:t>
            </a:r>
            <a:r>
              <a:rPr lang="en-US" dirty="0" err="1" smtClean="0">
                <a:solidFill>
                  <a:srgbClr val="00B050"/>
                </a:solidFill>
              </a:rPr>
              <a:t>Ngali</a:t>
            </a:r>
            <a:r>
              <a:rPr lang="en-US" dirty="0" smtClean="0">
                <a:solidFill>
                  <a:srgbClr val="00B050"/>
                </a:solidFill>
              </a:rPr>
              <a:t> nuts)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9" name="Content Placeholder 8" descr="C:\Users\Pelomo\Desktop\IMG_899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71612"/>
            <a:ext cx="4038600" cy="380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 descr="C:\Users\Pelomo\Desktop\IMG_8996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43050"/>
            <a:ext cx="4038600" cy="373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Enterprise 1: Dried </a:t>
            </a:r>
            <a:r>
              <a:rPr lang="en-US" b="1" dirty="0" err="1" smtClean="0">
                <a:solidFill>
                  <a:srgbClr val="00B050"/>
                </a:solidFill>
              </a:rPr>
              <a:t>Alite</a:t>
            </a:r>
            <a:r>
              <a:rPr lang="en-US" b="1" dirty="0" smtClean="0">
                <a:solidFill>
                  <a:srgbClr val="00B050"/>
                </a:solidFill>
              </a:rPr>
              <a:t> nuts (ii) (Beach and Bush) Cont.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5" name="Content Placeholder 4" descr="C:\Users\Pelomo\Desktop\IMG_899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00174"/>
            <a:ext cx="4038600" cy="387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C:\Users\Pelomo\Desktop\IMG_899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43050"/>
            <a:ext cx="4038600" cy="373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Enterprise 1: Dried and Fruits(iii)-(Cut-nut and Pawpaw) Cont.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5" name="Content Placeholder 4" descr="C:\Users\Pelomo\Desktop\IMG_899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3050"/>
            <a:ext cx="4038600" cy="373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C:\Users\Pelomo\Desktop\IMG_9050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43050"/>
            <a:ext cx="4038600" cy="373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Enterprise 2: Root Crops Flours (</a:t>
            </a:r>
            <a:r>
              <a:rPr lang="en-US" b="1" dirty="0" err="1" smtClean="0">
                <a:solidFill>
                  <a:srgbClr val="00B050"/>
                </a:solidFill>
              </a:rPr>
              <a:t>i</a:t>
            </a:r>
            <a:r>
              <a:rPr lang="en-US" b="1" dirty="0" smtClean="0">
                <a:solidFill>
                  <a:srgbClr val="00B050"/>
                </a:solidFill>
              </a:rPr>
              <a:t>) drying and grinding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8" name="Content Placeholder 7" descr="C:\Users\Pelomo\Desktop\IMG_896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 descr="C:\Users\Pelomo\Desktop\Nov 2014 03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Enterprise 2 :Root Crops Flours (various) Cont.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5" name="Content Placeholder 4" descr="C:\Users\Pelomo\Desktop\Nov 2014 05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28736"/>
            <a:ext cx="4038600" cy="394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C:\Users\Pelomo\Desktop\PACC Nov 2014 07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28736"/>
            <a:ext cx="4038600" cy="394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Enterprise 3:  Value added Root crop Flour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7" name="Content Placeholder 6" descr="C:\Users\Pelomo\Desktop\PIPSO pics\PACC Nov 2014 09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1600200"/>
            <a:ext cx="77867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Enterprise 4: Dried Fish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6" name="Content Placeholder 5" descr="C:\Users\Pelomo\Desktop\IMG_016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Enterprise </a:t>
            </a:r>
            <a:r>
              <a:rPr lang="en-US" b="1" dirty="0" smtClean="0">
                <a:solidFill>
                  <a:srgbClr val="00B050"/>
                </a:solidFill>
              </a:rPr>
              <a:t>5: </a:t>
            </a:r>
            <a:r>
              <a:rPr lang="en-US" b="1" dirty="0" smtClean="0">
                <a:solidFill>
                  <a:srgbClr val="00B050"/>
                </a:solidFill>
              </a:rPr>
              <a:t>Solar drier for Food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Pelomo\Desktop\IMG_89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00201"/>
            <a:ext cx="7786741" cy="4257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Cont…….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4114800" cy="4084637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6000" b="1" dirty="0" smtClean="0"/>
              <a:t>Promote sustainable farming system – Alley cropping – Compost, mulching </a:t>
            </a:r>
            <a:r>
              <a:rPr lang="en-US" sz="6000" b="1" dirty="0" smtClean="0"/>
              <a:t>etc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6000" b="1" dirty="0" smtClean="0">
                <a:solidFill>
                  <a:srgbClr val="FF0000"/>
                </a:solidFill>
              </a:rPr>
              <a:t>KING CROPPING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8196" name="Picture 2" descr="I:\TARO\DSCN92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813" y="223838"/>
            <a:ext cx="4357687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I:\Photos1\IMG_06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490913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:\TARO\DSCN92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5728"/>
            <a:ext cx="4357687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TANGIO TUMAS- THANK YOU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7"/>
          <p:cNvSpPr txBox="1">
            <a:spLocks noChangeArrowheads="1"/>
          </p:cNvSpPr>
          <p:nvPr/>
        </p:nvSpPr>
        <p:spPr bwMode="auto">
          <a:xfrm>
            <a:off x="2484438" y="428625"/>
            <a:ext cx="625316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 algn="ctr" defTabSz="652463"/>
            <a:r>
              <a:rPr lang="en-AU" sz="4800" b="1">
                <a:solidFill>
                  <a:srgbClr val="00B0F0"/>
                </a:solidFill>
                <a:latin typeface="Palatino Linotype" pitchFamily="18" charset="0"/>
              </a:rPr>
              <a:t>KGA</a:t>
            </a:r>
          </a:p>
          <a:p>
            <a:pPr algn="ctr" defTabSz="652463"/>
            <a:r>
              <a:rPr lang="en-AU" sz="4800" b="1">
                <a:solidFill>
                  <a:srgbClr val="00B0F0"/>
                </a:solidFill>
                <a:latin typeface="Palatino Linotype" pitchFamily="18" charset="0"/>
              </a:rPr>
              <a:t>WHO WE ARE!</a:t>
            </a:r>
            <a:endParaRPr lang="en-US" sz="480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149225" y="136525"/>
            <a:ext cx="8845550" cy="6584950"/>
          </a:xfrm>
          <a:prstGeom prst="rect">
            <a:avLst/>
          </a:prstGeom>
          <a:noFill/>
          <a:ln w="127000">
            <a:solidFill>
              <a:srgbClr val="4824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285750" y="1785938"/>
            <a:ext cx="8559800" cy="4725987"/>
          </a:xfrm>
          <a:prstGeom prst="rect">
            <a:avLst/>
          </a:prstGeom>
          <a:solidFill>
            <a:srgbClr val="4824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652463"/>
            <a:endParaRPr lang="en-GB" sz="1300">
              <a:latin typeface="Arial" charset="0"/>
            </a:endParaRPr>
          </a:p>
        </p:txBody>
      </p:sp>
      <p:sp>
        <p:nvSpPr>
          <p:cNvPr id="1030" name="Text Box 114"/>
          <p:cNvSpPr txBox="1">
            <a:spLocks noChangeArrowheads="1"/>
          </p:cNvSpPr>
          <p:nvPr/>
        </p:nvSpPr>
        <p:spPr bwMode="auto">
          <a:xfrm>
            <a:off x="503238" y="2276475"/>
            <a:ext cx="8135937" cy="1577975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 defTabSz="652463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Arial" charset="0"/>
              </a:rPr>
              <a:t>KGA is a Solomon Islands Based Non-government organization (NGO). It provides training and assistance in community food security and sustainable livelihood development at grassroots level throughout Solomon Islands.</a:t>
            </a:r>
            <a:endParaRPr lang="en-US" sz="2400" b="1">
              <a:latin typeface="Palatino Linotype" pitchFamily="18" charset="0"/>
            </a:endParaRPr>
          </a:p>
        </p:txBody>
      </p:sp>
      <p:sp>
        <p:nvSpPr>
          <p:cNvPr id="1031" name="Text Box 170"/>
          <p:cNvSpPr txBox="1">
            <a:spLocks noChangeArrowheads="1"/>
          </p:cNvSpPr>
          <p:nvPr/>
        </p:nvSpPr>
        <p:spPr bwMode="auto">
          <a:xfrm>
            <a:off x="3203575" y="1773238"/>
            <a:ext cx="2736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Arial" charset="0"/>
              </a:rPr>
              <a:t> </a:t>
            </a:r>
          </a:p>
        </p:txBody>
      </p:sp>
      <p:pic>
        <p:nvPicPr>
          <p:cNvPr id="1032" name="Picture 1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85750"/>
            <a:ext cx="1928813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182"/>
          <p:cNvSpPr txBox="1">
            <a:spLocks noChangeArrowheads="1"/>
          </p:cNvSpPr>
          <p:nvPr/>
        </p:nvSpPr>
        <p:spPr bwMode="auto">
          <a:xfrm>
            <a:off x="1258888" y="4076700"/>
            <a:ext cx="17287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52463">
              <a:spcBef>
                <a:spcPct val="50000"/>
              </a:spcBef>
            </a:pPr>
            <a:endParaRPr lang="en-GB" sz="1300">
              <a:latin typeface="Arial" charset="0"/>
            </a:endParaRPr>
          </a:p>
        </p:txBody>
      </p:sp>
      <p:sp>
        <p:nvSpPr>
          <p:cNvPr id="1034" name="Text Box 184"/>
          <p:cNvSpPr txBox="1">
            <a:spLocks noChangeArrowheads="1"/>
          </p:cNvSpPr>
          <p:nvPr/>
        </p:nvSpPr>
        <p:spPr bwMode="auto">
          <a:xfrm>
            <a:off x="611188" y="4508500"/>
            <a:ext cx="23764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52463">
              <a:spcBef>
                <a:spcPct val="50000"/>
              </a:spcBef>
            </a:pPr>
            <a:endParaRPr lang="en-GB" sz="1300">
              <a:latin typeface="Arial" charset="0"/>
            </a:endParaRPr>
          </a:p>
        </p:txBody>
      </p:sp>
      <p:pic>
        <p:nvPicPr>
          <p:cNvPr id="1035" name="Picture 186" descr="Turusuala CBTC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005263"/>
            <a:ext cx="26638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93" descr="Others- 18th No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4005263"/>
            <a:ext cx="22320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Text Box 194"/>
          <p:cNvSpPr txBox="1">
            <a:spLocks noChangeArrowheads="1"/>
          </p:cNvSpPr>
          <p:nvPr/>
        </p:nvSpPr>
        <p:spPr bwMode="auto">
          <a:xfrm>
            <a:off x="3419475" y="416401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Tahoma" pitchFamily="34" charset="0"/>
            </a:endParaRPr>
          </a:p>
        </p:txBody>
      </p:sp>
      <p:graphicFrame>
        <p:nvGraphicFramePr>
          <p:cNvPr id="1026" name="Object 196"/>
          <p:cNvGraphicFramePr>
            <a:graphicFrameLocks noChangeAspect="1"/>
          </p:cNvGraphicFramePr>
          <p:nvPr/>
        </p:nvGraphicFramePr>
        <p:xfrm>
          <a:off x="3348038" y="4076700"/>
          <a:ext cx="2879725" cy="2160588"/>
        </p:xfrm>
        <a:graphic>
          <a:graphicData uri="http://schemas.openxmlformats.org/presentationml/2006/ole">
            <p:oleObj spid="_x0000_s3074" name="Document" r:id="rId6" imgW="914040" imgH="731160" progId="Word.Documen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1. Introduction to KGA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12605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KGA is a national NGO established in 1995 by late </a:t>
            </a:r>
            <a:r>
              <a:rPr lang="en-US" dirty="0" err="1" smtClean="0">
                <a:solidFill>
                  <a:srgbClr val="C00000"/>
                </a:solidFill>
              </a:rPr>
              <a:t>Joini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Tutua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Now has over 5,540 financial members spread throughout the nation- most are rural farmers</a:t>
            </a:r>
          </a:p>
          <a:p>
            <a:r>
              <a:rPr lang="en-US" dirty="0" smtClean="0"/>
              <a:t>It currently has 13 affiliated community based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r>
              <a:rPr lang="en-US" dirty="0" smtClean="0"/>
              <a:t>Board of Trustees and Management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38600" cy="512605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Other National partners- MAL, MHMS, SINU, MEHRD-RTC Association</a:t>
            </a:r>
          </a:p>
          <a:p>
            <a:r>
              <a:rPr lang="en-US" dirty="0" smtClean="0"/>
              <a:t>Regional Partners- PIFON, </a:t>
            </a:r>
            <a:r>
              <a:rPr lang="en-US" dirty="0" err="1" smtClean="0"/>
              <a:t>POETcom</a:t>
            </a:r>
            <a:r>
              <a:rPr lang="en-US" dirty="0" smtClean="0"/>
              <a:t>, NARI (PNG), SPC</a:t>
            </a:r>
          </a:p>
          <a:p>
            <a:r>
              <a:rPr lang="en-US" dirty="0" smtClean="0"/>
              <a:t>Support from Dev. Partners- DFAT, JICA, EU, UNDP, FAO, IFAD, CTA and others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49225" y="136525"/>
            <a:ext cx="8845550" cy="6584950"/>
          </a:xfrm>
          <a:prstGeom prst="rect">
            <a:avLst/>
          </a:prstGeom>
          <a:noFill/>
          <a:ln w="127000">
            <a:solidFill>
              <a:srgbClr val="4824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357188" y="1143000"/>
            <a:ext cx="8488362" cy="5214938"/>
          </a:xfrm>
          <a:prstGeom prst="rect">
            <a:avLst/>
          </a:prstGeom>
          <a:solidFill>
            <a:srgbClr val="4824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652463"/>
            <a:endParaRPr lang="en-GB" sz="1300">
              <a:latin typeface="Arial" charset="0"/>
            </a:endParaRPr>
          </a:p>
        </p:txBody>
      </p:sp>
      <p:sp>
        <p:nvSpPr>
          <p:cNvPr id="9220" name="Text Box 170"/>
          <p:cNvSpPr txBox="1">
            <a:spLocks noChangeArrowheads="1"/>
          </p:cNvSpPr>
          <p:nvPr/>
        </p:nvSpPr>
        <p:spPr bwMode="auto">
          <a:xfrm>
            <a:off x="4071938" y="1773238"/>
            <a:ext cx="4786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Arial" charset="0"/>
              </a:rPr>
              <a:t> </a:t>
            </a:r>
          </a:p>
        </p:txBody>
      </p:sp>
      <p:pic>
        <p:nvPicPr>
          <p:cNvPr id="9221" name="Picture 1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1000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184"/>
          <p:cNvSpPr txBox="1">
            <a:spLocks noChangeArrowheads="1"/>
          </p:cNvSpPr>
          <p:nvPr/>
        </p:nvSpPr>
        <p:spPr bwMode="auto">
          <a:xfrm>
            <a:off x="611188" y="4508500"/>
            <a:ext cx="23764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52463">
              <a:spcBef>
                <a:spcPct val="50000"/>
              </a:spcBef>
            </a:pPr>
            <a:endParaRPr lang="en-GB" sz="1300">
              <a:latin typeface="Arial" charset="0"/>
            </a:endParaRPr>
          </a:p>
        </p:txBody>
      </p:sp>
      <p:sp>
        <p:nvSpPr>
          <p:cNvPr id="9223" name="Text Box 194"/>
          <p:cNvSpPr txBox="1">
            <a:spLocks noChangeArrowheads="1"/>
          </p:cNvSpPr>
          <p:nvPr/>
        </p:nvSpPr>
        <p:spPr bwMode="auto">
          <a:xfrm>
            <a:off x="3419475" y="3857625"/>
            <a:ext cx="273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Tahoma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             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n-US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n-US" sz="3600" dirty="0" smtClean="0"/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"/>
              <a:defRPr/>
            </a:pPr>
            <a:endParaRPr lang="en-US" dirty="0"/>
          </a:p>
        </p:txBody>
      </p:sp>
      <p:sp>
        <p:nvSpPr>
          <p:cNvPr id="9226" name="TextBox 24"/>
          <p:cNvSpPr txBox="1">
            <a:spLocks noChangeArrowheads="1"/>
          </p:cNvSpPr>
          <p:nvPr/>
        </p:nvSpPr>
        <p:spPr bwMode="auto">
          <a:xfrm>
            <a:off x="1785938" y="214313"/>
            <a:ext cx="68580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Palatino Linotype" pitchFamily="18" charset="0"/>
              </a:rPr>
              <a:t>Our Local CBO Partners</a:t>
            </a:r>
          </a:p>
          <a:p>
            <a:endParaRPr lang="en-US" sz="4400" b="1">
              <a:latin typeface="Palatino Linotype" pitchFamily="18" charset="0"/>
            </a:endParaRPr>
          </a:p>
          <a:p>
            <a:endParaRPr lang="en-US"/>
          </a:p>
        </p:txBody>
      </p:sp>
      <p:pic>
        <p:nvPicPr>
          <p:cNvPr id="922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714501" y="-214313"/>
            <a:ext cx="5643562" cy="850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KGA Overall Philosophy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&gt;&gt;&gt;HEALTHY SOIL &gt;&gt;&gt; </a:t>
            </a:r>
          </a:p>
          <a:p>
            <a:pPr>
              <a:buNone/>
            </a:pPr>
            <a:r>
              <a:rPr lang="en-US" sz="4000" b="1" dirty="0" smtClean="0"/>
              <a:t>&gt;&gt;&gt;HEALTHY GARDENS &gt;&gt; &gt;</a:t>
            </a:r>
          </a:p>
          <a:p>
            <a:pPr>
              <a:buNone/>
            </a:pPr>
            <a:r>
              <a:rPr lang="en-US" sz="4000" b="1" dirty="0" smtClean="0"/>
              <a:t>&gt;&gt;&gt; HEALTHY FOOD &gt;&gt;&gt;</a:t>
            </a:r>
          </a:p>
          <a:p>
            <a:pPr>
              <a:buNone/>
            </a:pPr>
            <a:r>
              <a:rPr lang="en-US" sz="4000" b="1" dirty="0" smtClean="0"/>
              <a:t>&gt;&gt;&gt; HEALTHY PEOPLES &gt;&gt;</a:t>
            </a:r>
          </a:p>
          <a:p>
            <a:pPr>
              <a:buNone/>
            </a:pPr>
            <a:r>
              <a:rPr lang="en-US" sz="4000" b="1" dirty="0" smtClean="0"/>
              <a:t>&gt;&gt; &gt;HEALTHY NATION</a:t>
            </a:r>
            <a:endParaRPr lang="en-US" sz="4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2. KGA Approach to promoting Food security and Livelihood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Encourage members and their families to use traditional knowledge, skills and innovations to establish sustainable gardening practices that will provide increased productivity</a:t>
            </a:r>
          </a:p>
          <a:p>
            <a:r>
              <a:rPr lang="en-US" b="1" dirty="0" smtClean="0"/>
              <a:t>Encourage family members to consume more nutritious local </a:t>
            </a:r>
            <a:r>
              <a:rPr lang="en-US" b="1" dirty="0" err="1" smtClean="0"/>
              <a:t>kaikai</a:t>
            </a:r>
            <a:endParaRPr lang="en-US" b="1" dirty="0" smtClean="0"/>
          </a:p>
          <a:p>
            <a:r>
              <a:rPr lang="en-US" b="1" dirty="0" smtClean="0"/>
              <a:t>Facilitate and increase capacity of rural farmers to link with markets so that surplus production from gardens earn sustain livelihood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3. Key KGA Activities relating to Food Security and Livelihood from 1995-2016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Promoted the use of good traditional farming practices</a:t>
            </a:r>
          </a:p>
          <a:p>
            <a:r>
              <a:rPr lang="en-US" dirty="0" smtClean="0"/>
              <a:t>Promote Organic farming practices</a:t>
            </a:r>
          </a:p>
          <a:p>
            <a:r>
              <a:rPr lang="en-US" dirty="0" smtClean="0"/>
              <a:t>Adaptation of appropriate new organic farming practices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Promote conservation and planting of indigenous food crops (root crops, fruits &amp; nuts and vegetables</a:t>
            </a:r>
          </a:p>
          <a:p>
            <a:r>
              <a:rPr lang="en-US" dirty="0" smtClean="0"/>
              <a:t>Promote healthy families and village environments</a:t>
            </a:r>
          </a:p>
          <a:p>
            <a:r>
              <a:rPr lang="en-US" dirty="0" smtClean="0"/>
              <a:t>Promote sharing of knowledge, skills and planting materials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3. Key KGA Activities relating to Food Security and Livelihood from 1995-2016 (Cont.)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Promotes the consumption of nutritious local food</a:t>
            </a:r>
          </a:p>
          <a:p>
            <a:r>
              <a:rPr lang="en-US" dirty="0" err="1" smtClean="0"/>
              <a:t>Organise</a:t>
            </a:r>
            <a:r>
              <a:rPr lang="en-US" dirty="0"/>
              <a:t> </a:t>
            </a:r>
            <a:r>
              <a:rPr lang="en-US" dirty="0" smtClean="0"/>
              <a:t>Food Diversity Fairs (</a:t>
            </a:r>
            <a:r>
              <a:rPr lang="en-US" dirty="0" err="1" smtClean="0"/>
              <a:t>eg</a:t>
            </a:r>
            <a:r>
              <a:rPr lang="en-US" dirty="0" smtClean="0"/>
              <a:t>. Banana, Yam, </a:t>
            </a:r>
            <a:r>
              <a:rPr lang="en-US" dirty="0" err="1" smtClean="0"/>
              <a:t>Pana</a:t>
            </a:r>
            <a:r>
              <a:rPr lang="en-US" dirty="0" smtClean="0"/>
              <a:t> etc)</a:t>
            </a:r>
          </a:p>
          <a:p>
            <a:r>
              <a:rPr lang="en-US" dirty="0" smtClean="0"/>
              <a:t>Establish bulking sites for local food crops</a:t>
            </a:r>
          </a:p>
          <a:p>
            <a:r>
              <a:rPr lang="en-US" dirty="0" smtClean="0"/>
              <a:t>Distribution of imported seeds and exchange of local food crop planting materials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49831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Established 13 Demonstration plots mainly on Guadalcanal after the Flash Flood of 2014</a:t>
            </a:r>
          </a:p>
          <a:p>
            <a:r>
              <a:rPr lang="en-US" dirty="0" smtClean="0"/>
              <a:t>Establish special demo plots for nutritious food crops in association with rural hospitals (</a:t>
            </a:r>
            <a:r>
              <a:rPr lang="en-US" dirty="0" err="1" smtClean="0"/>
              <a:t>Aitofi</a:t>
            </a:r>
            <a:r>
              <a:rPr lang="en-US" dirty="0" smtClean="0"/>
              <a:t>, </a:t>
            </a:r>
            <a:r>
              <a:rPr lang="en-US" dirty="0" err="1" smtClean="0"/>
              <a:t>Kirakira</a:t>
            </a:r>
            <a:r>
              <a:rPr lang="en-US" dirty="0" smtClean="0"/>
              <a:t>, </a:t>
            </a:r>
            <a:r>
              <a:rPr lang="en-US" dirty="0" err="1" smtClean="0"/>
              <a:t>Sasamungga</a:t>
            </a:r>
            <a:r>
              <a:rPr lang="en-US" dirty="0" smtClean="0"/>
              <a:t>, </a:t>
            </a:r>
            <a:r>
              <a:rPr lang="en-US" dirty="0" err="1" smtClean="0"/>
              <a:t>Lata</a:t>
            </a:r>
            <a:r>
              <a:rPr lang="en-US" dirty="0" smtClean="0"/>
              <a:t> &amp; </a:t>
            </a:r>
            <a:r>
              <a:rPr lang="en-US" dirty="0" err="1" smtClean="0"/>
              <a:t>Munda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1318</Words>
  <Application>Microsoft Office PowerPoint</Application>
  <PresentationFormat>On-screen Show (4:3)</PresentationFormat>
  <Paragraphs>146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Document</vt:lpstr>
      <vt:lpstr>Food Crops Value Chain- Addressing bottle-necks, markets and business opportunities : KGA Perspective</vt:lpstr>
      <vt:lpstr>Outline of presentation</vt:lpstr>
      <vt:lpstr>Slide 3</vt:lpstr>
      <vt:lpstr>1. Introduction to KGA</vt:lpstr>
      <vt:lpstr>             </vt:lpstr>
      <vt:lpstr>KGA Overall Philosophy </vt:lpstr>
      <vt:lpstr>2. KGA Approach to promoting Food security and Livelihood</vt:lpstr>
      <vt:lpstr>3. Key KGA Activities relating to Food Security and Livelihood from 1995-2016</vt:lpstr>
      <vt:lpstr>3. Key KGA Activities relating to Food Security and Livelihood from 1995-2016 (Cont.)</vt:lpstr>
      <vt:lpstr>3. Key KGA Activities relating to Food Security and Livelihood from 1995-2016 (Cont.)</vt:lpstr>
      <vt:lpstr>4. New KGA Approach, 2017 and beyond</vt:lpstr>
      <vt:lpstr>5.Key challenges associated with Food Security and Livelihood </vt:lpstr>
      <vt:lpstr>5.Key challenges associated with Food Security and Livelihood (Cont.)</vt:lpstr>
      <vt:lpstr> 6. Bottle-necks, markets and business opportunities </vt:lpstr>
      <vt:lpstr>6. Bottle-necks, markets and business opportunities (cont.)</vt:lpstr>
      <vt:lpstr>Way Forward (Food Security and Nutrition)</vt:lpstr>
      <vt:lpstr>Way Forward (Food Security and Nutrition) (cont.)</vt:lpstr>
      <vt:lpstr>Way Forward (Livelihood)</vt:lpstr>
      <vt:lpstr>Potential simple village enterprises</vt:lpstr>
      <vt:lpstr>Enterprise 1: Dried Nuts (i)-(Peanut and Ngali nuts)</vt:lpstr>
      <vt:lpstr>Enterprise 1: Dried Alite nuts (ii) (Beach and Bush) Cont.</vt:lpstr>
      <vt:lpstr>Enterprise 1: Dried and Fruits(iii)-(Cut-nut and Pawpaw) Cont.</vt:lpstr>
      <vt:lpstr>Enterprise 2: Root Crops Flours (i) drying and grinding</vt:lpstr>
      <vt:lpstr>Enterprise 2 :Root Crops Flours (various) Cont.</vt:lpstr>
      <vt:lpstr>Enterprise 3:  Value added Root crop Flour</vt:lpstr>
      <vt:lpstr>Enterprise 4: Dried Fish</vt:lpstr>
      <vt:lpstr>Enterprise 5: Solar drier for Food</vt:lpstr>
      <vt:lpstr>Cont…….</vt:lpstr>
      <vt:lpstr>TANGIO TUMAS-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Crops Value Chain- Addressing bottle-necks, markets and business opportunities : KGA Perspective</dc:title>
  <dc:creator>Pelomo</dc:creator>
  <cp:lastModifiedBy>Pelomo</cp:lastModifiedBy>
  <cp:revision>45</cp:revision>
  <dcterms:created xsi:type="dcterms:W3CDTF">2017-09-27T06:02:44Z</dcterms:created>
  <dcterms:modified xsi:type="dcterms:W3CDTF">2017-09-27T12:37:16Z</dcterms:modified>
</cp:coreProperties>
</file>