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8" r:id="rId2"/>
    <p:sldId id="256" r:id="rId3"/>
    <p:sldId id="257" r:id="rId4"/>
    <p:sldId id="262" r:id="rId5"/>
    <p:sldId id="260" r:id="rId6"/>
    <p:sldId id="261" r:id="rId7"/>
    <p:sldId id="259" r:id="rId8"/>
    <p:sldId id="265" r:id="rId9"/>
    <p:sldId id="263" r:id="rId10"/>
    <p:sldId id="264" r:id="rId11"/>
    <p:sldId id="271" r:id="rId12"/>
    <p:sldId id="267" r:id="rId13"/>
    <p:sldId id="285" r:id="rId14"/>
    <p:sldId id="280" r:id="rId15"/>
    <p:sldId id="281" r:id="rId16"/>
    <p:sldId id="269" r:id="rId17"/>
    <p:sldId id="273" r:id="rId18"/>
    <p:sldId id="276" r:id="rId19"/>
    <p:sldId id="277" r:id="rId20"/>
    <p:sldId id="282" r:id="rId21"/>
    <p:sldId id="270" r:id="rId22"/>
    <p:sldId id="279" r:id="rId23"/>
    <p:sldId id="286" r:id="rId24"/>
    <p:sldId id="28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140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23FE4-A40E-F344-9890-3797CDE418AD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4D3D8-652A-0D44-AFC5-943E43517F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1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interviewed the groups in Red, are and work with blue groups, investigated online or by pers. Comm. the others.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4D3D8-652A-0D44-AFC5-943E43517F5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01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Impact of interventions on diet awareness, agricultural practices that improve nutrition, and health indicators according to interviewees of NGOs and Ministries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4D3D8-652A-0D44-AFC5-943E43517F5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41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BC11-341B-3E4C-B0BE-21751C503279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04F7-0EB5-C542-AA01-56003B2C4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68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BC11-341B-3E4C-B0BE-21751C503279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04F7-0EB5-C542-AA01-56003B2C4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4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BC11-341B-3E4C-B0BE-21751C503279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04F7-0EB5-C542-AA01-56003B2C4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8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BC11-341B-3E4C-B0BE-21751C503279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04F7-0EB5-C542-AA01-56003B2C4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22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BC11-341B-3E4C-B0BE-21751C503279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04F7-0EB5-C542-AA01-56003B2C4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57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BC11-341B-3E4C-B0BE-21751C503279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04F7-0EB5-C542-AA01-56003B2C4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3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BC11-341B-3E4C-B0BE-21751C503279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04F7-0EB5-C542-AA01-56003B2C4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21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BC11-341B-3E4C-B0BE-21751C503279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04F7-0EB5-C542-AA01-56003B2C4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1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BC11-341B-3E4C-B0BE-21751C503279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04F7-0EB5-C542-AA01-56003B2C4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7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BC11-341B-3E4C-B0BE-21751C503279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04F7-0EB5-C542-AA01-56003B2C4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45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BC11-341B-3E4C-B0BE-21751C503279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04F7-0EB5-C542-AA01-56003B2C4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45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3BC11-341B-3E4C-B0BE-21751C503279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704F7-0EB5-C542-AA01-56003B2C4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3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Word_Document1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jpeg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_Document2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emf"/><Relationship Id="rId5" Type="http://schemas.openxmlformats.org/officeDocument/2006/relationships/package" Target="../embeddings/Microsoft_Word_Document3.docx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emf"/><Relationship Id="rId5" Type="http://schemas.openxmlformats.org/officeDocument/2006/relationships/package" Target="../embeddings/Microsoft_Word_Document4.docx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National Forum on Agriculture &amp; Nutritional Security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Brief 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introductions by all attendees &amp; names on cards</a:t>
            </a:r>
          </a:p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SINU Presentation of Rapid Scan – Becker, Joshua,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Tavoa</a:t>
            </a:r>
            <a:endParaRPr lang="en-US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SIG reps:  specific comments on the draft rapid scan</a:t>
            </a:r>
          </a:p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NGO reps: specific comments on the draft rapid scan</a:t>
            </a:r>
          </a:p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Donors &amp; Other’s: specific comments on the draft rapid scan</a:t>
            </a:r>
          </a:p>
          <a:p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General Q &amp; A and comments about food and nutritional security programs in Solomon Islands. </a:t>
            </a:r>
          </a:p>
          <a:p>
            <a:endParaRPr lang="en-US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Evaluation of the forum – please complete and return forms</a:t>
            </a:r>
          </a:p>
          <a:p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2" r="15642" b="8859"/>
          <a:stretch>
            <a:fillRect/>
          </a:stretch>
        </p:blipFill>
        <p:spPr bwMode="auto">
          <a:xfrm>
            <a:off x="169862" y="336551"/>
            <a:ext cx="860425" cy="84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05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      Results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48200" y="520700"/>
            <a:ext cx="4038600" cy="65754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/>
              <a:t>SIG Policy (2010-2015):  </a:t>
            </a:r>
            <a:r>
              <a:rPr lang="en-US" sz="1800" b="1" dirty="0" smtClean="0">
                <a:solidFill>
                  <a:srgbClr val="008000"/>
                </a:solidFill>
              </a:rPr>
              <a:t>“Spot on”</a:t>
            </a:r>
          </a:p>
          <a:p>
            <a:pPr marL="0" indent="0">
              <a:buNone/>
            </a:pPr>
            <a:r>
              <a:rPr lang="en-US" sz="1600" b="1" dirty="0" smtClean="0"/>
              <a:t>1. Protect </a:t>
            </a:r>
            <a:r>
              <a:rPr lang="en-US" sz="1600" b="1" dirty="0"/>
              <a:t>the health and nutritional status of Solomon Islanders with </a:t>
            </a:r>
            <a:r>
              <a:rPr lang="en-US" sz="1600" b="1" u="sng" dirty="0">
                <a:solidFill>
                  <a:srgbClr val="660066"/>
                </a:solidFill>
              </a:rPr>
              <a:t>attention to reducing:</a:t>
            </a:r>
          </a:p>
          <a:p>
            <a:pPr marL="0" indent="0">
              <a:buNone/>
            </a:pPr>
            <a:r>
              <a:rPr lang="en-US" sz="1600" b="1" dirty="0" smtClean="0"/>
              <a:t>a</a:t>
            </a:r>
            <a:r>
              <a:rPr lang="en-US" sz="1600" b="1" dirty="0"/>
              <a:t>. </a:t>
            </a:r>
            <a:r>
              <a:rPr lang="en-US" sz="1600" b="1" dirty="0" smtClean="0"/>
              <a:t>under</a:t>
            </a:r>
            <a:r>
              <a:rPr lang="en-US" sz="1600" b="1" dirty="0"/>
              <a:t>-nutrition, stunting, and wasting in </a:t>
            </a:r>
            <a:r>
              <a:rPr lang="en-US" sz="1600" b="1" dirty="0">
                <a:solidFill>
                  <a:srgbClr val="FF6600"/>
                </a:solidFill>
              </a:rPr>
              <a:t>infants and young children</a:t>
            </a:r>
            <a:r>
              <a:rPr lang="en-US" sz="1600" b="1" dirty="0"/>
              <a:t>.</a:t>
            </a:r>
          </a:p>
          <a:p>
            <a:pPr marL="0" indent="0">
              <a:buNone/>
            </a:pPr>
            <a:r>
              <a:rPr lang="en-US" sz="1600" b="1" dirty="0"/>
              <a:t>b. </a:t>
            </a:r>
            <a:r>
              <a:rPr lang="en-US" sz="1600" b="1" dirty="0" smtClean="0"/>
              <a:t>anemia </a:t>
            </a:r>
            <a:r>
              <a:rPr lang="en-US" sz="1600" b="1" dirty="0"/>
              <a:t>(iron-deficiency) in </a:t>
            </a:r>
            <a:r>
              <a:rPr lang="en-US" sz="1600" b="1" dirty="0">
                <a:solidFill>
                  <a:srgbClr val="FF6600"/>
                </a:solidFill>
              </a:rPr>
              <a:t>children and women.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8000"/>
                </a:solidFill>
              </a:rPr>
              <a:t>c. </a:t>
            </a:r>
            <a:r>
              <a:rPr lang="en-US" sz="1600" b="1" dirty="0" smtClean="0">
                <a:solidFill>
                  <a:srgbClr val="008000"/>
                </a:solidFill>
              </a:rPr>
              <a:t>overweight </a:t>
            </a:r>
            <a:r>
              <a:rPr lang="en-US" sz="1600" b="1" dirty="0">
                <a:solidFill>
                  <a:srgbClr val="008000"/>
                </a:solidFill>
              </a:rPr>
              <a:t>adults and children (mainly an urban issue).</a:t>
            </a:r>
          </a:p>
          <a:p>
            <a:pPr marL="0" indent="0">
              <a:buNone/>
            </a:pPr>
            <a:r>
              <a:rPr lang="en-US" sz="1600" b="1" dirty="0"/>
              <a:t>d. </a:t>
            </a:r>
            <a:r>
              <a:rPr lang="en-US" sz="1600" b="1" dirty="0" smtClean="0"/>
              <a:t>non</a:t>
            </a:r>
            <a:r>
              <a:rPr lang="en-US" sz="1600" b="1" dirty="0"/>
              <a:t>-communicable diseases (NCDs) in adults and children</a:t>
            </a:r>
            <a:r>
              <a:rPr lang="en-US" sz="1600" b="1" dirty="0" smtClean="0"/>
              <a:t>.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600" b="1" dirty="0" smtClean="0"/>
              <a:t>2. Promote </a:t>
            </a:r>
            <a:r>
              <a:rPr lang="en-US" sz="1600" b="1" dirty="0"/>
              <a:t>and use </a:t>
            </a:r>
            <a:r>
              <a:rPr lang="en-US" sz="1600" b="1" dirty="0">
                <a:solidFill>
                  <a:srgbClr val="0000FF"/>
                </a:solidFill>
              </a:rPr>
              <a:t>sustainable agriculture </a:t>
            </a:r>
            <a:r>
              <a:rPr lang="en-US" sz="1600" b="1" dirty="0"/>
              <a:t>and fisheries production </a:t>
            </a:r>
            <a:r>
              <a:rPr lang="en-US" sz="1600" b="1" dirty="0" smtClean="0"/>
              <a:t>for food </a:t>
            </a:r>
            <a:r>
              <a:rPr lang="en-US" sz="1600" b="1" dirty="0"/>
              <a:t>security and economic </a:t>
            </a:r>
            <a:r>
              <a:rPr lang="en-US" sz="1600" b="1" dirty="0" smtClean="0"/>
              <a:t>development</a:t>
            </a: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3.  Facilitate trade in </a:t>
            </a:r>
            <a:r>
              <a:rPr lang="en-US" sz="1600" b="1" dirty="0">
                <a:solidFill>
                  <a:srgbClr val="0000FF"/>
                </a:solidFill>
              </a:rPr>
              <a:t>safe and healthy </a:t>
            </a:r>
            <a:r>
              <a:rPr lang="en-US" sz="1600" b="1" dirty="0"/>
              <a:t>food. </a:t>
            </a:r>
          </a:p>
          <a:p>
            <a:pPr marL="0" indent="0">
              <a:buNone/>
            </a:pPr>
            <a:r>
              <a:rPr lang="en-US" sz="1600" b="1" dirty="0"/>
              <a:t>4.  Increase </a:t>
            </a:r>
            <a:r>
              <a:rPr lang="en-US" sz="1600" b="1" dirty="0" smtClean="0"/>
              <a:t>capacity to </a:t>
            </a:r>
            <a:r>
              <a:rPr lang="en-US" sz="1600" b="1" dirty="0">
                <a:solidFill>
                  <a:srgbClr val="FF6600"/>
                </a:solidFill>
              </a:rPr>
              <a:t>respond in a timely manner to emergencies</a:t>
            </a:r>
            <a:r>
              <a:rPr lang="en-US" sz="1600" b="1" dirty="0"/>
              <a:t> that adversely affect food security, food safety, and nutrition. 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rgbClr val="FF6600"/>
                </a:solidFill>
              </a:rPr>
              <a:t>* MAL, MHHS, &amp; MFMR mandated to work together to do these things.  </a:t>
            </a:r>
          </a:p>
          <a:p>
            <a:pPr marL="514350" indent="-514350">
              <a:buFont typeface="+mj-lt"/>
              <a:buAutoNum type="arabicPeriod"/>
            </a:pPr>
            <a:endParaRPr lang="en-US" sz="1600" b="1" dirty="0"/>
          </a:p>
        </p:txBody>
      </p:sp>
      <p:pic>
        <p:nvPicPr>
          <p:cNvPr id="12" name="Content Placeholder 11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r="341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4625" y="6228834"/>
            <a:ext cx="431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Healthy kids with energy to play creatively</a:t>
            </a:r>
            <a:endParaRPr lang="en-US" b="1" i="1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2" r="15642" b="8859"/>
          <a:stretch>
            <a:fillRect/>
          </a:stretch>
        </p:blipFill>
        <p:spPr bwMode="auto">
          <a:xfrm>
            <a:off x="174625" y="274638"/>
            <a:ext cx="955675" cy="93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028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Organizational LINKAGES </a:t>
            </a:r>
            <a:endParaRPr lang="en-US" dirty="0"/>
          </a:p>
        </p:txBody>
      </p:sp>
      <p:pic>
        <p:nvPicPr>
          <p:cNvPr id="4" name="Content Placeholder 3" descr="F&amp;NS LINKAGES SI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1076325" y="1455837"/>
            <a:ext cx="6702425" cy="3686076"/>
          </a:xfrm>
        </p:spPr>
      </p:pic>
      <p:sp>
        <p:nvSpPr>
          <p:cNvPr id="5" name="Rectangle 4"/>
          <p:cNvSpPr/>
          <p:nvPr/>
        </p:nvSpPr>
        <p:spPr>
          <a:xfrm>
            <a:off x="457200" y="5221922"/>
            <a:ext cx="79724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KGA</a:t>
            </a:r>
            <a:r>
              <a:rPr lang="en-US" b="1" dirty="0"/>
              <a:t>      </a:t>
            </a:r>
            <a:r>
              <a:rPr lang="en-US" b="1" dirty="0">
                <a:solidFill>
                  <a:srgbClr val="FF0000"/>
                </a:solidFill>
              </a:rPr>
              <a:t>MAL</a:t>
            </a:r>
            <a:r>
              <a:rPr lang="en-US" b="1" dirty="0"/>
              <a:t>     </a:t>
            </a:r>
            <a:r>
              <a:rPr lang="en-US" b="1" dirty="0">
                <a:solidFill>
                  <a:srgbClr val="FF0000"/>
                </a:solidFill>
              </a:rPr>
              <a:t>WORLDFISH</a:t>
            </a:r>
            <a:r>
              <a:rPr lang="en-US" b="1" dirty="0"/>
              <a:t>    </a:t>
            </a:r>
            <a:r>
              <a:rPr lang="en-US" b="1" dirty="0" smtClean="0">
                <a:solidFill>
                  <a:srgbClr val="FF0000"/>
                </a:solidFill>
              </a:rPr>
              <a:t>WORLDVISION    </a:t>
            </a:r>
            <a:r>
              <a:rPr lang="en-US" dirty="0" smtClean="0"/>
              <a:t>AVRDC  </a:t>
            </a:r>
            <a:r>
              <a:rPr lang="en-US" b="1" dirty="0">
                <a:solidFill>
                  <a:srgbClr val="008000"/>
                </a:solidFill>
              </a:rPr>
              <a:t>UNDP </a:t>
            </a:r>
            <a:r>
              <a:rPr lang="en-US" dirty="0"/>
              <a:t>  WHO     </a:t>
            </a:r>
            <a:r>
              <a:rPr lang="en-US" b="1" dirty="0">
                <a:solidFill>
                  <a:srgbClr val="3366FF"/>
                </a:solidFill>
              </a:rPr>
              <a:t>MFMR</a:t>
            </a:r>
            <a:r>
              <a:rPr lang="en-US" dirty="0"/>
              <a:t>    </a:t>
            </a:r>
            <a:r>
              <a:rPr lang="en-US" b="1" dirty="0" smtClean="0">
                <a:solidFill>
                  <a:srgbClr val="FF0000"/>
                </a:solidFill>
              </a:rPr>
              <a:t>OXFAM     </a:t>
            </a:r>
            <a:r>
              <a:rPr lang="en-US" b="1" dirty="0" smtClean="0">
                <a:solidFill>
                  <a:srgbClr val="008000"/>
                </a:solidFill>
              </a:rPr>
              <a:t>KOICA</a:t>
            </a:r>
            <a:r>
              <a:rPr lang="en-US" b="1" dirty="0" smtClean="0"/>
              <a:t>     </a:t>
            </a:r>
            <a:r>
              <a:rPr lang="en-US" b="1" dirty="0">
                <a:solidFill>
                  <a:srgbClr val="FF0000"/>
                </a:solidFill>
              </a:rPr>
              <a:t>LIVE &amp; LEARN   MHMS  </a:t>
            </a:r>
            <a:r>
              <a:rPr lang="en-US" dirty="0"/>
              <a:t>SPC   </a:t>
            </a:r>
            <a:r>
              <a:rPr lang="en-US" dirty="0" smtClean="0"/>
              <a:t>ACIAR   </a:t>
            </a:r>
            <a:r>
              <a:rPr lang="en-US" b="1" dirty="0" smtClean="0">
                <a:solidFill>
                  <a:srgbClr val="008000"/>
                </a:solidFill>
              </a:rPr>
              <a:t>WWF  </a:t>
            </a:r>
            <a:r>
              <a:rPr lang="en-US" b="1" dirty="0">
                <a:solidFill>
                  <a:srgbClr val="008000"/>
                </a:solidFill>
              </a:rPr>
              <a:t>TNC  </a:t>
            </a:r>
            <a:r>
              <a:rPr lang="en-US" dirty="0">
                <a:solidFill>
                  <a:srgbClr val="000000"/>
                </a:solidFill>
              </a:rPr>
              <a:t>CEMA  UQ  </a:t>
            </a:r>
            <a:r>
              <a:rPr lang="en-US" dirty="0" smtClean="0">
                <a:solidFill>
                  <a:srgbClr val="000000"/>
                </a:solidFill>
              </a:rPr>
              <a:t>UNICEF   VOIS </a:t>
            </a:r>
            <a:r>
              <a:rPr lang="en-US" dirty="0">
                <a:solidFill>
                  <a:srgbClr val="000000"/>
                </a:solidFill>
              </a:rPr>
              <a:t>BLO MERE SOL    UN </a:t>
            </a:r>
            <a:r>
              <a:rPr lang="en-US" dirty="0" smtClean="0">
                <a:solidFill>
                  <a:srgbClr val="000000"/>
                </a:solidFill>
              </a:rPr>
              <a:t>WOMEN   </a:t>
            </a:r>
            <a:r>
              <a:rPr lang="en-US" b="1" dirty="0" smtClean="0">
                <a:solidFill>
                  <a:srgbClr val="008000"/>
                </a:solidFill>
              </a:rPr>
              <a:t>SINU</a:t>
            </a:r>
            <a:endParaRPr lang="en-US" b="1" dirty="0">
              <a:solidFill>
                <a:srgbClr val="008000"/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2" r="15642" b="8859"/>
          <a:stretch>
            <a:fillRect/>
          </a:stretch>
        </p:blipFill>
        <p:spPr bwMode="auto">
          <a:xfrm>
            <a:off x="233362" y="174625"/>
            <a:ext cx="1360688" cy="133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822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MAL doing?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2" r="15642" b="8859"/>
          <a:stretch>
            <a:fillRect/>
          </a:stretch>
        </p:blipFill>
        <p:spPr bwMode="auto">
          <a:xfrm>
            <a:off x="457200" y="174626"/>
            <a:ext cx="1136850" cy="1103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" name="Picture 1" descr="C:\Users\dorothy.tavoa\Desktop\Leeroy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417639"/>
            <a:ext cx="8411378" cy="52585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7472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MAL –EXPECTED IMPACT</a:t>
            </a:r>
            <a:endParaRPr lang="en-AU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2" r="15642" b="8859"/>
          <a:stretch>
            <a:fillRect/>
          </a:stretch>
        </p:blipFill>
        <p:spPr bwMode="auto">
          <a:xfrm>
            <a:off x="457200" y="174626"/>
            <a:ext cx="1184313" cy="1103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Picture 2" descr="C:\Users\dorothy.tavoa\Desktop\leeroy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455" y="1277958"/>
            <a:ext cx="8549090" cy="5332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MHMS doing?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9343509"/>
              </p:ext>
            </p:extLst>
          </p:nvPr>
        </p:nvGraphicFramePr>
        <p:xfrm>
          <a:off x="457200" y="1600200"/>
          <a:ext cx="8229600" cy="36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/>
                <a:gridCol w="2560320"/>
                <a:gridCol w="1631852"/>
                <a:gridCol w="248294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PROJECT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SCOPE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TIME</a:t>
                      </a:r>
                      <a:r>
                        <a:rPr lang="en-US" b="1" baseline="0" dirty="0" smtClean="0"/>
                        <a:t> FRAME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BUDGET/SPONSOR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Go</a:t>
                      </a:r>
                      <a:r>
                        <a:rPr lang="en-US" baseline="0" dirty="0" smtClean="0"/>
                        <a:t> Healthy Solo Kids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Eight</a:t>
                      </a:r>
                      <a:r>
                        <a:rPr lang="en-US" baseline="0" dirty="0" smtClean="0"/>
                        <a:t> HCC schools (Honiara)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Since</a:t>
                      </a:r>
                      <a:r>
                        <a:rPr lang="en-US" baseline="0" dirty="0" smtClean="0"/>
                        <a:t> 2014 &amp; to expand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USD6-7000/yr,</a:t>
                      </a:r>
                      <a:r>
                        <a:rPr lang="en-US" baseline="0" dirty="0" smtClean="0"/>
                        <a:t> DFAT, SIG, SPC, ROC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IYCF</a:t>
                      </a:r>
                      <a:r>
                        <a:rPr lang="en-US" baseline="0" dirty="0" smtClean="0"/>
                        <a:t> &amp; GA*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Children</a:t>
                      </a:r>
                      <a:r>
                        <a:rPr lang="en-US" baseline="0" dirty="0" smtClean="0"/>
                        <a:t> under 5 years and under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Past</a:t>
                      </a:r>
                      <a:r>
                        <a:rPr lang="en-US" baseline="0" dirty="0" smtClean="0"/>
                        <a:t> 6 yrs and to continue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USD25,000/yr/DFAT,</a:t>
                      </a:r>
                      <a:r>
                        <a:rPr lang="en-US" baseline="0" dirty="0" smtClean="0"/>
                        <a:t> SIG, UNICEF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Flour &amp; Rice Fortification (Iron,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folic acid &amp; zinc)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Whole</a:t>
                      </a:r>
                      <a:r>
                        <a:rPr lang="en-US" baseline="0" dirty="0" smtClean="0"/>
                        <a:t> population, and anyone buying rice &amp; wheat flour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2015-16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AUD300,000 project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ter</a:t>
                      </a:r>
                      <a:r>
                        <a:rPr lang="en-US" baseline="0" dirty="0" smtClean="0"/>
                        <a:t> /</a:t>
                      </a:r>
                      <a:r>
                        <a:rPr lang="en-US" dirty="0" smtClean="0"/>
                        <a:t>DFAT, SIG, UNICEF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2" r="15642" b="8859"/>
          <a:stretch>
            <a:fillRect/>
          </a:stretch>
        </p:blipFill>
        <p:spPr bwMode="auto">
          <a:xfrm>
            <a:off x="233362" y="174625"/>
            <a:ext cx="1360688" cy="133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5774267"/>
            <a:ext cx="5579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</a:t>
            </a:r>
            <a:r>
              <a:rPr lang="en-US" b="1" dirty="0"/>
              <a:t>Infant &amp; Young Child Feeding; and Growth Assessment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282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131754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MHMS Monitoring &amp; Indicators</a:t>
            </a:r>
            <a:endParaRPr lang="en-US" sz="28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965251"/>
              </p:ext>
            </p:extLst>
          </p:nvPr>
        </p:nvGraphicFramePr>
        <p:xfrm>
          <a:off x="728133" y="694268"/>
          <a:ext cx="7738533" cy="6073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0534"/>
                <a:gridCol w="745066"/>
                <a:gridCol w="2550816"/>
                <a:gridCol w="1022117"/>
              </a:tblGrid>
              <a:tr h="338568">
                <a:tc>
                  <a:txBody>
                    <a:bodyPr/>
                    <a:lstStyle/>
                    <a:p>
                      <a:r>
                        <a:rPr lang="en-US" dirty="0" smtClean="0"/>
                        <a:t>INDICATORS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INDICATORS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85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Diet Awareness 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Health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473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A balanced diet is linked to good health.</a:t>
                      </a:r>
                      <a:endParaRPr lang="en-US" sz="16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Healthier weights (babies)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4298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Excess sugar in the diet links to diabetes.</a:t>
                      </a:r>
                      <a:endParaRPr lang="en-US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Healthier weights (children)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4298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Nutrient deficiencies linked to diseases.</a:t>
                      </a:r>
                      <a:endParaRPr lang="en-US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Healthier weights (adults)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4298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Children need protein for growth.</a:t>
                      </a:r>
                      <a:endParaRPr lang="en-US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Fewer diabetes cases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4298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Pregnant women need special nutrients.</a:t>
                      </a:r>
                      <a:endParaRPr lang="en-US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Declines of stunting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385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Agricultural 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Declines of anemia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385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Increase in nutritious foods grown locally</a:t>
                      </a:r>
                      <a:endParaRPr lang="en-US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Less illness cases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385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Increased intake of nutrient rich “protective” foods (fruits &amp; </a:t>
                      </a:r>
                      <a:r>
                        <a:rPr lang="en-US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veges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85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Increase in nutrient rich foods for sale</a:t>
                      </a:r>
                      <a:endParaRPr lang="en-US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85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Decrease in use of imported foods</a:t>
                      </a:r>
                      <a:endParaRPr lang="en-US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85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Increased crop diversity</a:t>
                      </a:r>
                      <a:endParaRPr lang="en-US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789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 Interviewed NGOs 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740696"/>
              </p:ext>
            </p:extLst>
          </p:nvPr>
        </p:nvGraphicFramePr>
        <p:xfrm>
          <a:off x="166688" y="1177925"/>
          <a:ext cx="9909175" cy="535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Document" r:id="rId4" imgW="6070680" imgH="3273120" progId="Word.Document.12">
                  <p:embed/>
                </p:oleObj>
              </mc:Choice>
              <mc:Fallback>
                <p:oleObj name="Document" r:id="rId4" imgW="6070680" imgH="3273120" progId="Word.Document.12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8" y="1177925"/>
                        <a:ext cx="9909175" cy="5357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8822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2863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2800" b="1" dirty="0" smtClean="0">
                <a:solidFill>
                  <a:srgbClr val="0000FF"/>
                </a:solidFill>
              </a:rPr>
              <a:t>Monitoring &amp; Indicators – Diet Awareness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489662"/>
              </p:ext>
            </p:extLst>
          </p:nvPr>
        </p:nvGraphicFramePr>
        <p:xfrm>
          <a:off x="3016250" y="2055813"/>
          <a:ext cx="8709025" cy="370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Document" r:id="rId4" imgW="6079680" imgH="2577960" progId="Word.Document.12">
                  <p:embed/>
                </p:oleObj>
              </mc:Choice>
              <mc:Fallback>
                <p:oleObj name="Document" r:id="rId4" imgW="6079680" imgH="2577960" progId="Word.Document.12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0" y="2055813"/>
                        <a:ext cx="8709025" cy="3702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megapod egg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5" y="2169643"/>
            <a:ext cx="2723356" cy="33389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4625" y="5736709"/>
            <a:ext cx="3768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Selling </a:t>
            </a:r>
            <a:r>
              <a:rPr lang="en-US" dirty="0" err="1" smtClean="0"/>
              <a:t>megapode</a:t>
            </a:r>
            <a:r>
              <a:rPr lang="en-US" dirty="0" smtClean="0"/>
              <a:t> eggs on </a:t>
            </a:r>
            <a:r>
              <a:rPr lang="en-US" dirty="0" err="1" smtClean="0"/>
              <a:t>Savo</a:t>
            </a:r>
            <a:r>
              <a:rPr lang="en-US" dirty="0" smtClean="0"/>
              <a:t> island.</a:t>
            </a:r>
            <a:endParaRPr 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2" r="15642" b="8859"/>
          <a:stretch>
            <a:fillRect/>
          </a:stretch>
        </p:blipFill>
        <p:spPr bwMode="auto">
          <a:xfrm>
            <a:off x="233362" y="174625"/>
            <a:ext cx="1360688" cy="133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501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2863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2800" b="1" dirty="0" smtClean="0">
                <a:solidFill>
                  <a:srgbClr val="0000FF"/>
                </a:solidFill>
              </a:rPr>
              <a:t>Monitoring &amp; Indicators – Agricultural</a:t>
            </a:r>
            <a:endParaRPr lang="en-US" sz="2800" b="1" dirty="0">
              <a:solidFill>
                <a:srgbClr val="0000FF"/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2" r="15642" b="8859"/>
          <a:stretch>
            <a:fillRect/>
          </a:stretch>
        </p:blipFill>
        <p:spPr bwMode="auto">
          <a:xfrm>
            <a:off x="233362" y="174625"/>
            <a:ext cx="1360688" cy="133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213378"/>
              </p:ext>
            </p:extLst>
          </p:nvPr>
        </p:nvGraphicFramePr>
        <p:xfrm>
          <a:off x="511175" y="1571625"/>
          <a:ext cx="11841163" cy="485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Document" r:id="rId5" imgW="6079680" imgH="2486520" progId="Word.Document.12">
                  <p:embed/>
                </p:oleObj>
              </mc:Choice>
              <mc:Fallback>
                <p:oleObj name="Document" r:id="rId5" imgW="6079680" imgH="2486520" progId="Word.Document.12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1571625"/>
                        <a:ext cx="11841163" cy="4859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9865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28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                       Monitoring &amp; Indicators – Health</a:t>
            </a:r>
            <a:endParaRPr lang="en-US" sz="2800" b="1" dirty="0">
              <a:solidFill>
                <a:srgbClr val="0000FF"/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2" r="15642" b="8859"/>
          <a:stretch>
            <a:fillRect/>
          </a:stretch>
        </p:blipFill>
        <p:spPr bwMode="auto">
          <a:xfrm>
            <a:off x="233362" y="174625"/>
            <a:ext cx="1360688" cy="133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396530"/>
              </p:ext>
            </p:extLst>
          </p:nvPr>
        </p:nvGraphicFramePr>
        <p:xfrm>
          <a:off x="1338477" y="1671638"/>
          <a:ext cx="10252075" cy="435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Document" r:id="rId5" imgW="6079680" imgH="2577960" progId="Word.Document.12">
                  <p:embed/>
                </p:oleObj>
              </mc:Choice>
              <mc:Fallback>
                <p:oleObj name="Document" r:id="rId5" imgW="6079680" imgH="2577960" progId="Word.Document.12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8477" y="1671638"/>
                        <a:ext cx="10252075" cy="435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1535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501038"/>
            <a:ext cx="7772400" cy="2864462"/>
          </a:xfrm>
        </p:spPr>
        <p:txBody>
          <a:bodyPr>
            <a:normAutofit fontScale="90000"/>
          </a:bodyPr>
          <a:lstStyle/>
          <a:p>
            <a:r>
              <a:rPr lang="en-US" dirty="0"/>
              <a:t>Building the Evidence Base for the </a:t>
            </a:r>
            <a:br>
              <a:rPr lang="en-US" dirty="0"/>
            </a:br>
            <a:r>
              <a:rPr lang="en-US" dirty="0"/>
              <a:t>Agriculture-Nutrition Nexus: A</a:t>
            </a:r>
            <a:br>
              <a:rPr lang="en-US" dirty="0"/>
            </a:br>
            <a:r>
              <a:rPr lang="en-US" dirty="0"/>
              <a:t>Rapid Country Scan of Policy &amp; Practice in the </a:t>
            </a:r>
            <a:r>
              <a:rPr lang="en-US" b="1" dirty="0"/>
              <a:t>Solomon Islands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87500" y="3275915"/>
            <a:ext cx="5857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Dr. Dusti Becker, Dorothy </a:t>
            </a:r>
            <a:r>
              <a:rPr lang="en-US" b="1" i="1" dirty="0" err="1" smtClean="0">
                <a:solidFill>
                  <a:schemeClr val="tx2">
                    <a:lumMod val="75000"/>
                  </a:schemeClr>
                </a:solidFill>
              </a:rPr>
              <a:t>Tavoa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, &amp; </a:t>
            </a:r>
            <a:r>
              <a:rPr lang="en-US" b="1" i="1" dirty="0" err="1" smtClean="0">
                <a:solidFill>
                  <a:schemeClr val="tx2">
                    <a:lumMod val="75000"/>
                  </a:schemeClr>
                </a:solidFill>
              </a:rPr>
              <a:t>Leeroy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 Joshua</a:t>
            </a:r>
          </a:p>
          <a:p>
            <a:pPr algn="ctr"/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School of Natural Resources &amp; Applied Sciences</a:t>
            </a:r>
            <a:endParaRPr lang="en-US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625" y="4079875"/>
            <a:ext cx="917575" cy="89217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1" y="5051424"/>
            <a:ext cx="5730874" cy="94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93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NGO Project Summaries</a:t>
            </a:r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2" r="15642" b="8859"/>
          <a:stretch>
            <a:fillRect/>
          </a:stretch>
        </p:blipFill>
        <p:spPr bwMode="auto">
          <a:xfrm>
            <a:off x="233362" y="174625"/>
            <a:ext cx="1360688" cy="133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4" name="Picture 2" descr="C:\Users\dorothy.tavoa\Desktop\Leeroy 4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3362" y="1600199"/>
            <a:ext cx="8712334" cy="52087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975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working well &amp; what is not?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solidFill>
            <a:schemeClr val="accent3">
              <a:lumMod val="60000"/>
              <a:lumOff val="40000"/>
            </a:schemeClr>
          </a:solidFill>
          <a:ln>
            <a:solidFill>
              <a:srgbClr val="4F81BD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 smtClean="0"/>
              <a:t>SIG Policy guidelines seem excellent.</a:t>
            </a:r>
          </a:p>
          <a:p>
            <a:r>
              <a:rPr lang="en-US" dirty="0" smtClean="0"/>
              <a:t>Ministries and NGOs are working together. </a:t>
            </a:r>
          </a:p>
          <a:p>
            <a:r>
              <a:rPr lang="en-US" dirty="0" smtClean="0"/>
              <a:t>Appropriate groups are targeted in projects.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solidFill>
            <a:schemeClr val="accent6">
              <a:lumMod val="40000"/>
              <a:lumOff val="60000"/>
            </a:schemeClr>
          </a:solidFill>
          <a:ln>
            <a:solidFill>
              <a:srgbClr val="4F81BD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SIG Funding seems low compared with NGOs.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Programs and Monitoring need to be more holistic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90"/>
                </a:solidFill>
              </a:rPr>
              <a:t>AG </a:t>
            </a:r>
            <a:r>
              <a:rPr lang="en-US" b="1" dirty="0" smtClean="0">
                <a:solidFill>
                  <a:srgbClr val="000090"/>
                </a:solidFill>
                <a:sym typeface="Wingdings"/>
              </a:rPr>
              <a:t> Health response</a:t>
            </a:r>
          </a:p>
          <a:p>
            <a:pPr marL="0" indent="0">
              <a:buNone/>
            </a:pPr>
            <a:endParaRPr lang="en-US" b="1" dirty="0">
              <a:solidFill>
                <a:srgbClr val="000090"/>
              </a:solidFill>
              <a:sym typeface="Wingdings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90"/>
                </a:solidFill>
                <a:sym typeface="Wingdings"/>
              </a:rPr>
              <a:t>Not enough people are reached.</a:t>
            </a:r>
            <a:endParaRPr lang="en-US" b="1" dirty="0" smtClean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82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Notes: NGO Rep Comments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425745"/>
            <a:ext cx="4572000" cy="1200329"/>
          </a:xfrm>
          <a:prstGeom prst="rect">
            <a:avLst/>
          </a:prstGeom>
          <a:solidFill>
            <a:srgbClr val="FCD5B5"/>
          </a:solidFill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r>
              <a:rPr lang="en-US" b="1" dirty="0"/>
              <a:t>Guadalcanal communities have been over-impacted by projects, are less engaged, more demanding, and driven to </a:t>
            </a:r>
            <a:r>
              <a:rPr lang="en-US" b="1" dirty="0" smtClean="0"/>
              <a:t>bargaining</a:t>
            </a:r>
            <a:r>
              <a:rPr lang="en-US" b="1" dirty="0"/>
              <a:t> </a:t>
            </a:r>
            <a:r>
              <a:rPr lang="en-US" b="1" dirty="0" smtClean="0"/>
              <a:t>- “</a:t>
            </a:r>
            <a:r>
              <a:rPr lang="en-US" b="1" dirty="0"/>
              <a:t>spoiled by donors</a:t>
            </a:r>
            <a:r>
              <a:rPr lang="en-US" b="1" dirty="0" smtClean="0"/>
              <a:t>”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4114800" y="2776551"/>
            <a:ext cx="4572000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1F497D"/>
            </a:solidFill>
          </a:ln>
        </p:spPr>
        <p:txBody>
          <a:bodyPr>
            <a:spAutoFit/>
          </a:bodyPr>
          <a:lstStyle/>
          <a:p>
            <a:r>
              <a:rPr lang="en-US" b="1" dirty="0" smtClean="0"/>
              <a:t>“Agricultural </a:t>
            </a:r>
            <a:r>
              <a:rPr lang="en-US" b="1" dirty="0"/>
              <a:t>materials and funds were often taken by men in the community and were not necessarily used for/by the target </a:t>
            </a:r>
            <a:r>
              <a:rPr lang="en-US" b="1" dirty="0" smtClean="0"/>
              <a:t>group”</a:t>
            </a:r>
            <a:r>
              <a:rPr lang="en-US" b="1" dirty="0"/>
              <a:t> </a:t>
            </a:r>
          </a:p>
        </p:txBody>
      </p:sp>
      <p:sp>
        <p:nvSpPr>
          <p:cNvPr id="7" name="Rectangle 6"/>
          <p:cNvSpPr/>
          <p:nvPr/>
        </p:nvSpPr>
        <p:spPr>
          <a:xfrm>
            <a:off x="3704505" y="5555273"/>
            <a:ext cx="45720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1F497D"/>
            </a:solidFill>
          </a:ln>
        </p:spPr>
        <p:txBody>
          <a:bodyPr>
            <a:spAutoFit/>
          </a:bodyPr>
          <a:lstStyle/>
          <a:p>
            <a:r>
              <a:rPr lang="en-US" b="1" dirty="0" smtClean="0"/>
              <a:t>“Projects need to provide </a:t>
            </a:r>
            <a:r>
              <a:rPr lang="en-US" b="1" dirty="0"/>
              <a:t>more outreach about agriculture directly to mothers</a:t>
            </a:r>
            <a:r>
              <a:rPr lang="en-US" b="1" dirty="0" smtClean="0"/>
              <a:t>.”  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735540" y="4016515"/>
            <a:ext cx="4572000" cy="1200329"/>
          </a:xfrm>
          <a:prstGeom prst="rect">
            <a:avLst/>
          </a:prstGeom>
          <a:solidFill>
            <a:srgbClr val="FFFF00"/>
          </a:solidFill>
          <a:ln>
            <a:solidFill>
              <a:srgbClr val="1F497D"/>
            </a:solidFill>
          </a:ln>
        </p:spPr>
        <p:txBody>
          <a:bodyPr>
            <a:spAutoFit/>
          </a:bodyPr>
          <a:lstStyle/>
          <a:p>
            <a:r>
              <a:rPr lang="en-US" b="1" dirty="0" smtClean="0"/>
              <a:t>“Sustaining </a:t>
            </a:r>
            <a:r>
              <a:rPr lang="en-US" b="1" dirty="0"/>
              <a:t>community engagement, instability of community committee members, and island logistics also created challenges for the program</a:t>
            </a:r>
            <a:r>
              <a:rPr lang="en-US" b="1" dirty="0" smtClean="0"/>
              <a:t>.”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74965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39938" name="Picture 2" descr="C:\Users\dorothy.tavoa\Desktop\leeroy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89764" cy="6720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Tagio</a:t>
            </a:r>
            <a:r>
              <a:rPr lang="en-AU" dirty="0" smtClean="0"/>
              <a:t> </a:t>
            </a:r>
            <a:r>
              <a:rPr lang="en-AU" dirty="0" err="1" smtClean="0"/>
              <a:t>tumas</a:t>
            </a:r>
            <a:endParaRPr lang="en-A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SINU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660066"/>
                </a:solidFill>
              </a:rPr>
              <a:t>Nutritional </a:t>
            </a:r>
            <a:r>
              <a:rPr lang="en-US" sz="2400" b="1" dirty="0" smtClean="0">
                <a:solidFill>
                  <a:srgbClr val="660066"/>
                </a:solidFill>
              </a:rPr>
              <a:t>health challenges in </a:t>
            </a:r>
            <a:r>
              <a:rPr lang="en-US" sz="2400" b="1" dirty="0">
                <a:solidFill>
                  <a:srgbClr val="660066"/>
                </a:solidFill>
              </a:rPr>
              <a:t>the Solomon </a:t>
            </a:r>
            <a:r>
              <a:rPr lang="en-US" sz="2400" b="1" dirty="0" smtClean="0">
                <a:solidFill>
                  <a:srgbClr val="660066"/>
                </a:solidFill>
              </a:rPr>
              <a:t>Islands </a:t>
            </a:r>
            <a:endParaRPr lang="en-US" sz="2400" b="1" dirty="0">
              <a:solidFill>
                <a:srgbClr val="660066"/>
              </a:solidFill>
            </a:endParaRPr>
          </a:p>
          <a:p>
            <a:r>
              <a:rPr lang="en-US" sz="2400" b="1" dirty="0" smtClean="0">
                <a:solidFill>
                  <a:srgbClr val="660066"/>
                </a:solidFill>
              </a:rPr>
              <a:t>Some agriculture-nutrition nexus concepts</a:t>
            </a:r>
          </a:p>
          <a:p>
            <a:r>
              <a:rPr lang="en-US" sz="2400" b="1" dirty="0" smtClean="0">
                <a:solidFill>
                  <a:srgbClr val="660066"/>
                </a:solidFill>
              </a:rPr>
              <a:t>Aims of the Rapid Scan &amp; Sponsor</a:t>
            </a:r>
          </a:p>
          <a:p>
            <a:r>
              <a:rPr lang="en-US" sz="2400" b="1" dirty="0" smtClean="0">
                <a:solidFill>
                  <a:srgbClr val="660066"/>
                </a:solidFill>
              </a:rPr>
              <a:t>Methods </a:t>
            </a:r>
          </a:p>
          <a:p>
            <a:r>
              <a:rPr lang="en-US" sz="2400" b="1" dirty="0" smtClean="0">
                <a:solidFill>
                  <a:srgbClr val="660066"/>
                </a:solidFill>
              </a:rPr>
              <a:t>Results</a:t>
            </a:r>
          </a:p>
          <a:p>
            <a:pPr lvl="1"/>
            <a:r>
              <a:rPr lang="en-US" sz="2400" b="1" dirty="0" smtClean="0">
                <a:solidFill>
                  <a:srgbClr val="660066"/>
                </a:solidFill>
              </a:rPr>
              <a:t>SIG National Policy on Food and Nutritional Security</a:t>
            </a:r>
          </a:p>
          <a:p>
            <a:pPr lvl="1"/>
            <a:r>
              <a:rPr lang="en-US" sz="2400" b="1" dirty="0" smtClean="0">
                <a:solidFill>
                  <a:srgbClr val="660066"/>
                </a:solidFill>
              </a:rPr>
              <a:t>SIG Ministry Programs – MAL</a:t>
            </a:r>
            <a:r>
              <a:rPr lang="en-US" sz="2400" b="1" dirty="0">
                <a:solidFill>
                  <a:srgbClr val="660066"/>
                </a:solidFill>
              </a:rPr>
              <a:t> </a:t>
            </a:r>
            <a:r>
              <a:rPr lang="en-US" sz="2400" b="1" dirty="0" smtClean="0">
                <a:solidFill>
                  <a:srgbClr val="660066"/>
                </a:solidFill>
              </a:rPr>
              <a:t>&amp; MHMS</a:t>
            </a:r>
            <a:endParaRPr lang="en-US" sz="2400" b="1" dirty="0">
              <a:solidFill>
                <a:srgbClr val="660066"/>
              </a:solidFill>
            </a:endParaRPr>
          </a:p>
          <a:p>
            <a:pPr lvl="1"/>
            <a:r>
              <a:rPr lang="en-US" sz="2400" b="1" dirty="0" smtClean="0">
                <a:solidFill>
                  <a:srgbClr val="660066"/>
                </a:solidFill>
              </a:rPr>
              <a:t>NGOS &amp; others</a:t>
            </a:r>
          </a:p>
          <a:p>
            <a:pPr marL="514350" indent="-457200"/>
            <a:r>
              <a:rPr lang="en-US" sz="2400" b="1" dirty="0" smtClean="0">
                <a:solidFill>
                  <a:srgbClr val="660066"/>
                </a:solidFill>
              </a:rPr>
              <a:t>SINU Team’s Conclusions</a:t>
            </a:r>
          </a:p>
          <a:p>
            <a:pPr marL="514350" indent="-457200"/>
            <a:r>
              <a:rPr lang="en-US" sz="2400" b="1" dirty="0" smtClean="0">
                <a:solidFill>
                  <a:srgbClr val="660066"/>
                </a:solidFill>
              </a:rPr>
              <a:t>Questions we still have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2" r="15642" b="8859"/>
          <a:stretch>
            <a:fillRect/>
          </a:stretch>
        </p:blipFill>
        <p:spPr bwMode="auto">
          <a:xfrm>
            <a:off x="457200" y="386217"/>
            <a:ext cx="955675" cy="93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15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Bad nutrition = poor health  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b="1" dirty="0"/>
              <a:t>33% of children under </a:t>
            </a:r>
            <a:r>
              <a:rPr lang="en-US" sz="2000" b="1" dirty="0" smtClean="0"/>
              <a:t>5 </a:t>
            </a:r>
            <a:r>
              <a:rPr lang="en-US" sz="2000" b="1" dirty="0"/>
              <a:t>years are </a:t>
            </a:r>
            <a:r>
              <a:rPr lang="en-US" sz="2000" b="1" dirty="0" smtClean="0"/>
              <a:t>malnourished 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49% of children under 5 are iron-deficient (anemic)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/>
              <a:t>44% of mothers in the Solomon Islands are </a:t>
            </a:r>
            <a:r>
              <a:rPr lang="en-US" sz="2000" b="1" dirty="0" smtClean="0"/>
              <a:t>iron</a:t>
            </a:r>
            <a:r>
              <a:rPr lang="en-US" sz="2000" b="1" dirty="0"/>
              <a:t>-deficient </a:t>
            </a:r>
            <a:endParaRPr lang="en-US" sz="2000" b="1" dirty="0" smtClean="0"/>
          </a:p>
          <a:p>
            <a:pPr marL="285750" indent="-285750">
              <a:buFont typeface="Arial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93.6 % of islanders consumed less than the recommended 5 servings of fruit and </a:t>
            </a:r>
            <a:r>
              <a:rPr lang="en-US" sz="2000" b="1" dirty="0" smtClean="0">
                <a:solidFill>
                  <a:srgbClr val="FF0000"/>
                </a:solidFill>
              </a:rPr>
              <a:t>vegetables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/>
              <a:t>67% of Solomon islanders are overweight, 33% are obese, and diabetes affects 13.5% of the population </a:t>
            </a:r>
            <a:r>
              <a:rPr lang="en-US" sz="2000" b="1" dirty="0" smtClean="0"/>
              <a:t>(SIG, WHO, 2010, WVIS 2015)</a:t>
            </a:r>
            <a:endParaRPr lang="en-US" sz="2000" b="1" dirty="0"/>
          </a:p>
        </p:txBody>
      </p:sp>
      <p:pic>
        <p:nvPicPr>
          <p:cNvPr id="17" name="Content Placeholder 16" descr="Screen Shot 2016-03-01 at 6.28.08 P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1" r="18021"/>
          <a:stretch>
            <a:fillRect/>
          </a:stretch>
        </p:blipFill>
        <p:spPr>
          <a:xfrm>
            <a:off x="457200" y="1600200"/>
            <a:ext cx="4346154" cy="4525963"/>
          </a:xfrm>
        </p:spPr>
      </p:pic>
    </p:spTree>
    <p:extLst>
      <p:ext uri="{BB962C8B-B14F-4D97-AF65-F5344CB8AC3E}">
        <p14:creationId xmlns:p14="http://schemas.microsoft.com/office/powerpoint/2010/main" val="395024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Agricultural-Nutritional Nexus</a:t>
            </a:r>
            <a:br>
              <a:rPr lang="en-US" dirty="0" smtClean="0"/>
            </a:br>
            <a:r>
              <a:rPr lang="en-US" sz="2000" dirty="0" smtClean="0"/>
              <a:t>typical thinking…</a:t>
            </a:r>
            <a:endParaRPr lang="en-US" sz="20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2" r="15642" b="8859"/>
          <a:stretch>
            <a:fillRect/>
          </a:stretch>
        </p:blipFill>
        <p:spPr bwMode="auto">
          <a:xfrm>
            <a:off x="169862" y="336551"/>
            <a:ext cx="860425" cy="84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rickle down approach 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261" y="1417638"/>
            <a:ext cx="5988943" cy="45291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71625" y="5921375"/>
            <a:ext cx="5683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Chung, K. 2012. An introduction to Nutrition-Agriculture Linkages. Research Report 72E. Ministry of Agriculture. Mozambique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2700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Agricultural-Nutritional Nexus</a:t>
            </a:r>
            <a:br>
              <a:rPr lang="en-US" dirty="0"/>
            </a:br>
            <a:r>
              <a:rPr lang="en-US" sz="2200" dirty="0" smtClean="0"/>
              <a:t>but it is usually more complicated than that…</a:t>
            </a:r>
            <a:endParaRPr lang="en-US" sz="2200" dirty="0"/>
          </a:p>
        </p:txBody>
      </p:sp>
      <p:pic>
        <p:nvPicPr>
          <p:cNvPr id="3" name="Picture 2" descr="Ag nexus - gender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7343"/>
            <a:ext cx="5286375" cy="3964782"/>
          </a:xfrm>
          <a:prstGeom prst="rect">
            <a:avLst/>
          </a:prstGeom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2" r="15642" b="8859"/>
          <a:stretch>
            <a:fillRect/>
          </a:stretch>
        </p:blipFill>
        <p:spPr bwMode="auto">
          <a:xfrm>
            <a:off x="169862" y="336551"/>
            <a:ext cx="860425" cy="84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302375" y="1607343"/>
            <a:ext cx="2000250" cy="1200329"/>
          </a:xfrm>
          <a:prstGeom prst="rect">
            <a:avLst/>
          </a:prstGeom>
          <a:noFill/>
          <a:ln w="57150" cmpd="thickThin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People sell fruits and vegetables to buy noodles and rice, for example.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57875" y="3382050"/>
            <a:ext cx="3134191" cy="2031325"/>
          </a:xfrm>
          <a:prstGeom prst="rect">
            <a:avLst/>
          </a:prstGeom>
          <a:noFill/>
          <a:ln w="38100" cmpd="dbl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Do men, women, or both drive</a:t>
            </a:r>
          </a:p>
          <a:p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>uch decisions? Why?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Coconut News: </a:t>
            </a:r>
            <a:r>
              <a:rPr lang="en-US" b="1" dirty="0" smtClean="0">
                <a:solidFill>
                  <a:srgbClr val="FF0000"/>
                </a:solidFill>
              </a:rPr>
              <a:t>there is  a 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perceived “Wealth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Status” associated with</a:t>
            </a:r>
          </a:p>
          <a:p>
            <a:r>
              <a:rPr lang="en-US" b="1" dirty="0">
                <a:solidFill>
                  <a:srgbClr val="FF0000"/>
                </a:solidFill>
              </a:rPr>
              <a:t>b</a:t>
            </a:r>
            <a:r>
              <a:rPr lang="en-US" b="1" dirty="0" smtClean="0">
                <a:solidFill>
                  <a:srgbClr val="FF0000"/>
                </a:solidFill>
              </a:rPr>
              <a:t>uying imported foods.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7375" y="571371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/>
              <a:t>Chung, K. 2012. An introduction to Nutrition-Agriculture Linkages. Research Report 72E. Ministry of Agriculture. Mozambique</a:t>
            </a:r>
          </a:p>
        </p:txBody>
      </p:sp>
    </p:spTree>
    <p:extLst>
      <p:ext uri="{BB962C8B-B14F-4D97-AF65-F5344CB8AC3E}">
        <p14:creationId xmlns:p14="http://schemas.microsoft.com/office/powerpoint/2010/main" val="754589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    Rapid Scan Goals &amp; Sponsor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7400" b="1" dirty="0" smtClean="0">
                <a:solidFill>
                  <a:srgbClr val="632523"/>
                </a:solidFill>
              </a:rPr>
              <a:t>Review SIG Food Security, Food Safety, and Nutrition Policy</a:t>
            </a:r>
          </a:p>
          <a:p>
            <a:pPr marL="0" indent="0">
              <a:buNone/>
            </a:pPr>
            <a:endParaRPr lang="en-US" sz="7400" dirty="0" smtClean="0"/>
          </a:p>
          <a:p>
            <a:pPr marL="0" indent="0">
              <a:buNone/>
            </a:pPr>
            <a:r>
              <a:rPr lang="en-US" sz="7400" b="1" dirty="0" smtClean="0">
                <a:solidFill>
                  <a:srgbClr val="632523"/>
                </a:solidFill>
              </a:rPr>
              <a:t>Who is doing what? Summarize current &amp; recent projects and interventions. </a:t>
            </a:r>
          </a:p>
          <a:p>
            <a:pPr marL="0" indent="0">
              <a:buNone/>
            </a:pPr>
            <a:endParaRPr lang="en-US" sz="5000" b="1" dirty="0">
              <a:solidFill>
                <a:srgbClr val="632523"/>
              </a:solidFill>
            </a:endParaRP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sz="7400" b="1" dirty="0" smtClean="0">
                <a:solidFill>
                  <a:schemeClr val="accent2">
                    <a:lumMod val="50000"/>
                  </a:schemeClr>
                </a:solidFill>
              </a:rPr>
              <a:t>Part of an international review process:</a:t>
            </a:r>
          </a:p>
          <a:p>
            <a:pPr marL="0" indent="0">
              <a:buNone/>
            </a:pPr>
            <a:endParaRPr lang="en-US" sz="5100" b="1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6200" b="1" dirty="0" smtClean="0">
                <a:solidFill>
                  <a:srgbClr val="800000"/>
                </a:solidFill>
              </a:rPr>
              <a:t>Technical </a:t>
            </a:r>
            <a:r>
              <a:rPr lang="en-US" sz="6200" b="1" dirty="0">
                <a:solidFill>
                  <a:srgbClr val="800000"/>
                </a:solidFill>
              </a:rPr>
              <a:t>Centre for Agricultural and Rural Cooperation (CTA</a:t>
            </a:r>
            <a:r>
              <a:rPr lang="en-US" sz="6200" b="1" dirty="0" smtClean="0">
                <a:solidFill>
                  <a:srgbClr val="800000"/>
                </a:solidFill>
              </a:rPr>
              <a:t>) - a </a:t>
            </a:r>
            <a:r>
              <a:rPr lang="en-US" sz="6200" b="1" dirty="0">
                <a:solidFill>
                  <a:srgbClr val="800000"/>
                </a:solidFill>
              </a:rPr>
              <a:t>joint international institution of the African, Caribbean and Pacific (ACP) Group of States and the European Union (EU). </a:t>
            </a:r>
            <a:endParaRPr lang="en-US" sz="6200" b="1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5100" b="1" dirty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5100" b="1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6200" b="1" i="1" dirty="0" smtClean="0">
                <a:solidFill>
                  <a:srgbClr val="000090"/>
                </a:solidFill>
              </a:rPr>
              <a:t>CTA Mission </a:t>
            </a:r>
            <a:r>
              <a:rPr lang="en-US" sz="6200" b="1" i="1" dirty="0">
                <a:solidFill>
                  <a:srgbClr val="000090"/>
                </a:solidFill>
              </a:rPr>
              <a:t>-</a:t>
            </a:r>
            <a:r>
              <a:rPr lang="en-US" sz="6200" b="1" i="1" dirty="0" smtClean="0">
                <a:solidFill>
                  <a:srgbClr val="000090"/>
                </a:solidFill>
              </a:rPr>
              <a:t> </a:t>
            </a:r>
            <a:r>
              <a:rPr lang="en-US" sz="6200" b="1" i="1" dirty="0">
                <a:solidFill>
                  <a:srgbClr val="000090"/>
                </a:solidFill>
              </a:rPr>
              <a:t>to advance food and nutritional security, increase prosperity and encourage sound natural resource management in ACP countries.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2" r="15642" b="8859"/>
          <a:stretch>
            <a:fillRect/>
          </a:stretch>
        </p:blipFill>
        <p:spPr bwMode="auto">
          <a:xfrm>
            <a:off x="206376" y="185707"/>
            <a:ext cx="1014412" cy="99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087" y="2762250"/>
            <a:ext cx="917575" cy="89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91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Some Guiding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Are </a:t>
            </a:r>
            <a:r>
              <a:rPr lang="en-US" dirty="0"/>
              <a:t>the targeted beneficiaries of food and nutritional security </a:t>
            </a:r>
            <a:r>
              <a:rPr lang="en-US" dirty="0" smtClean="0"/>
              <a:t>projects appropriate?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Are </a:t>
            </a:r>
            <a:r>
              <a:rPr lang="en-US" dirty="0"/>
              <a:t>food and nutritional security projects </a:t>
            </a:r>
            <a:r>
              <a:rPr lang="en-US" dirty="0" smtClean="0"/>
              <a:t>linked to SIG policy? 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 </a:t>
            </a:r>
            <a:r>
              <a:rPr lang="en-US" dirty="0"/>
              <a:t>food and nutritional security projects </a:t>
            </a:r>
            <a:r>
              <a:rPr lang="en-US" dirty="0" smtClean="0"/>
              <a:t>include </a:t>
            </a:r>
            <a:r>
              <a:rPr lang="en-US" dirty="0"/>
              <a:t>monitoring and </a:t>
            </a:r>
            <a:r>
              <a:rPr lang="en-US" b="1" dirty="0" smtClean="0">
                <a:solidFill>
                  <a:srgbClr val="000090"/>
                </a:solidFill>
              </a:rPr>
              <a:t>SMART*</a:t>
            </a:r>
            <a:r>
              <a:rPr lang="en-US" dirty="0" smtClean="0"/>
              <a:t> indicators</a:t>
            </a:r>
            <a:r>
              <a:rPr lang="en-US" dirty="0"/>
              <a:t>?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Are funding levels appropriate?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 descr="beach chicken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8" r="16538"/>
          <a:stretch>
            <a:fillRect/>
          </a:stretch>
        </p:blipFill>
        <p:spPr/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2" r="15642" b="8859"/>
          <a:stretch>
            <a:fillRect/>
          </a:stretch>
        </p:blipFill>
        <p:spPr bwMode="auto">
          <a:xfrm>
            <a:off x="457200" y="336551"/>
            <a:ext cx="1195388" cy="117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3250" y="6302375"/>
            <a:ext cx="8083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* S</a:t>
            </a:r>
            <a:r>
              <a:rPr lang="en-US" sz="2400" dirty="0" smtClean="0">
                <a:solidFill>
                  <a:srgbClr val="000090"/>
                </a:solidFill>
              </a:rPr>
              <a:t>pecific   </a:t>
            </a:r>
            <a:r>
              <a:rPr lang="en-US" sz="2400" b="1" dirty="0" smtClean="0">
                <a:solidFill>
                  <a:srgbClr val="000090"/>
                </a:solidFill>
              </a:rPr>
              <a:t>M</a:t>
            </a:r>
            <a:r>
              <a:rPr lang="en-US" sz="2400" dirty="0" smtClean="0">
                <a:solidFill>
                  <a:srgbClr val="000090"/>
                </a:solidFill>
              </a:rPr>
              <a:t>easurable  </a:t>
            </a:r>
            <a:r>
              <a:rPr lang="en-US" sz="2400" b="1" dirty="0" smtClean="0">
                <a:solidFill>
                  <a:srgbClr val="000090"/>
                </a:solidFill>
              </a:rPr>
              <a:t>A</a:t>
            </a:r>
            <a:r>
              <a:rPr lang="en-US" sz="2400" dirty="0" smtClean="0">
                <a:solidFill>
                  <a:srgbClr val="000090"/>
                </a:solidFill>
              </a:rPr>
              <a:t>chievable </a:t>
            </a:r>
            <a:r>
              <a:rPr lang="en-US" sz="2400" b="1" dirty="0" smtClean="0">
                <a:solidFill>
                  <a:srgbClr val="000090"/>
                </a:solidFill>
              </a:rPr>
              <a:t>R</a:t>
            </a:r>
            <a:r>
              <a:rPr lang="en-US" sz="2400" dirty="0" smtClean="0">
                <a:solidFill>
                  <a:srgbClr val="000090"/>
                </a:solidFill>
              </a:rPr>
              <a:t>elevant </a:t>
            </a:r>
            <a:r>
              <a:rPr lang="en-US" sz="2400" b="1" dirty="0" smtClean="0">
                <a:solidFill>
                  <a:srgbClr val="000090"/>
                </a:solidFill>
              </a:rPr>
              <a:t>T</a:t>
            </a:r>
            <a:r>
              <a:rPr lang="en-US" sz="2400" dirty="0" smtClean="0">
                <a:solidFill>
                  <a:srgbClr val="000090"/>
                </a:solidFill>
              </a:rPr>
              <a:t>ime-bound</a:t>
            </a:r>
            <a:endParaRPr lang="en-US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55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Identify key Ministries and NGOS in AG-NUT NEXUS</a:t>
            </a:r>
          </a:p>
          <a:p>
            <a:r>
              <a:rPr lang="en-US" dirty="0" smtClean="0"/>
              <a:t>Design survey instrument (Appendix 1)</a:t>
            </a:r>
          </a:p>
          <a:p>
            <a:r>
              <a:rPr lang="en-US" dirty="0" smtClean="0"/>
              <a:t>Conduct interviews and online research</a:t>
            </a:r>
          </a:p>
          <a:p>
            <a:r>
              <a:rPr lang="en-US" dirty="0" smtClean="0"/>
              <a:t>Review policies</a:t>
            </a:r>
          </a:p>
          <a:p>
            <a:r>
              <a:rPr lang="en-US" dirty="0" smtClean="0"/>
              <a:t>Summarize types of projects</a:t>
            </a:r>
          </a:p>
          <a:p>
            <a:r>
              <a:rPr lang="en-US" dirty="0" smtClean="0"/>
              <a:t>Evaluate findings</a:t>
            </a:r>
            <a:endParaRPr lang="en-US" dirty="0"/>
          </a:p>
        </p:txBody>
      </p:sp>
      <p:pic>
        <p:nvPicPr>
          <p:cNvPr id="6" name="Content Placeholder 5" descr="fund raiser food sal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b="7975"/>
          <a:stretch>
            <a:fillRect/>
          </a:stretch>
        </p:blipFill>
        <p:spPr/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2" r="15642" b="8859"/>
          <a:stretch>
            <a:fillRect/>
          </a:stretch>
        </p:blipFill>
        <p:spPr bwMode="auto">
          <a:xfrm>
            <a:off x="169862" y="336551"/>
            <a:ext cx="1195388" cy="117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78250" y="6207125"/>
            <a:ext cx="631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Food sale “fundraiser” for high school in </a:t>
            </a:r>
            <a:r>
              <a:rPr lang="en-US" b="1" dirty="0" err="1" smtClean="0"/>
              <a:t>Ngela</a:t>
            </a:r>
            <a:r>
              <a:rPr lang="en-US" b="1" dirty="0" smtClean="0"/>
              <a:t> Islands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05071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</TotalTime>
  <Words>1144</Words>
  <Application>Microsoft Office PowerPoint</Application>
  <PresentationFormat>On-screen Show (4:3)</PresentationFormat>
  <Paragraphs>172</Paragraphs>
  <Slides>24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Times New Roman</vt:lpstr>
      <vt:lpstr>Wingdings</vt:lpstr>
      <vt:lpstr>Office Theme</vt:lpstr>
      <vt:lpstr>Document</vt:lpstr>
      <vt:lpstr>National Forum on Agriculture &amp; Nutritional Security </vt:lpstr>
      <vt:lpstr>Building the Evidence Base for the  Agriculture-Nutrition Nexus: A Rapid Country Scan of Policy &amp; Practice in the Solomon Islands </vt:lpstr>
      <vt:lpstr>SINU Presentation</vt:lpstr>
      <vt:lpstr>Bad nutrition = poor health  </vt:lpstr>
      <vt:lpstr>Agricultural-Nutritional Nexus typical thinking…</vt:lpstr>
      <vt:lpstr>Agricultural-Nutritional Nexus but it is usually more complicated than that…</vt:lpstr>
      <vt:lpstr>     Rapid Scan Goals &amp; Sponsor</vt:lpstr>
      <vt:lpstr>      Some Guiding Questions</vt:lpstr>
      <vt:lpstr>Methods</vt:lpstr>
      <vt:lpstr>         Results</vt:lpstr>
      <vt:lpstr>Organizational LINKAGES </vt:lpstr>
      <vt:lpstr>What is MAL doing?</vt:lpstr>
      <vt:lpstr>MAL –EXPECTED IMPACT</vt:lpstr>
      <vt:lpstr>What is MHMS doing?</vt:lpstr>
      <vt:lpstr>MHMS Monitoring &amp; Indicators</vt:lpstr>
      <vt:lpstr> Interviewed NGOs </vt:lpstr>
      <vt:lpstr>Monitoring &amp; Indicators – Diet Awareness</vt:lpstr>
      <vt:lpstr>Monitoring &amp; Indicators – Agricultural</vt:lpstr>
      <vt:lpstr>                       Monitoring &amp; Indicators – Health</vt:lpstr>
      <vt:lpstr>NGO Project Summaries</vt:lpstr>
      <vt:lpstr>What is working well &amp; what is not?</vt:lpstr>
      <vt:lpstr>Notes: NGO Rep Comments</vt:lpstr>
      <vt:lpstr>PowerPoint Presentation</vt:lpstr>
      <vt:lpstr>Tagio tumas</vt:lpstr>
    </vt:vector>
  </TitlesOfParts>
  <Company>Life Net Nature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the Evidence Base for the  Agriculture-Nutrition Nexus: A Rapid Country Scan of Policy &amp; Practice in the Solomon Islands</dc:title>
  <dc:creator>Dusti Becker</dc:creator>
  <cp:lastModifiedBy>SNRAS Staffs</cp:lastModifiedBy>
  <cp:revision>94</cp:revision>
  <dcterms:created xsi:type="dcterms:W3CDTF">2016-03-01T17:00:46Z</dcterms:created>
  <dcterms:modified xsi:type="dcterms:W3CDTF">2017-09-26T21:12:51Z</dcterms:modified>
</cp:coreProperties>
</file>