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0" r:id="rId1"/>
  </p:sldMasterIdLst>
  <p:sldIdLst>
    <p:sldId id="267" r:id="rId2"/>
    <p:sldId id="273" r:id="rId3"/>
    <p:sldId id="281" r:id="rId4"/>
    <p:sldId id="279" r:id="rId5"/>
    <p:sldId id="278" r:id="rId6"/>
    <p:sldId id="277" r:id="rId7"/>
    <p:sldId id="269" r:id="rId8"/>
    <p:sldId id="270" r:id="rId9"/>
    <p:sldId id="283" r:id="rId10"/>
    <p:sldId id="286" r:id="rId11"/>
    <p:sldId id="272" r:id="rId12"/>
    <p:sldId id="274" r:id="rId13"/>
    <p:sldId id="284" r:id="rId14"/>
    <p:sldId id="282" r:id="rId15"/>
    <p:sldId id="287" r:id="rId16"/>
    <p:sldId id="275" r:id="rId17"/>
  </p:sldIdLst>
  <p:sldSz cx="9144000" cy="6858000" type="screen4x3"/>
  <p:notesSz cx="6834188" cy="99790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07" autoAdjust="0"/>
    <p:restoredTop sz="94660"/>
  </p:normalViewPr>
  <p:slideViewPr>
    <p:cSldViewPr>
      <p:cViewPr>
        <p:scale>
          <a:sx n="100" d="100"/>
          <a:sy n="100" d="100"/>
        </p:scale>
        <p:origin x="-210"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6836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5907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68792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954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86272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6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8472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51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2277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4617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9/27/2017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8814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7669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9/27/2017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3976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5650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6093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483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cxnSp>
          <p:nvCxnSpPr>
            <p:cNvPr id="7" name="Straight Connector 6"/>
            <p:cNvCxnSpPr/>
            <p:nvPr/>
          </p:nvCxnSpPr>
          <p:spPr>
            <a:xfrm flipV="1">
              <a:off x="5130830" y="4175605"/>
              <a:ext cx="4022475" cy="2682396"/>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8BD707-D9CF-40AE-B4C6-C98DA3205C09}" type="datetimeFigureOut">
              <a:rPr lang="en-US" smtClean="0"/>
              <a:pPr/>
              <a:t>9/27/2017</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12479402"/>
      </p:ext>
    </p:extLst>
  </p:cSld>
  <p:clrMap bg1="dk1" tx1="lt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eg"/><Relationship Id="rId7" Type="http://schemas.openxmlformats.org/officeDocument/2006/relationships/image" Target="../media/image33.jp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jp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458200" cy="2057400"/>
          </a:xfrm>
          <a:effectLst>
            <a:outerShdw dist="13470" dir="2700000" algn="ctr" rotWithShape="0">
              <a:schemeClr val="bg2"/>
            </a:outerShdw>
          </a:effectLst>
        </p:spPr>
        <p:txBody>
          <a:bodyPr>
            <a:normAutofit fontScale="90000"/>
          </a:bodyPr>
          <a:lstStyle/>
          <a:p>
            <a:pPr algn="ctr"/>
            <a:r>
              <a:rPr lang="en-US" sz="3200" dirty="0">
                <a:ln w="0"/>
                <a:solidFill>
                  <a:srgbClr val="FFFF00"/>
                </a:solidFill>
                <a:effectLst>
                  <a:outerShdw blurRad="38100" dist="19050" dir="2700000" algn="tl" rotWithShape="0">
                    <a:schemeClr val="dk1">
                      <a:alpha val="40000"/>
                    </a:schemeClr>
                  </a:outerShdw>
                </a:effectLst>
                <a:latin typeface="Papyrus" panose="03070502060502030205" pitchFamily="66" charset="0"/>
              </a:rPr>
              <a:t/>
            </a:r>
            <a:br>
              <a:rPr lang="en-US" sz="3200" dirty="0">
                <a:ln w="0"/>
                <a:solidFill>
                  <a:srgbClr val="FFFF00"/>
                </a:solidFill>
                <a:effectLst>
                  <a:outerShdw blurRad="38100" dist="19050" dir="2700000" algn="tl" rotWithShape="0">
                    <a:schemeClr val="dk1">
                      <a:alpha val="40000"/>
                    </a:schemeClr>
                  </a:outerShdw>
                </a:effectLst>
                <a:latin typeface="Papyrus" panose="03070502060502030205" pitchFamily="66" charset="0"/>
              </a:rPr>
            </a:br>
            <a:r>
              <a:rPr lang="en-US" sz="3200" dirty="0" smtClean="0">
                <a:ln w="0"/>
                <a:solidFill>
                  <a:srgbClr val="FFFF00"/>
                </a:solidFill>
                <a:effectLst>
                  <a:outerShdw blurRad="38100" dist="19050" dir="2700000" algn="tl" rotWithShape="0">
                    <a:schemeClr val="dk1">
                      <a:alpha val="40000"/>
                    </a:schemeClr>
                  </a:outerShdw>
                </a:effectLst>
                <a:latin typeface="Papyrus" panose="03070502060502030205" pitchFamily="66" charset="0"/>
              </a:rPr>
              <a:t>PIPSO RoundTable Workshop</a:t>
            </a:r>
            <a:br>
              <a:rPr lang="en-US" sz="3200" dirty="0" smtClean="0">
                <a:ln w="0"/>
                <a:solidFill>
                  <a:srgbClr val="FFFF00"/>
                </a:solidFill>
                <a:effectLst>
                  <a:outerShdw blurRad="38100" dist="19050" dir="2700000" algn="tl" rotWithShape="0">
                    <a:schemeClr val="dk1">
                      <a:alpha val="40000"/>
                    </a:schemeClr>
                  </a:outerShdw>
                </a:effectLst>
                <a:latin typeface="Papyrus" panose="03070502060502030205" pitchFamily="66" charset="0"/>
              </a:rPr>
            </a:br>
            <a:r>
              <a:rPr lang="en-US" sz="2000" dirty="0" smtClean="0">
                <a:ln w="0"/>
                <a:solidFill>
                  <a:srgbClr val="FFFF00"/>
                </a:solidFill>
                <a:effectLst>
                  <a:outerShdw blurRad="38100" dist="19050" dir="2700000" algn="tl" rotWithShape="0">
                    <a:schemeClr val="dk1">
                      <a:alpha val="40000"/>
                    </a:schemeClr>
                  </a:outerShdw>
                </a:effectLst>
                <a:latin typeface="Papyrus" panose="03070502060502030205" pitchFamily="66" charset="0"/>
              </a:rPr>
              <a:t>27 – 28 September 2017</a:t>
            </a:r>
            <a:br>
              <a:rPr lang="en-US" sz="2000" dirty="0" smtClean="0">
                <a:ln w="0"/>
                <a:solidFill>
                  <a:srgbClr val="FFFF00"/>
                </a:solidFill>
                <a:effectLst>
                  <a:outerShdw blurRad="38100" dist="19050" dir="2700000" algn="tl" rotWithShape="0">
                    <a:schemeClr val="dk1">
                      <a:alpha val="40000"/>
                    </a:schemeClr>
                  </a:outerShdw>
                </a:effectLst>
                <a:latin typeface="Papyrus" panose="03070502060502030205" pitchFamily="66" charset="0"/>
              </a:rPr>
            </a:br>
            <a:r>
              <a:rPr lang="en-US" sz="2000" dirty="0" smtClean="0">
                <a:ln w="0"/>
                <a:solidFill>
                  <a:srgbClr val="FFFF00"/>
                </a:solidFill>
                <a:effectLst>
                  <a:outerShdw blurRad="38100" dist="19050" dir="2700000" algn="tl" rotWithShape="0">
                    <a:schemeClr val="dk1">
                      <a:alpha val="40000"/>
                    </a:schemeClr>
                  </a:outerShdw>
                </a:effectLst>
                <a:latin typeface="Papyrus" panose="03070502060502030205" pitchFamily="66" charset="0"/>
              </a:rPr>
              <a:t/>
            </a:r>
            <a:br>
              <a:rPr lang="en-US" sz="2000" dirty="0" smtClean="0">
                <a:ln w="0"/>
                <a:solidFill>
                  <a:srgbClr val="FFFF00"/>
                </a:solidFill>
                <a:effectLst>
                  <a:outerShdw blurRad="38100" dist="19050" dir="2700000" algn="tl" rotWithShape="0">
                    <a:schemeClr val="dk1">
                      <a:alpha val="40000"/>
                    </a:schemeClr>
                  </a:outerShdw>
                </a:effectLst>
                <a:latin typeface="Papyrus" panose="03070502060502030205" pitchFamily="66" charset="0"/>
              </a:rPr>
            </a:br>
            <a:r>
              <a:rPr lang="en-US" sz="3200" dirty="0" smtClean="0">
                <a:ln w="0"/>
                <a:solidFill>
                  <a:srgbClr val="FFFF00"/>
                </a:solidFill>
                <a:effectLst>
                  <a:outerShdw blurRad="38100" dist="19050" dir="2700000" algn="tl" rotWithShape="0">
                    <a:schemeClr val="dk1">
                      <a:alpha val="40000"/>
                    </a:schemeClr>
                  </a:outerShdw>
                </a:effectLst>
                <a:latin typeface="Papyrus" panose="03070502060502030205" pitchFamily="66" charset="0"/>
              </a:rPr>
              <a:t/>
            </a:r>
            <a:br>
              <a:rPr lang="en-US" sz="3200" dirty="0" smtClean="0">
                <a:ln w="0"/>
                <a:solidFill>
                  <a:srgbClr val="FFFF00"/>
                </a:solidFill>
                <a:effectLst>
                  <a:outerShdw blurRad="38100" dist="19050" dir="2700000" algn="tl" rotWithShape="0">
                    <a:schemeClr val="dk1">
                      <a:alpha val="40000"/>
                    </a:schemeClr>
                  </a:outerShdw>
                </a:effectLst>
                <a:latin typeface="Papyrus" panose="03070502060502030205" pitchFamily="66" charset="0"/>
              </a:rPr>
            </a:br>
            <a:r>
              <a:rPr lang="en-US" sz="32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Papyrus" panose="03070502060502030205" pitchFamily="66" charset="0"/>
              </a:rPr>
              <a:t/>
            </a:r>
            <a:br>
              <a:rPr lang="en-US" sz="32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Papyrus" panose="03070502060502030205" pitchFamily="66" charset="0"/>
              </a:rPr>
            </a:br>
            <a:r>
              <a:rPr lang="en-US" sz="2700" b="1" dirty="0">
                <a:ln w="0"/>
                <a:solidFill>
                  <a:srgbClr val="FFFF00"/>
                </a:solidFill>
                <a:effectLst>
                  <a:outerShdw blurRad="38100" dist="19050" dir="2700000" algn="tl" rotWithShape="0">
                    <a:schemeClr val="dk1">
                      <a:alpha val="40000"/>
                    </a:schemeClr>
                  </a:outerShdw>
                </a:effectLst>
                <a:latin typeface="Papyrus" panose="03070502060502030205" pitchFamily="66" charset="0"/>
              </a:rPr>
              <a:t>MINISTRY OF AGRICULTURE </a:t>
            </a:r>
            <a:r>
              <a:rPr lang="en-US" sz="2700" b="1" dirty="0" smtClean="0">
                <a:ln w="0"/>
                <a:solidFill>
                  <a:srgbClr val="FFFF00"/>
                </a:solidFill>
                <a:effectLst>
                  <a:outerShdw blurRad="38100" dist="19050" dir="2700000" algn="tl" rotWithShape="0">
                    <a:schemeClr val="dk1">
                      <a:alpha val="40000"/>
                    </a:schemeClr>
                  </a:outerShdw>
                </a:effectLst>
                <a:latin typeface="Papyrus" panose="03070502060502030205" pitchFamily="66" charset="0"/>
              </a:rPr>
              <a:t/>
            </a:r>
            <a:br>
              <a:rPr lang="en-US" sz="2700" b="1" dirty="0" smtClean="0">
                <a:ln w="0"/>
                <a:solidFill>
                  <a:srgbClr val="FFFF00"/>
                </a:solidFill>
                <a:effectLst>
                  <a:outerShdw blurRad="38100" dist="19050" dir="2700000" algn="tl" rotWithShape="0">
                    <a:schemeClr val="dk1">
                      <a:alpha val="40000"/>
                    </a:schemeClr>
                  </a:outerShdw>
                </a:effectLst>
                <a:latin typeface="Papyrus" panose="03070502060502030205" pitchFamily="66" charset="0"/>
              </a:rPr>
            </a:br>
            <a:r>
              <a:rPr lang="en-US" sz="2700" b="1" dirty="0" smtClean="0">
                <a:ln w="0"/>
                <a:solidFill>
                  <a:srgbClr val="FFFF00"/>
                </a:solidFill>
                <a:effectLst>
                  <a:outerShdw blurRad="38100" dist="19050" dir="2700000" algn="tl" rotWithShape="0">
                    <a:schemeClr val="dk1">
                      <a:alpha val="40000"/>
                    </a:schemeClr>
                  </a:outerShdw>
                </a:effectLst>
                <a:latin typeface="Papyrus" panose="03070502060502030205" pitchFamily="66" charset="0"/>
              </a:rPr>
              <a:t>AND </a:t>
            </a:r>
            <a:r>
              <a:rPr lang="en-US" sz="2700" b="1" dirty="0">
                <a:ln w="0"/>
                <a:solidFill>
                  <a:srgbClr val="FFFF00"/>
                </a:solidFill>
                <a:effectLst>
                  <a:outerShdw blurRad="38100" dist="19050" dir="2700000" algn="tl" rotWithShape="0">
                    <a:schemeClr val="dk1">
                      <a:alpha val="40000"/>
                    </a:schemeClr>
                  </a:outerShdw>
                </a:effectLst>
                <a:latin typeface="Papyrus" panose="03070502060502030205" pitchFamily="66" charset="0"/>
              </a:rPr>
              <a:t>LIVESTOCK</a:t>
            </a:r>
            <a:r>
              <a:rPr lang="en-US" sz="3200" dirty="0">
                <a:ln w="0"/>
                <a:solidFill>
                  <a:srgbClr val="FFFF00"/>
                </a:solidFill>
                <a:effectLst>
                  <a:outerShdw blurRad="38100" dist="19050" dir="2700000" algn="tl" rotWithShape="0">
                    <a:schemeClr val="dk1">
                      <a:alpha val="40000"/>
                    </a:schemeClr>
                  </a:outerShdw>
                </a:effectLst>
                <a:latin typeface="Papyrus" panose="03070502060502030205" pitchFamily="66" charset="0"/>
              </a:rPr>
              <a:t/>
            </a:r>
            <a:br>
              <a:rPr lang="en-US" sz="3200" dirty="0">
                <a:ln w="0"/>
                <a:solidFill>
                  <a:srgbClr val="FFFF00"/>
                </a:solidFill>
                <a:effectLst>
                  <a:outerShdw blurRad="38100" dist="19050" dir="2700000" algn="tl" rotWithShape="0">
                    <a:schemeClr val="dk1">
                      <a:alpha val="40000"/>
                    </a:schemeClr>
                  </a:outerShdw>
                </a:effectLst>
                <a:latin typeface="Papyrus" panose="03070502060502030205" pitchFamily="66" charset="0"/>
              </a:rPr>
            </a:br>
            <a:r>
              <a:rPr lang="en-US" sz="32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Papyrus" panose="03070502060502030205" pitchFamily="66" charset="0"/>
              </a:rPr>
              <a:t/>
            </a:r>
            <a:br>
              <a:rPr lang="en-US" sz="32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Papyrus" panose="03070502060502030205" pitchFamily="66" charset="0"/>
              </a:rPr>
            </a:br>
            <a:r>
              <a:rPr lang="en-US" sz="3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Papyrus" panose="03070502060502030205" pitchFamily="66" charset="0"/>
              </a:rPr>
              <a:t/>
            </a:r>
            <a:br>
              <a:rPr lang="en-US" sz="3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Papyrus" panose="03070502060502030205" pitchFamily="66" charset="0"/>
              </a:rPr>
            </a:br>
            <a:r>
              <a:rPr lang="en-US" sz="32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Papyrus" panose="03070502060502030205" pitchFamily="66" charset="0"/>
              </a:rPr>
              <a:t>“</a:t>
            </a:r>
            <a:r>
              <a:rPr lang="en-US" sz="2700" dirty="0" err="1" smtClean="0">
                <a:ln w="24500" cmpd="dbl">
                  <a:solidFill>
                    <a:schemeClr val="accent2">
                      <a:shade val="85000"/>
                      <a:satMod val="155000"/>
                    </a:schemeClr>
                  </a:solidFill>
                  <a:prstDash val="solid"/>
                  <a:miter lim="800000"/>
                </a:ln>
                <a:solidFill>
                  <a:schemeClr val="tx1"/>
                </a:solidFill>
                <a:effectLst>
                  <a:outerShdw blurRad="38100" dist="38100" dir="2700000" algn="tl">
                    <a:srgbClr val="000000">
                      <a:alpha val="43137"/>
                    </a:srgbClr>
                  </a:outerShdw>
                </a:effectLst>
                <a:latin typeface="Papyrus" panose="03070502060502030205" pitchFamily="66" charset="0"/>
              </a:rPr>
              <a:t>Modernising</a:t>
            </a:r>
            <a:r>
              <a:rPr lang="en-US" sz="2700" dirty="0" smtClean="0">
                <a:ln w="24500" cmpd="dbl">
                  <a:solidFill>
                    <a:schemeClr val="accent2">
                      <a:shade val="85000"/>
                      <a:satMod val="155000"/>
                    </a:schemeClr>
                  </a:solidFill>
                  <a:prstDash val="solid"/>
                  <a:miter lim="800000"/>
                </a:ln>
                <a:solidFill>
                  <a:schemeClr val="tx1"/>
                </a:solidFill>
                <a:effectLst>
                  <a:outerShdw blurRad="38100" dist="38100" dir="2700000" algn="tl">
                    <a:srgbClr val="000000">
                      <a:alpha val="43137"/>
                    </a:srgbClr>
                  </a:outerShdw>
                </a:effectLst>
                <a:latin typeface="Papyrus" panose="03070502060502030205" pitchFamily="66" charset="0"/>
              </a:rPr>
              <a:t>  the Agriculture </a:t>
            </a:r>
            <a:r>
              <a:rPr lang="en-US" sz="2700" dirty="0">
                <a:ln w="24500" cmpd="dbl">
                  <a:solidFill>
                    <a:schemeClr val="accent2">
                      <a:shade val="85000"/>
                      <a:satMod val="155000"/>
                    </a:schemeClr>
                  </a:solidFill>
                  <a:prstDash val="solid"/>
                  <a:miter lim="800000"/>
                </a:ln>
                <a:solidFill>
                  <a:schemeClr val="tx1"/>
                </a:solidFill>
                <a:effectLst>
                  <a:outerShdw blurRad="38100" dist="38100" dir="2700000" algn="tl">
                    <a:srgbClr val="000000">
                      <a:alpha val="43137"/>
                    </a:srgbClr>
                  </a:outerShdw>
                </a:effectLst>
                <a:latin typeface="Papyrus" panose="03070502060502030205" pitchFamily="66" charset="0"/>
              </a:rPr>
              <a:t>S</a:t>
            </a:r>
            <a:r>
              <a:rPr lang="en-US" sz="2700" dirty="0" smtClean="0">
                <a:ln w="24500" cmpd="dbl">
                  <a:solidFill>
                    <a:schemeClr val="accent2">
                      <a:shade val="85000"/>
                      <a:satMod val="155000"/>
                    </a:schemeClr>
                  </a:solidFill>
                  <a:prstDash val="solid"/>
                  <a:miter lim="800000"/>
                </a:ln>
                <a:solidFill>
                  <a:schemeClr val="tx1"/>
                </a:solidFill>
                <a:effectLst>
                  <a:outerShdw blurRad="38100" dist="38100" dir="2700000" algn="tl">
                    <a:srgbClr val="000000">
                      <a:alpha val="43137"/>
                    </a:srgbClr>
                  </a:outerShdw>
                </a:effectLst>
                <a:latin typeface="Papyrus" panose="03070502060502030205" pitchFamily="66" charset="0"/>
              </a:rPr>
              <a:t>ector and addressing Nutrition, NCDs, and Food Security</a:t>
            </a:r>
            <a:r>
              <a:rPr lang="en-US" sz="2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latin typeface="Papyrus" panose="03070502060502030205" pitchFamily="66" charset="0"/>
              </a:rPr>
              <a:t>”</a:t>
            </a:r>
            <a:r>
              <a:rPr lang="en-US" sz="2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Papyrus" panose="03070502060502030205" pitchFamily="66" charset="0"/>
              </a:rPr>
              <a:t/>
            </a:r>
            <a:br>
              <a:rPr lang="en-US" sz="2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Papyrus" panose="03070502060502030205" pitchFamily="66" charset="0"/>
              </a:rPr>
            </a:br>
            <a:r>
              <a:rPr lang="en-US" sz="3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Papyrus" panose="03070502060502030205" pitchFamily="66" charset="0"/>
              </a:rPr>
              <a:t/>
            </a:r>
            <a:br>
              <a:rPr lang="en-US" sz="3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Papyrus" panose="03070502060502030205" pitchFamily="66" charset="0"/>
              </a:rPr>
            </a:br>
            <a:endParaRPr lang="en-AU" sz="3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Papyrus" panose="03070502060502030205" pitchFamily="66" charset="0"/>
            </a:endParaRPr>
          </a:p>
        </p:txBody>
      </p:sp>
    </p:spTree>
    <p:extLst>
      <p:ext uri="{BB962C8B-B14F-4D97-AF65-F5344CB8AC3E}">
        <p14:creationId xmlns:p14="http://schemas.microsoft.com/office/powerpoint/2010/main" val="38750294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858001" cy="1320800"/>
          </a:xfrm>
        </p:spPr>
        <p:txBody>
          <a:bodyPr/>
          <a:lstStyle/>
          <a:p>
            <a:r>
              <a:rPr lang="en-US" dirty="0" smtClean="0"/>
              <a:t>Agriculture: nutrition and </a:t>
            </a:r>
            <a:r>
              <a:rPr lang="en-US" dirty="0"/>
              <a:t>NCDs</a:t>
            </a:r>
            <a:endParaRPr lang="en-AU" dirty="0"/>
          </a:p>
        </p:txBody>
      </p:sp>
      <p:sp>
        <p:nvSpPr>
          <p:cNvPr id="3" name="Content Placeholder 2"/>
          <p:cNvSpPr>
            <a:spLocks noGrp="1"/>
          </p:cNvSpPr>
          <p:nvPr>
            <p:ph idx="1"/>
          </p:nvPr>
        </p:nvSpPr>
        <p:spPr>
          <a:xfrm>
            <a:off x="609598" y="2160590"/>
            <a:ext cx="7239001" cy="3880773"/>
          </a:xfrm>
        </p:spPr>
        <p:txBody>
          <a:bodyPr/>
          <a:lstStyle/>
          <a:p>
            <a:r>
              <a:rPr lang="en-US" dirty="0" err="1" smtClean="0"/>
              <a:t>Nasinol</a:t>
            </a:r>
            <a:r>
              <a:rPr lang="en-US" dirty="0" smtClean="0"/>
              <a:t> </a:t>
            </a:r>
            <a:r>
              <a:rPr lang="en-US" dirty="0" err="1" smtClean="0"/>
              <a:t>Lokol</a:t>
            </a:r>
            <a:r>
              <a:rPr lang="en-US" dirty="0" smtClean="0"/>
              <a:t> </a:t>
            </a:r>
            <a:r>
              <a:rPr lang="en-US" dirty="0" err="1" smtClean="0"/>
              <a:t>Kaikai</a:t>
            </a:r>
            <a:r>
              <a:rPr lang="en-US" dirty="0" smtClean="0"/>
              <a:t> Framework- Policy framework</a:t>
            </a:r>
          </a:p>
          <a:p>
            <a:r>
              <a:rPr lang="en-US" dirty="0" smtClean="0"/>
              <a:t>National Food Security, Food Safety, and Nutrition policy</a:t>
            </a:r>
          </a:p>
          <a:p>
            <a:r>
              <a:rPr lang="en-US" dirty="0" err="1" smtClean="0"/>
              <a:t>Kaikaim</a:t>
            </a:r>
            <a:r>
              <a:rPr lang="en-US" dirty="0" smtClean="0"/>
              <a:t> </a:t>
            </a:r>
            <a:r>
              <a:rPr lang="en-US" dirty="0" err="1" smtClean="0"/>
              <a:t>Lokol</a:t>
            </a:r>
            <a:r>
              <a:rPr lang="en-US" dirty="0" smtClean="0"/>
              <a:t> </a:t>
            </a:r>
            <a:r>
              <a:rPr lang="en-US" dirty="0" err="1" smtClean="0"/>
              <a:t>Kaikai</a:t>
            </a:r>
            <a:r>
              <a:rPr lang="en-US" dirty="0" smtClean="0"/>
              <a:t> Billboards</a:t>
            </a:r>
          </a:p>
          <a:p>
            <a:r>
              <a:rPr lang="en-US" dirty="0" err="1" smtClean="0"/>
              <a:t>Famas</a:t>
            </a:r>
            <a:r>
              <a:rPr lang="en-US" dirty="0" smtClean="0"/>
              <a:t> Kona Radio </a:t>
            </a:r>
            <a:r>
              <a:rPr lang="en-US" dirty="0" err="1" smtClean="0"/>
              <a:t>programme</a:t>
            </a:r>
            <a:endParaRPr lang="en-US" dirty="0" smtClean="0"/>
          </a:p>
          <a:p>
            <a:r>
              <a:rPr lang="en-US" dirty="0" smtClean="0"/>
              <a:t>Partnering to address nutrition and NCDs- SIG, NGOs, </a:t>
            </a:r>
            <a:r>
              <a:rPr lang="en-US" dirty="0" err="1" smtClean="0"/>
              <a:t>DPartners</a:t>
            </a:r>
            <a:endParaRPr lang="en-US" dirty="0" smtClean="0"/>
          </a:p>
          <a:p>
            <a:r>
              <a:rPr lang="en-US" dirty="0" smtClean="0"/>
              <a:t>Fruits and vegetables development- TTM</a:t>
            </a:r>
          </a:p>
          <a:p>
            <a:r>
              <a:rPr lang="en-US" dirty="0" smtClean="0"/>
              <a:t>Small Livestock </a:t>
            </a:r>
            <a:r>
              <a:rPr lang="en-US" smtClean="0"/>
              <a:t>development Policy</a:t>
            </a:r>
            <a:endParaRPr lang="en-US" dirty="0" smtClean="0"/>
          </a:p>
          <a:p>
            <a:endParaRPr lang="en-A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7847" y="158750"/>
            <a:ext cx="1952625" cy="1771650"/>
          </a:xfrm>
          <a:prstGeom prst="rect">
            <a:avLst/>
          </a:prstGeom>
          <a:effectLst>
            <a:softEdge rad="317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4925"/>
            <a:ext cx="2476500" cy="1743075"/>
          </a:xfrm>
          <a:prstGeom prst="rect">
            <a:avLst/>
          </a:prstGeom>
          <a:effectLst>
            <a:softEdge rad="1270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972" y="4714875"/>
            <a:ext cx="2857500" cy="2143125"/>
          </a:xfrm>
          <a:prstGeom prst="rect">
            <a:avLst/>
          </a:prstGeom>
        </p:spPr>
      </p:pic>
    </p:spTree>
    <p:extLst>
      <p:ext uri="{BB962C8B-B14F-4D97-AF65-F5344CB8AC3E}">
        <p14:creationId xmlns:p14="http://schemas.microsoft.com/office/powerpoint/2010/main" val="5213650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Papyrus" panose="03070502060502030205" pitchFamily="66" charset="0"/>
              </a:rPr>
              <a:t>Challenges &amp; Vulnerabilities</a:t>
            </a:r>
            <a:endParaRPr lang="en-A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Papyrus" panose="03070502060502030205" pitchFamily="66" charset="0"/>
            </a:endParaRPr>
          </a:p>
        </p:txBody>
      </p:sp>
      <p:pic>
        <p:nvPicPr>
          <p:cNvPr id="4" name="Content Placeholder 5" descr="D:\32gb recover\Lost Files\Backup 2009 Flash\New Folder\DSCF1262.JPG"/>
          <p:cNvPicPr>
            <a:picLocks noChangeAspect="1" noChangeArrowheads="1"/>
          </p:cNvPicPr>
          <p:nvPr/>
        </p:nvPicPr>
        <p:blipFill>
          <a:blip r:embed="rId2"/>
          <a:srcRect/>
          <a:stretch>
            <a:fillRect/>
          </a:stretch>
        </p:blipFill>
        <p:spPr bwMode="auto">
          <a:xfrm>
            <a:off x="7086600" y="228600"/>
            <a:ext cx="1999211" cy="1213658"/>
          </a:xfrm>
          <a:prstGeom prst="rect">
            <a:avLst/>
          </a:prstGeom>
          <a:noFill/>
          <a:ln w="3175"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6" name="Content Placeholder 5" descr="10.bmp"/>
          <p:cNvPicPr>
            <a:picLocks noGrp="1" noChangeAspect="1"/>
          </p:cNvPicPr>
          <p:nvPr>
            <p:ph idx="1"/>
          </p:nvPr>
        </p:nvPicPr>
        <p:blipFill>
          <a:blip r:embed="rId3" cstate="print"/>
          <a:stretch>
            <a:fillRect/>
          </a:stretch>
        </p:blipFill>
        <p:spPr>
          <a:xfrm>
            <a:off x="2159369" y="5638800"/>
            <a:ext cx="1766455" cy="1404851"/>
          </a:xfrm>
          <a:prstGeom prst="rect">
            <a:avLst/>
          </a:prstGeom>
          <a:effectLst>
            <a:softEdge rad="317500"/>
          </a:effectLst>
        </p:spPr>
      </p:pic>
      <p:pic>
        <p:nvPicPr>
          <p:cNvPr id="8" name="Picture 6" descr="wharf"/>
          <p:cNvPicPr>
            <a:picLocks noChangeAspect="1" noChangeArrowheads="1"/>
          </p:cNvPicPr>
          <p:nvPr/>
        </p:nvPicPr>
        <p:blipFill>
          <a:blip r:embed="rId4" cstate="print"/>
          <a:srcRect/>
          <a:stretch>
            <a:fillRect/>
          </a:stretch>
        </p:blipFill>
        <p:spPr bwMode="auto">
          <a:xfrm>
            <a:off x="6669118" y="1527748"/>
            <a:ext cx="2520280" cy="1471328"/>
          </a:xfrm>
          <a:prstGeom prst="rect">
            <a:avLst/>
          </a:prstGeom>
          <a:ln>
            <a:noFill/>
          </a:ln>
          <a:effectLst>
            <a:softEdge rad="112500"/>
          </a:effectLst>
        </p:spPr>
      </p:pic>
      <p:pic>
        <p:nvPicPr>
          <p:cNvPr id="9" name="Picture 7" descr="100_2154"/>
          <p:cNvPicPr>
            <a:picLocks noChangeAspect="1" noChangeArrowheads="1"/>
          </p:cNvPicPr>
          <p:nvPr/>
        </p:nvPicPr>
        <p:blipFill>
          <a:blip r:embed="rId5" cstate="print"/>
          <a:srcRect/>
          <a:stretch>
            <a:fillRect/>
          </a:stretch>
        </p:blipFill>
        <p:spPr bwMode="auto">
          <a:xfrm>
            <a:off x="3657600" y="4932749"/>
            <a:ext cx="2971800" cy="1981200"/>
          </a:xfrm>
          <a:prstGeom prst="rect">
            <a:avLst/>
          </a:prstGeom>
          <a:ln>
            <a:noFill/>
          </a:ln>
          <a:effectLst>
            <a:softEdge rad="112500"/>
          </a:effectLst>
        </p:spPr>
      </p:pic>
      <p:pic>
        <p:nvPicPr>
          <p:cNvPr id="10" name="Picture 5"/>
          <p:cNvPicPr>
            <a:picLocks noChangeAspect="1" noChangeArrowheads="1"/>
          </p:cNvPicPr>
          <p:nvPr/>
        </p:nvPicPr>
        <p:blipFill>
          <a:blip r:embed="rId6" cstate="print"/>
          <a:srcRect/>
          <a:stretch>
            <a:fillRect/>
          </a:stretch>
        </p:blipFill>
        <p:spPr bwMode="auto">
          <a:xfrm>
            <a:off x="6418811" y="4900630"/>
            <a:ext cx="2667000" cy="1831848"/>
          </a:xfrm>
          <a:prstGeom prst="rect">
            <a:avLst/>
          </a:prstGeom>
          <a:ln>
            <a:noFill/>
          </a:ln>
          <a:effectLst>
            <a:softEdge rad="112500"/>
          </a:effec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9118" y="3204931"/>
            <a:ext cx="2474882" cy="1736725"/>
          </a:xfrm>
          <a:prstGeom prst="rect">
            <a:avLst/>
          </a:prstGeom>
        </p:spPr>
      </p:pic>
      <p:sp>
        <p:nvSpPr>
          <p:cNvPr id="5" name="TextBox 4"/>
          <p:cNvSpPr txBox="1"/>
          <p:nvPr/>
        </p:nvSpPr>
        <p:spPr>
          <a:xfrm>
            <a:off x="457200" y="1554320"/>
            <a:ext cx="4038600"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Climate change</a:t>
            </a:r>
          </a:p>
          <a:p>
            <a:pPr marL="285750" indent="-285750">
              <a:buFont typeface="Arial" panose="020B0604020202020204" pitchFamily="34" charset="0"/>
              <a:buChar char="•"/>
            </a:pPr>
            <a:r>
              <a:rPr lang="en-US" dirty="0" smtClean="0"/>
              <a:t>Invasive pests</a:t>
            </a:r>
          </a:p>
          <a:p>
            <a:pPr marL="285750" indent="-285750">
              <a:buFont typeface="Arial" panose="020B0604020202020204" pitchFamily="34" charset="0"/>
              <a:buChar char="•"/>
            </a:pPr>
            <a:r>
              <a:rPr lang="en-US" dirty="0" smtClean="0"/>
              <a:t>Natural disasters</a:t>
            </a:r>
          </a:p>
          <a:p>
            <a:pPr marL="285750" indent="-285750">
              <a:buFont typeface="Arial" panose="020B0604020202020204" pitchFamily="34" charset="0"/>
              <a:buChar char="•"/>
            </a:pPr>
            <a:r>
              <a:rPr lang="en-US" dirty="0" smtClean="0"/>
              <a:t>Price fluctuations</a:t>
            </a:r>
          </a:p>
          <a:p>
            <a:pPr marL="285750" indent="-285750">
              <a:buFont typeface="Arial" panose="020B0604020202020204" pitchFamily="34" charset="0"/>
              <a:buChar char="•"/>
            </a:pPr>
            <a:r>
              <a:rPr lang="en-US" dirty="0" smtClean="0"/>
              <a:t>Land tenure</a:t>
            </a:r>
          </a:p>
          <a:p>
            <a:pPr marL="285750" indent="-285750">
              <a:buFont typeface="Arial" panose="020B0604020202020204" pitchFamily="34" charset="0"/>
              <a:buChar char="•"/>
            </a:pPr>
            <a:r>
              <a:rPr lang="en-US" dirty="0" smtClean="0"/>
              <a:t>Lack of credit</a:t>
            </a:r>
          </a:p>
          <a:p>
            <a:pPr marL="285750" indent="-285750">
              <a:buFont typeface="Arial" panose="020B0604020202020204" pitchFamily="34" charset="0"/>
              <a:buChar char="•"/>
            </a:pPr>
            <a:r>
              <a:rPr lang="en-US" dirty="0" smtClean="0"/>
              <a:t>Lack of critical infrastructure</a:t>
            </a:r>
          </a:p>
          <a:p>
            <a:pPr marL="285750" indent="-285750">
              <a:buFont typeface="Arial" panose="020B0604020202020204" pitchFamily="34" charset="0"/>
              <a:buChar char="•"/>
            </a:pPr>
            <a:r>
              <a:rPr lang="en-US" dirty="0" smtClean="0"/>
              <a:t>Lack of research infrastructure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AU" dirty="0"/>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3" y="5334000"/>
            <a:ext cx="1762125" cy="1524000"/>
          </a:xfrm>
          <a:prstGeom prst="rect">
            <a:avLst/>
          </a:prstGeom>
        </p:spPr>
      </p:pic>
    </p:spTree>
    <p:extLst>
      <p:ext uri="{BB962C8B-B14F-4D97-AF65-F5344CB8AC3E}">
        <p14:creationId xmlns:p14="http://schemas.microsoft.com/office/powerpoint/2010/main" val="33868063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3921"/>
            <a:ext cx="6347713" cy="766679"/>
          </a:xfrm>
        </p:spPr>
        <p:txBody>
          <a:bodyPr/>
          <a:lstStyle/>
          <a:p>
            <a:r>
              <a:rPr lang="en-US" sz="3200" dirty="0" smtClean="0">
                <a:solidFill>
                  <a:srgbClr val="BA6815"/>
                </a:solidFill>
                <a:latin typeface="Papyrus"/>
                <a:cs typeface="Papyrus"/>
              </a:rPr>
              <a:t>Opportunities for agribusiness</a:t>
            </a:r>
            <a:endParaRPr lang="en-US" sz="3200" dirty="0">
              <a:solidFill>
                <a:srgbClr val="BA6815"/>
              </a:solidFill>
              <a:latin typeface="Papyrus"/>
              <a:cs typeface="Papyrus"/>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19900" y="0"/>
            <a:ext cx="2324100" cy="18383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4114800"/>
            <a:ext cx="3758184" cy="2743200"/>
          </a:xfrm>
          <a:prstGeom prst="rect">
            <a:avLst/>
          </a:prstGeom>
          <a:effectLst>
            <a:softEdge rad="127000"/>
          </a:effectLst>
        </p:spPr>
      </p:pic>
      <p:sp>
        <p:nvSpPr>
          <p:cNvPr id="8" name="TextBox 7"/>
          <p:cNvSpPr txBox="1"/>
          <p:nvPr/>
        </p:nvSpPr>
        <p:spPr>
          <a:xfrm>
            <a:off x="188976" y="990600"/>
            <a:ext cx="6516624" cy="3970318"/>
          </a:xfrm>
          <a:prstGeom prst="rect">
            <a:avLst/>
          </a:prstGeom>
          <a:noFill/>
        </p:spPr>
        <p:txBody>
          <a:bodyPr wrap="square" rtlCol="0">
            <a:spAutoFit/>
          </a:bodyPr>
          <a:lstStyle/>
          <a:p>
            <a:pPr marL="285750" indent="-285750">
              <a:buFont typeface="Wingdings" panose="05000000000000000000" pitchFamily="2" charset="2"/>
              <a:buChar char="Ø"/>
            </a:pPr>
            <a:r>
              <a:rPr lang="en-US" sz="2800" dirty="0" err="1" smtClean="0"/>
              <a:t>Agri</a:t>
            </a:r>
            <a:r>
              <a:rPr lang="en-US" sz="2800" dirty="0" smtClean="0"/>
              <a:t>-tourism</a:t>
            </a:r>
          </a:p>
          <a:p>
            <a:pPr marL="285750" indent="-285750">
              <a:buFont typeface="Wingdings" panose="05000000000000000000" pitchFamily="2" charset="2"/>
              <a:buChar char="Ø"/>
            </a:pPr>
            <a:r>
              <a:rPr lang="en-US" sz="2800" dirty="0" smtClean="0"/>
              <a:t>Organic by default</a:t>
            </a:r>
          </a:p>
          <a:p>
            <a:pPr marL="285750" indent="-285750">
              <a:buFont typeface="Wingdings" panose="05000000000000000000" pitchFamily="2" charset="2"/>
              <a:buChar char="Ø"/>
            </a:pPr>
            <a:r>
              <a:rPr lang="en-US" sz="2800" dirty="0" smtClean="0"/>
              <a:t>Innovations – </a:t>
            </a:r>
          </a:p>
          <a:p>
            <a:pPr marL="742950" lvl="1" indent="-285750">
              <a:buFont typeface="Wingdings" panose="05000000000000000000" pitchFamily="2" charset="2"/>
              <a:buChar char="Ø"/>
            </a:pPr>
            <a:r>
              <a:rPr lang="en-US" sz="2800" dirty="0" smtClean="0"/>
              <a:t>Teak ‘n’ Coffee – Farming systems</a:t>
            </a:r>
          </a:p>
          <a:p>
            <a:pPr marL="742950" lvl="1" indent="-285750">
              <a:buFont typeface="Wingdings" panose="05000000000000000000" pitchFamily="2" charset="2"/>
              <a:buChar char="Ø"/>
            </a:pPr>
            <a:r>
              <a:rPr lang="en-US" sz="2800" dirty="0" smtClean="0"/>
              <a:t>Farm registration –customary land</a:t>
            </a:r>
          </a:p>
          <a:p>
            <a:pPr marL="742950" lvl="1" indent="-285750">
              <a:buFont typeface="Wingdings" panose="05000000000000000000" pitchFamily="2" charset="2"/>
              <a:buChar char="Ø"/>
            </a:pPr>
            <a:r>
              <a:rPr lang="en-US" sz="2800" dirty="0" smtClean="0"/>
              <a:t>Value-adding</a:t>
            </a:r>
          </a:p>
          <a:p>
            <a:pPr marL="742950" lvl="1" indent="-285750">
              <a:buFont typeface="Wingdings" panose="05000000000000000000" pitchFamily="2" charset="2"/>
              <a:buChar char="Ø"/>
            </a:pPr>
            <a:r>
              <a:rPr lang="en-US" sz="2800" dirty="0" smtClean="0"/>
              <a:t>Downstream processing</a:t>
            </a:r>
          </a:p>
          <a:p>
            <a:pPr marL="742950" lvl="1" indent="-285750">
              <a:buFont typeface="Wingdings" panose="05000000000000000000" pitchFamily="2" charset="2"/>
              <a:buChar char="Ø"/>
            </a:pPr>
            <a:r>
              <a:rPr lang="en-US" sz="2800" dirty="0" smtClean="0"/>
              <a:t>Marketing</a:t>
            </a:r>
          </a:p>
          <a:p>
            <a:pPr marL="742950" lvl="1" indent="-285750">
              <a:buFont typeface="Wingdings" panose="05000000000000000000" pitchFamily="2" charset="2"/>
              <a:buChar char="Ø"/>
            </a:pPr>
            <a:r>
              <a:rPr lang="en-US" sz="2800" dirty="0" smtClean="0"/>
              <a:t>Export – fresh produce</a:t>
            </a:r>
            <a:endParaRPr lang="en-AU" sz="2800" dirty="0"/>
          </a:p>
        </p:txBody>
      </p:sp>
    </p:spTree>
    <p:extLst>
      <p:ext uri="{BB962C8B-B14F-4D97-AF65-F5344CB8AC3E}">
        <p14:creationId xmlns:p14="http://schemas.microsoft.com/office/powerpoint/2010/main" val="39888143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6347713" cy="685800"/>
          </a:xfrm>
        </p:spPr>
        <p:txBody>
          <a:bodyPr>
            <a:scene3d>
              <a:camera prst="orthographicFront"/>
              <a:lightRig rig="soft" dir="t">
                <a:rot lat="0" lon="0" rev="15600000"/>
              </a:lightRig>
            </a:scene3d>
            <a:sp3d extrusionH="57150" prstMaterial="softEdge">
              <a:bevelT w="25400" h="38100"/>
            </a:sp3d>
          </a:bodyPr>
          <a:lstStyle/>
          <a:p>
            <a:r>
              <a:rPr lang="en-US" b="1" dirty="0" smtClean="0">
                <a:ln/>
                <a:solidFill>
                  <a:schemeClr val="accent4"/>
                </a:solidFill>
                <a:latin typeface="Papyrus" panose="03070502060502030205" pitchFamily="66" charset="0"/>
              </a:rPr>
              <a:t>Opportunities for agribusiness</a:t>
            </a:r>
            <a:endParaRPr lang="en-AU" b="1" dirty="0">
              <a:ln/>
              <a:solidFill>
                <a:schemeClr val="accent4"/>
              </a:solidFill>
              <a:latin typeface="Papyrus" panose="03070502060502030205"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1" y="914400"/>
            <a:ext cx="8915400" cy="5943600"/>
          </a:xfrm>
        </p:spPr>
      </p:pic>
      <p:graphicFrame>
        <p:nvGraphicFramePr>
          <p:cNvPr id="6" name="Content Placeholder 3"/>
          <p:cNvGraphicFramePr>
            <a:graphicFrameLocks/>
          </p:cNvGraphicFramePr>
          <p:nvPr>
            <p:extLst>
              <p:ext uri="{D42A27DB-BD31-4B8C-83A1-F6EECF244321}">
                <p14:modId xmlns:p14="http://schemas.microsoft.com/office/powerpoint/2010/main" val="387573013"/>
              </p:ext>
            </p:extLst>
          </p:nvPr>
        </p:nvGraphicFramePr>
        <p:xfrm>
          <a:off x="228600" y="3810000"/>
          <a:ext cx="3047999" cy="2907453"/>
        </p:xfrm>
        <a:graphic>
          <a:graphicData uri="http://schemas.openxmlformats.org/drawingml/2006/table">
            <a:tbl>
              <a:tblPr firstRow="1" bandRow="1">
                <a:tableStyleId>{5C22544A-7EE6-4342-B048-85BDC9FD1C3A}</a:tableStyleId>
              </a:tblPr>
              <a:tblGrid>
                <a:gridCol w="324254"/>
                <a:gridCol w="1504545"/>
                <a:gridCol w="1219200"/>
              </a:tblGrid>
              <a:tr h="347133">
                <a:tc>
                  <a:txBody>
                    <a:bodyPr/>
                    <a:lstStyle/>
                    <a:p>
                      <a:endParaRPr lang="en-AU" sz="1400" dirty="0"/>
                    </a:p>
                  </a:txBody>
                  <a:tcPr/>
                </a:tc>
                <a:tc>
                  <a:txBody>
                    <a:bodyPr/>
                    <a:lstStyle/>
                    <a:p>
                      <a:r>
                        <a:rPr lang="en-US" sz="1400" dirty="0" smtClean="0"/>
                        <a:t>PROVINCE</a:t>
                      </a:r>
                      <a:endParaRPr lang="en-AU" sz="1400" dirty="0"/>
                    </a:p>
                  </a:txBody>
                  <a:tcPr/>
                </a:tc>
                <a:tc>
                  <a:txBody>
                    <a:bodyPr/>
                    <a:lstStyle/>
                    <a:p>
                      <a:r>
                        <a:rPr lang="en-US" sz="1400" dirty="0" smtClean="0"/>
                        <a:t>No. of LPCs</a:t>
                      </a:r>
                      <a:endParaRPr lang="en-AU" sz="1400" dirty="0"/>
                    </a:p>
                  </a:txBody>
                  <a:tcPr/>
                </a:tc>
              </a:tr>
              <a:tr h="347133">
                <a:tc>
                  <a:txBody>
                    <a:bodyPr/>
                    <a:lstStyle/>
                    <a:p>
                      <a:r>
                        <a:rPr lang="en-US" dirty="0" smtClean="0"/>
                        <a:t>1</a:t>
                      </a:r>
                      <a:endParaRPr lang="en-AU" dirty="0"/>
                    </a:p>
                  </a:txBody>
                  <a:tcPr/>
                </a:tc>
                <a:tc>
                  <a:txBody>
                    <a:bodyPr/>
                    <a:lstStyle/>
                    <a:p>
                      <a:r>
                        <a:rPr lang="en-US" dirty="0" smtClean="0"/>
                        <a:t>Guadalcanal</a:t>
                      </a:r>
                      <a:endParaRPr lang="en-AU" dirty="0"/>
                    </a:p>
                  </a:txBody>
                  <a:tcPr/>
                </a:tc>
                <a:tc>
                  <a:txBody>
                    <a:bodyPr/>
                    <a:lstStyle/>
                    <a:p>
                      <a:r>
                        <a:rPr lang="en-US" dirty="0" smtClean="0"/>
                        <a:t>7</a:t>
                      </a:r>
                      <a:endParaRPr lang="en-AU" dirty="0"/>
                    </a:p>
                  </a:txBody>
                  <a:tcPr/>
                </a:tc>
              </a:tr>
              <a:tr h="347133">
                <a:tc>
                  <a:txBody>
                    <a:bodyPr/>
                    <a:lstStyle/>
                    <a:p>
                      <a:r>
                        <a:rPr lang="en-US" dirty="0" smtClean="0"/>
                        <a:t>2</a:t>
                      </a:r>
                      <a:endParaRPr lang="en-AU" dirty="0"/>
                    </a:p>
                  </a:txBody>
                  <a:tcPr/>
                </a:tc>
                <a:tc>
                  <a:txBody>
                    <a:bodyPr/>
                    <a:lstStyle/>
                    <a:p>
                      <a:r>
                        <a:rPr lang="en-US" dirty="0" smtClean="0"/>
                        <a:t>Malaita</a:t>
                      </a:r>
                      <a:endParaRPr lang="en-AU" dirty="0"/>
                    </a:p>
                  </a:txBody>
                  <a:tcPr/>
                </a:tc>
                <a:tc>
                  <a:txBody>
                    <a:bodyPr/>
                    <a:lstStyle/>
                    <a:p>
                      <a:r>
                        <a:rPr lang="en-US" dirty="0" smtClean="0"/>
                        <a:t>7</a:t>
                      </a:r>
                      <a:endParaRPr lang="en-AU" dirty="0"/>
                    </a:p>
                  </a:txBody>
                  <a:tcPr/>
                </a:tc>
              </a:tr>
              <a:tr h="347133">
                <a:tc>
                  <a:txBody>
                    <a:bodyPr/>
                    <a:lstStyle/>
                    <a:p>
                      <a:r>
                        <a:rPr lang="en-US" dirty="0" smtClean="0"/>
                        <a:t>3</a:t>
                      </a:r>
                      <a:endParaRPr lang="en-AU" dirty="0"/>
                    </a:p>
                  </a:txBody>
                  <a:tcPr/>
                </a:tc>
                <a:tc>
                  <a:txBody>
                    <a:bodyPr/>
                    <a:lstStyle/>
                    <a:p>
                      <a:r>
                        <a:rPr lang="en-US" dirty="0" smtClean="0"/>
                        <a:t>Isabel</a:t>
                      </a:r>
                      <a:endParaRPr lang="en-AU" dirty="0"/>
                    </a:p>
                  </a:txBody>
                  <a:tcPr/>
                </a:tc>
                <a:tc>
                  <a:txBody>
                    <a:bodyPr/>
                    <a:lstStyle/>
                    <a:p>
                      <a:r>
                        <a:rPr lang="en-US" dirty="0" smtClean="0"/>
                        <a:t>7</a:t>
                      </a:r>
                      <a:endParaRPr lang="en-AU" dirty="0"/>
                    </a:p>
                  </a:txBody>
                  <a:tcPr/>
                </a:tc>
              </a:tr>
              <a:tr h="347133">
                <a:tc>
                  <a:txBody>
                    <a:bodyPr/>
                    <a:lstStyle/>
                    <a:p>
                      <a:r>
                        <a:rPr lang="en-US" dirty="0" smtClean="0"/>
                        <a:t>4</a:t>
                      </a:r>
                      <a:endParaRPr lang="en-AU" dirty="0"/>
                    </a:p>
                  </a:txBody>
                  <a:tcPr/>
                </a:tc>
                <a:tc>
                  <a:txBody>
                    <a:bodyPr/>
                    <a:lstStyle/>
                    <a:p>
                      <a:r>
                        <a:rPr lang="en-US" dirty="0" smtClean="0"/>
                        <a:t>Western</a:t>
                      </a:r>
                      <a:endParaRPr lang="en-AU" dirty="0"/>
                    </a:p>
                  </a:txBody>
                  <a:tcPr/>
                </a:tc>
                <a:tc>
                  <a:txBody>
                    <a:bodyPr/>
                    <a:lstStyle/>
                    <a:p>
                      <a:r>
                        <a:rPr lang="en-US" dirty="0" smtClean="0"/>
                        <a:t>12</a:t>
                      </a:r>
                      <a:endParaRPr lang="en-AU" dirty="0"/>
                    </a:p>
                  </a:txBody>
                  <a:tcPr/>
                </a:tc>
              </a:tr>
              <a:tr h="347133">
                <a:tc>
                  <a:txBody>
                    <a:bodyPr/>
                    <a:lstStyle/>
                    <a:p>
                      <a:r>
                        <a:rPr lang="en-US" dirty="0" smtClean="0"/>
                        <a:t>5</a:t>
                      </a:r>
                      <a:endParaRPr lang="en-AU" dirty="0"/>
                    </a:p>
                  </a:txBody>
                  <a:tcPr/>
                </a:tc>
                <a:tc>
                  <a:txBody>
                    <a:bodyPr/>
                    <a:lstStyle/>
                    <a:p>
                      <a:r>
                        <a:rPr lang="en-US" dirty="0" smtClean="0"/>
                        <a:t>Choiseul</a:t>
                      </a:r>
                      <a:endParaRPr lang="en-AU" dirty="0"/>
                    </a:p>
                  </a:txBody>
                  <a:tcPr/>
                </a:tc>
                <a:tc>
                  <a:txBody>
                    <a:bodyPr/>
                    <a:lstStyle/>
                    <a:p>
                      <a:r>
                        <a:rPr lang="en-US" dirty="0" smtClean="0"/>
                        <a:t>2</a:t>
                      </a:r>
                      <a:endParaRPr lang="en-AU" dirty="0"/>
                    </a:p>
                  </a:txBody>
                  <a:tcPr/>
                </a:tc>
              </a:tr>
              <a:tr h="347133">
                <a:tc>
                  <a:txBody>
                    <a:bodyPr/>
                    <a:lstStyle/>
                    <a:p>
                      <a:endParaRPr lang="en-AU" dirty="0"/>
                    </a:p>
                  </a:txBody>
                  <a:tcPr/>
                </a:tc>
                <a:tc>
                  <a:txBody>
                    <a:bodyPr/>
                    <a:lstStyle/>
                    <a:p>
                      <a:endParaRPr lang="en-AU"/>
                    </a:p>
                  </a:txBody>
                  <a:tcPr/>
                </a:tc>
                <a:tc>
                  <a:txBody>
                    <a:bodyPr/>
                    <a:lstStyle/>
                    <a:p>
                      <a:endParaRPr lang="en-AU"/>
                    </a:p>
                  </a:txBody>
                  <a:tcPr/>
                </a:tc>
              </a:tr>
              <a:tr h="347133">
                <a:tc>
                  <a:txBody>
                    <a:bodyPr/>
                    <a:lstStyle/>
                    <a:p>
                      <a:endParaRPr lang="en-AU" dirty="0"/>
                    </a:p>
                  </a:txBody>
                  <a:tcPr/>
                </a:tc>
                <a:tc>
                  <a:txBody>
                    <a:bodyPr/>
                    <a:lstStyle/>
                    <a:p>
                      <a:r>
                        <a:rPr lang="en-US" dirty="0" smtClean="0"/>
                        <a:t>Total</a:t>
                      </a:r>
                      <a:endParaRPr lang="en-AU" dirty="0"/>
                    </a:p>
                  </a:txBody>
                  <a:tcPr/>
                </a:tc>
                <a:tc>
                  <a:txBody>
                    <a:bodyPr/>
                    <a:lstStyle/>
                    <a:p>
                      <a:r>
                        <a:rPr lang="en-US" dirty="0" smtClean="0"/>
                        <a:t>35</a:t>
                      </a:r>
                      <a:endParaRPr lang="en-AU" dirty="0"/>
                    </a:p>
                  </a:txBody>
                  <a:tcPr/>
                </a:tc>
              </a:tr>
            </a:tbl>
          </a:graphicData>
        </a:graphic>
      </p:graphicFrame>
    </p:spTree>
    <p:extLst>
      <p:ext uri="{BB962C8B-B14F-4D97-AF65-F5344CB8AC3E}">
        <p14:creationId xmlns:p14="http://schemas.microsoft.com/office/powerpoint/2010/main" val="36980835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6347713" cy="762000"/>
          </a:xfrm>
        </p:spPr>
        <p:txBody>
          <a:bodyPr/>
          <a:lstStyle/>
          <a:p>
            <a:r>
              <a:rPr lang="en-US" b="1" dirty="0" smtClean="0">
                <a:ln/>
                <a:solidFill>
                  <a:schemeClr val="accent4"/>
                </a:solidFill>
                <a:latin typeface="Papyrus" panose="03070502060502030205" pitchFamily="66" charset="0"/>
              </a:rPr>
              <a:t>Opportunities for agribusiness</a:t>
            </a:r>
            <a:endParaRPr lang="en-AU" dirty="0"/>
          </a:p>
        </p:txBody>
      </p:sp>
      <p:graphicFrame>
        <p:nvGraphicFramePr>
          <p:cNvPr id="4" name="Content Placeholder 8"/>
          <p:cNvGraphicFramePr>
            <a:graphicFrameLocks noGrp="1"/>
          </p:cNvGraphicFramePr>
          <p:nvPr>
            <p:ph idx="1"/>
            <p:extLst>
              <p:ext uri="{D42A27DB-BD31-4B8C-83A1-F6EECF244321}">
                <p14:modId xmlns:p14="http://schemas.microsoft.com/office/powerpoint/2010/main" val="1924250624"/>
              </p:ext>
            </p:extLst>
          </p:nvPr>
        </p:nvGraphicFramePr>
        <p:xfrm>
          <a:off x="76200" y="1720854"/>
          <a:ext cx="9067800" cy="5060942"/>
        </p:xfrm>
        <a:graphic>
          <a:graphicData uri="http://schemas.openxmlformats.org/drawingml/2006/table">
            <a:tbl>
              <a:tblPr firstRow="1" bandRow="1">
                <a:tableStyleId>{284E427A-3D55-4303-BF80-6455036E1DE7}</a:tableStyleId>
              </a:tblPr>
              <a:tblGrid>
                <a:gridCol w="3661996"/>
                <a:gridCol w="2245813"/>
                <a:gridCol w="1511300"/>
                <a:gridCol w="1648691"/>
              </a:tblGrid>
              <a:tr h="431599">
                <a:tc>
                  <a:txBody>
                    <a:bodyPr/>
                    <a:lstStyle/>
                    <a:p>
                      <a:endParaRPr lang="en-AU" dirty="0"/>
                    </a:p>
                  </a:txBody>
                  <a:tcPr>
                    <a:cell3D prstMaterial="dkEdge">
                      <a:bevel prst="coolSlant"/>
                      <a:lightRig rig="flood" dir="t"/>
                    </a:cell3D>
                  </a:tcPr>
                </a:tc>
                <a:tc>
                  <a:txBody>
                    <a:bodyPr/>
                    <a:lstStyle/>
                    <a:p>
                      <a:endParaRPr lang="en-AU" dirty="0"/>
                    </a:p>
                  </a:txBody>
                  <a:tcPr>
                    <a:cell3D prstMaterial="dkEdge">
                      <a:bevel prst="coolSlant"/>
                      <a:lightRig rig="flood" dir="t"/>
                    </a:cell3D>
                  </a:tcPr>
                </a:tc>
                <a:tc>
                  <a:txBody>
                    <a:bodyPr/>
                    <a:lstStyle/>
                    <a:p>
                      <a:endParaRPr lang="en-AU"/>
                    </a:p>
                  </a:txBody>
                  <a:tcPr>
                    <a:cell3D prstMaterial="dkEdge">
                      <a:bevel prst="coolSlant"/>
                      <a:lightRig rig="flood" dir="t"/>
                    </a:cell3D>
                  </a:tcPr>
                </a:tc>
                <a:tc>
                  <a:txBody>
                    <a:bodyPr/>
                    <a:lstStyle/>
                    <a:p>
                      <a:endParaRPr lang="en-AU"/>
                    </a:p>
                  </a:txBody>
                  <a:tcPr>
                    <a:cell3D prstMaterial="dkEdge">
                      <a:bevel prst="coolSlant"/>
                      <a:lightRig rig="flood" dir="t"/>
                    </a:cell3D>
                  </a:tcPr>
                </a:tc>
              </a:tr>
              <a:tr h="744952">
                <a:tc>
                  <a:txBody>
                    <a:bodyPr/>
                    <a:lstStyle/>
                    <a:p>
                      <a:r>
                        <a:rPr lang="en-US" dirty="0" smtClean="0"/>
                        <a:t>PROVINCE</a:t>
                      </a:r>
                      <a:endParaRPr lang="en-AU" dirty="0"/>
                    </a:p>
                  </a:txBody>
                  <a:tcPr>
                    <a:cell3D prstMaterial="dkEdge">
                      <a:bevel prst="coolSlant"/>
                      <a:lightRig rig="flood" dir="t"/>
                    </a:cell3D>
                  </a:tcPr>
                </a:tc>
                <a:tc>
                  <a:txBody>
                    <a:bodyPr/>
                    <a:lstStyle/>
                    <a:p>
                      <a:r>
                        <a:rPr lang="en-US" dirty="0" smtClean="0"/>
                        <a:t>Area in sq. km</a:t>
                      </a:r>
                      <a:endParaRPr lang="en-AU" dirty="0"/>
                    </a:p>
                  </a:txBody>
                  <a:tcPr>
                    <a:cell3D prstMaterial="dkEdge">
                      <a:bevel prst="coolSlant"/>
                      <a:lightRig rig="flood" dir="t"/>
                    </a:cell3D>
                  </a:tcPr>
                </a:tc>
                <a:tc>
                  <a:txBody>
                    <a:bodyPr/>
                    <a:lstStyle/>
                    <a:p>
                      <a:r>
                        <a:rPr lang="en-US" dirty="0" smtClean="0"/>
                        <a:t>Potential ranking</a:t>
                      </a:r>
                      <a:endParaRPr lang="en-AU" dirty="0"/>
                    </a:p>
                  </a:txBody>
                  <a:tcPr>
                    <a:cell3D prstMaterial="dkEdge">
                      <a:bevel prst="coolSlant"/>
                      <a:lightRig rig="flood" dir="t"/>
                    </a:cell3D>
                  </a:tcPr>
                </a:tc>
                <a:tc>
                  <a:txBody>
                    <a:bodyPr/>
                    <a:lstStyle/>
                    <a:p>
                      <a:r>
                        <a:rPr lang="en-US" dirty="0" smtClean="0"/>
                        <a:t>% of total AOA</a:t>
                      </a:r>
                      <a:endParaRPr lang="en-AU" dirty="0"/>
                    </a:p>
                  </a:txBody>
                  <a:tcPr>
                    <a:cell3D prstMaterial="dkEdge">
                      <a:bevel prst="coolSlant"/>
                      <a:lightRig rig="flood" dir="t"/>
                    </a:cell3D>
                  </a:tcPr>
                </a:tc>
              </a:tr>
              <a:tr h="431599">
                <a:tc>
                  <a:txBody>
                    <a:bodyPr/>
                    <a:lstStyle/>
                    <a:p>
                      <a:r>
                        <a:rPr lang="en-US" dirty="0" smtClean="0"/>
                        <a:t>Guadalcanal</a:t>
                      </a:r>
                      <a:endParaRPr lang="en-AU" dirty="0"/>
                    </a:p>
                  </a:txBody>
                  <a:tcPr>
                    <a:cell3D prstMaterial="dkEdge">
                      <a:bevel prst="coolSlant"/>
                      <a:lightRig rig="flood" dir="t"/>
                    </a:cell3D>
                  </a:tcPr>
                </a:tc>
                <a:tc>
                  <a:txBody>
                    <a:bodyPr/>
                    <a:lstStyle/>
                    <a:p>
                      <a:r>
                        <a:rPr lang="en-US" dirty="0" smtClean="0"/>
                        <a:t>746</a:t>
                      </a:r>
                      <a:endParaRPr lang="en-AU" dirty="0"/>
                    </a:p>
                  </a:txBody>
                  <a:tcPr>
                    <a:cell3D prstMaterial="dkEdge">
                      <a:bevel prst="coolSlant"/>
                      <a:lightRig rig="flood" dir="t"/>
                    </a:cell3D>
                  </a:tcPr>
                </a:tc>
                <a:tc>
                  <a:txBody>
                    <a:bodyPr/>
                    <a:lstStyle/>
                    <a:p>
                      <a:r>
                        <a:rPr lang="en-US" dirty="0" smtClean="0"/>
                        <a:t>1-6</a:t>
                      </a:r>
                      <a:endParaRPr lang="en-AU" dirty="0"/>
                    </a:p>
                  </a:txBody>
                  <a:tcPr>
                    <a:cell3D prstMaterial="dkEdge">
                      <a:bevel prst="coolSlant"/>
                      <a:lightRig rig="flood" dir="t"/>
                    </a:cell3D>
                  </a:tcPr>
                </a:tc>
                <a:tc>
                  <a:txBody>
                    <a:bodyPr/>
                    <a:lstStyle/>
                    <a:p>
                      <a:r>
                        <a:rPr lang="en-US" dirty="0" smtClean="0"/>
                        <a:t>21.4</a:t>
                      </a:r>
                      <a:endParaRPr lang="en-AU" dirty="0"/>
                    </a:p>
                  </a:txBody>
                  <a:tcPr>
                    <a:cell3D prstMaterial="dkEdge">
                      <a:bevel prst="coolSlant"/>
                      <a:lightRig rig="flood" dir="t"/>
                    </a:cell3D>
                  </a:tcPr>
                </a:tc>
              </a:tr>
              <a:tr h="431599">
                <a:tc>
                  <a:txBody>
                    <a:bodyPr/>
                    <a:lstStyle/>
                    <a:p>
                      <a:r>
                        <a:rPr lang="en-US" dirty="0" smtClean="0"/>
                        <a:t>Central </a:t>
                      </a:r>
                      <a:endParaRPr lang="en-AU" dirty="0"/>
                    </a:p>
                  </a:txBody>
                  <a:tcPr>
                    <a:cell3D prstMaterial="dkEdge">
                      <a:bevel prst="coolSlant"/>
                      <a:lightRig rig="flood" dir="t"/>
                    </a:cell3D>
                  </a:tcPr>
                </a:tc>
                <a:tc>
                  <a:txBody>
                    <a:bodyPr/>
                    <a:lstStyle/>
                    <a:p>
                      <a:r>
                        <a:rPr lang="en-US" dirty="0" smtClean="0"/>
                        <a:t>42</a:t>
                      </a:r>
                      <a:endParaRPr lang="en-AU" dirty="0"/>
                    </a:p>
                  </a:txBody>
                  <a:tcPr>
                    <a:cell3D prstMaterial="dkEdge">
                      <a:bevel prst="coolSlant"/>
                      <a:lightRig rig="flood" dir="t"/>
                    </a:cell3D>
                  </a:tcPr>
                </a:tc>
                <a:tc>
                  <a:txBody>
                    <a:bodyPr/>
                    <a:lstStyle/>
                    <a:p>
                      <a:r>
                        <a:rPr lang="en-US" dirty="0" smtClean="0"/>
                        <a:t>1</a:t>
                      </a:r>
                      <a:endParaRPr lang="en-AU" dirty="0"/>
                    </a:p>
                  </a:txBody>
                  <a:tcPr>
                    <a:cell3D prstMaterial="dkEdge">
                      <a:bevel prst="coolSlant"/>
                      <a:lightRig rig="flood" dir="t"/>
                    </a:cell3D>
                  </a:tcPr>
                </a:tc>
                <a:tc>
                  <a:txBody>
                    <a:bodyPr/>
                    <a:lstStyle/>
                    <a:p>
                      <a:r>
                        <a:rPr lang="en-US" dirty="0" smtClean="0"/>
                        <a:t>1.5</a:t>
                      </a:r>
                      <a:endParaRPr lang="en-AU" dirty="0"/>
                    </a:p>
                  </a:txBody>
                  <a:tcPr>
                    <a:cell3D prstMaterial="dkEdge">
                      <a:bevel prst="coolSlant"/>
                      <a:lightRig rig="flood" dir="t"/>
                    </a:cell3D>
                  </a:tcPr>
                </a:tc>
              </a:tr>
              <a:tr h="431599">
                <a:tc>
                  <a:txBody>
                    <a:bodyPr/>
                    <a:lstStyle/>
                    <a:p>
                      <a:r>
                        <a:rPr lang="en-US" dirty="0" smtClean="0"/>
                        <a:t>Isabel</a:t>
                      </a:r>
                      <a:endParaRPr lang="en-AU" dirty="0"/>
                    </a:p>
                  </a:txBody>
                  <a:tcPr>
                    <a:cell3D prstMaterial="dkEdge">
                      <a:bevel prst="coolSlant"/>
                      <a:lightRig rig="flood" dir="t"/>
                    </a:cell3D>
                  </a:tcPr>
                </a:tc>
                <a:tc>
                  <a:txBody>
                    <a:bodyPr/>
                    <a:lstStyle/>
                    <a:p>
                      <a:r>
                        <a:rPr lang="en-US" dirty="0" smtClean="0"/>
                        <a:t>90</a:t>
                      </a:r>
                      <a:endParaRPr lang="en-AU" dirty="0"/>
                    </a:p>
                  </a:txBody>
                  <a:tcPr>
                    <a:cell3D prstMaterial="dkEdge">
                      <a:bevel prst="coolSlant"/>
                      <a:lightRig rig="flood" dir="t"/>
                    </a:cell3D>
                  </a:tcPr>
                </a:tc>
                <a:tc>
                  <a:txBody>
                    <a:bodyPr/>
                    <a:lstStyle/>
                    <a:p>
                      <a:r>
                        <a:rPr lang="en-US" dirty="0" smtClean="0"/>
                        <a:t>1-3</a:t>
                      </a:r>
                      <a:endParaRPr lang="en-AU" dirty="0"/>
                    </a:p>
                  </a:txBody>
                  <a:tcPr>
                    <a:cell3D prstMaterial="dkEdge">
                      <a:bevel prst="coolSlant"/>
                      <a:lightRig rig="flood" dir="t"/>
                    </a:cell3D>
                  </a:tcPr>
                </a:tc>
                <a:tc>
                  <a:txBody>
                    <a:bodyPr/>
                    <a:lstStyle/>
                    <a:p>
                      <a:r>
                        <a:rPr lang="en-US" dirty="0" smtClean="0"/>
                        <a:t>2.3</a:t>
                      </a:r>
                      <a:endParaRPr lang="en-AU" dirty="0"/>
                    </a:p>
                  </a:txBody>
                  <a:tcPr>
                    <a:cell3D prstMaterial="dkEdge">
                      <a:bevel prst="coolSlant"/>
                      <a:lightRig rig="flood" dir="t"/>
                    </a:cell3D>
                  </a:tcPr>
                </a:tc>
              </a:tr>
              <a:tr h="431599">
                <a:tc>
                  <a:txBody>
                    <a:bodyPr/>
                    <a:lstStyle/>
                    <a:p>
                      <a:r>
                        <a:rPr lang="en-US" dirty="0" smtClean="0"/>
                        <a:t>Malaita</a:t>
                      </a:r>
                      <a:endParaRPr lang="en-AU" dirty="0"/>
                    </a:p>
                  </a:txBody>
                  <a:tcPr>
                    <a:cell3D prstMaterial="dkEdge">
                      <a:bevel prst="coolSlant"/>
                      <a:lightRig rig="flood" dir="t"/>
                    </a:cell3D>
                  </a:tcPr>
                </a:tc>
                <a:tc>
                  <a:txBody>
                    <a:bodyPr/>
                    <a:lstStyle/>
                    <a:p>
                      <a:r>
                        <a:rPr lang="en-US" dirty="0" smtClean="0"/>
                        <a:t>536</a:t>
                      </a:r>
                      <a:endParaRPr lang="en-AU" dirty="0"/>
                    </a:p>
                  </a:txBody>
                  <a:tcPr>
                    <a:cell3D prstMaterial="dkEdge">
                      <a:bevel prst="coolSlant"/>
                      <a:lightRig rig="flood" dir="t"/>
                    </a:cell3D>
                  </a:tcPr>
                </a:tc>
                <a:tc>
                  <a:txBody>
                    <a:bodyPr/>
                    <a:lstStyle/>
                    <a:p>
                      <a:r>
                        <a:rPr lang="en-US" dirty="0" smtClean="0"/>
                        <a:t>1-3</a:t>
                      </a:r>
                      <a:endParaRPr lang="en-AU" dirty="0"/>
                    </a:p>
                  </a:txBody>
                  <a:tcPr>
                    <a:cell3D prstMaterial="dkEdge">
                      <a:bevel prst="coolSlant"/>
                      <a:lightRig rig="flood" dir="t"/>
                    </a:cell3D>
                  </a:tcPr>
                </a:tc>
                <a:tc>
                  <a:txBody>
                    <a:bodyPr/>
                    <a:lstStyle/>
                    <a:p>
                      <a:r>
                        <a:rPr lang="en-US" dirty="0" smtClean="0"/>
                        <a:t>15</a:t>
                      </a:r>
                      <a:endParaRPr lang="en-AU" dirty="0"/>
                    </a:p>
                  </a:txBody>
                  <a:tcPr>
                    <a:cell3D prstMaterial="dkEdge">
                      <a:bevel prst="coolSlant"/>
                      <a:lightRig rig="flood" dir="t"/>
                    </a:cell3D>
                  </a:tcPr>
                </a:tc>
              </a:tr>
              <a:tr h="431599">
                <a:tc>
                  <a:txBody>
                    <a:bodyPr/>
                    <a:lstStyle/>
                    <a:p>
                      <a:r>
                        <a:rPr lang="en-US" dirty="0" smtClean="0"/>
                        <a:t>Western</a:t>
                      </a:r>
                      <a:endParaRPr lang="en-AU" dirty="0"/>
                    </a:p>
                  </a:txBody>
                  <a:tcPr>
                    <a:cell3D prstMaterial="dkEdge">
                      <a:bevel prst="coolSlant"/>
                      <a:lightRig rig="flood" dir="t"/>
                    </a:cell3D>
                  </a:tcPr>
                </a:tc>
                <a:tc>
                  <a:txBody>
                    <a:bodyPr/>
                    <a:lstStyle/>
                    <a:p>
                      <a:r>
                        <a:rPr lang="en-US" dirty="0" smtClean="0"/>
                        <a:t>1,398</a:t>
                      </a:r>
                      <a:endParaRPr lang="en-AU" dirty="0"/>
                    </a:p>
                  </a:txBody>
                  <a:tcPr>
                    <a:cell3D prstMaterial="dkEdge">
                      <a:bevel prst="coolSlant"/>
                      <a:lightRig rig="flood" dir="t"/>
                    </a:cell3D>
                  </a:tcPr>
                </a:tc>
                <a:tc>
                  <a:txBody>
                    <a:bodyPr/>
                    <a:lstStyle/>
                    <a:p>
                      <a:r>
                        <a:rPr lang="en-US" dirty="0" smtClean="0"/>
                        <a:t>1-5</a:t>
                      </a:r>
                      <a:endParaRPr lang="en-AU" dirty="0"/>
                    </a:p>
                  </a:txBody>
                  <a:tcPr>
                    <a:cell3D prstMaterial="dkEdge">
                      <a:bevel prst="coolSlant"/>
                      <a:lightRig rig="flood" dir="t"/>
                    </a:cell3D>
                  </a:tcPr>
                </a:tc>
                <a:tc>
                  <a:txBody>
                    <a:bodyPr/>
                    <a:lstStyle/>
                    <a:p>
                      <a:r>
                        <a:rPr lang="en-US" dirty="0" smtClean="0"/>
                        <a:t>52.2</a:t>
                      </a:r>
                      <a:endParaRPr lang="en-AU" dirty="0"/>
                    </a:p>
                  </a:txBody>
                  <a:tcPr>
                    <a:cell3D prstMaterial="dkEdge">
                      <a:bevel prst="coolSlant"/>
                      <a:lightRig rig="flood" dir="t"/>
                    </a:cell3D>
                  </a:tcPr>
                </a:tc>
              </a:tr>
              <a:tr h="431599">
                <a:tc>
                  <a:txBody>
                    <a:bodyPr/>
                    <a:lstStyle/>
                    <a:p>
                      <a:r>
                        <a:rPr lang="en-US" dirty="0" smtClean="0"/>
                        <a:t>Makira/ </a:t>
                      </a:r>
                      <a:r>
                        <a:rPr lang="en-US" dirty="0" err="1" smtClean="0"/>
                        <a:t>Ulawa</a:t>
                      </a:r>
                      <a:endParaRPr lang="en-AU" dirty="0"/>
                    </a:p>
                  </a:txBody>
                  <a:tcPr>
                    <a:cell3D prstMaterial="dkEdge">
                      <a:bevel prst="coolSlant"/>
                      <a:lightRig rig="flood" dir="t"/>
                    </a:cell3D>
                  </a:tcPr>
                </a:tc>
                <a:tc>
                  <a:txBody>
                    <a:bodyPr/>
                    <a:lstStyle/>
                    <a:p>
                      <a:r>
                        <a:rPr lang="en-US" dirty="0" smtClean="0"/>
                        <a:t>200</a:t>
                      </a:r>
                      <a:endParaRPr lang="en-AU" dirty="0"/>
                    </a:p>
                  </a:txBody>
                  <a:tcPr>
                    <a:cell3D prstMaterial="dkEdge">
                      <a:bevel prst="coolSlant"/>
                      <a:lightRig rig="flood" dir="t"/>
                    </a:cell3D>
                  </a:tcPr>
                </a:tc>
                <a:tc>
                  <a:txBody>
                    <a:bodyPr/>
                    <a:lstStyle/>
                    <a:p>
                      <a:r>
                        <a:rPr lang="en-US" dirty="0" smtClean="0"/>
                        <a:t>1-3</a:t>
                      </a:r>
                      <a:endParaRPr lang="en-AU" dirty="0"/>
                    </a:p>
                  </a:txBody>
                  <a:tcPr>
                    <a:cell3D prstMaterial="dkEdge">
                      <a:bevel prst="coolSlant"/>
                      <a:lightRig rig="flood" dir="t"/>
                    </a:cell3D>
                  </a:tcPr>
                </a:tc>
                <a:tc>
                  <a:txBody>
                    <a:bodyPr/>
                    <a:lstStyle/>
                    <a:p>
                      <a:r>
                        <a:rPr lang="en-US" dirty="0" smtClean="0"/>
                        <a:t>6.5</a:t>
                      </a:r>
                      <a:endParaRPr lang="en-AU" dirty="0"/>
                    </a:p>
                  </a:txBody>
                  <a:tcPr>
                    <a:cell3D prstMaterial="dkEdge">
                      <a:bevel prst="coolSlant"/>
                      <a:lightRig rig="flood" dir="t"/>
                    </a:cell3D>
                  </a:tcPr>
                </a:tc>
              </a:tr>
              <a:tr h="431599">
                <a:tc>
                  <a:txBody>
                    <a:bodyPr/>
                    <a:lstStyle/>
                    <a:p>
                      <a:r>
                        <a:rPr lang="en-US" dirty="0" err="1" smtClean="0"/>
                        <a:t>Temotu</a:t>
                      </a:r>
                      <a:endParaRPr lang="en-AU" dirty="0"/>
                    </a:p>
                  </a:txBody>
                  <a:tcPr>
                    <a:cell3D prstMaterial="dkEdge">
                      <a:bevel prst="coolSlant"/>
                      <a:lightRig rig="flood" dir="t"/>
                    </a:cell3D>
                  </a:tcPr>
                </a:tc>
                <a:tc>
                  <a:txBody>
                    <a:bodyPr/>
                    <a:lstStyle/>
                    <a:p>
                      <a:r>
                        <a:rPr lang="en-US" dirty="0" smtClean="0"/>
                        <a:t>138</a:t>
                      </a:r>
                      <a:endParaRPr lang="en-AU" dirty="0"/>
                    </a:p>
                  </a:txBody>
                  <a:tcPr>
                    <a:cell3D prstMaterial="dkEdge">
                      <a:bevel prst="coolSlant"/>
                      <a:lightRig rig="flood" dir="t"/>
                    </a:cell3D>
                  </a:tcPr>
                </a:tc>
                <a:tc>
                  <a:txBody>
                    <a:bodyPr/>
                    <a:lstStyle/>
                    <a:p>
                      <a:r>
                        <a:rPr lang="en-US" dirty="0" smtClean="0"/>
                        <a:t>1</a:t>
                      </a:r>
                      <a:endParaRPr lang="en-AU" dirty="0"/>
                    </a:p>
                  </a:txBody>
                  <a:tcPr>
                    <a:cell3D prstMaterial="dkEdge">
                      <a:bevel prst="coolSlant"/>
                      <a:lightRig rig="flood" dir="t"/>
                    </a:cell3D>
                  </a:tcPr>
                </a:tc>
                <a:tc>
                  <a:txBody>
                    <a:bodyPr/>
                    <a:lstStyle/>
                    <a:p>
                      <a:r>
                        <a:rPr lang="en-US" dirty="0" smtClean="0"/>
                        <a:t>4.0</a:t>
                      </a:r>
                      <a:endParaRPr lang="en-AU" dirty="0"/>
                    </a:p>
                  </a:txBody>
                  <a:tcPr>
                    <a:cell3D prstMaterial="dkEdge">
                      <a:bevel prst="coolSlant"/>
                      <a:lightRig rig="flood" dir="t"/>
                    </a:cell3D>
                  </a:tcPr>
                </a:tc>
              </a:tr>
              <a:tr h="431599">
                <a:tc>
                  <a:txBody>
                    <a:bodyPr/>
                    <a:lstStyle/>
                    <a:p>
                      <a:r>
                        <a:rPr lang="en-US" dirty="0" smtClean="0"/>
                        <a:t>Choiseul</a:t>
                      </a:r>
                      <a:endParaRPr lang="en-AU" dirty="0"/>
                    </a:p>
                  </a:txBody>
                  <a:tcPr>
                    <a:cell3D prstMaterial="dkEdge">
                      <a:bevel prst="coolSlant"/>
                      <a:lightRig rig="flood" dir="t"/>
                    </a:cell3D>
                  </a:tcPr>
                </a:tc>
                <a:tc>
                  <a:txBody>
                    <a:bodyPr/>
                    <a:lstStyle/>
                    <a:p>
                      <a:r>
                        <a:rPr lang="en-US" dirty="0" smtClean="0"/>
                        <a:t>153</a:t>
                      </a:r>
                      <a:endParaRPr lang="en-AU" dirty="0"/>
                    </a:p>
                  </a:txBody>
                  <a:tcPr>
                    <a:cell3D prstMaterial="dkEdge">
                      <a:bevel prst="coolSlant"/>
                      <a:lightRig rig="flood" dir="t"/>
                    </a:cell3D>
                  </a:tcPr>
                </a:tc>
                <a:tc>
                  <a:txBody>
                    <a:bodyPr/>
                    <a:lstStyle/>
                    <a:p>
                      <a:r>
                        <a:rPr lang="en-US" dirty="0" smtClean="0"/>
                        <a:t>1-4</a:t>
                      </a:r>
                      <a:endParaRPr lang="en-AU" dirty="0"/>
                    </a:p>
                  </a:txBody>
                  <a:tcPr>
                    <a:cell3D prstMaterial="dkEdge">
                      <a:bevel prst="coolSlant"/>
                      <a:lightRig rig="flood" dir="t"/>
                    </a:cell3D>
                  </a:tcPr>
                </a:tc>
                <a:tc>
                  <a:txBody>
                    <a:bodyPr/>
                    <a:lstStyle/>
                    <a:p>
                      <a:r>
                        <a:rPr lang="en-US" dirty="0" smtClean="0"/>
                        <a:t>4.4</a:t>
                      </a:r>
                      <a:endParaRPr lang="en-AU" dirty="0"/>
                    </a:p>
                  </a:txBody>
                  <a:tcPr>
                    <a:cell3D prstMaterial="dkEdge">
                      <a:bevel prst="coolSlant"/>
                      <a:lightRig rig="flood" dir="t"/>
                    </a:cell3D>
                  </a:tcPr>
                </a:tc>
              </a:tr>
              <a:tr h="431599">
                <a:tc>
                  <a:txBody>
                    <a:bodyPr/>
                    <a:lstStyle/>
                    <a:p>
                      <a:r>
                        <a:rPr lang="en-US" dirty="0" smtClean="0"/>
                        <a:t>Total</a:t>
                      </a:r>
                      <a:endParaRPr lang="en-AU" dirty="0"/>
                    </a:p>
                  </a:txBody>
                  <a:tcPr>
                    <a:cell3D prstMaterial="dkEdge">
                      <a:bevel prst="coolSlant"/>
                      <a:lightRig rig="flood" dir="t"/>
                    </a:cell3D>
                  </a:tcPr>
                </a:tc>
                <a:tc>
                  <a:txBody>
                    <a:bodyPr/>
                    <a:lstStyle/>
                    <a:p>
                      <a:r>
                        <a:rPr lang="en-US" dirty="0" smtClean="0"/>
                        <a:t>3,438</a:t>
                      </a:r>
                      <a:r>
                        <a:rPr lang="en-US" baseline="0" dirty="0" smtClean="0"/>
                        <a:t> sq. km</a:t>
                      </a:r>
                      <a:endParaRPr lang="en-AU" sz="1400" dirty="0"/>
                    </a:p>
                  </a:txBody>
                  <a:tcPr>
                    <a:cell3D prstMaterial="dkEdge">
                      <a:bevel prst="coolSlant"/>
                      <a:lightRig rig="flood" dir="t"/>
                    </a:cell3D>
                  </a:tcPr>
                </a:tc>
                <a:tc>
                  <a:txBody>
                    <a:bodyPr/>
                    <a:lstStyle/>
                    <a:p>
                      <a:endParaRPr lang="en-AU" dirty="0"/>
                    </a:p>
                  </a:txBody>
                  <a:tcPr>
                    <a:cell3D prstMaterial="dkEdge">
                      <a:bevel prst="coolSlant"/>
                      <a:lightRig rig="flood" dir="t"/>
                    </a:cell3D>
                  </a:tcPr>
                </a:tc>
                <a:tc>
                  <a:txBody>
                    <a:bodyPr/>
                    <a:lstStyle/>
                    <a:p>
                      <a:endParaRPr lang="en-AU" dirty="0"/>
                    </a:p>
                  </a:txBody>
                  <a:tcPr>
                    <a:cell3D prstMaterial="dkEdge">
                      <a:bevel prst="coolSlant"/>
                      <a:lightRig rig="flood" dir="t"/>
                    </a:cell3D>
                  </a:tcPr>
                </a:tc>
              </a:tr>
            </a:tbl>
          </a:graphicData>
        </a:graphic>
      </p:graphicFrame>
      <p:sp>
        <p:nvSpPr>
          <p:cNvPr id="5" name="TextBox 4"/>
          <p:cNvSpPr txBox="1"/>
          <p:nvPr/>
        </p:nvSpPr>
        <p:spPr>
          <a:xfrm>
            <a:off x="571500" y="1351526"/>
            <a:ext cx="7696200" cy="369332"/>
          </a:xfrm>
          <a:prstGeom prst="rect">
            <a:avLst/>
          </a:prstGeom>
          <a:noFill/>
        </p:spPr>
        <p:txBody>
          <a:bodyPr wrap="square" rtlCol="0">
            <a:spAutoFit/>
          </a:bodyPr>
          <a:lstStyle/>
          <a:p>
            <a:r>
              <a:rPr lang="en-US" dirty="0" smtClean="0"/>
              <a:t>AGRICULTURE OPPORTUNITY AREAS (AOAs) OF SOLOMON ISLANDS</a:t>
            </a:r>
            <a:endParaRPr lang="en-AU" dirty="0"/>
          </a:p>
        </p:txBody>
      </p:sp>
    </p:spTree>
    <p:extLst>
      <p:ext uri="{BB962C8B-B14F-4D97-AF65-F5344CB8AC3E}">
        <p14:creationId xmlns:p14="http://schemas.microsoft.com/office/powerpoint/2010/main" val="38135501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p:cNvSpPr txBox="1">
            <a:spLocks noGrp="1" noChangeArrowheads="1"/>
          </p:cNvSpPr>
          <p:nvPr>
            <p:ph idx="1"/>
          </p:nvPr>
        </p:nvSpPr>
        <p:spPr bwMode="auto">
          <a:xfrm>
            <a:off x="167640" y="533400"/>
            <a:ext cx="8991600" cy="4498667"/>
          </a:xfrm>
          <a:prstGeom prst="rect">
            <a:avLst/>
          </a:prstGeom>
          <a:noFill/>
          <a:ln w="9525">
            <a:noFill/>
            <a:miter lim="800000"/>
            <a:headEnd/>
            <a:tailEnd/>
          </a:ln>
        </p:spPr>
        <p:txBody>
          <a:bodyPr wrap="square">
            <a:spAutoFit/>
          </a:bodyPr>
          <a:lstStyle/>
          <a:p>
            <a:pPr marL="0" indent="0" algn="ctr">
              <a:buNone/>
              <a:defRPr/>
            </a:pPr>
            <a:r>
              <a:rPr lang="en-AU" sz="24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Papyrus" pitchFamily="66" charset="0"/>
                <a:cs typeface="Arial" charset="0"/>
              </a:rPr>
              <a:t>ORGANISATIONAL   RESTRUCTURING</a:t>
            </a:r>
            <a:r>
              <a:rPr lang="en-AU" sz="4800" b="1" cap="all" dirty="0" smtClean="0">
                <a:ln w="9000" cmpd="sng">
                  <a:solidFill>
                    <a:schemeClr val="accent4">
                      <a:shade val="50000"/>
                      <a:satMod val="120000"/>
                    </a:schemeClr>
                  </a:solidFill>
                  <a:prstDash val="solid"/>
                </a:ln>
                <a:solidFill>
                  <a:schemeClr val="accent5">
                    <a:lumMod val="75000"/>
                  </a:schemeClr>
                </a:solidFill>
                <a:effectLst>
                  <a:reflection blurRad="12700" stA="28000" endPos="45000" dist="1000" dir="5400000" sy="-100000" algn="bl" rotWithShape="0"/>
                </a:effectLst>
                <a:latin typeface="Papyrus" pitchFamily="66" charset="0"/>
                <a:cs typeface="Arial" charset="0"/>
              </a:rPr>
              <a:t> </a:t>
            </a:r>
          </a:p>
          <a:p>
            <a:pPr marL="0" indent="0" algn="ctr">
              <a:buNone/>
              <a:defRPr/>
            </a:pPr>
            <a:endParaRPr lang="en-US" sz="2800" b="1" cap="all" dirty="0">
              <a:ln w="9000" cmpd="sng">
                <a:solidFill>
                  <a:schemeClr val="accent4">
                    <a:shade val="50000"/>
                    <a:satMod val="120000"/>
                  </a:schemeClr>
                </a:solidFill>
                <a:prstDash val="solid"/>
              </a:ln>
              <a:solidFill>
                <a:schemeClr val="accent5">
                  <a:lumMod val="75000"/>
                </a:schemeClr>
              </a:solidFill>
              <a:effectLst>
                <a:reflection blurRad="12700" stA="28000" endPos="45000" dist="1000" dir="5400000" sy="-100000" algn="bl" rotWithShape="0"/>
              </a:effectLst>
              <a:latin typeface="Papyrus" pitchFamily="66" charset="0"/>
              <a:cs typeface="Arial" charset="0"/>
            </a:endParaRPr>
          </a:p>
          <a:p>
            <a:pPr marL="0" indent="0" algn="ctr">
              <a:buNone/>
              <a:defRPr/>
            </a:pPr>
            <a:r>
              <a:rPr lang="en-AU" sz="2800" b="1" dirty="0" smtClean="0">
                <a:latin typeface="Papyrus" panose="03070502060502030205" pitchFamily="66" charset="0"/>
              </a:rPr>
              <a:t>“</a:t>
            </a:r>
            <a:r>
              <a:rPr lang="en-AU" sz="2800" b="1" dirty="0">
                <a:latin typeface="Papyrus" panose="03070502060502030205" pitchFamily="66" charset="0"/>
              </a:rPr>
              <a:t>Strengthened </a:t>
            </a:r>
            <a:r>
              <a:rPr lang="en-AU" sz="2800" b="1" dirty="0" smtClean="0">
                <a:latin typeface="Papyrus" panose="03070502060502030205" pitchFamily="66" charset="0"/>
              </a:rPr>
              <a:t>Services </a:t>
            </a:r>
            <a:r>
              <a:rPr lang="en-AU" sz="2800" b="1" dirty="0">
                <a:latin typeface="Papyrus" panose="03070502060502030205" pitchFamily="66" charset="0"/>
              </a:rPr>
              <a:t>through </a:t>
            </a:r>
            <a:r>
              <a:rPr lang="en-AU" sz="2800" b="1" dirty="0" smtClean="0">
                <a:latin typeface="Papyrus" panose="03070502060502030205" pitchFamily="66" charset="0"/>
              </a:rPr>
              <a:t>Industry and Market  </a:t>
            </a:r>
            <a:r>
              <a:rPr lang="en-AU" sz="2800" b="1" dirty="0">
                <a:latin typeface="Papyrus" panose="03070502060502030205" pitchFamily="66" charset="0"/>
              </a:rPr>
              <a:t>L</a:t>
            </a:r>
            <a:r>
              <a:rPr lang="en-AU" sz="2800" b="1" dirty="0" smtClean="0">
                <a:latin typeface="Papyrus" panose="03070502060502030205" pitchFamily="66" charset="0"/>
              </a:rPr>
              <a:t>inkages” </a:t>
            </a:r>
            <a:r>
              <a:rPr lang="en-AU" sz="1400" b="1" dirty="0" smtClean="0">
                <a:effectLst>
                  <a:outerShdw blurRad="38100" dist="38100" dir="2700000" algn="tl">
                    <a:srgbClr val="000000">
                      <a:alpha val="43137"/>
                    </a:srgbClr>
                  </a:outerShdw>
                </a:effectLst>
                <a:latin typeface="Arial MT Std Extra Bold Cond"/>
                <a:cs typeface="Arial" charset="0"/>
              </a:rPr>
              <a:t>    </a:t>
            </a:r>
          </a:p>
          <a:p>
            <a:pPr>
              <a:defRPr/>
            </a:pPr>
            <a:r>
              <a:rPr lang="en-AU" sz="1600" dirty="0" smtClean="0">
                <a:latin typeface="Arial" panose="020B0604020202020204" pitchFamily="34" charset="0"/>
                <a:cs typeface="Arial" panose="020B0604020202020204" pitchFamily="34" charset="0"/>
              </a:rPr>
              <a:t>Industry and market focus</a:t>
            </a:r>
          </a:p>
          <a:p>
            <a:pPr>
              <a:defRPr/>
            </a:pPr>
            <a:r>
              <a:rPr lang="en-AU" sz="1600" dirty="0"/>
              <a:t>Pave the way for improved  working relations with the private sector</a:t>
            </a:r>
          </a:p>
          <a:p>
            <a:pPr lvl="0"/>
            <a:r>
              <a:rPr lang="en-AU" sz="1600" dirty="0"/>
              <a:t>Improve the efficiency and effectiveness of MAL</a:t>
            </a:r>
          </a:p>
          <a:p>
            <a:r>
              <a:rPr lang="en-AU" sz="1600" dirty="0"/>
              <a:t>The management role strengthened to achieve ongoing service improvement, maximum quality and effectiveness, and improved efficiency as in the private sector</a:t>
            </a:r>
          </a:p>
          <a:p>
            <a:pPr marL="0" indent="0">
              <a:buNone/>
            </a:pPr>
            <a:endParaRPr lang="en-AU" sz="1600" dirty="0"/>
          </a:p>
        </p:txBody>
      </p:sp>
    </p:spTree>
    <p:extLst>
      <p:ext uri="{BB962C8B-B14F-4D97-AF65-F5344CB8AC3E}">
        <p14:creationId xmlns:p14="http://schemas.microsoft.com/office/powerpoint/2010/main" val="24583168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BA6815"/>
                </a:solidFill>
                <a:latin typeface="Papyrus"/>
                <a:cs typeface="Papyrus"/>
              </a:rPr>
              <a:t>Thank you</a:t>
            </a:r>
            <a:endParaRPr lang="en-US" sz="2800" dirty="0">
              <a:solidFill>
                <a:srgbClr val="BA6815"/>
              </a:solidFill>
              <a:latin typeface="Papyrus"/>
              <a:cs typeface="Papyrus"/>
            </a:endParaRPr>
          </a:p>
        </p:txBody>
      </p:sp>
      <p:sp>
        <p:nvSpPr>
          <p:cNvPr id="3" name="Content Placeholder 2"/>
          <p:cNvSpPr>
            <a:spLocks noGrp="1"/>
          </p:cNvSpPr>
          <p:nvPr>
            <p:ph idx="1"/>
          </p:nvPr>
        </p:nvSpPr>
        <p:spPr/>
        <p:txBody>
          <a:bodyPr/>
          <a:lstStyle/>
          <a:p>
            <a:endParaRPr lang="en-US"/>
          </a:p>
        </p:txBody>
      </p:sp>
      <p:pic>
        <p:nvPicPr>
          <p:cNvPr id="5" name="Picture 2" descr="C:\Users\user\Pictures\JR KEBU FARM\IMG_05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211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514600" y="5867400"/>
            <a:ext cx="5410200" cy="70788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40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Papyrus" panose="03070502060502030205" pitchFamily="66" charset="0"/>
              </a:rPr>
              <a:t>That’s it – Hem </a:t>
            </a:r>
            <a:r>
              <a:rPr lang="en-US" sz="40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Papyrus" panose="03070502060502030205" pitchFamily="66" charset="0"/>
              </a:rPr>
              <a:t>nomoa</a:t>
            </a:r>
            <a:endParaRPr lang="en-AU"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Papyrus" panose="03070502060502030205" pitchFamily="66" charset="0"/>
            </a:endParaRPr>
          </a:p>
        </p:txBody>
      </p:sp>
    </p:spTree>
    <p:extLst>
      <p:ext uri="{BB962C8B-B14F-4D97-AF65-F5344CB8AC3E}">
        <p14:creationId xmlns:p14="http://schemas.microsoft.com/office/powerpoint/2010/main" val="28415759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Papyrus"/>
                <a:cs typeface="Papyrus"/>
              </a:rPr>
              <a:t>Presentation</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Papyrus"/>
              <a:cs typeface="Papyrus"/>
            </a:endParaRPr>
          </a:p>
        </p:txBody>
      </p:sp>
      <p:sp>
        <p:nvSpPr>
          <p:cNvPr id="5" name="Content Placeholder 4"/>
          <p:cNvSpPr>
            <a:spLocks noGrp="1"/>
          </p:cNvSpPr>
          <p:nvPr>
            <p:ph idx="1"/>
          </p:nvPr>
        </p:nvSpPr>
        <p:spPr/>
        <p:txBody>
          <a:bodyPr/>
          <a:lstStyle/>
          <a:p>
            <a:r>
              <a:rPr lang="en-US" sz="2400" dirty="0" smtClean="0"/>
              <a:t>Intro</a:t>
            </a:r>
          </a:p>
          <a:p>
            <a:r>
              <a:rPr lang="en-US" sz="2400" dirty="0"/>
              <a:t>A</a:t>
            </a:r>
            <a:r>
              <a:rPr lang="en-US" sz="2400" dirty="0" smtClean="0"/>
              <a:t>griculture &amp; Food Security</a:t>
            </a:r>
          </a:p>
          <a:p>
            <a:r>
              <a:rPr lang="en-US" sz="2400" dirty="0"/>
              <a:t>A</a:t>
            </a:r>
            <a:r>
              <a:rPr lang="en-US" sz="2400" dirty="0" smtClean="0"/>
              <a:t>griculture &amp; livelihoods</a:t>
            </a:r>
          </a:p>
          <a:p>
            <a:r>
              <a:rPr lang="en-US" sz="2400" dirty="0"/>
              <a:t>A</a:t>
            </a:r>
            <a:r>
              <a:rPr lang="en-US" sz="2400" dirty="0" smtClean="0"/>
              <a:t>griculture: Challenges &amp; vulnerabilities</a:t>
            </a:r>
          </a:p>
          <a:p>
            <a:r>
              <a:rPr lang="en-US" sz="2400" dirty="0"/>
              <a:t>A</a:t>
            </a:r>
            <a:r>
              <a:rPr lang="en-US" sz="2400" dirty="0" smtClean="0"/>
              <a:t>griculture: Opportunities for agribusiness</a:t>
            </a:r>
          </a:p>
          <a:p>
            <a:r>
              <a:rPr lang="en-US" sz="2400" dirty="0" err="1" smtClean="0"/>
              <a:t>Organisational</a:t>
            </a:r>
            <a:r>
              <a:rPr lang="en-US" sz="2400" dirty="0" smtClean="0"/>
              <a:t> restructuring</a:t>
            </a:r>
          </a:p>
          <a:p>
            <a:r>
              <a:rPr lang="en-US" sz="2400" dirty="0" smtClean="0"/>
              <a:t>Hem </a:t>
            </a:r>
            <a:r>
              <a:rPr lang="en-US" sz="2400" dirty="0" err="1" smtClean="0"/>
              <a:t>nomoa</a:t>
            </a:r>
            <a:endParaRPr lang="en-US" sz="2400" dirty="0"/>
          </a:p>
        </p:txBody>
      </p:sp>
      <p:pic>
        <p:nvPicPr>
          <p:cNvPr id="4" name="Picture 3"/>
          <p:cNvPicPr/>
          <p:nvPr/>
        </p:nvPicPr>
        <p:blipFill>
          <a:blip r:embed="rId2" cstate="print"/>
          <a:srcRect/>
          <a:stretch>
            <a:fillRect/>
          </a:stretch>
        </p:blipFill>
        <p:spPr bwMode="auto">
          <a:xfrm>
            <a:off x="6248400" y="4419600"/>
            <a:ext cx="3124199" cy="266700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4332549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Introduction</a:t>
            </a:r>
            <a:endParaRPr lang="en-AU" sz="2800" dirty="0"/>
          </a:p>
        </p:txBody>
      </p:sp>
      <p:sp>
        <p:nvSpPr>
          <p:cNvPr id="3" name="Content Placeholder 2"/>
          <p:cNvSpPr>
            <a:spLocks noGrp="1"/>
          </p:cNvSpPr>
          <p:nvPr>
            <p:ph idx="1"/>
          </p:nvPr>
        </p:nvSpPr>
        <p:spPr>
          <a:xfrm>
            <a:off x="600454" y="1270000"/>
            <a:ext cx="6181346" cy="5283200"/>
          </a:xfrm>
        </p:spPr>
        <p:txBody>
          <a:bodyPr>
            <a:normAutofit fontScale="92500" lnSpcReduction="10000"/>
          </a:bodyPr>
          <a:lstStyle/>
          <a:p>
            <a:r>
              <a:rPr lang="en-US" sz="3300" dirty="0" smtClean="0">
                <a:solidFill>
                  <a:srgbClr val="FFC000"/>
                </a:solidFill>
              </a:rPr>
              <a:t>Growing Agriculture – </a:t>
            </a:r>
          </a:p>
          <a:p>
            <a:r>
              <a:rPr lang="en-AU" dirty="0"/>
              <a:t>T</a:t>
            </a:r>
            <a:r>
              <a:rPr lang="en-AU" dirty="0" smtClean="0"/>
              <a:t>he </a:t>
            </a:r>
            <a:r>
              <a:rPr lang="en-AU" dirty="0"/>
              <a:t>country just celebrated two significant events, which to some extent had some bearing on the contributions made by the agriculture sector to the economy. RAMSI had been with us for the last fourteen years providing the sense of security and bringing back law and order, and creating an environment, which enabled the sector to recover and flourish after the devastating conflict. But mind you, agriculture was quite resilient during this period, and especially the subsistence sector for food security and the smallholder sector, which continue to function enabling cocoa and copra exports to take place despite the difficult circumstances</a:t>
            </a:r>
            <a:r>
              <a:rPr lang="en-AU" dirty="0" smtClean="0"/>
              <a:t>.</a:t>
            </a:r>
          </a:p>
          <a:p>
            <a:r>
              <a:rPr lang="en-US" dirty="0"/>
              <a:t>The current focus of the Agriculture Sector is two pronged. One deals with food security and supporting a vibrant subsistence sector. The other focuses on economic activities including commodities development for exports, export base expansion, import substitution, and facilitation of regulatory mechanisms for export and market access.</a:t>
            </a:r>
            <a:endParaRPr lang="en-AU" dirty="0"/>
          </a:p>
          <a:p>
            <a:endParaRPr lang="en-AU" dirty="0"/>
          </a:p>
          <a:p>
            <a:endParaRPr lang="en-AU" dirty="0"/>
          </a:p>
        </p:txBody>
      </p:sp>
    </p:spTree>
    <p:extLst>
      <p:ext uri="{BB962C8B-B14F-4D97-AF65-F5344CB8AC3E}">
        <p14:creationId xmlns:p14="http://schemas.microsoft.com/office/powerpoint/2010/main" val="33783965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76200"/>
            <a:ext cx="6324600" cy="3693319"/>
          </a:xfrm>
          <a:prstGeom prst="rect">
            <a:avLst/>
          </a:prstGeom>
        </p:spPr>
        <p:txBody>
          <a:bodyPr wrap="square">
            <a:spAutoFit/>
          </a:bodyPr>
          <a:lstStyle/>
          <a:p>
            <a:pPr>
              <a:spcAft>
                <a:spcPts val="0"/>
              </a:spcAft>
            </a:pPr>
            <a:endParaRPr lang="en-AU" sz="3600" kern="1400" spc="-50" dirty="0">
              <a:latin typeface="Cambria" panose="02040503050406030204" pitchFamily="18" charset="0"/>
              <a:ea typeface="MS Gothic" panose="020B0609070205080204" pitchFamily="49" charset="-128"/>
              <a:cs typeface="Times New Roman" panose="02020603050405020304" pitchFamily="18" charset="0"/>
            </a:endParaRPr>
          </a:p>
          <a:p>
            <a:r>
              <a:rPr lang="en-US" dirty="0" smtClean="0">
                <a:latin typeface="Verdana" panose="020B0604030504040204" pitchFamily="34" charset="0"/>
                <a:ea typeface="Calibri" panose="020F0502020204030204" pitchFamily="34" charset="0"/>
                <a:cs typeface="Times New Roman" panose="02020603050405020304" pitchFamily="18" charset="0"/>
              </a:rPr>
              <a:t>PRE </a:t>
            </a:r>
            <a:r>
              <a:rPr lang="en-US" dirty="0">
                <a:latin typeface="Verdana" panose="020B0604030504040204" pitchFamily="34" charset="0"/>
                <a:ea typeface="Calibri" panose="020F0502020204030204" pitchFamily="34" charset="0"/>
                <a:cs typeface="Times New Roman" panose="02020603050405020304" pitchFamily="18" charset="0"/>
              </a:rPr>
              <a:t>INDEPENDENCE – </a:t>
            </a:r>
            <a:endParaRPr lang="en-US" dirty="0" smtClean="0">
              <a:latin typeface="Verdana" panose="020B0604030504040204" pitchFamily="34" charset="0"/>
              <a:ea typeface="Calibri" panose="020F0502020204030204" pitchFamily="34" charset="0"/>
              <a:cs typeface="Times New Roman" panose="02020603050405020304" pitchFamily="18" charset="0"/>
            </a:endParaRPr>
          </a:p>
          <a:p>
            <a:endParaRPr lang="en-US" dirty="0">
              <a:latin typeface="Verdana" panose="020B0604030504040204" pitchFamily="34" charset="0"/>
              <a:ea typeface="Calibri" panose="020F0502020204030204" pitchFamily="34" charset="0"/>
              <a:cs typeface="Times New Roman" panose="02020603050405020304" pitchFamily="18" charset="0"/>
            </a:endParaRPr>
          </a:p>
          <a:p>
            <a:r>
              <a:rPr lang="en-US" dirty="0">
                <a:latin typeface="Calibri Light" panose="020F0302020204030204" pitchFamily="34" charset="0"/>
                <a:ea typeface="Calibri" panose="020F0502020204030204" pitchFamily="34" charset="0"/>
                <a:cs typeface="Times New Roman" panose="02020603050405020304" pitchFamily="18" charset="0"/>
              </a:rPr>
              <a:t>C</a:t>
            </a:r>
            <a:r>
              <a:rPr lang="en-US" dirty="0" smtClean="0">
                <a:latin typeface="Calibri Light" panose="020F0302020204030204" pitchFamily="34" charset="0"/>
                <a:ea typeface="Calibri" panose="020F0502020204030204" pitchFamily="34" charset="0"/>
                <a:cs typeface="Times New Roman" panose="02020603050405020304" pitchFamily="18" charset="0"/>
              </a:rPr>
              <a:t>oconut </a:t>
            </a:r>
            <a:r>
              <a:rPr lang="en-US" dirty="0">
                <a:latin typeface="Calibri Light" panose="020F0302020204030204" pitchFamily="34" charset="0"/>
                <a:ea typeface="Calibri" panose="020F0502020204030204" pitchFamily="34" charset="0"/>
                <a:cs typeface="Times New Roman" panose="02020603050405020304" pitchFamily="18" charset="0"/>
              </a:rPr>
              <a:t>plantations occupied most of the flat agricultural lands in the country since </a:t>
            </a:r>
            <a:r>
              <a:rPr lang="en-US" dirty="0" smtClean="0">
                <a:latin typeface="Calibri Light" panose="020F0302020204030204" pitchFamily="34" charset="0"/>
                <a:ea typeface="Calibri" panose="020F0502020204030204" pitchFamily="34" charset="0"/>
                <a:cs typeface="Times New Roman" panose="02020603050405020304" pitchFamily="18" charset="0"/>
              </a:rPr>
              <a:t>1800s. Coconut plantations were established by Planters in Western Province, </a:t>
            </a:r>
            <a:r>
              <a:rPr lang="en-US" dirty="0" err="1" smtClean="0">
                <a:latin typeface="Calibri Light" panose="020F0302020204030204" pitchFamily="34" charset="0"/>
                <a:ea typeface="Calibri" panose="020F0502020204030204" pitchFamily="34" charset="0"/>
                <a:cs typeface="Times New Roman" panose="02020603050405020304" pitchFamily="18" charset="0"/>
              </a:rPr>
              <a:t>Malaita</a:t>
            </a:r>
            <a:r>
              <a:rPr lang="en-US" dirty="0" smtClean="0">
                <a:latin typeface="Calibri Light" panose="020F0302020204030204" pitchFamily="34" charset="0"/>
                <a:ea typeface="Calibri" panose="020F0502020204030204" pitchFamily="34" charset="0"/>
                <a:cs typeface="Times New Roman" panose="02020603050405020304" pitchFamily="18" charset="0"/>
              </a:rPr>
              <a:t>, Isabel, Central, and </a:t>
            </a:r>
            <a:r>
              <a:rPr lang="en-US" dirty="0" err="1" smtClean="0">
                <a:latin typeface="Calibri Light" panose="020F0302020204030204" pitchFamily="34" charset="0"/>
                <a:ea typeface="Calibri" panose="020F0502020204030204" pitchFamily="34" charset="0"/>
                <a:cs typeface="Times New Roman" panose="02020603050405020304" pitchFamily="18" charset="0"/>
              </a:rPr>
              <a:t>Makira</a:t>
            </a:r>
            <a:r>
              <a:rPr lang="en-US" dirty="0" smtClean="0">
                <a:latin typeface="Calibri Light" panose="020F0302020204030204" pitchFamily="34" charset="0"/>
                <a:ea typeface="Calibri" panose="020F0502020204030204" pitchFamily="34" charset="0"/>
                <a:cs typeface="Times New Roman" panose="02020603050405020304" pitchFamily="18" charset="0"/>
              </a:rPr>
              <a:t>/</a:t>
            </a:r>
            <a:r>
              <a:rPr lang="en-US" dirty="0" err="1" smtClean="0">
                <a:latin typeface="Calibri Light" panose="020F0302020204030204" pitchFamily="34" charset="0"/>
                <a:ea typeface="Calibri" panose="020F0502020204030204" pitchFamily="34" charset="0"/>
                <a:cs typeface="Times New Roman" panose="02020603050405020304" pitchFamily="18" charset="0"/>
              </a:rPr>
              <a:t>Ulawa</a:t>
            </a:r>
            <a:r>
              <a:rPr lang="en-US" dirty="0" smtClean="0">
                <a:latin typeface="Calibri Light" panose="020F0302020204030204" pitchFamily="34" charset="0"/>
                <a:ea typeface="Calibri" panose="020F0502020204030204" pitchFamily="34" charset="0"/>
                <a:cs typeface="Times New Roman" panose="02020603050405020304" pitchFamily="18" charset="0"/>
              </a:rPr>
              <a:t> Province. </a:t>
            </a:r>
            <a:r>
              <a:rPr lang="en-US" b="1" dirty="0">
                <a:latin typeface="Calibri Light" panose="020F0302020204030204" pitchFamily="34" charset="0"/>
                <a:ea typeface="Calibri" panose="020F0502020204030204" pitchFamily="34" charset="0"/>
                <a:cs typeface="Times New Roman" panose="02020603050405020304" pitchFamily="18" charset="0"/>
              </a:rPr>
              <a:t>The Planters </a:t>
            </a:r>
            <a:r>
              <a:rPr lang="en-US" dirty="0">
                <a:latin typeface="Calibri Light" panose="020F0302020204030204" pitchFamily="34" charset="0"/>
                <a:ea typeface="Calibri" panose="020F0502020204030204" pitchFamily="34" charset="0"/>
                <a:cs typeface="Times New Roman" panose="02020603050405020304" pitchFamily="18" charset="0"/>
              </a:rPr>
              <a:t>were producing copra to grow the Commonwealth then. As it were, 1,000 years leases were made with the Colonial Administration. Copra and cocoa became the main primary export commodities. </a:t>
            </a: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r>
              <a:rPr lang="en-US" dirty="0" smtClean="0">
                <a:latin typeface="Calibri Light" panose="020F0302020204030204" pitchFamily="34" charset="0"/>
                <a:ea typeface="Calibri" panose="020F0502020204030204" pitchFamily="34" charset="0"/>
                <a:cs typeface="Times New Roman" panose="02020603050405020304" pitchFamily="18" charset="0"/>
              </a:rPr>
              <a:t>A </a:t>
            </a:r>
            <a:r>
              <a:rPr lang="en-US" dirty="0">
                <a:latin typeface="Calibri Light" panose="020F0302020204030204" pitchFamily="34" charset="0"/>
                <a:ea typeface="Calibri" panose="020F0502020204030204" pitchFamily="34" charset="0"/>
                <a:cs typeface="Times New Roman" panose="02020603050405020304" pitchFamily="18" charset="0"/>
              </a:rPr>
              <a:t>little later palm oil became the third agriculture product to be exported from British Solomon Islands Protectorate. </a:t>
            </a:r>
            <a:r>
              <a:rPr lang="en-US" b="1" dirty="0" smtClean="0">
                <a:latin typeface="Calibri Light" panose="020F0302020204030204" pitchFamily="34" charset="0"/>
                <a:ea typeface="Calibri" panose="020F0502020204030204" pitchFamily="34" charset="0"/>
                <a:cs typeface="Times New Roman" panose="02020603050405020304" pitchFamily="18" charset="0"/>
              </a:rPr>
              <a:t> </a:t>
            </a:r>
            <a:endParaRPr lang="en-AU" b="1" dirty="0">
              <a:latin typeface="Calibri Light" panose="020F0302020204030204" pitchFamily="34" charset="0"/>
            </a:endParaRPr>
          </a:p>
        </p:txBody>
      </p:sp>
      <p:pic>
        <p:nvPicPr>
          <p:cNvPr id="5" name="Picture 5" descr="cocoa"/>
          <p:cNvPicPr>
            <a:picLocks noChangeAspect="1" noChangeArrowheads="1"/>
          </p:cNvPicPr>
          <p:nvPr/>
        </p:nvPicPr>
        <p:blipFill>
          <a:blip r:embed="rId2" cstate="print"/>
          <a:srcRect/>
          <a:stretch>
            <a:fillRect/>
          </a:stretch>
        </p:blipFill>
        <p:spPr bwMode="auto">
          <a:xfrm>
            <a:off x="6144768" y="-188976"/>
            <a:ext cx="2971800" cy="2819400"/>
          </a:xfrm>
          <a:prstGeom prst="rect">
            <a:avLst/>
          </a:prstGeom>
          <a:ln>
            <a:noFill/>
          </a:ln>
          <a:effectLst>
            <a:softEdge rad="317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4941498"/>
            <a:ext cx="2590800" cy="2209800"/>
          </a:xfrm>
          <a:prstGeom prst="rect">
            <a:avLst/>
          </a:prstGeom>
          <a:effectLst>
            <a:softEdge rad="317500"/>
          </a:effectLst>
        </p:spPr>
      </p:pic>
    </p:spTree>
    <p:extLst>
      <p:ext uri="{BB962C8B-B14F-4D97-AF65-F5344CB8AC3E}">
        <p14:creationId xmlns:p14="http://schemas.microsoft.com/office/powerpoint/2010/main" val="38159858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lum bright="10000" contrast="-10000"/>
          </a:blip>
          <a:srcRect/>
          <a:stretch>
            <a:fillRect/>
          </a:stretch>
        </p:blipFill>
        <p:spPr bwMode="auto">
          <a:xfrm>
            <a:off x="5486400" y="2904744"/>
            <a:ext cx="3657600" cy="3962400"/>
          </a:xfrm>
          <a:prstGeom prst="rect">
            <a:avLst/>
          </a:prstGeom>
          <a:noFill/>
          <a:ln w="9525">
            <a:noFill/>
            <a:miter lim="800000"/>
            <a:headEnd/>
            <a:tailEnd/>
          </a:ln>
          <a:effectLst>
            <a:softEdge rad="317500"/>
          </a:effectLst>
        </p:spPr>
      </p:pic>
      <p:sp>
        <p:nvSpPr>
          <p:cNvPr id="3" name="Content Placeholder 2"/>
          <p:cNvSpPr>
            <a:spLocks noGrp="1"/>
          </p:cNvSpPr>
          <p:nvPr>
            <p:ph idx="1"/>
          </p:nvPr>
        </p:nvSpPr>
        <p:spPr>
          <a:xfrm>
            <a:off x="533400" y="304800"/>
            <a:ext cx="8534400" cy="6248400"/>
          </a:xfrm>
        </p:spPr>
        <p:txBody>
          <a:bodyPr>
            <a:normAutofit fontScale="62500" lnSpcReduction="20000"/>
          </a:bodyPr>
          <a:lstStyle/>
          <a:p>
            <a:r>
              <a:rPr lang="en-AU" sz="2900" dirty="0"/>
              <a:t>POST INDEPENDENCE</a:t>
            </a:r>
          </a:p>
          <a:p>
            <a:r>
              <a:rPr lang="en-US" sz="2600" dirty="0">
                <a:latin typeface="Calibri Light" panose="020F0302020204030204" pitchFamily="34" charset="0"/>
              </a:rPr>
              <a:t>After Independence, these plantations were given back to government. Government in turn handed the plantations to the “original” landowning groups </a:t>
            </a:r>
            <a:r>
              <a:rPr lang="en-US" sz="2600" dirty="0" smtClean="0">
                <a:latin typeface="Calibri Light" panose="020F0302020204030204" pitchFamily="34" charset="0"/>
              </a:rPr>
              <a:t>to develop, under </a:t>
            </a:r>
            <a:r>
              <a:rPr lang="en-US" sz="2600" dirty="0">
                <a:latin typeface="Calibri Light" panose="020F0302020204030204" pitchFamily="34" charset="0"/>
              </a:rPr>
              <a:t>the Land Purchase </a:t>
            </a:r>
            <a:r>
              <a:rPr lang="en-US" sz="2600" dirty="0" smtClean="0">
                <a:latin typeface="Calibri Light" panose="020F0302020204030204" pitchFamily="34" charset="0"/>
              </a:rPr>
              <a:t>Cooperatives scheme. </a:t>
            </a:r>
            <a:r>
              <a:rPr lang="en-US" sz="2600" dirty="0">
                <a:latin typeface="Calibri Light" panose="020F0302020204030204" pitchFamily="34" charset="0"/>
              </a:rPr>
              <a:t>Unfortunately, this scheme fail to perform as expected and all fail in the end. The sad thing is that all these former plantations are abandoned and not maintained. Government has since sought Partners to </a:t>
            </a:r>
            <a:r>
              <a:rPr lang="en-US" sz="2600" dirty="0" err="1">
                <a:latin typeface="Calibri Light" panose="020F0302020204030204" pitchFamily="34" charset="0"/>
              </a:rPr>
              <a:t>revitalise</a:t>
            </a:r>
            <a:r>
              <a:rPr lang="en-US" sz="2600" dirty="0">
                <a:latin typeface="Calibri Light" panose="020F0302020204030204" pitchFamily="34" charset="0"/>
              </a:rPr>
              <a:t> these resources. Over the last thirty years, copra, cocoa, and palm oil remains the main primary products exported.  Some downstream processing has taken place in the coconut industry where coconut oil and virgin coconut oil are now part of the value-chain. </a:t>
            </a:r>
            <a:endParaRPr lang="en-US" sz="2600" dirty="0" smtClean="0">
              <a:latin typeface="Calibri Light" panose="020F0302020204030204" pitchFamily="34" charset="0"/>
            </a:endParaRPr>
          </a:p>
          <a:p>
            <a:r>
              <a:rPr lang="en-US" sz="2600" dirty="0" smtClean="0">
                <a:latin typeface="Calibri Light" panose="020F0302020204030204" pitchFamily="34" charset="0"/>
              </a:rPr>
              <a:t>Niche markets for cocoa </a:t>
            </a:r>
            <a:r>
              <a:rPr lang="en-US" sz="2600" dirty="0" smtClean="0">
                <a:latin typeface="Calibri Light" panose="020F0302020204030204" pitchFamily="34" charset="0"/>
              </a:rPr>
              <a:t> </a:t>
            </a:r>
            <a:r>
              <a:rPr lang="en-US" sz="2600" dirty="0" smtClean="0">
                <a:latin typeface="Calibri Light" panose="020F0302020204030204" pitchFamily="34" charset="0"/>
              </a:rPr>
              <a:t>secured.</a:t>
            </a:r>
            <a:endParaRPr lang="en-AU" sz="2600" dirty="0">
              <a:latin typeface="Calibri Light" panose="020F0302020204030204" pitchFamily="34" charset="0"/>
            </a:endParaRPr>
          </a:p>
          <a:p>
            <a:r>
              <a:rPr lang="en-US" sz="2600" dirty="0">
                <a:latin typeface="Calibri Light" panose="020F0302020204030204" pitchFamily="34" charset="0"/>
              </a:rPr>
              <a:t>The products for export have increased:</a:t>
            </a:r>
            <a:endParaRPr lang="en-AU" sz="2600" dirty="0">
              <a:latin typeface="Calibri Light" panose="020F0302020204030204" pitchFamily="34" charset="0"/>
            </a:endParaRPr>
          </a:p>
          <a:p>
            <a:pPr lvl="4"/>
            <a:r>
              <a:rPr lang="en-US" sz="2600" dirty="0">
                <a:latin typeface="Calibri Light" panose="020F0302020204030204" pitchFamily="34" charset="0"/>
              </a:rPr>
              <a:t>Copra</a:t>
            </a:r>
            <a:endParaRPr lang="en-AU" sz="2600" dirty="0">
              <a:latin typeface="Calibri Light" panose="020F0302020204030204" pitchFamily="34" charset="0"/>
            </a:endParaRPr>
          </a:p>
          <a:p>
            <a:pPr lvl="4"/>
            <a:r>
              <a:rPr lang="en-US" sz="2600" dirty="0">
                <a:latin typeface="Calibri Light" panose="020F0302020204030204" pitchFamily="34" charset="0"/>
              </a:rPr>
              <a:t>Coconut </a:t>
            </a:r>
            <a:r>
              <a:rPr lang="en-US" sz="2600" dirty="0" smtClean="0">
                <a:latin typeface="Calibri Light" panose="020F0302020204030204" pitchFamily="34" charset="0"/>
              </a:rPr>
              <a:t>oil</a:t>
            </a:r>
          </a:p>
          <a:p>
            <a:pPr lvl="4"/>
            <a:r>
              <a:rPr lang="en-US" sz="2600" dirty="0" smtClean="0">
                <a:latin typeface="Calibri Light" panose="020F0302020204030204" pitchFamily="34" charset="0"/>
              </a:rPr>
              <a:t>Coconut cake</a:t>
            </a:r>
            <a:endParaRPr lang="en-AU" sz="2600" dirty="0">
              <a:latin typeface="Calibri Light" panose="020F0302020204030204" pitchFamily="34" charset="0"/>
            </a:endParaRPr>
          </a:p>
          <a:p>
            <a:pPr lvl="4"/>
            <a:r>
              <a:rPr lang="en-US" sz="2600" dirty="0">
                <a:latin typeface="Calibri Light" panose="020F0302020204030204" pitchFamily="34" charset="0"/>
              </a:rPr>
              <a:t>Virgin coconut oil</a:t>
            </a:r>
            <a:endParaRPr lang="en-AU" sz="2600" dirty="0">
              <a:latin typeface="Calibri Light" panose="020F0302020204030204" pitchFamily="34" charset="0"/>
            </a:endParaRPr>
          </a:p>
          <a:p>
            <a:pPr lvl="4"/>
            <a:r>
              <a:rPr lang="en-US" sz="2600" dirty="0">
                <a:latin typeface="Calibri Light" panose="020F0302020204030204" pitchFamily="34" charset="0"/>
              </a:rPr>
              <a:t>Cocoa beans</a:t>
            </a:r>
            <a:endParaRPr lang="en-AU" sz="2600" dirty="0">
              <a:latin typeface="Calibri Light" panose="020F0302020204030204" pitchFamily="34" charset="0"/>
            </a:endParaRPr>
          </a:p>
          <a:p>
            <a:pPr lvl="4"/>
            <a:r>
              <a:rPr lang="en-US" sz="2600" dirty="0">
                <a:latin typeface="Calibri Light" panose="020F0302020204030204" pitchFamily="34" charset="0"/>
              </a:rPr>
              <a:t>Crude Palm Oil</a:t>
            </a:r>
            <a:endParaRPr lang="en-AU" sz="2600" dirty="0">
              <a:latin typeface="Calibri Light" panose="020F0302020204030204" pitchFamily="34" charset="0"/>
            </a:endParaRPr>
          </a:p>
          <a:p>
            <a:pPr lvl="4"/>
            <a:r>
              <a:rPr lang="en-AU" sz="2600" dirty="0">
                <a:latin typeface="Calibri Light" panose="020F0302020204030204" pitchFamily="34" charset="0"/>
              </a:rPr>
              <a:t>Palm Kernel/ kernel </a:t>
            </a:r>
            <a:r>
              <a:rPr lang="en-AU" sz="2600" dirty="0" smtClean="0">
                <a:latin typeface="Calibri Light" panose="020F0302020204030204" pitchFamily="34" charset="0"/>
              </a:rPr>
              <a:t>oil</a:t>
            </a:r>
          </a:p>
          <a:p>
            <a:pPr lvl="4"/>
            <a:r>
              <a:rPr lang="en-US" sz="2600" dirty="0" smtClean="0">
                <a:latin typeface="Calibri Light" panose="020F0302020204030204" pitchFamily="34" charset="0"/>
              </a:rPr>
              <a:t>Kernel cake</a:t>
            </a:r>
            <a:endParaRPr lang="en-AU" sz="2600" dirty="0" smtClean="0">
              <a:latin typeface="Calibri Light" panose="020F0302020204030204" pitchFamily="34" charset="0"/>
            </a:endParaRPr>
          </a:p>
          <a:p>
            <a:pPr lvl="4"/>
            <a:r>
              <a:rPr lang="en-US" sz="2600" dirty="0" smtClean="0">
                <a:latin typeface="Calibri Light" panose="020F0302020204030204" pitchFamily="34" charset="0"/>
              </a:rPr>
              <a:t>Root crops - cassava</a:t>
            </a:r>
          </a:p>
          <a:p>
            <a:pPr lvl="4"/>
            <a:r>
              <a:rPr lang="en-US" sz="2600" dirty="0" smtClean="0">
                <a:latin typeface="Calibri Light" panose="020F0302020204030204" pitchFamily="34" charset="0"/>
              </a:rPr>
              <a:t>Nuts</a:t>
            </a:r>
          </a:p>
          <a:p>
            <a:pPr lvl="4"/>
            <a:r>
              <a:rPr lang="en-US" sz="2600" dirty="0" smtClean="0">
                <a:latin typeface="Calibri Light" panose="020F0302020204030204" pitchFamily="34" charset="0"/>
              </a:rPr>
              <a:t>Kava</a:t>
            </a:r>
          </a:p>
          <a:p>
            <a:pPr lvl="4"/>
            <a:endParaRPr lang="en-US" sz="2600" dirty="0" smtClean="0">
              <a:latin typeface="Calibri Light" panose="020F0302020204030204" pitchFamily="34" charset="0"/>
            </a:endParaRPr>
          </a:p>
          <a:p>
            <a:pPr lvl="4"/>
            <a:endParaRPr lang="en-AU" sz="2600" dirty="0">
              <a:latin typeface="Calibri Light" panose="020F0302020204030204" pitchFamily="34" charset="0"/>
            </a:endParaRPr>
          </a:p>
          <a:p>
            <a:endParaRPr lang="en-AU" dirty="0"/>
          </a:p>
        </p:txBody>
      </p:sp>
    </p:spTree>
    <p:extLst>
      <p:ext uri="{BB962C8B-B14F-4D97-AF65-F5344CB8AC3E}">
        <p14:creationId xmlns:p14="http://schemas.microsoft.com/office/powerpoint/2010/main" val="12476133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6347714" cy="4822163"/>
          </a:xfrm>
        </p:spPr>
        <p:txBody>
          <a:bodyPr>
            <a:normAutofit lnSpcReduction="10000"/>
          </a:bodyPr>
          <a:lstStyle/>
          <a:p>
            <a:r>
              <a:rPr lang="en-US" dirty="0" smtClean="0"/>
              <a:t>Over the last decade or more, partnerships had been forged in order to develop the agriculture sector. </a:t>
            </a:r>
          </a:p>
          <a:p>
            <a:endParaRPr lang="en-US" dirty="0" smtClean="0"/>
          </a:p>
          <a:p>
            <a:r>
              <a:rPr lang="en-US" dirty="0" err="1" smtClean="0"/>
              <a:t>Kokonut</a:t>
            </a:r>
            <a:r>
              <a:rPr lang="en-US" dirty="0" smtClean="0"/>
              <a:t> </a:t>
            </a:r>
            <a:r>
              <a:rPr lang="en-US" dirty="0"/>
              <a:t>Pacific SI, Solomon Tropical Products, C-Corp Ltd, </a:t>
            </a:r>
            <a:r>
              <a:rPr lang="en-US" dirty="0" smtClean="0"/>
              <a:t>Solomon Islands Copra Exporters, and </a:t>
            </a:r>
            <a:r>
              <a:rPr lang="en-US" dirty="0"/>
              <a:t>others continue to partner with Solomon Islands farmers to continue growing the Agriculture sector. There are potential opportunities out there in plantations development, downstream processing, value-adding, and so on. </a:t>
            </a:r>
            <a:endParaRPr lang="en-US" dirty="0" smtClean="0"/>
          </a:p>
          <a:p>
            <a:r>
              <a:rPr lang="en-US" dirty="0" err="1" smtClean="0"/>
              <a:t>Programmes</a:t>
            </a:r>
            <a:r>
              <a:rPr lang="en-US" dirty="0" smtClean="0"/>
              <a:t> such as RDP and PHAMA made a lot of difference in production and market access.</a:t>
            </a:r>
            <a:endParaRPr lang="en-AU" dirty="0"/>
          </a:p>
          <a:p>
            <a:r>
              <a:rPr lang="en-US" dirty="0"/>
              <a:t>The other sub-sector which had not had much private investment is the horticulture industry, the livestock, and food processing. </a:t>
            </a:r>
            <a:endParaRPr lang="en-AU" dirty="0"/>
          </a:p>
          <a:p>
            <a:r>
              <a:rPr lang="en-US" dirty="0"/>
              <a:t> </a:t>
            </a:r>
            <a:endParaRPr lang="en-AU" dirty="0"/>
          </a:p>
          <a:p>
            <a:endParaRPr lang="en-AU" dirty="0"/>
          </a:p>
        </p:txBody>
      </p:sp>
      <p:pic>
        <p:nvPicPr>
          <p:cNvPr id="4" name="Picture 3" descr="sthf"/>
          <p:cNvPicPr/>
          <p:nvPr/>
        </p:nvPicPr>
        <p:blipFill>
          <a:blip r:embed="rId2" cstate="print">
            <a:lum bright="32000"/>
          </a:blip>
          <a:srcRect/>
          <a:stretch>
            <a:fillRect/>
          </a:stretch>
        </p:blipFill>
        <p:spPr bwMode="auto">
          <a:xfrm>
            <a:off x="6400800" y="64676"/>
            <a:ext cx="2743200" cy="2221324"/>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2166686"/>
            <a:ext cx="1905000" cy="2581275"/>
          </a:xfrm>
          <a:prstGeom prst="rect">
            <a:avLst/>
          </a:prstGeom>
        </p:spPr>
      </p:pic>
      <p:sp>
        <p:nvSpPr>
          <p:cNvPr id="7" name="Oval 6"/>
          <p:cNvSpPr/>
          <p:nvPr/>
        </p:nvSpPr>
        <p:spPr>
          <a:xfrm>
            <a:off x="-74422" y="4114800"/>
            <a:ext cx="2700400" cy="2590800"/>
          </a:xfrm>
          <a:prstGeom prst="ellipse">
            <a:avLst/>
          </a:prstGeom>
          <a:blipFill rotWithShape="1">
            <a:blip r:embed="rId4"/>
            <a:stretch>
              <a:fillRect/>
            </a:stretch>
          </a:blipFill>
          <a:ln>
            <a:noFill/>
          </a:ln>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8" name="Oval 7"/>
          <p:cNvSpPr/>
          <p:nvPr/>
        </p:nvSpPr>
        <p:spPr>
          <a:xfrm>
            <a:off x="4023614" y="4273296"/>
            <a:ext cx="2743200" cy="2590800"/>
          </a:xfrm>
          <a:prstGeom prst="ellipse">
            <a:avLst/>
          </a:prstGeom>
          <a:blipFill rotWithShape="1">
            <a:blip r:embed="rId5"/>
            <a:stretch>
              <a:fillRect/>
            </a:stretch>
          </a:blipFill>
          <a:ln>
            <a:noFill/>
          </a:ln>
          <a:effectLst>
            <a:softEdge rad="127000"/>
          </a:effectLst>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8503061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Papyrus" panose="03070502060502030205" pitchFamily="66" charset="0"/>
              </a:rPr>
              <a:t>G</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Papyrus" panose="03070502060502030205" pitchFamily="66" charset="0"/>
              </a:rPr>
              <a:t>rowing Agriculture &amp; Food Security</a:t>
            </a:r>
            <a:endParaRPr lang="en-A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Papyrus" panose="03070502060502030205" pitchFamily="66" charset="0"/>
            </a:endParaRPr>
          </a:p>
        </p:txBody>
      </p:sp>
      <p:pic>
        <p:nvPicPr>
          <p:cNvPr id="4" name="Picture 1"/>
          <p:cNvPicPr>
            <a:picLocks noGrp="1" noChangeAspect="1" noChangeArrowheads="1"/>
          </p:cNvPicPr>
          <p:nvPr>
            <p:ph idx="1"/>
          </p:nvPr>
        </p:nvPicPr>
        <p:blipFill>
          <a:blip r:embed="rId2" cstate="print"/>
          <a:srcRect/>
          <a:stretch>
            <a:fillRect/>
          </a:stretch>
        </p:blipFill>
        <p:spPr bwMode="auto">
          <a:xfrm>
            <a:off x="6757416" y="1828800"/>
            <a:ext cx="2389632" cy="2438400"/>
          </a:xfrm>
          <a:prstGeom prst="rect">
            <a:avLst/>
          </a:prstGeom>
          <a:ln>
            <a:noFill/>
          </a:ln>
          <a:effectLst>
            <a:softEdge rad="112500"/>
          </a:effectLst>
        </p:spPr>
      </p:pic>
      <p:pic>
        <p:nvPicPr>
          <p:cNvPr id="5" name="Content Placeholder 4" descr="IMG_0045.JPG"/>
          <p:cNvPicPr>
            <a:picLocks noChangeAspect="1" noChangeArrowheads="1"/>
          </p:cNvPicPr>
          <p:nvPr/>
        </p:nvPicPr>
        <p:blipFill>
          <a:blip r:embed="rId3" cstate="print"/>
          <a:srcRect/>
          <a:stretch>
            <a:fillRect/>
          </a:stretch>
        </p:blipFill>
        <p:spPr bwMode="auto">
          <a:xfrm>
            <a:off x="4837176" y="3886200"/>
            <a:ext cx="4343400" cy="3048000"/>
          </a:xfrm>
          <a:prstGeom prst="rect">
            <a:avLst/>
          </a:prstGeom>
          <a:noFill/>
          <a:ln w="9525">
            <a:noFill/>
            <a:miter lim="800000"/>
            <a:headEnd/>
            <a:tailEnd/>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289" y="152400"/>
            <a:ext cx="2826327" cy="2057400"/>
          </a:xfrm>
          <a:prstGeom prst="rect">
            <a:avLst/>
          </a:prstGeom>
          <a:effectLst>
            <a:softEdge rad="127000"/>
          </a:effectLst>
        </p:spPr>
      </p:pic>
      <p:sp>
        <p:nvSpPr>
          <p:cNvPr id="7" name="TextBox 6"/>
          <p:cNvSpPr txBox="1"/>
          <p:nvPr/>
        </p:nvSpPr>
        <p:spPr>
          <a:xfrm>
            <a:off x="457199" y="1828800"/>
            <a:ext cx="5836089" cy="2585323"/>
          </a:xfrm>
          <a:prstGeom prst="rect">
            <a:avLst/>
          </a:prstGeom>
          <a:noFill/>
        </p:spPr>
        <p:txBody>
          <a:bodyPr wrap="square" rtlCol="0">
            <a:spAutoFit/>
          </a:bodyPr>
          <a:lstStyle/>
          <a:p>
            <a:r>
              <a:rPr lang="en-US" dirty="0" smtClean="0"/>
              <a:t>Food security and supporting a vibrant subsistence sector:</a:t>
            </a:r>
          </a:p>
          <a:p>
            <a:pPr marL="742950" lvl="1" indent="-285750">
              <a:buFont typeface="Arial" panose="020B0604020202020204" pitchFamily="34" charset="0"/>
              <a:buChar char="•"/>
            </a:pPr>
            <a:r>
              <a:rPr lang="en-US" dirty="0" smtClean="0"/>
              <a:t>Ministry provides Direct assistance to farmers, schools and Associations to deal with food security challenges</a:t>
            </a:r>
          </a:p>
          <a:p>
            <a:pPr marL="742950" lvl="1" indent="-285750">
              <a:buFont typeface="Arial" panose="020B0604020202020204" pitchFamily="34" charset="0"/>
              <a:buChar char="•"/>
            </a:pPr>
            <a:r>
              <a:rPr lang="en-US" dirty="0" smtClean="0"/>
              <a:t>Improved planting material and technologies tested and recommended to farmers.</a:t>
            </a:r>
          </a:p>
          <a:p>
            <a:pPr lvl="1"/>
            <a:endParaRPr lang="en-US" dirty="0" smtClean="0"/>
          </a:p>
          <a:p>
            <a:pPr marL="742950" lvl="1" indent="-285750">
              <a:buFont typeface="Arial" panose="020B0604020202020204" pitchFamily="34" charset="0"/>
              <a:buChar char="•"/>
            </a:pPr>
            <a:endParaRPr lang="en-AU" dirty="0"/>
          </a:p>
        </p:txBody>
      </p:sp>
    </p:spTree>
    <p:extLst>
      <p:ext uri="{BB962C8B-B14F-4D97-AF65-F5344CB8AC3E}">
        <p14:creationId xmlns:p14="http://schemas.microsoft.com/office/powerpoint/2010/main" val="3108462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983" y="175317"/>
            <a:ext cx="6347713" cy="13208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Papyrus" panose="03070502060502030205" pitchFamily="66" charset="0"/>
              </a:rPr>
              <a:t>Growing Agriculture &amp; Livelihoods</a:t>
            </a:r>
            <a:b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Papyrus" panose="03070502060502030205" pitchFamily="66" charset="0"/>
              </a:rPr>
            </a:b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Papyrus" panose="03070502060502030205" pitchFamily="66" charset="0"/>
              </a:rPr>
              <a:t>DOs &amp; DON’Ts </a:t>
            </a:r>
            <a:endParaRPr lang="en-A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Papyrus" panose="03070502060502030205" pitchFamily="66" charset="0"/>
            </a:endParaRPr>
          </a:p>
        </p:txBody>
      </p:sp>
      <p:pic>
        <p:nvPicPr>
          <p:cNvPr id="4" name="Picture 4" descr="cemadrie_0"/>
          <p:cNvPicPr>
            <a:picLocks noGrp="1" noChangeAspect="1" noChangeArrowheads="1"/>
          </p:cNvPicPr>
          <p:nvPr>
            <p:ph idx="1"/>
          </p:nvPr>
        </p:nvPicPr>
        <p:blipFill>
          <a:blip r:embed="rId2" cstate="print"/>
          <a:srcRect t="6035"/>
          <a:stretch>
            <a:fillRect/>
          </a:stretch>
        </p:blipFill>
        <p:spPr bwMode="auto">
          <a:xfrm>
            <a:off x="15240" y="2242450"/>
            <a:ext cx="2319251" cy="2044925"/>
          </a:xfrm>
          <a:prstGeom prst="rect">
            <a:avLst/>
          </a:prstGeom>
          <a:ln>
            <a:noFill/>
          </a:ln>
          <a:effectLst>
            <a:softEdge rad="112500"/>
          </a:effectLst>
        </p:spPr>
      </p:pic>
      <p:pic>
        <p:nvPicPr>
          <p:cNvPr id="5" name="Picture 2"/>
          <p:cNvPicPr>
            <a:picLocks noChangeAspect="1" noChangeArrowheads="1"/>
          </p:cNvPicPr>
          <p:nvPr/>
        </p:nvPicPr>
        <p:blipFill>
          <a:blip r:embed="rId3" cstate="print"/>
          <a:srcRect/>
          <a:stretch>
            <a:fillRect/>
          </a:stretch>
        </p:blipFill>
        <p:spPr bwMode="auto">
          <a:xfrm>
            <a:off x="2057400" y="2290267"/>
            <a:ext cx="3009176" cy="1828800"/>
          </a:xfrm>
          <a:prstGeom prst="rect">
            <a:avLst/>
          </a:prstGeom>
          <a:ln>
            <a:noFill/>
          </a:ln>
          <a:effectLst>
            <a:softEdge rad="112500"/>
          </a:effectLst>
        </p:spPr>
      </p:pic>
      <p:pic>
        <p:nvPicPr>
          <p:cNvPr id="8" name="Picture 2" descr="E:\Vanilla Course\Lord Howe 126.jpg"/>
          <p:cNvPicPr>
            <a:picLocks noChangeArrowheads="1"/>
          </p:cNvPicPr>
          <p:nvPr/>
        </p:nvPicPr>
        <p:blipFill>
          <a:blip r:embed="rId4" cstate="print"/>
          <a:srcRect l="3043" t="3610" r="6610" b="10475"/>
          <a:stretch>
            <a:fillRect/>
          </a:stretch>
        </p:blipFill>
        <p:spPr bwMode="auto">
          <a:xfrm>
            <a:off x="5298721" y="4011655"/>
            <a:ext cx="2019843" cy="1828800"/>
          </a:xfrm>
          <a:prstGeom prst="rect">
            <a:avLst/>
          </a:prstGeom>
          <a:ln>
            <a:noFill/>
          </a:ln>
          <a:effectLst>
            <a:softEdge rad="112500"/>
          </a:effectLst>
        </p:spPr>
      </p:pic>
      <p:pic>
        <p:nvPicPr>
          <p:cNvPr id="9" name="Picture 3"/>
          <p:cNvPicPr>
            <a:picLocks noChangeAspect="1" noChangeArrowheads="1"/>
          </p:cNvPicPr>
          <p:nvPr/>
        </p:nvPicPr>
        <p:blipFill>
          <a:blip r:embed="rId5" cstate="print"/>
          <a:srcRect/>
          <a:stretch>
            <a:fillRect/>
          </a:stretch>
        </p:blipFill>
        <p:spPr bwMode="auto">
          <a:xfrm>
            <a:off x="4294632" y="2269785"/>
            <a:ext cx="3471863" cy="1828800"/>
          </a:xfrm>
          <a:prstGeom prst="rect">
            <a:avLst/>
          </a:prstGeom>
          <a:ln>
            <a:noFill/>
          </a:ln>
          <a:effectLst>
            <a:softEdge rad="112500"/>
          </a:effectLst>
        </p:spPr>
      </p:pic>
      <p:pic>
        <p:nvPicPr>
          <p:cNvPr id="6" name="Picture 13" descr="DSCI0040"/>
          <p:cNvPicPr>
            <a:picLocks noChangeArrowheads="1"/>
          </p:cNvPicPr>
          <p:nvPr/>
        </p:nvPicPr>
        <p:blipFill>
          <a:blip r:embed="rId6" cstate="print"/>
          <a:srcRect l="5042" t="4652" r="9706" b="17903"/>
          <a:stretch>
            <a:fillRect/>
          </a:stretch>
        </p:blipFill>
        <p:spPr bwMode="auto">
          <a:xfrm>
            <a:off x="7035146" y="3184185"/>
            <a:ext cx="2192784" cy="1700405"/>
          </a:xfrm>
          <a:prstGeom prst="rect">
            <a:avLst/>
          </a:prstGeom>
          <a:ln>
            <a:noFill/>
          </a:ln>
          <a:effectLst>
            <a:softEdge rad="112500"/>
          </a:effectLst>
        </p:spPr>
      </p:pic>
      <p:pic>
        <p:nvPicPr>
          <p:cNvPr id="7" name="Picture 10" descr="coffee pix"/>
          <p:cNvPicPr>
            <a:picLocks noChangeArrowheads="1"/>
          </p:cNvPicPr>
          <p:nvPr/>
        </p:nvPicPr>
        <p:blipFill>
          <a:blip r:embed="rId7" cstate="print"/>
          <a:srcRect l="3761" t="2910" r="8699" b="7611"/>
          <a:stretch>
            <a:fillRect/>
          </a:stretch>
        </p:blipFill>
        <p:spPr bwMode="auto">
          <a:xfrm>
            <a:off x="6933117" y="1537785"/>
            <a:ext cx="2246662" cy="1846683"/>
          </a:xfrm>
          <a:prstGeom prst="rect">
            <a:avLst/>
          </a:prstGeom>
          <a:ln>
            <a:noFill/>
          </a:ln>
          <a:effectLst>
            <a:softEdge rad="112500"/>
          </a:effectLst>
        </p:spPr>
      </p:pic>
      <p:pic>
        <p:nvPicPr>
          <p:cNvPr id="11" name="Picture 10" descr="Caps-Fusion-tech-brochure2.bmp"/>
          <p:cNvPicPr>
            <a:picLocks noChangeAspect="1"/>
          </p:cNvPicPr>
          <p:nvPr/>
        </p:nvPicPr>
        <p:blipFill>
          <a:blip r:embed="rId8" cstate="print"/>
          <a:stretch>
            <a:fillRect/>
          </a:stretch>
        </p:blipFill>
        <p:spPr>
          <a:xfrm>
            <a:off x="2442059" y="3821155"/>
            <a:ext cx="3276600" cy="2209800"/>
          </a:xfrm>
          <a:prstGeom prst="rect">
            <a:avLst/>
          </a:prstGeom>
          <a:effectLst>
            <a:softEdge rad="635000"/>
          </a:effectLst>
        </p:spPr>
      </p:pic>
      <p:pic>
        <p:nvPicPr>
          <p:cNvPr id="12" name="Picture 12" descr="IMG_0879"/>
          <p:cNvPicPr>
            <a:picLocks noChangeAspect="1" noChangeArrowheads="1"/>
          </p:cNvPicPr>
          <p:nvPr/>
        </p:nvPicPr>
        <p:blipFill>
          <a:blip r:embed="rId9" cstate="print"/>
          <a:srcRect/>
          <a:stretch>
            <a:fillRect/>
          </a:stretch>
        </p:blipFill>
        <p:spPr bwMode="auto">
          <a:xfrm>
            <a:off x="-48888" y="4129398"/>
            <a:ext cx="2792088" cy="2728601"/>
          </a:xfrm>
          <a:prstGeom prst="rect">
            <a:avLst/>
          </a:prstGeom>
          <a:ln>
            <a:noFill/>
          </a:ln>
          <a:effectLst>
            <a:softEdge rad="112500"/>
          </a:effectLst>
        </p:spPr>
      </p:pic>
      <p:pic>
        <p:nvPicPr>
          <p:cNvPr id="16" name="Content Placeholder 6" descr="GILBERT AIKAHO 007.jpg"/>
          <p:cNvPicPr>
            <a:picLocks noChangeAspect="1"/>
          </p:cNvPicPr>
          <p:nvPr/>
        </p:nvPicPr>
        <p:blipFill>
          <a:blip r:embed="rId10" cstate="print"/>
          <a:srcRect/>
          <a:stretch>
            <a:fillRect/>
          </a:stretch>
        </p:blipFill>
        <p:spPr>
          <a:xfrm>
            <a:off x="6685280" y="-65500"/>
            <a:ext cx="2590800" cy="1697037"/>
          </a:xfrm>
          <a:prstGeom prst="rect">
            <a:avLst/>
          </a:prstGeom>
          <a:ln>
            <a:noFill/>
          </a:ln>
          <a:effectLst>
            <a:softEdge rad="112500"/>
          </a:effectLst>
        </p:spPr>
      </p:pic>
      <p:sp>
        <p:nvSpPr>
          <p:cNvPr id="17" name="TextBox 16"/>
          <p:cNvSpPr txBox="1"/>
          <p:nvPr/>
        </p:nvSpPr>
        <p:spPr>
          <a:xfrm>
            <a:off x="449956" y="1305341"/>
            <a:ext cx="3566440" cy="1200329"/>
          </a:xfrm>
          <a:prstGeom prst="rect">
            <a:avLst/>
          </a:prstGeom>
          <a:noFill/>
        </p:spPr>
        <p:txBody>
          <a:bodyPr wrap="square" rtlCol="0">
            <a:spAutoFit/>
          </a:bodyPr>
          <a:lstStyle/>
          <a:p>
            <a:r>
              <a:rPr lang="en-US" b="1" dirty="0" smtClean="0">
                <a:ln w="11430"/>
                <a:solidFill>
                  <a:srgbClr val="FFFF00"/>
                </a:solidFill>
                <a:effectLst>
                  <a:outerShdw blurRad="50800" dist="39000" dir="5460000" algn="tl">
                    <a:srgbClr val="000000">
                      <a:alpha val="38000"/>
                    </a:srgbClr>
                  </a:outerShdw>
                </a:effectLst>
                <a:latin typeface="Papyrus" panose="03070502060502030205" pitchFamily="66" charset="0"/>
              </a:rPr>
              <a:t>Dos: The Ministry under its ongoing </a:t>
            </a:r>
            <a:r>
              <a:rPr lang="en-US" b="1" dirty="0" err="1" smtClean="0">
                <a:ln w="11430"/>
                <a:solidFill>
                  <a:srgbClr val="FFFF00"/>
                </a:solidFill>
                <a:effectLst>
                  <a:outerShdw blurRad="50800" dist="39000" dir="5460000" algn="tl">
                    <a:srgbClr val="000000">
                      <a:alpha val="38000"/>
                    </a:srgbClr>
                  </a:outerShdw>
                </a:effectLst>
                <a:latin typeface="Papyrus" panose="03070502060502030205" pitchFamily="66" charset="0"/>
              </a:rPr>
              <a:t>programmes</a:t>
            </a:r>
            <a:r>
              <a:rPr lang="en-US" b="1" dirty="0" smtClean="0">
                <a:ln w="11430"/>
                <a:solidFill>
                  <a:srgbClr val="FFFF00"/>
                </a:solidFill>
                <a:effectLst>
                  <a:outerShdw blurRad="50800" dist="39000" dir="5460000" algn="tl">
                    <a:srgbClr val="000000">
                      <a:alpha val="38000"/>
                    </a:srgbClr>
                  </a:outerShdw>
                </a:effectLst>
                <a:latin typeface="Papyrus" panose="03070502060502030205" pitchFamily="66" charset="0"/>
              </a:rPr>
              <a:t> supports the development of these sub-sectors:</a:t>
            </a:r>
          </a:p>
          <a:p>
            <a:endParaRPr lang="en-AU" dirty="0"/>
          </a:p>
        </p:txBody>
      </p:sp>
      <p:sp>
        <p:nvSpPr>
          <p:cNvPr id="18" name="TextBox 17"/>
          <p:cNvSpPr txBox="1"/>
          <p:nvPr/>
        </p:nvSpPr>
        <p:spPr>
          <a:xfrm>
            <a:off x="502854" y="2352216"/>
            <a:ext cx="1702890" cy="369332"/>
          </a:xfrm>
          <a:prstGeom prst="rect">
            <a:avLst/>
          </a:prstGeom>
          <a:noFill/>
        </p:spPr>
        <p:txBody>
          <a:bodyPr wrap="square" rtlCol="0">
            <a:spAutoFit/>
          </a:bodyPr>
          <a:lstStyle/>
          <a:p>
            <a:r>
              <a:rPr lang="en-US" dirty="0" smtClean="0">
                <a:solidFill>
                  <a:srgbClr val="FFFF00"/>
                </a:solidFill>
              </a:rPr>
              <a:t>COCONUT</a:t>
            </a:r>
            <a:endParaRPr lang="en-AU" dirty="0">
              <a:solidFill>
                <a:srgbClr val="FFFF00"/>
              </a:solidFill>
            </a:endParaRPr>
          </a:p>
        </p:txBody>
      </p:sp>
      <p:sp>
        <p:nvSpPr>
          <p:cNvPr id="19" name="TextBox 18"/>
          <p:cNvSpPr txBox="1"/>
          <p:nvPr/>
        </p:nvSpPr>
        <p:spPr>
          <a:xfrm>
            <a:off x="6933117" y="1152091"/>
            <a:ext cx="1222644" cy="369332"/>
          </a:xfrm>
          <a:prstGeom prst="rect">
            <a:avLst/>
          </a:prstGeom>
          <a:noFill/>
        </p:spPr>
        <p:txBody>
          <a:bodyPr wrap="square" rtlCol="0">
            <a:spAutoFit/>
          </a:bodyPr>
          <a:lstStyle/>
          <a:p>
            <a:r>
              <a:rPr lang="en-US" dirty="0" smtClean="0">
                <a:solidFill>
                  <a:srgbClr val="FFFF00"/>
                </a:solidFill>
              </a:rPr>
              <a:t>PIGS</a:t>
            </a:r>
            <a:endParaRPr lang="en-AU" dirty="0">
              <a:solidFill>
                <a:srgbClr val="FFFF00"/>
              </a:solidFill>
            </a:endParaRPr>
          </a:p>
        </p:txBody>
      </p:sp>
      <p:sp>
        <p:nvSpPr>
          <p:cNvPr id="20" name="TextBox 19"/>
          <p:cNvSpPr txBox="1"/>
          <p:nvPr/>
        </p:nvSpPr>
        <p:spPr>
          <a:xfrm>
            <a:off x="3116316" y="3670527"/>
            <a:ext cx="1124340" cy="369332"/>
          </a:xfrm>
          <a:prstGeom prst="rect">
            <a:avLst/>
          </a:prstGeom>
          <a:noFill/>
        </p:spPr>
        <p:txBody>
          <a:bodyPr wrap="square" rtlCol="0">
            <a:spAutoFit/>
          </a:bodyPr>
          <a:lstStyle/>
          <a:p>
            <a:r>
              <a:rPr lang="en-US" dirty="0" smtClean="0">
                <a:solidFill>
                  <a:srgbClr val="FFFF00"/>
                </a:solidFill>
              </a:rPr>
              <a:t>COCOA</a:t>
            </a:r>
            <a:endParaRPr lang="en-AU" dirty="0">
              <a:solidFill>
                <a:srgbClr val="FFFF00"/>
              </a:solidFill>
            </a:endParaRPr>
          </a:p>
        </p:txBody>
      </p:sp>
      <p:sp>
        <p:nvSpPr>
          <p:cNvPr id="21" name="TextBox 20"/>
          <p:cNvSpPr txBox="1"/>
          <p:nvPr/>
        </p:nvSpPr>
        <p:spPr>
          <a:xfrm>
            <a:off x="8414107" y="4089530"/>
            <a:ext cx="869084" cy="369332"/>
          </a:xfrm>
          <a:prstGeom prst="rect">
            <a:avLst/>
          </a:prstGeom>
          <a:noFill/>
        </p:spPr>
        <p:txBody>
          <a:bodyPr wrap="square" rtlCol="0">
            <a:spAutoFit/>
          </a:bodyPr>
          <a:lstStyle/>
          <a:p>
            <a:r>
              <a:rPr lang="en-US" dirty="0" smtClean="0">
                <a:solidFill>
                  <a:srgbClr val="FFFF00"/>
                </a:solidFill>
              </a:rPr>
              <a:t>KAVA</a:t>
            </a:r>
            <a:endParaRPr lang="en-AU" dirty="0">
              <a:solidFill>
                <a:srgbClr val="FFFF00"/>
              </a:solidFill>
            </a:endParaRPr>
          </a:p>
        </p:txBody>
      </p:sp>
      <p:sp>
        <p:nvSpPr>
          <p:cNvPr id="22" name="TextBox 21"/>
          <p:cNvSpPr txBox="1"/>
          <p:nvPr/>
        </p:nvSpPr>
        <p:spPr>
          <a:xfrm>
            <a:off x="7951456" y="2343854"/>
            <a:ext cx="1118743" cy="377694"/>
          </a:xfrm>
          <a:prstGeom prst="rect">
            <a:avLst/>
          </a:prstGeom>
          <a:noFill/>
        </p:spPr>
        <p:txBody>
          <a:bodyPr wrap="square" rtlCol="0">
            <a:spAutoFit/>
          </a:bodyPr>
          <a:lstStyle/>
          <a:p>
            <a:r>
              <a:rPr lang="en-US" dirty="0" smtClean="0">
                <a:solidFill>
                  <a:srgbClr val="FFFF00"/>
                </a:solidFill>
              </a:rPr>
              <a:t>COFFEE</a:t>
            </a:r>
            <a:endParaRPr lang="en-AU" dirty="0">
              <a:solidFill>
                <a:srgbClr val="FFFF00"/>
              </a:solidFill>
            </a:endParaRPr>
          </a:p>
        </p:txBody>
      </p:sp>
      <p:sp>
        <p:nvSpPr>
          <p:cNvPr id="23" name="TextBox 22"/>
          <p:cNvSpPr txBox="1"/>
          <p:nvPr/>
        </p:nvSpPr>
        <p:spPr>
          <a:xfrm>
            <a:off x="5292451" y="4009961"/>
            <a:ext cx="1140348" cy="369332"/>
          </a:xfrm>
          <a:prstGeom prst="rect">
            <a:avLst/>
          </a:prstGeom>
          <a:noFill/>
        </p:spPr>
        <p:txBody>
          <a:bodyPr wrap="square" rtlCol="0">
            <a:spAutoFit/>
          </a:bodyPr>
          <a:lstStyle/>
          <a:p>
            <a:r>
              <a:rPr lang="en-US" dirty="0" smtClean="0">
                <a:solidFill>
                  <a:srgbClr val="FFFF00"/>
                </a:solidFill>
              </a:rPr>
              <a:t>VANILLA</a:t>
            </a:r>
            <a:endParaRPr lang="en-AU" dirty="0">
              <a:solidFill>
                <a:srgbClr val="FFFF00"/>
              </a:solidFill>
            </a:endParaRPr>
          </a:p>
        </p:txBody>
      </p:sp>
      <p:sp>
        <p:nvSpPr>
          <p:cNvPr id="24" name="TextBox 23"/>
          <p:cNvSpPr txBox="1"/>
          <p:nvPr/>
        </p:nvSpPr>
        <p:spPr>
          <a:xfrm>
            <a:off x="3915721" y="5561540"/>
            <a:ext cx="1372233" cy="369332"/>
          </a:xfrm>
          <a:prstGeom prst="rect">
            <a:avLst/>
          </a:prstGeom>
          <a:noFill/>
        </p:spPr>
        <p:txBody>
          <a:bodyPr wrap="square" rtlCol="0">
            <a:spAutoFit/>
          </a:bodyPr>
          <a:lstStyle/>
          <a:p>
            <a:r>
              <a:rPr lang="en-US" dirty="0" smtClean="0">
                <a:solidFill>
                  <a:srgbClr val="FFFF00"/>
                </a:solidFill>
              </a:rPr>
              <a:t>CHILLI</a:t>
            </a:r>
            <a:endParaRPr lang="en-AU" dirty="0">
              <a:solidFill>
                <a:srgbClr val="FFFF00"/>
              </a:solidFill>
            </a:endParaRPr>
          </a:p>
        </p:txBody>
      </p:sp>
      <p:sp>
        <p:nvSpPr>
          <p:cNvPr id="25" name="TextBox 24"/>
          <p:cNvSpPr txBox="1"/>
          <p:nvPr/>
        </p:nvSpPr>
        <p:spPr>
          <a:xfrm>
            <a:off x="248157" y="4287376"/>
            <a:ext cx="1187994" cy="369332"/>
          </a:xfrm>
          <a:prstGeom prst="rect">
            <a:avLst/>
          </a:prstGeom>
          <a:noFill/>
        </p:spPr>
        <p:txBody>
          <a:bodyPr wrap="square" rtlCol="0">
            <a:spAutoFit/>
          </a:bodyPr>
          <a:lstStyle/>
          <a:p>
            <a:r>
              <a:rPr lang="en-US" dirty="0" smtClean="0">
                <a:solidFill>
                  <a:srgbClr val="FFFF00"/>
                </a:solidFill>
              </a:rPr>
              <a:t>POULTRY</a:t>
            </a:r>
            <a:endParaRPr lang="en-AU" dirty="0">
              <a:solidFill>
                <a:srgbClr val="FFFF00"/>
              </a:solidFill>
            </a:endParaRPr>
          </a:p>
        </p:txBody>
      </p:sp>
      <p:sp>
        <p:nvSpPr>
          <p:cNvPr id="26" name="TextBox 25"/>
          <p:cNvSpPr txBox="1"/>
          <p:nvPr/>
        </p:nvSpPr>
        <p:spPr>
          <a:xfrm>
            <a:off x="5963435" y="3546281"/>
            <a:ext cx="1217717" cy="369332"/>
          </a:xfrm>
          <a:prstGeom prst="rect">
            <a:avLst/>
          </a:prstGeom>
          <a:noFill/>
        </p:spPr>
        <p:txBody>
          <a:bodyPr wrap="square" rtlCol="0">
            <a:spAutoFit/>
          </a:bodyPr>
          <a:lstStyle/>
          <a:p>
            <a:r>
              <a:rPr lang="en-US" dirty="0" smtClean="0">
                <a:solidFill>
                  <a:srgbClr val="FFFF00"/>
                </a:solidFill>
              </a:rPr>
              <a:t>FRUITS</a:t>
            </a:r>
            <a:endParaRPr lang="en-AU" dirty="0">
              <a:solidFill>
                <a:srgbClr val="FFFF00"/>
              </a:solidFill>
            </a:endParaRPr>
          </a:p>
        </p:txBody>
      </p:sp>
      <p:sp>
        <p:nvSpPr>
          <p:cNvPr id="27" name="Oval 26"/>
          <p:cNvSpPr/>
          <p:nvPr/>
        </p:nvSpPr>
        <p:spPr>
          <a:xfrm>
            <a:off x="6860447" y="4730613"/>
            <a:ext cx="2358236" cy="2149566"/>
          </a:xfrm>
          <a:prstGeom prst="ellipse">
            <a:avLst/>
          </a:prstGeom>
          <a:blipFill rotWithShape="1">
            <a:blip r:embed="rId11"/>
            <a:stretch>
              <a:fillRect/>
            </a:stretch>
          </a:blipFill>
          <a:effectLst>
            <a:softEdge rad="12700"/>
          </a:effectLst>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8" name="Rectangle 27"/>
          <p:cNvSpPr/>
          <p:nvPr/>
        </p:nvSpPr>
        <p:spPr>
          <a:xfrm>
            <a:off x="7272845" y="4880336"/>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Box 28"/>
          <p:cNvSpPr txBox="1"/>
          <p:nvPr/>
        </p:nvSpPr>
        <p:spPr>
          <a:xfrm>
            <a:off x="7544439" y="4880336"/>
            <a:ext cx="1304210" cy="377464"/>
          </a:xfrm>
          <a:prstGeom prst="rect">
            <a:avLst/>
          </a:prstGeom>
          <a:noFill/>
        </p:spPr>
        <p:txBody>
          <a:bodyPr wrap="square" rtlCol="0">
            <a:spAutoFit/>
          </a:bodyPr>
          <a:lstStyle/>
          <a:p>
            <a:r>
              <a:rPr lang="en-US" dirty="0" smtClean="0">
                <a:solidFill>
                  <a:srgbClr val="FFFF00"/>
                </a:solidFill>
              </a:rPr>
              <a:t>OIL PALM</a:t>
            </a:r>
            <a:endParaRPr lang="en-AU" dirty="0">
              <a:solidFill>
                <a:srgbClr val="FFFF00"/>
              </a:solidFill>
            </a:endParaRP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44229" y="609599"/>
            <a:ext cx="2045430" cy="1826317"/>
          </a:xfrm>
          <a:prstGeom prst="rect">
            <a:avLst/>
          </a:prstGeom>
          <a:effectLst>
            <a:softEdge rad="127000"/>
          </a:effectLst>
        </p:spPr>
      </p:pic>
      <p:sp>
        <p:nvSpPr>
          <p:cNvPr id="31" name="TextBox 30"/>
          <p:cNvSpPr txBox="1"/>
          <p:nvPr/>
        </p:nvSpPr>
        <p:spPr>
          <a:xfrm>
            <a:off x="5029199" y="609600"/>
            <a:ext cx="1831247" cy="338554"/>
          </a:xfrm>
          <a:prstGeom prst="rect">
            <a:avLst/>
          </a:prstGeom>
          <a:noFill/>
        </p:spPr>
        <p:txBody>
          <a:bodyPr wrap="square" rtlCol="0">
            <a:spAutoFit/>
          </a:bodyPr>
          <a:lstStyle/>
          <a:p>
            <a:r>
              <a:rPr lang="en-US" sz="1600" dirty="0" smtClean="0">
                <a:solidFill>
                  <a:srgbClr val="0070C0"/>
                </a:solidFill>
              </a:rPr>
              <a:t>FLORICULTURE</a:t>
            </a:r>
            <a:endParaRPr lang="en-AU" sz="1600" dirty="0">
              <a:solidFill>
                <a:srgbClr val="0070C0"/>
              </a:solidFill>
            </a:endParaRPr>
          </a:p>
        </p:txBody>
      </p:sp>
    </p:spTree>
    <p:extLst>
      <p:ext uri="{BB962C8B-B14F-4D97-AF65-F5344CB8AC3E}">
        <p14:creationId xmlns:p14="http://schemas.microsoft.com/office/powerpoint/2010/main" val="35307403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81000"/>
            <a:ext cx="6347713" cy="1057275"/>
          </a:xfrm>
        </p:spPr>
        <p:txBody>
          <a:bodyPr>
            <a:normAutofit fontScale="90000"/>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Papyrus" panose="03070502060502030205" pitchFamily="66" charset="0"/>
              </a:rPr>
              <a:t>Growing Agriculture &amp; Livelihoods</a:t>
            </a:r>
            <a:b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Papyrus" panose="03070502060502030205" pitchFamily="66" charset="0"/>
              </a:rPr>
            </a:b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Papyrus" panose="03070502060502030205" pitchFamily="66" charset="0"/>
              </a:rPr>
              <a:t>DOs &amp; DON’Ts </a:t>
            </a:r>
            <a:endParaRPr lang="en-AU" dirty="0"/>
          </a:p>
        </p:txBody>
      </p:sp>
      <p:pic>
        <p:nvPicPr>
          <p:cNvPr id="4" name="Content Placeholder 3"/>
          <p:cNvPicPr>
            <a:picLocks noGrp="1" noChangeAspect="1" noChangeArrowheads="1"/>
          </p:cNvPicPr>
          <p:nvPr>
            <p:ph idx="1"/>
          </p:nvPr>
        </p:nvPicPr>
        <p:blipFill>
          <a:blip r:embed="rId2" cstate="print"/>
          <a:srcRect/>
          <a:stretch>
            <a:fillRect/>
          </a:stretch>
        </p:blipFill>
        <p:spPr bwMode="auto">
          <a:xfrm>
            <a:off x="4724401" y="3810000"/>
            <a:ext cx="4419599" cy="3048000"/>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438275"/>
            <a:ext cx="4219575" cy="2447925"/>
          </a:xfrm>
          <a:prstGeom prst="rect">
            <a:avLst/>
          </a:prstGeom>
          <a:effectLst>
            <a:softEdge rad="127000"/>
          </a:effectLst>
        </p:spPr>
      </p:pic>
      <p:sp>
        <p:nvSpPr>
          <p:cNvPr id="6" name="TextBox 5"/>
          <p:cNvSpPr txBox="1"/>
          <p:nvPr/>
        </p:nvSpPr>
        <p:spPr>
          <a:xfrm>
            <a:off x="609599" y="1828800"/>
            <a:ext cx="4267201" cy="1846659"/>
          </a:xfrm>
          <a:prstGeom prst="rect">
            <a:avLst/>
          </a:prstGeom>
          <a:noFill/>
        </p:spPr>
        <p:txBody>
          <a:bodyPr wrap="square" rtlCol="0">
            <a:spAutoFit/>
          </a:bodyPr>
          <a:lstStyle/>
          <a:p>
            <a:r>
              <a:rPr lang="en-US" dirty="0" smtClean="0">
                <a:solidFill>
                  <a:srgbClr val="FFFF00"/>
                </a:solidFill>
                <a:latin typeface="Papyrus" panose="03070502060502030205" pitchFamily="66" charset="0"/>
              </a:rPr>
              <a:t>DON’TS: - For health reasons these crops are not encouraged to be grown:</a:t>
            </a:r>
          </a:p>
          <a:p>
            <a:endParaRPr lang="en-US" dirty="0">
              <a:solidFill>
                <a:srgbClr val="FFFF00"/>
              </a:solidFill>
              <a:latin typeface="Papyrus" panose="03070502060502030205" pitchFamily="66" charset="0"/>
            </a:endParaRPr>
          </a:p>
          <a:p>
            <a:pPr marL="285750" indent="-285750">
              <a:buFontTx/>
              <a:buChar char="-"/>
            </a:pPr>
            <a:r>
              <a:rPr lang="en-US" sz="2000" b="1" dirty="0" err="1" smtClean="0">
                <a:solidFill>
                  <a:srgbClr val="FFFF00"/>
                </a:solidFill>
                <a:latin typeface="Papyrus" panose="03070502060502030205" pitchFamily="66" charset="0"/>
              </a:rPr>
              <a:t>Beetlenut</a:t>
            </a:r>
            <a:endParaRPr lang="en-US" sz="2000" b="1" dirty="0" smtClean="0">
              <a:solidFill>
                <a:srgbClr val="FFFF00"/>
              </a:solidFill>
              <a:latin typeface="Papyrus" panose="03070502060502030205" pitchFamily="66" charset="0"/>
            </a:endParaRPr>
          </a:p>
          <a:p>
            <a:r>
              <a:rPr lang="en-US" sz="2000" b="1" dirty="0" smtClean="0">
                <a:solidFill>
                  <a:srgbClr val="FFFF00"/>
                </a:solidFill>
                <a:latin typeface="Papyrus" panose="03070502060502030205" pitchFamily="66" charset="0"/>
              </a:rPr>
              <a:t>-   Tobacco</a:t>
            </a:r>
          </a:p>
          <a:p>
            <a:r>
              <a:rPr lang="en-US" sz="2000" b="1" dirty="0" smtClean="0">
                <a:solidFill>
                  <a:srgbClr val="FFFF00"/>
                </a:solidFill>
                <a:latin typeface="Papyrus" panose="03070502060502030205" pitchFamily="66" charset="0"/>
              </a:rPr>
              <a:t>-   </a:t>
            </a:r>
            <a:r>
              <a:rPr lang="en-US" sz="2000" b="1" dirty="0" err="1" smtClean="0">
                <a:solidFill>
                  <a:srgbClr val="FFFF00"/>
                </a:solidFill>
                <a:latin typeface="Papyrus" panose="03070502060502030205" pitchFamily="66" charset="0"/>
              </a:rPr>
              <a:t>Marujuana</a:t>
            </a:r>
            <a:endParaRPr lang="en-AU" sz="2000" b="1" dirty="0">
              <a:solidFill>
                <a:srgbClr val="FFFF00"/>
              </a:solidFill>
              <a:latin typeface="Papyrus" panose="03070502060502030205" pitchFamily="66" charset="0"/>
            </a:endParaRPr>
          </a:p>
        </p:txBody>
      </p:sp>
    </p:spTree>
    <p:extLst>
      <p:ext uri="{BB962C8B-B14F-4D97-AF65-F5344CB8AC3E}">
        <p14:creationId xmlns:p14="http://schemas.microsoft.com/office/powerpoint/2010/main" val="4069717020"/>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3989</TotalTime>
  <Words>900</Words>
  <Application>Microsoft Office PowerPoint</Application>
  <PresentationFormat>On-screen Show (4:3)</PresentationFormat>
  <Paragraphs>159</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Facet</vt:lpstr>
      <vt:lpstr> PIPSO RoundTable Workshop 27 – 28 September 2017    MINISTRY OF AGRICULTURE  AND LIVESTOCK   “Modernising  the Agriculture Sector and addressing Nutrition, NCDs, and Food Security”  </vt:lpstr>
      <vt:lpstr>Presentation</vt:lpstr>
      <vt:lpstr>Introduction</vt:lpstr>
      <vt:lpstr>PowerPoint Presentation</vt:lpstr>
      <vt:lpstr>PowerPoint Presentation</vt:lpstr>
      <vt:lpstr>PowerPoint Presentation</vt:lpstr>
      <vt:lpstr>Growing Agriculture &amp; Food Security</vt:lpstr>
      <vt:lpstr>Growing Agriculture &amp; Livelihoods DOs &amp; DON’Ts </vt:lpstr>
      <vt:lpstr>Growing Agriculture &amp; Livelihoods DOs &amp; DON’Ts </vt:lpstr>
      <vt:lpstr>Agriculture: nutrition and NCDs</vt:lpstr>
      <vt:lpstr>Challenges &amp; Vulnerabilities</vt:lpstr>
      <vt:lpstr>Opportunities for agribusiness</vt:lpstr>
      <vt:lpstr>Opportunities for agribusiness</vt:lpstr>
      <vt:lpstr>Opportunities for agribusiness</vt:lpstr>
      <vt:lpstr>PowerPoint Presentation</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MINISTRY OF AGRICULTURE AND LIVESTOCK IMPLEMENTATION OF DCC GOVERNMENT POLICY- UPDATE</dc:title>
  <dc:creator>Jimi Saelea</dc:creator>
  <cp:lastModifiedBy> MAL</cp:lastModifiedBy>
  <cp:revision>338</cp:revision>
  <cp:lastPrinted>2016-02-07T05:45:55Z</cp:lastPrinted>
  <dcterms:created xsi:type="dcterms:W3CDTF">2006-08-16T00:00:00Z</dcterms:created>
  <dcterms:modified xsi:type="dcterms:W3CDTF">2017-09-26T21:14:09Z</dcterms:modified>
</cp:coreProperties>
</file>