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5"/>
  </p:notesMasterIdLst>
  <p:handoutMasterIdLst>
    <p:handoutMasterId r:id="rId56"/>
  </p:handoutMasterIdLst>
  <p:sldIdLst>
    <p:sldId id="256" r:id="rId2"/>
    <p:sldId id="386" r:id="rId3"/>
    <p:sldId id="315" r:id="rId4"/>
    <p:sldId id="316" r:id="rId5"/>
    <p:sldId id="317" r:id="rId6"/>
    <p:sldId id="393" r:id="rId7"/>
    <p:sldId id="318" r:id="rId8"/>
    <p:sldId id="396" r:id="rId9"/>
    <p:sldId id="388" r:id="rId10"/>
    <p:sldId id="387" r:id="rId11"/>
    <p:sldId id="400" r:id="rId12"/>
    <p:sldId id="391" r:id="rId13"/>
    <p:sldId id="392" r:id="rId14"/>
    <p:sldId id="319" r:id="rId15"/>
    <p:sldId id="284" r:id="rId16"/>
    <p:sldId id="399" r:id="rId17"/>
    <p:sldId id="367" r:id="rId18"/>
    <p:sldId id="364" r:id="rId19"/>
    <p:sldId id="366" r:id="rId20"/>
    <p:sldId id="368" r:id="rId21"/>
    <p:sldId id="287" r:id="rId22"/>
    <p:sldId id="361" r:id="rId23"/>
    <p:sldId id="370" r:id="rId24"/>
    <p:sldId id="371" r:id="rId25"/>
    <p:sldId id="382" r:id="rId26"/>
    <p:sldId id="375" r:id="rId27"/>
    <p:sldId id="359" r:id="rId28"/>
    <p:sldId id="283" r:id="rId29"/>
    <p:sldId id="292" r:id="rId30"/>
    <p:sldId id="308" r:id="rId31"/>
    <p:sldId id="397" r:id="rId32"/>
    <p:sldId id="383" r:id="rId33"/>
    <p:sldId id="398" r:id="rId34"/>
    <p:sldId id="258" r:id="rId35"/>
    <p:sldId id="384" r:id="rId36"/>
    <p:sldId id="259" r:id="rId37"/>
    <p:sldId id="260" r:id="rId38"/>
    <p:sldId id="274" r:id="rId39"/>
    <p:sldId id="275" r:id="rId40"/>
    <p:sldId id="272" r:id="rId41"/>
    <p:sldId id="271" r:id="rId42"/>
    <p:sldId id="261" r:id="rId43"/>
    <p:sldId id="262" r:id="rId44"/>
    <p:sldId id="263" r:id="rId45"/>
    <p:sldId id="264" r:id="rId46"/>
    <p:sldId id="265" r:id="rId47"/>
    <p:sldId id="276" r:id="rId48"/>
    <p:sldId id="270" r:id="rId49"/>
    <p:sldId id="266" r:id="rId50"/>
    <p:sldId id="273" r:id="rId51"/>
    <p:sldId id="267" r:id="rId52"/>
    <p:sldId id="268" r:id="rId53"/>
    <p:sldId id="309" r:id="rId5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93817" autoAdjust="0"/>
  </p:normalViewPr>
  <p:slideViewPr>
    <p:cSldViewPr snapToGrid="0" snapToObjects="1">
      <p:cViewPr varScale="1">
        <p:scale>
          <a:sx n="63" d="100"/>
          <a:sy n="63" d="100"/>
        </p:scale>
        <p:origin x="676" y="3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51" d="100"/>
          <a:sy n="51" d="100"/>
        </p:scale>
        <p:origin x="1944" y="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FBE954-CF09-4573-9249-BBBF965259F0}" type="doc">
      <dgm:prSet loTypeId="urn:microsoft.com/office/officeart/2005/8/layout/pList2#2" loCatId="list" qsTypeId="urn:microsoft.com/office/officeart/2005/8/quickstyle/simple1" qsCatId="simple" csTypeId="urn:microsoft.com/office/officeart/2005/8/colors/accent1_2" csCatId="accent1" phldr="1"/>
      <dgm:spPr/>
      <dgm:t>
        <a:bodyPr/>
        <a:lstStyle/>
        <a:p>
          <a:endParaRPr lang="en-US"/>
        </a:p>
      </dgm:t>
    </dgm:pt>
    <dgm:pt modelId="{D6C6163C-5818-4FFD-AE35-D85E29787D30}">
      <dgm:prSet phldrT="[Text]"/>
      <dgm:spPr/>
      <dgm:t>
        <a:bodyPr/>
        <a:lstStyle/>
        <a:p>
          <a:r>
            <a:rPr lang="en-US" b="1" dirty="0">
              <a:solidFill>
                <a:schemeClr val="tx1"/>
              </a:solidFill>
            </a:rPr>
            <a:t>Identify</a:t>
          </a:r>
        </a:p>
      </dgm:t>
    </dgm:pt>
    <dgm:pt modelId="{E1DD36AF-1458-4FF8-9570-25711C5F0D12}" type="parTrans" cxnId="{7069ED47-6BD0-463E-AA33-94B3472ACD97}">
      <dgm:prSet/>
      <dgm:spPr/>
      <dgm:t>
        <a:bodyPr/>
        <a:lstStyle/>
        <a:p>
          <a:endParaRPr lang="en-US"/>
        </a:p>
      </dgm:t>
    </dgm:pt>
    <dgm:pt modelId="{63CFCDBA-73F9-4997-9BB1-411348ED6275}" type="sibTrans" cxnId="{7069ED47-6BD0-463E-AA33-94B3472ACD97}">
      <dgm:prSet/>
      <dgm:spPr/>
      <dgm:t>
        <a:bodyPr/>
        <a:lstStyle/>
        <a:p>
          <a:endParaRPr lang="en-US"/>
        </a:p>
      </dgm:t>
    </dgm:pt>
    <dgm:pt modelId="{8E6CFC57-D7B9-4334-89EF-B7B5F288630B}">
      <dgm:prSet phldrT="[Text]"/>
      <dgm:spPr/>
      <dgm:t>
        <a:bodyPr/>
        <a:lstStyle/>
        <a:p>
          <a:r>
            <a:rPr lang="en-US" b="1" dirty="0"/>
            <a:t>Hazards linked to the issue</a:t>
          </a:r>
        </a:p>
      </dgm:t>
    </dgm:pt>
    <dgm:pt modelId="{9CB4A651-5284-4179-95FB-692D30749F0C}" type="parTrans" cxnId="{7B4C6CAB-96E6-46D1-B65B-FEFCEA252F13}">
      <dgm:prSet/>
      <dgm:spPr/>
      <dgm:t>
        <a:bodyPr/>
        <a:lstStyle/>
        <a:p>
          <a:endParaRPr lang="en-US"/>
        </a:p>
      </dgm:t>
    </dgm:pt>
    <dgm:pt modelId="{B1B5F027-0150-4500-B4F2-46763795ABAB}" type="sibTrans" cxnId="{7B4C6CAB-96E6-46D1-B65B-FEFCEA252F13}">
      <dgm:prSet/>
      <dgm:spPr/>
      <dgm:t>
        <a:bodyPr/>
        <a:lstStyle/>
        <a:p>
          <a:endParaRPr lang="en-US"/>
        </a:p>
      </dgm:t>
    </dgm:pt>
    <dgm:pt modelId="{A5849754-5489-45BC-B0A3-9921E374981A}">
      <dgm:prSet phldrT="[Text]"/>
      <dgm:spPr/>
      <dgm:t>
        <a:bodyPr/>
        <a:lstStyle/>
        <a:p>
          <a:r>
            <a:rPr lang="en-US" b="1" dirty="0">
              <a:solidFill>
                <a:srgbClr val="FFFF00"/>
              </a:solidFill>
            </a:rPr>
            <a:t>Assess</a:t>
          </a:r>
        </a:p>
      </dgm:t>
    </dgm:pt>
    <dgm:pt modelId="{838719A9-7511-4EF8-8DF4-CF256AF506F6}" type="parTrans" cxnId="{43E945BA-BBE0-4FA2-A185-8BD9C7EF95E3}">
      <dgm:prSet/>
      <dgm:spPr/>
      <dgm:t>
        <a:bodyPr/>
        <a:lstStyle/>
        <a:p>
          <a:endParaRPr lang="en-US"/>
        </a:p>
      </dgm:t>
    </dgm:pt>
    <dgm:pt modelId="{F3CF40CC-BCCD-4BF9-85AE-3BDE2EEA7D5C}" type="sibTrans" cxnId="{43E945BA-BBE0-4FA2-A185-8BD9C7EF95E3}">
      <dgm:prSet/>
      <dgm:spPr/>
      <dgm:t>
        <a:bodyPr/>
        <a:lstStyle/>
        <a:p>
          <a:endParaRPr lang="en-US"/>
        </a:p>
      </dgm:t>
    </dgm:pt>
    <dgm:pt modelId="{950D8C78-4581-4717-8CE9-F4B2D042E866}">
      <dgm:prSet phldrT="[Text]"/>
      <dgm:spPr/>
      <dgm:t>
        <a:bodyPr/>
        <a:lstStyle/>
        <a:p>
          <a:r>
            <a:rPr lang="en-US" b="1" dirty="0"/>
            <a:t>Risks of those hazards from high to low</a:t>
          </a:r>
        </a:p>
      </dgm:t>
    </dgm:pt>
    <dgm:pt modelId="{654FCC4F-2855-43F7-82C2-6FD23BADDC13}" type="parTrans" cxnId="{A2EA7780-33B9-40CF-9BE6-1D951D96D49A}">
      <dgm:prSet/>
      <dgm:spPr/>
      <dgm:t>
        <a:bodyPr/>
        <a:lstStyle/>
        <a:p>
          <a:endParaRPr lang="en-US"/>
        </a:p>
      </dgm:t>
    </dgm:pt>
    <dgm:pt modelId="{10E53DDC-8716-4A61-9F48-1A2E44210094}" type="sibTrans" cxnId="{A2EA7780-33B9-40CF-9BE6-1D951D96D49A}">
      <dgm:prSet/>
      <dgm:spPr/>
      <dgm:t>
        <a:bodyPr/>
        <a:lstStyle/>
        <a:p>
          <a:endParaRPr lang="en-US"/>
        </a:p>
      </dgm:t>
    </dgm:pt>
    <dgm:pt modelId="{C65D8AAD-21F7-40A3-97F6-973F7642D2F2}">
      <dgm:prSet phldrT="[Text]"/>
      <dgm:spPr/>
      <dgm:t>
        <a:bodyPr/>
        <a:lstStyle/>
        <a:p>
          <a:r>
            <a:rPr lang="en-US" b="1" i="1" dirty="0">
              <a:solidFill>
                <a:srgbClr val="FF0000"/>
              </a:solidFill>
            </a:rPr>
            <a:t>Control</a:t>
          </a:r>
        </a:p>
      </dgm:t>
    </dgm:pt>
    <dgm:pt modelId="{A245C736-221B-4837-B9F0-ED17DB6B9423}" type="parTrans" cxnId="{AF2E8F52-E394-4112-B238-95B1D8D71568}">
      <dgm:prSet/>
      <dgm:spPr/>
      <dgm:t>
        <a:bodyPr/>
        <a:lstStyle/>
        <a:p>
          <a:endParaRPr lang="en-US"/>
        </a:p>
      </dgm:t>
    </dgm:pt>
    <dgm:pt modelId="{6131335D-2F57-4F3D-A366-A4A007C51151}" type="sibTrans" cxnId="{AF2E8F52-E394-4112-B238-95B1D8D71568}">
      <dgm:prSet/>
      <dgm:spPr/>
      <dgm:t>
        <a:bodyPr/>
        <a:lstStyle/>
        <a:p>
          <a:endParaRPr lang="en-US"/>
        </a:p>
      </dgm:t>
    </dgm:pt>
    <dgm:pt modelId="{82A07BD8-50D7-4A28-8F93-2ACD802D289F}">
      <dgm:prSet phldrT="[Text]"/>
      <dgm:spPr/>
      <dgm:t>
        <a:bodyPr/>
        <a:lstStyle/>
        <a:p>
          <a:r>
            <a:rPr lang="en-US" b="1" dirty="0"/>
            <a:t>By removing, isolating, systems or protection</a:t>
          </a:r>
        </a:p>
      </dgm:t>
    </dgm:pt>
    <dgm:pt modelId="{D8FFAEAE-6E6D-402C-B425-76CA760BBEE3}" type="parTrans" cxnId="{A0F129C5-990A-4D19-8ADC-79BEE9A26573}">
      <dgm:prSet/>
      <dgm:spPr/>
      <dgm:t>
        <a:bodyPr/>
        <a:lstStyle/>
        <a:p>
          <a:endParaRPr lang="en-US"/>
        </a:p>
      </dgm:t>
    </dgm:pt>
    <dgm:pt modelId="{9FB2914A-8E8F-4F5C-8B40-10081AF16817}" type="sibTrans" cxnId="{A0F129C5-990A-4D19-8ADC-79BEE9A26573}">
      <dgm:prSet/>
      <dgm:spPr/>
      <dgm:t>
        <a:bodyPr/>
        <a:lstStyle/>
        <a:p>
          <a:endParaRPr lang="en-US"/>
        </a:p>
      </dgm:t>
    </dgm:pt>
    <dgm:pt modelId="{F89E3060-F6D5-4349-A84D-24B4404717C1}" type="pres">
      <dgm:prSet presAssocID="{06FBE954-CF09-4573-9249-BBBF965259F0}" presName="Name0" presStyleCnt="0">
        <dgm:presLayoutVars>
          <dgm:dir/>
          <dgm:resizeHandles val="exact"/>
        </dgm:presLayoutVars>
      </dgm:prSet>
      <dgm:spPr/>
    </dgm:pt>
    <dgm:pt modelId="{4DC6D618-5138-4365-BAC4-736B114F8C09}" type="pres">
      <dgm:prSet presAssocID="{06FBE954-CF09-4573-9249-BBBF965259F0}" presName="bkgdShp" presStyleLbl="alignAccFollowNode1" presStyleIdx="0" presStyleCnt="1"/>
      <dgm:spPr/>
    </dgm:pt>
    <dgm:pt modelId="{92371BD9-9545-4E85-99D5-765017413803}" type="pres">
      <dgm:prSet presAssocID="{06FBE954-CF09-4573-9249-BBBF965259F0}" presName="linComp" presStyleCnt="0"/>
      <dgm:spPr/>
    </dgm:pt>
    <dgm:pt modelId="{9F4D81BE-F189-4CCE-B280-ED7F58D65BB5}" type="pres">
      <dgm:prSet presAssocID="{D6C6163C-5818-4FFD-AE35-D85E29787D30}" presName="compNode" presStyleCnt="0"/>
      <dgm:spPr/>
    </dgm:pt>
    <dgm:pt modelId="{3B8F17A1-704B-4515-A546-B1E17495E871}" type="pres">
      <dgm:prSet presAssocID="{D6C6163C-5818-4FFD-AE35-D85E29787D30}" presName="node" presStyleLbl="node1" presStyleIdx="0" presStyleCnt="3">
        <dgm:presLayoutVars>
          <dgm:bulletEnabled val="1"/>
        </dgm:presLayoutVars>
      </dgm:prSet>
      <dgm:spPr/>
    </dgm:pt>
    <dgm:pt modelId="{35F2BB46-49A4-4055-8EA0-832547973613}" type="pres">
      <dgm:prSet presAssocID="{D6C6163C-5818-4FFD-AE35-D85E29787D30}" presName="invisiNode" presStyleLbl="node1" presStyleIdx="0" presStyleCnt="3"/>
      <dgm:spPr/>
    </dgm:pt>
    <dgm:pt modelId="{F65FDCDC-F3AD-4F65-AF6F-DB589CC8F714}" type="pres">
      <dgm:prSet presAssocID="{D6C6163C-5818-4FFD-AE35-D85E29787D30}" presName="imagNode" presStyleLbl="fgImgPlace1" presStyleIdx="0" presStyleCnt="3" custScaleX="74945" custScaleY="118105"/>
      <dgm:spPr>
        <a:blipFill rotWithShape="1">
          <a:blip xmlns:r="http://schemas.openxmlformats.org/officeDocument/2006/relationships" r:embed="rId1"/>
          <a:stretch>
            <a:fillRect/>
          </a:stretch>
        </a:blipFill>
      </dgm:spPr>
    </dgm:pt>
    <dgm:pt modelId="{9EAEFFCF-34E7-464F-8A96-A661F8C40B7E}" type="pres">
      <dgm:prSet presAssocID="{63CFCDBA-73F9-4997-9BB1-411348ED6275}" presName="sibTrans" presStyleLbl="sibTrans2D1" presStyleIdx="0" presStyleCnt="0"/>
      <dgm:spPr/>
    </dgm:pt>
    <dgm:pt modelId="{549416F9-5F05-4AAD-9E54-AF4F766ADC1E}" type="pres">
      <dgm:prSet presAssocID="{A5849754-5489-45BC-B0A3-9921E374981A}" presName="compNode" presStyleCnt="0"/>
      <dgm:spPr/>
    </dgm:pt>
    <dgm:pt modelId="{856514C3-375B-4C2C-B244-F8AF7441F48A}" type="pres">
      <dgm:prSet presAssocID="{A5849754-5489-45BC-B0A3-9921E374981A}" presName="node" presStyleLbl="node1" presStyleIdx="1" presStyleCnt="3">
        <dgm:presLayoutVars>
          <dgm:bulletEnabled val="1"/>
        </dgm:presLayoutVars>
      </dgm:prSet>
      <dgm:spPr/>
    </dgm:pt>
    <dgm:pt modelId="{D078635B-6801-4428-9871-3404B820E4D2}" type="pres">
      <dgm:prSet presAssocID="{A5849754-5489-45BC-B0A3-9921E374981A}" presName="invisiNode" presStyleLbl="node1" presStyleIdx="1" presStyleCnt="3"/>
      <dgm:spPr/>
    </dgm:pt>
    <dgm:pt modelId="{74A4DA26-BA98-4D94-B548-02A1F02C6AC3}" type="pres">
      <dgm:prSet presAssocID="{A5849754-5489-45BC-B0A3-9921E374981A}" presName="imagNode" presStyleLbl="fgImgPlace1" presStyleIdx="1" presStyleCnt="3" custScaleX="117243" custScaleY="118105"/>
      <dgm:spPr>
        <a:blipFill rotWithShape="0">
          <a:blip xmlns:r="http://schemas.openxmlformats.org/officeDocument/2006/relationships" r:embed="rId2"/>
          <a:stretch>
            <a:fillRect/>
          </a:stretch>
        </a:blipFill>
      </dgm:spPr>
    </dgm:pt>
    <dgm:pt modelId="{41921A71-36A2-43B1-A993-C403626322A8}" type="pres">
      <dgm:prSet presAssocID="{F3CF40CC-BCCD-4BF9-85AE-3BDE2EEA7D5C}" presName="sibTrans" presStyleLbl="sibTrans2D1" presStyleIdx="0" presStyleCnt="0"/>
      <dgm:spPr/>
    </dgm:pt>
    <dgm:pt modelId="{93F6B3C2-21DC-4854-912C-A0D7EE61B9F5}" type="pres">
      <dgm:prSet presAssocID="{C65D8AAD-21F7-40A3-97F6-973F7642D2F2}" presName="compNode" presStyleCnt="0"/>
      <dgm:spPr/>
    </dgm:pt>
    <dgm:pt modelId="{32B395CF-D624-4BEF-A6F8-21FB834D7944}" type="pres">
      <dgm:prSet presAssocID="{C65D8AAD-21F7-40A3-97F6-973F7642D2F2}" presName="node" presStyleLbl="node1" presStyleIdx="2" presStyleCnt="3">
        <dgm:presLayoutVars>
          <dgm:bulletEnabled val="1"/>
        </dgm:presLayoutVars>
      </dgm:prSet>
      <dgm:spPr/>
    </dgm:pt>
    <dgm:pt modelId="{1FC80B38-73F4-48B0-A518-C98F5F5388C5}" type="pres">
      <dgm:prSet presAssocID="{C65D8AAD-21F7-40A3-97F6-973F7642D2F2}" presName="invisiNode" presStyleLbl="node1" presStyleIdx="2" presStyleCnt="3"/>
      <dgm:spPr/>
    </dgm:pt>
    <dgm:pt modelId="{922F85DE-5524-4884-837E-5BB9D477BB92}" type="pres">
      <dgm:prSet presAssocID="{C65D8AAD-21F7-40A3-97F6-973F7642D2F2}" presName="imagNode" presStyleLbl="fgImgPlace1" presStyleIdx="2" presStyleCnt="3" custScaleX="116082" custScaleY="118105" custLinFactNeighborX="2488"/>
      <dgm:spPr>
        <a:blipFill rotWithShape="1">
          <a:blip xmlns:r="http://schemas.openxmlformats.org/officeDocument/2006/relationships" r:embed="rId3"/>
          <a:stretch>
            <a:fillRect/>
          </a:stretch>
        </a:blipFill>
      </dgm:spPr>
    </dgm:pt>
  </dgm:ptLst>
  <dgm:cxnLst>
    <dgm:cxn modelId="{1D3A620D-AF51-FD44-B515-F2B401FA5972}" type="presOf" srcId="{950D8C78-4581-4717-8CE9-F4B2D042E866}" destId="{856514C3-375B-4C2C-B244-F8AF7441F48A}" srcOrd="0" destOrd="1" presId="urn:microsoft.com/office/officeart/2005/8/layout/pList2#2"/>
    <dgm:cxn modelId="{E77B7242-B21A-3E4E-ADEA-F541E2113475}" type="presOf" srcId="{82A07BD8-50D7-4A28-8F93-2ACD802D289F}" destId="{32B395CF-D624-4BEF-A6F8-21FB834D7944}" srcOrd="0" destOrd="1" presId="urn:microsoft.com/office/officeart/2005/8/layout/pList2#2"/>
    <dgm:cxn modelId="{D5D34344-3949-B449-A9C0-A9C13FDD5F47}" type="presOf" srcId="{A5849754-5489-45BC-B0A3-9921E374981A}" destId="{856514C3-375B-4C2C-B244-F8AF7441F48A}" srcOrd="0" destOrd="0" presId="urn:microsoft.com/office/officeart/2005/8/layout/pList2#2"/>
    <dgm:cxn modelId="{7069ED47-6BD0-463E-AA33-94B3472ACD97}" srcId="{06FBE954-CF09-4573-9249-BBBF965259F0}" destId="{D6C6163C-5818-4FFD-AE35-D85E29787D30}" srcOrd="0" destOrd="0" parTransId="{E1DD36AF-1458-4FF8-9570-25711C5F0D12}" sibTransId="{63CFCDBA-73F9-4997-9BB1-411348ED6275}"/>
    <dgm:cxn modelId="{58A2E969-3B50-4540-AA66-73D49F2DED1A}" type="presOf" srcId="{C65D8AAD-21F7-40A3-97F6-973F7642D2F2}" destId="{32B395CF-D624-4BEF-A6F8-21FB834D7944}" srcOrd="0" destOrd="0" presId="urn:microsoft.com/office/officeart/2005/8/layout/pList2#2"/>
    <dgm:cxn modelId="{AF2E8F52-E394-4112-B238-95B1D8D71568}" srcId="{06FBE954-CF09-4573-9249-BBBF965259F0}" destId="{C65D8AAD-21F7-40A3-97F6-973F7642D2F2}" srcOrd="2" destOrd="0" parTransId="{A245C736-221B-4837-B9F0-ED17DB6B9423}" sibTransId="{6131335D-2F57-4F3D-A366-A4A007C51151}"/>
    <dgm:cxn modelId="{A8ACA474-70C6-B149-BFB7-62527C795700}" type="presOf" srcId="{D6C6163C-5818-4FFD-AE35-D85E29787D30}" destId="{3B8F17A1-704B-4515-A546-B1E17495E871}" srcOrd="0" destOrd="0" presId="urn:microsoft.com/office/officeart/2005/8/layout/pList2#2"/>
    <dgm:cxn modelId="{A2EA7780-33B9-40CF-9BE6-1D951D96D49A}" srcId="{A5849754-5489-45BC-B0A3-9921E374981A}" destId="{950D8C78-4581-4717-8CE9-F4B2D042E866}" srcOrd="0" destOrd="0" parTransId="{654FCC4F-2855-43F7-82C2-6FD23BADDC13}" sibTransId="{10E53DDC-8716-4A61-9F48-1A2E44210094}"/>
    <dgm:cxn modelId="{B8A7EB87-C4C7-1F4B-9DB6-A51C3F8F95B7}" type="presOf" srcId="{63CFCDBA-73F9-4997-9BB1-411348ED6275}" destId="{9EAEFFCF-34E7-464F-8A96-A661F8C40B7E}" srcOrd="0" destOrd="0" presId="urn:microsoft.com/office/officeart/2005/8/layout/pList2#2"/>
    <dgm:cxn modelId="{7B4C6CAB-96E6-46D1-B65B-FEFCEA252F13}" srcId="{D6C6163C-5818-4FFD-AE35-D85E29787D30}" destId="{8E6CFC57-D7B9-4334-89EF-B7B5F288630B}" srcOrd="0" destOrd="0" parTransId="{9CB4A651-5284-4179-95FB-692D30749F0C}" sibTransId="{B1B5F027-0150-4500-B4F2-46763795ABAB}"/>
    <dgm:cxn modelId="{174955AE-121D-AB40-AD98-45D00A72CF65}" type="presOf" srcId="{8E6CFC57-D7B9-4334-89EF-B7B5F288630B}" destId="{3B8F17A1-704B-4515-A546-B1E17495E871}" srcOrd="0" destOrd="1" presId="urn:microsoft.com/office/officeart/2005/8/layout/pList2#2"/>
    <dgm:cxn modelId="{43E945BA-BBE0-4FA2-A185-8BD9C7EF95E3}" srcId="{06FBE954-CF09-4573-9249-BBBF965259F0}" destId="{A5849754-5489-45BC-B0A3-9921E374981A}" srcOrd="1" destOrd="0" parTransId="{838719A9-7511-4EF8-8DF4-CF256AF506F6}" sibTransId="{F3CF40CC-BCCD-4BF9-85AE-3BDE2EEA7D5C}"/>
    <dgm:cxn modelId="{A0F129C5-990A-4D19-8ADC-79BEE9A26573}" srcId="{C65D8AAD-21F7-40A3-97F6-973F7642D2F2}" destId="{82A07BD8-50D7-4A28-8F93-2ACD802D289F}" srcOrd="0" destOrd="0" parTransId="{D8FFAEAE-6E6D-402C-B425-76CA760BBEE3}" sibTransId="{9FB2914A-8E8F-4F5C-8B40-10081AF16817}"/>
    <dgm:cxn modelId="{90099AD9-38CB-B54C-A404-D8BC28EE7C3D}" type="presOf" srcId="{F3CF40CC-BCCD-4BF9-85AE-3BDE2EEA7D5C}" destId="{41921A71-36A2-43B1-A993-C403626322A8}" srcOrd="0" destOrd="0" presId="urn:microsoft.com/office/officeart/2005/8/layout/pList2#2"/>
    <dgm:cxn modelId="{6F50D9F5-0AD1-0647-B6E3-252725308508}" type="presOf" srcId="{06FBE954-CF09-4573-9249-BBBF965259F0}" destId="{F89E3060-F6D5-4349-A84D-24B4404717C1}" srcOrd="0" destOrd="0" presId="urn:microsoft.com/office/officeart/2005/8/layout/pList2#2"/>
    <dgm:cxn modelId="{BC7555A9-5C9D-B642-BD78-ABC711FC41FF}" type="presParOf" srcId="{F89E3060-F6D5-4349-A84D-24B4404717C1}" destId="{4DC6D618-5138-4365-BAC4-736B114F8C09}" srcOrd="0" destOrd="0" presId="urn:microsoft.com/office/officeart/2005/8/layout/pList2#2"/>
    <dgm:cxn modelId="{DCF4A2CB-415A-FC48-A8AA-E630022EE670}" type="presParOf" srcId="{F89E3060-F6D5-4349-A84D-24B4404717C1}" destId="{92371BD9-9545-4E85-99D5-765017413803}" srcOrd="1" destOrd="0" presId="urn:microsoft.com/office/officeart/2005/8/layout/pList2#2"/>
    <dgm:cxn modelId="{CD565921-9936-E849-9D26-7AA50CE41823}" type="presParOf" srcId="{92371BD9-9545-4E85-99D5-765017413803}" destId="{9F4D81BE-F189-4CCE-B280-ED7F58D65BB5}" srcOrd="0" destOrd="0" presId="urn:microsoft.com/office/officeart/2005/8/layout/pList2#2"/>
    <dgm:cxn modelId="{0DF847A4-0E23-8041-8740-C78189320E15}" type="presParOf" srcId="{9F4D81BE-F189-4CCE-B280-ED7F58D65BB5}" destId="{3B8F17A1-704B-4515-A546-B1E17495E871}" srcOrd="0" destOrd="0" presId="urn:microsoft.com/office/officeart/2005/8/layout/pList2#2"/>
    <dgm:cxn modelId="{AD134E31-6AC3-3349-9A76-5483A735E908}" type="presParOf" srcId="{9F4D81BE-F189-4CCE-B280-ED7F58D65BB5}" destId="{35F2BB46-49A4-4055-8EA0-832547973613}" srcOrd="1" destOrd="0" presId="urn:microsoft.com/office/officeart/2005/8/layout/pList2#2"/>
    <dgm:cxn modelId="{A1D0EE12-165A-8942-B085-09ADC4FE2CBE}" type="presParOf" srcId="{9F4D81BE-F189-4CCE-B280-ED7F58D65BB5}" destId="{F65FDCDC-F3AD-4F65-AF6F-DB589CC8F714}" srcOrd="2" destOrd="0" presId="urn:microsoft.com/office/officeart/2005/8/layout/pList2#2"/>
    <dgm:cxn modelId="{0EAC64D4-2AEE-D14E-B0B4-F53BCE26B0DB}" type="presParOf" srcId="{92371BD9-9545-4E85-99D5-765017413803}" destId="{9EAEFFCF-34E7-464F-8A96-A661F8C40B7E}" srcOrd="1" destOrd="0" presId="urn:microsoft.com/office/officeart/2005/8/layout/pList2#2"/>
    <dgm:cxn modelId="{1BC3B453-5605-BF4C-AC2B-08348296AA83}" type="presParOf" srcId="{92371BD9-9545-4E85-99D5-765017413803}" destId="{549416F9-5F05-4AAD-9E54-AF4F766ADC1E}" srcOrd="2" destOrd="0" presId="urn:microsoft.com/office/officeart/2005/8/layout/pList2#2"/>
    <dgm:cxn modelId="{A39A60C3-92B6-CF42-9D57-5D7DC6B8BEE1}" type="presParOf" srcId="{549416F9-5F05-4AAD-9E54-AF4F766ADC1E}" destId="{856514C3-375B-4C2C-B244-F8AF7441F48A}" srcOrd="0" destOrd="0" presId="urn:microsoft.com/office/officeart/2005/8/layout/pList2#2"/>
    <dgm:cxn modelId="{8017A885-AA5A-7347-9982-37F888C4B7A2}" type="presParOf" srcId="{549416F9-5F05-4AAD-9E54-AF4F766ADC1E}" destId="{D078635B-6801-4428-9871-3404B820E4D2}" srcOrd="1" destOrd="0" presId="urn:microsoft.com/office/officeart/2005/8/layout/pList2#2"/>
    <dgm:cxn modelId="{E9B73520-B5F5-6444-A8C1-2216FEDD9CE9}" type="presParOf" srcId="{549416F9-5F05-4AAD-9E54-AF4F766ADC1E}" destId="{74A4DA26-BA98-4D94-B548-02A1F02C6AC3}" srcOrd="2" destOrd="0" presId="urn:microsoft.com/office/officeart/2005/8/layout/pList2#2"/>
    <dgm:cxn modelId="{204E1BCC-FCCD-974F-8D29-CC2E84B67FA2}" type="presParOf" srcId="{92371BD9-9545-4E85-99D5-765017413803}" destId="{41921A71-36A2-43B1-A993-C403626322A8}" srcOrd="3" destOrd="0" presId="urn:microsoft.com/office/officeart/2005/8/layout/pList2#2"/>
    <dgm:cxn modelId="{4F754233-DF82-FA4B-9EE3-B77FB95F8270}" type="presParOf" srcId="{92371BD9-9545-4E85-99D5-765017413803}" destId="{93F6B3C2-21DC-4854-912C-A0D7EE61B9F5}" srcOrd="4" destOrd="0" presId="urn:microsoft.com/office/officeart/2005/8/layout/pList2#2"/>
    <dgm:cxn modelId="{5E4CD783-FF82-CB4B-B975-963CA6F6ECAD}" type="presParOf" srcId="{93F6B3C2-21DC-4854-912C-A0D7EE61B9F5}" destId="{32B395CF-D624-4BEF-A6F8-21FB834D7944}" srcOrd="0" destOrd="0" presId="urn:microsoft.com/office/officeart/2005/8/layout/pList2#2"/>
    <dgm:cxn modelId="{9A8EF8CC-52E3-2040-827C-13B7040510D4}" type="presParOf" srcId="{93F6B3C2-21DC-4854-912C-A0D7EE61B9F5}" destId="{1FC80B38-73F4-48B0-A518-C98F5F5388C5}" srcOrd="1" destOrd="0" presId="urn:microsoft.com/office/officeart/2005/8/layout/pList2#2"/>
    <dgm:cxn modelId="{3D64076F-CD93-8B48-AEFF-8E4A8659CFFC}" type="presParOf" srcId="{93F6B3C2-21DC-4854-912C-A0D7EE61B9F5}" destId="{922F85DE-5524-4884-837E-5BB9D477BB92}" srcOrd="2" destOrd="0" presId="urn:microsoft.com/office/officeart/2005/8/layout/pList2#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C6D618-5138-4365-BAC4-736B114F8C09}">
      <dsp:nvSpPr>
        <dsp:cNvPr id="0" name=""/>
        <dsp:cNvSpPr/>
      </dsp:nvSpPr>
      <dsp:spPr>
        <a:xfrm>
          <a:off x="0" y="0"/>
          <a:ext cx="8280400" cy="1929527"/>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5FDCDC-F3AD-4F65-AF6F-DB589CC8F714}">
      <dsp:nvSpPr>
        <dsp:cNvPr id="0" name=""/>
        <dsp:cNvSpPr/>
      </dsp:nvSpPr>
      <dsp:spPr>
        <a:xfrm>
          <a:off x="528356" y="129178"/>
          <a:ext cx="1649189" cy="1671169"/>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8F17A1-704B-4515-A546-B1E17495E871}">
      <dsp:nvSpPr>
        <dsp:cNvPr id="0" name=""/>
        <dsp:cNvSpPr/>
      </dsp:nvSpPr>
      <dsp:spPr>
        <a:xfrm rot="10800000">
          <a:off x="252684" y="1929527"/>
          <a:ext cx="2200532" cy="235831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l" defTabSz="1155700">
            <a:lnSpc>
              <a:spcPct val="90000"/>
            </a:lnSpc>
            <a:spcBef>
              <a:spcPct val="0"/>
            </a:spcBef>
            <a:spcAft>
              <a:spcPct val="35000"/>
            </a:spcAft>
            <a:buNone/>
          </a:pPr>
          <a:r>
            <a:rPr lang="en-US" sz="2600" b="1" kern="1200" dirty="0">
              <a:solidFill>
                <a:schemeClr val="tx1"/>
              </a:solidFill>
            </a:rPr>
            <a:t>Identify</a:t>
          </a:r>
        </a:p>
        <a:p>
          <a:pPr marL="228600" lvl="1" indent="-228600" algn="l" defTabSz="889000">
            <a:lnSpc>
              <a:spcPct val="90000"/>
            </a:lnSpc>
            <a:spcBef>
              <a:spcPct val="0"/>
            </a:spcBef>
            <a:spcAft>
              <a:spcPct val="15000"/>
            </a:spcAft>
            <a:buChar char="•"/>
          </a:pPr>
          <a:r>
            <a:rPr lang="en-US" sz="2000" b="1" kern="1200" dirty="0"/>
            <a:t>Hazards linked to the issue</a:t>
          </a:r>
        </a:p>
      </dsp:txBody>
      <dsp:txXfrm rot="10800000">
        <a:off x="320358" y="1929527"/>
        <a:ext cx="2065184" cy="2290636"/>
      </dsp:txXfrm>
    </dsp:sp>
    <dsp:sp modelId="{74A4DA26-BA98-4D94-B548-02A1F02C6AC3}">
      <dsp:nvSpPr>
        <dsp:cNvPr id="0" name=""/>
        <dsp:cNvSpPr/>
      </dsp:nvSpPr>
      <dsp:spPr>
        <a:xfrm>
          <a:off x="2673270" y="129178"/>
          <a:ext cx="2579970" cy="1671169"/>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6514C3-375B-4C2C-B244-F8AF7441F48A}">
      <dsp:nvSpPr>
        <dsp:cNvPr id="0" name=""/>
        <dsp:cNvSpPr/>
      </dsp:nvSpPr>
      <dsp:spPr>
        <a:xfrm rot="10800000">
          <a:off x="2862988" y="1929527"/>
          <a:ext cx="2200532" cy="235831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l" defTabSz="1155700">
            <a:lnSpc>
              <a:spcPct val="90000"/>
            </a:lnSpc>
            <a:spcBef>
              <a:spcPct val="0"/>
            </a:spcBef>
            <a:spcAft>
              <a:spcPct val="35000"/>
            </a:spcAft>
            <a:buNone/>
          </a:pPr>
          <a:r>
            <a:rPr lang="en-US" sz="2600" b="1" kern="1200" dirty="0">
              <a:solidFill>
                <a:srgbClr val="FFFF00"/>
              </a:solidFill>
            </a:rPr>
            <a:t>Assess</a:t>
          </a:r>
        </a:p>
        <a:p>
          <a:pPr marL="228600" lvl="1" indent="-228600" algn="l" defTabSz="889000">
            <a:lnSpc>
              <a:spcPct val="90000"/>
            </a:lnSpc>
            <a:spcBef>
              <a:spcPct val="0"/>
            </a:spcBef>
            <a:spcAft>
              <a:spcPct val="15000"/>
            </a:spcAft>
            <a:buChar char="•"/>
          </a:pPr>
          <a:r>
            <a:rPr lang="en-US" sz="2000" b="1" kern="1200" dirty="0"/>
            <a:t>Risks of those hazards from high to low</a:t>
          </a:r>
        </a:p>
      </dsp:txBody>
      <dsp:txXfrm rot="10800000">
        <a:off x="2930662" y="1929527"/>
        <a:ext cx="2065184" cy="2290636"/>
      </dsp:txXfrm>
    </dsp:sp>
    <dsp:sp modelId="{922F85DE-5524-4884-837E-5BB9D477BB92}">
      <dsp:nvSpPr>
        <dsp:cNvPr id="0" name=""/>
        <dsp:cNvSpPr/>
      </dsp:nvSpPr>
      <dsp:spPr>
        <a:xfrm>
          <a:off x="5528042" y="129178"/>
          <a:ext cx="2554422" cy="1671169"/>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B395CF-D624-4BEF-A6F8-21FB834D7944}">
      <dsp:nvSpPr>
        <dsp:cNvPr id="0" name=""/>
        <dsp:cNvSpPr/>
      </dsp:nvSpPr>
      <dsp:spPr>
        <a:xfrm rot="10800000">
          <a:off x="5650238" y="1929527"/>
          <a:ext cx="2200532" cy="235831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l" defTabSz="1155700">
            <a:lnSpc>
              <a:spcPct val="90000"/>
            </a:lnSpc>
            <a:spcBef>
              <a:spcPct val="0"/>
            </a:spcBef>
            <a:spcAft>
              <a:spcPct val="35000"/>
            </a:spcAft>
            <a:buNone/>
          </a:pPr>
          <a:r>
            <a:rPr lang="en-US" sz="2600" b="1" i="1" kern="1200" dirty="0">
              <a:solidFill>
                <a:srgbClr val="FF0000"/>
              </a:solidFill>
            </a:rPr>
            <a:t>Control</a:t>
          </a:r>
        </a:p>
        <a:p>
          <a:pPr marL="228600" lvl="1" indent="-228600" algn="l" defTabSz="889000">
            <a:lnSpc>
              <a:spcPct val="90000"/>
            </a:lnSpc>
            <a:spcBef>
              <a:spcPct val="0"/>
            </a:spcBef>
            <a:spcAft>
              <a:spcPct val="15000"/>
            </a:spcAft>
            <a:buChar char="•"/>
          </a:pPr>
          <a:r>
            <a:rPr lang="en-US" sz="2000" b="1" kern="1200" dirty="0"/>
            <a:t>By removing, isolating, systems or protection</a:t>
          </a:r>
        </a:p>
      </dsp:txBody>
      <dsp:txXfrm rot="10800000">
        <a:off x="5717912" y="1929527"/>
        <a:ext cx="2065184" cy="2290636"/>
      </dsp:txXfrm>
    </dsp:sp>
  </dsp:spTree>
</dsp:drawing>
</file>

<file path=ppt/diagrams/layout1.xml><?xml version="1.0" encoding="utf-8"?>
<dgm:layoutDef xmlns:dgm="http://schemas.openxmlformats.org/drawingml/2006/diagram" xmlns:a="http://schemas.openxmlformats.org/drawingml/2006/main" uniqueId="urn:microsoft.com/office/officeart/2005/8/layout/pList2#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C8BF6E7-332B-49C8-A4C1-5876DA778D25}"/>
              </a:ext>
            </a:extLst>
          </p:cNvPr>
          <p:cNvSpPr>
            <a:spLocks noGrp="1"/>
          </p:cNvSpPr>
          <p:nvPr>
            <p:ph type="hdr" sz="quarter"/>
          </p:nvPr>
        </p:nvSpPr>
        <p:spPr>
          <a:xfrm>
            <a:off x="2" y="0"/>
            <a:ext cx="2945659" cy="498055"/>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E8E39119-3C3C-4317-859A-AB155C39D5EA}"/>
              </a:ext>
            </a:extLst>
          </p:cNvPr>
          <p:cNvSpPr>
            <a:spLocks noGrp="1"/>
          </p:cNvSpPr>
          <p:nvPr>
            <p:ph type="dt" sz="quarter" idx="1"/>
          </p:nvPr>
        </p:nvSpPr>
        <p:spPr>
          <a:xfrm>
            <a:off x="3850445" y="0"/>
            <a:ext cx="2945659" cy="498055"/>
          </a:xfrm>
          <a:prstGeom prst="rect">
            <a:avLst/>
          </a:prstGeom>
        </p:spPr>
        <p:txBody>
          <a:bodyPr vert="horz" lIns="91440" tIns="45720" rIns="91440" bIns="45720" rtlCol="0"/>
          <a:lstStyle>
            <a:lvl1pPr algn="r">
              <a:defRPr sz="1200"/>
            </a:lvl1pPr>
          </a:lstStyle>
          <a:p>
            <a:fld id="{FE7EB698-2BB9-4485-96AA-FAE91CB4EC56}" type="datetimeFigureOut">
              <a:rPr lang="en-AU" smtClean="0"/>
              <a:t>1/04/2019</a:t>
            </a:fld>
            <a:endParaRPr lang="en-AU"/>
          </a:p>
        </p:txBody>
      </p:sp>
      <p:sp>
        <p:nvSpPr>
          <p:cNvPr id="4" name="Footer Placeholder 3">
            <a:extLst>
              <a:ext uri="{FF2B5EF4-FFF2-40B4-BE49-F238E27FC236}">
                <a16:creationId xmlns:a16="http://schemas.microsoft.com/office/drawing/2014/main" id="{2CCCBFEF-E1D6-4077-AEDD-71EC2114790E}"/>
              </a:ext>
            </a:extLst>
          </p:cNvPr>
          <p:cNvSpPr>
            <a:spLocks noGrp="1"/>
          </p:cNvSpPr>
          <p:nvPr>
            <p:ph type="ftr" sz="quarter" idx="2"/>
          </p:nvPr>
        </p:nvSpPr>
        <p:spPr>
          <a:xfrm>
            <a:off x="2"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FC83661-8246-4361-A3E5-AC50AFA54F7F}"/>
              </a:ext>
            </a:extLst>
          </p:cNvPr>
          <p:cNvSpPr>
            <a:spLocks noGrp="1"/>
          </p:cNvSpPr>
          <p:nvPr>
            <p:ph type="sldNum" sz="quarter" idx="3"/>
          </p:nvPr>
        </p:nvSpPr>
        <p:spPr>
          <a:xfrm>
            <a:off x="3850445" y="9428584"/>
            <a:ext cx="2945659" cy="498055"/>
          </a:xfrm>
          <a:prstGeom prst="rect">
            <a:avLst/>
          </a:prstGeom>
        </p:spPr>
        <p:txBody>
          <a:bodyPr vert="horz" lIns="91440" tIns="45720" rIns="91440" bIns="45720" rtlCol="0" anchor="b"/>
          <a:lstStyle>
            <a:lvl1pPr algn="r">
              <a:defRPr sz="1200"/>
            </a:lvl1pPr>
          </a:lstStyle>
          <a:p>
            <a:fld id="{20D56C0E-FB9D-460D-86B7-EC2DBE93F3C2}" type="slidenum">
              <a:rPr lang="en-AU" smtClean="0"/>
              <a:t>‹#›</a:t>
            </a:fld>
            <a:endParaRPr lang="en-AU"/>
          </a:p>
        </p:txBody>
      </p:sp>
    </p:spTree>
    <p:extLst>
      <p:ext uri="{BB962C8B-B14F-4D97-AF65-F5344CB8AC3E}">
        <p14:creationId xmlns:p14="http://schemas.microsoft.com/office/powerpoint/2010/main" val="11101477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9" cy="49805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5" y="0"/>
            <a:ext cx="2945659" cy="498055"/>
          </a:xfrm>
          <a:prstGeom prst="rect">
            <a:avLst/>
          </a:prstGeom>
        </p:spPr>
        <p:txBody>
          <a:bodyPr vert="horz" lIns="91440" tIns="45720" rIns="91440" bIns="45720" rtlCol="0"/>
          <a:lstStyle>
            <a:lvl1pPr algn="r">
              <a:defRPr sz="1200"/>
            </a:lvl1pPr>
          </a:lstStyle>
          <a:p>
            <a:fld id="{371A5586-9A32-5840-B965-939B4426EC24}" type="datetimeFigureOut">
              <a:rPr lang="en-AU" smtClean="0"/>
              <a:t>1/04/2019</a:t>
            </a:fld>
            <a:endParaRPr lang="en-AU"/>
          </a:p>
        </p:txBody>
      </p:sp>
      <p:sp>
        <p:nvSpPr>
          <p:cNvPr id="4" name="Slide Image Placeholder 3"/>
          <p:cNvSpPr>
            <a:spLocks noGrp="1" noRot="1" noChangeAspect="1"/>
          </p:cNvSpPr>
          <p:nvPr>
            <p:ph type="sldImg" idx="2"/>
          </p:nvPr>
        </p:nvSpPr>
        <p:spPr>
          <a:xfrm>
            <a:off x="425450" y="1243013"/>
            <a:ext cx="5946775" cy="334645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2"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5" y="9428584"/>
            <a:ext cx="2945659" cy="498055"/>
          </a:xfrm>
          <a:prstGeom prst="rect">
            <a:avLst/>
          </a:prstGeom>
        </p:spPr>
        <p:txBody>
          <a:bodyPr vert="horz" lIns="91440" tIns="45720" rIns="91440" bIns="45720" rtlCol="0" anchor="b"/>
          <a:lstStyle>
            <a:lvl1pPr algn="r">
              <a:defRPr sz="1200"/>
            </a:lvl1pPr>
          </a:lstStyle>
          <a:p>
            <a:fld id="{A1ED34B4-0606-6B4C-9388-8D03B0B34A44}" type="slidenum">
              <a:rPr lang="en-AU" smtClean="0"/>
              <a:t>‹#›</a:t>
            </a:fld>
            <a:endParaRPr lang="en-AU"/>
          </a:p>
        </p:txBody>
      </p:sp>
    </p:spTree>
    <p:extLst>
      <p:ext uri="{BB962C8B-B14F-4D97-AF65-F5344CB8AC3E}">
        <p14:creationId xmlns:p14="http://schemas.microsoft.com/office/powerpoint/2010/main" val="839895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ED34B4-0606-6B4C-9388-8D03B0B34A44}" type="slidenum">
              <a:rPr lang="en-AU" smtClean="0"/>
              <a:t>1</a:t>
            </a:fld>
            <a:endParaRPr lang="en-AU"/>
          </a:p>
        </p:txBody>
      </p:sp>
    </p:spTree>
    <p:extLst>
      <p:ext uri="{BB962C8B-B14F-4D97-AF65-F5344CB8AC3E}">
        <p14:creationId xmlns:p14="http://schemas.microsoft.com/office/powerpoint/2010/main" val="690240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B0F99D0C-A400-A943-BF19-2DBFB5E67460}" type="slidenum">
              <a:rPr lang="en-AU" sz="1200"/>
              <a:pPr eaLnBrk="1" hangingPunct="1"/>
              <a:t>17</a:t>
            </a:fld>
            <a:endParaRPr lang="en-AU" sz="12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 name="Date Placeholder 1"/>
          <p:cNvSpPr>
            <a:spLocks noGrp="1"/>
          </p:cNvSpPr>
          <p:nvPr>
            <p:ph type="dt" idx="10"/>
          </p:nvPr>
        </p:nvSpPr>
        <p:spPr/>
        <p:txBody>
          <a:bodyPr/>
          <a:lstStyle/>
          <a:p>
            <a:pPr>
              <a:defRPr/>
            </a:pPr>
            <a:r>
              <a:rPr lang="en-AU"/>
              <a:t>June 2014</a:t>
            </a:r>
          </a:p>
        </p:txBody>
      </p:sp>
      <p:sp>
        <p:nvSpPr>
          <p:cNvPr id="3" name="Footer Placeholder 2"/>
          <p:cNvSpPr>
            <a:spLocks noGrp="1"/>
          </p:cNvSpPr>
          <p:nvPr>
            <p:ph type="ftr" sz="quarter" idx="11"/>
          </p:nvPr>
        </p:nvSpPr>
        <p:spPr/>
        <p:txBody>
          <a:bodyPr/>
          <a:lstStyle/>
          <a:p>
            <a:pPr>
              <a:defRPr/>
            </a:pPr>
            <a:endParaRPr lang="en-AU"/>
          </a:p>
        </p:txBody>
      </p:sp>
      <p:sp>
        <p:nvSpPr>
          <p:cNvPr id="4" name="Header Placeholder 3"/>
          <p:cNvSpPr>
            <a:spLocks noGrp="1"/>
          </p:cNvSpPr>
          <p:nvPr>
            <p:ph type="hdr" sz="quarter" idx="12"/>
          </p:nvPr>
        </p:nvSpPr>
        <p:spPr/>
        <p:txBody>
          <a:bodyPr/>
          <a:lstStyle/>
          <a:p>
            <a:pPr>
              <a:defRPr/>
            </a:pPr>
            <a:r>
              <a:rPr lang="en-AU"/>
              <a:t>HACCP Training - Ministry of Health - FIJI</a:t>
            </a:r>
          </a:p>
        </p:txBody>
      </p:sp>
    </p:spTree>
    <p:extLst>
      <p:ext uri="{BB962C8B-B14F-4D97-AF65-F5344CB8AC3E}">
        <p14:creationId xmlns:p14="http://schemas.microsoft.com/office/powerpoint/2010/main" val="22800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DB2BB358-0067-1645-8098-1188F0D964D7}" type="slidenum">
              <a:rPr lang="en-AU" sz="1200"/>
              <a:pPr eaLnBrk="1" hangingPunct="1"/>
              <a:t>18</a:t>
            </a:fld>
            <a:endParaRPr lang="en-AU" sz="1200"/>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 name="Date Placeholder 1"/>
          <p:cNvSpPr>
            <a:spLocks noGrp="1"/>
          </p:cNvSpPr>
          <p:nvPr>
            <p:ph type="dt" idx="10"/>
          </p:nvPr>
        </p:nvSpPr>
        <p:spPr/>
        <p:txBody>
          <a:bodyPr/>
          <a:lstStyle/>
          <a:p>
            <a:pPr>
              <a:defRPr/>
            </a:pPr>
            <a:r>
              <a:rPr lang="en-AU"/>
              <a:t>June 2014</a:t>
            </a:r>
          </a:p>
        </p:txBody>
      </p:sp>
      <p:sp>
        <p:nvSpPr>
          <p:cNvPr id="3" name="Footer Placeholder 2"/>
          <p:cNvSpPr>
            <a:spLocks noGrp="1"/>
          </p:cNvSpPr>
          <p:nvPr>
            <p:ph type="ftr" sz="quarter" idx="11"/>
          </p:nvPr>
        </p:nvSpPr>
        <p:spPr/>
        <p:txBody>
          <a:bodyPr/>
          <a:lstStyle/>
          <a:p>
            <a:pPr>
              <a:defRPr/>
            </a:pPr>
            <a:endParaRPr lang="en-AU"/>
          </a:p>
        </p:txBody>
      </p:sp>
      <p:sp>
        <p:nvSpPr>
          <p:cNvPr id="4" name="Header Placeholder 3"/>
          <p:cNvSpPr>
            <a:spLocks noGrp="1"/>
          </p:cNvSpPr>
          <p:nvPr>
            <p:ph type="hdr" sz="quarter" idx="12"/>
          </p:nvPr>
        </p:nvSpPr>
        <p:spPr/>
        <p:txBody>
          <a:bodyPr/>
          <a:lstStyle/>
          <a:p>
            <a:pPr>
              <a:defRPr/>
            </a:pPr>
            <a:r>
              <a:rPr lang="en-AU"/>
              <a:t>HACCP Training - Ministry of Health - FIJI</a:t>
            </a:r>
          </a:p>
        </p:txBody>
      </p:sp>
    </p:spTree>
    <p:extLst>
      <p:ext uri="{BB962C8B-B14F-4D97-AF65-F5344CB8AC3E}">
        <p14:creationId xmlns:p14="http://schemas.microsoft.com/office/powerpoint/2010/main" val="3952869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46401FB9-A345-2245-BD23-5F33D85C28C0}" type="slidenum">
              <a:rPr lang="en-AU" sz="1200"/>
              <a:pPr eaLnBrk="1" hangingPunct="1"/>
              <a:t>19</a:t>
            </a:fld>
            <a:endParaRPr lang="en-AU" sz="1200"/>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 name="Date Placeholder 1"/>
          <p:cNvSpPr>
            <a:spLocks noGrp="1"/>
          </p:cNvSpPr>
          <p:nvPr>
            <p:ph type="dt" idx="10"/>
          </p:nvPr>
        </p:nvSpPr>
        <p:spPr/>
        <p:txBody>
          <a:bodyPr/>
          <a:lstStyle/>
          <a:p>
            <a:pPr>
              <a:defRPr/>
            </a:pPr>
            <a:r>
              <a:rPr lang="en-AU"/>
              <a:t>June 2014</a:t>
            </a:r>
          </a:p>
        </p:txBody>
      </p:sp>
      <p:sp>
        <p:nvSpPr>
          <p:cNvPr id="3" name="Footer Placeholder 2"/>
          <p:cNvSpPr>
            <a:spLocks noGrp="1"/>
          </p:cNvSpPr>
          <p:nvPr>
            <p:ph type="ftr" sz="quarter" idx="11"/>
          </p:nvPr>
        </p:nvSpPr>
        <p:spPr/>
        <p:txBody>
          <a:bodyPr/>
          <a:lstStyle/>
          <a:p>
            <a:pPr>
              <a:defRPr/>
            </a:pPr>
            <a:endParaRPr lang="en-AU"/>
          </a:p>
        </p:txBody>
      </p:sp>
      <p:sp>
        <p:nvSpPr>
          <p:cNvPr id="4" name="Header Placeholder 3"/>
          <p:cNvSpPr>
            <a:spLocks noGrp="1"/>
          </p:cNvSpPr>
          <p:nvPr>
            <p:ph type="hdr" sz="quarter" idx="12"/>
          </p:nvPr>
        </p:nvSpPr>
        <p:spPr/>
        <p:txBody>
          <a:bodyPr/>
          <a:lstStyle/>
          <a:p>
            <a:pPr>
              <a:defRPr/>
            </a:pPr>
            <a:r>
              <a:rPr lang="en-AU"/>
              <a:t>HACCP Training - Ministry of Health - FIJI</a:t>
            </a:r>
          </a:p>
        </p:txBody>
      </p:sp>
    </p:spTree>
    <p:extLst>
      <p:ext uri="{BB962C8B-B14F-4D97-AF65-F5344CB8AC3E}">
        <p14:creationId xmlns:p14="http://schemas.microsoft.com/office/powerpoint/2010/main" val="1151253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64270EAD-CADD-4046-878C-20C485895B09}" type="slidenum">
              <a:rPr lang="en-AU" sz="1200"/>
              <a:pPr eaLnBrk="1" hangingPunct="1"/>
              <a:t>20</a:t>
            </a:fld>
            <a:endParaRPr lang="en-AU" sz="1200"/>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 name="Date Placeholder 1"/>
          <p:cNvSpPr>
            <a:spLocks noGrp="1"/>
          </p:cNvSpPr>
          <p:nvPr>
            <p:ph type="dt" idx="10"/>
          </p:nvPr>
        </p:nvSpPr>
        <p:spPr/>
        <p:txBody>
          <a:bodyPr/>
          <a:lstStyle/>
          <a:p>
            <a:pPr>
              <a:defRPr/>
            </a:pPr>
            <a:r>
              <a:rPr lang="en-AU"/>
              <a:t>June 2014</a:t>
            </a:r>
          </a:p>
        </p:txBody>
      </p:sp>
      <p:sp>
        <p:nvSpPr>
          <p:cNvPr id="3" name="Footer Placeholder 2"/>
          <p:cNvSpPr>
            <a:spLocks noGrp="1"/>
          </p:cNvSpPr>
          <p:nvPr>
            <p:ph type="ftr" sz="quarter" idx="11"/>
          </p:nvPr>
        </p:nvSpPr>
        <p:spPr/>
        <p:txBody>
          <a:bodyPr/>
          <a:lstStyle/>
          <a:p>
            <a:pPr>
              <a:defRPr/>
            </a:pPr>
            <a:endParaRPr lang="en-AU"/>
          </a:p>
        </p:txBody>
      </p:sp>
      <p:sp>
        <p:nvSpPr>
          <p:cNvPr id="4" name="Header Placeholder 3"/>
          <p:cNvSpPr>
            <a:spLocks noGrp="1"/>
          </p:cNvSpPr>
          <p:nvPr>
            <p:ph type="hdr" sz="quarter" idx="12"/>
          </p:nvPr>
        </p:nvSpPr>
        <p:spPr/>
        <p:txBody>
          <a:bodyPr/>
          <a:lstStyle/>
          <a:p>
            <a:pPr>
              <a:defRPr/>
            </a:pPr>
            <a:r>
              <a:rPr lang="en-AU"/>
              <a:t>HACCP Training - Ministry of Health - FIJI</a:t>
            </a:r>
          </a:p>
        </p:txBody>
      </p:sp>
    </p:spTree>
    <p:extLst>
      <p:ext uri="{BB962C8B-B14F-4D97-AF65-F5344CB8AC3E}">
        <p14:creationId xmlns:p14="http://schemas.microsoft.com/office/powerpoint/2010/main" val="688454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ED34B4-0606-6B4C-9388-8D03B0B34A44}" type="slidenum">
              <a:rPr lang="en-AU" smtClean="0"/>
              <a:t>24</a:t>
            </a:fld>
            <a:endParaRPr lang="en-AU"/>
          </a:p>
        </p:txBody>
      </p:sp>
    </p:spTree>
    <p:extLst>
      <p:ext uri="{BB962C8B-B14F-4D97-AF65-F5344CB8AC3E}">
        <p14:creationId xmlns:p14="http://schemas.microsoft.com/office/powerpoint/2010/main" val="1513785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1ED34B4-0606-6B4C-9388-8D03B0B34A44}" type="slidenum">
              <a:rPr lang="en-AU" smtClean="0"/>
              <a:t>34</a:t>
            </a:fld>
            <a:endParaRPr lang="en-AU"/>
          </a:p>
        </p:txBody>
      </p:sp>
    </p:spTree>
    <p:extLst>
      <p:ext uri="{BB962C8B-B14F-4D97-AF65-F5344CB8AC3E}">
        <p14:creationId xmlns:p14="http://schemas.microsoft.com/office/powerpoint/2010/main" val="649470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ED34B4-0606-6B4C-9388-8D03B0B34A44}" type="slidenum">
              <a:rPr lang="en-AU" smtClean="0"/>
              <a:t>36</a:t>
            </a:fld>
            <a:endParaRPr lang="en-AU"/>
          </a:p>
        </p:txBody>
      </p:sp>
    </p:spTree>
    <p:extLst>
      <p:ext uri="{BB962C8B-B14F-4D97-AF65-F5344CB8AC3E}">
        <p14:creationId xmlns:p14="http://schemas.microsoft.com/office/powerpoint/2010/main" val="4262637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ED34B4-0606-6B4C-9388-8D03B0B34A44}" type="slidenum">
              <a:rPr lang="en-AU" smtClean="0"/>
              <a:t>5</a:t>
            </a:fld>
            <a:endParaRPr lang="en-AU"/>
          </a:p>
        </p:txBody>
      </p:sp>
    </p:spTree>
    <p:extLst>
      <p:ext uri="{BB962C8B-B14F-4D97-AF65-F5344CB8AC3E}">
        <p14:creationId xmlns:p14="http://schemas.microsoft.com/office/powerpoint/2010/main" val="4048167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 offers opportunities to develop visitor attractions, and distinctive tourism destination brands,  through the creative use and marketing of local produce and production techniques</a:t>
            </a:r>
            <a:endParaRPr lang="en-AU" dirty="0"/>
          </a:p>
        </p:txBody>
      </p:sp>
      <p:sp>
        <p:nvSpPr>
          <p:cNvPr id="4" name="Slide Number Placeholder 3"/>
          <p:cNvSpPr>
            <a:spLocks noGrp="1"/>
          </p:cNvSpPr>
          <p:nvPr>
            <p:ph type="sldNum" sz="quarter" idx="5"/>
          </p:nvPr>
        </p:nvSpPr>
        <p:spPr/>
        <p:txBody>
          <a:bodyPr/>
          <a:lstStyle/>
          <a:p>
            <a:fld id="{A1ED34B4-0606-6B4C-9388-8D03B0B34A44}" type="slidenum">
              <a:rPr lang="en-AU" smtClean="0"/>
              <a:t>6</a:t>
            </a:fld>
            <a:endParaRPr lang="en-AU"/>
          </a:p>
        </p:txBody>
      </p:sp>
    </p:spTree>
    <p:extLst>
      <p:ext uri="{BB962C8B-B14F-4D97-AF65-F5344CB8AC3E}">
        <p14:creationId xmlns:p14="http://schemas.microsoft.com/office/powerpoint/2010/main" val="1302258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Will concentrate on the first two : On farm and food based agritourism </a:t>
            </a:r>
          </a:p>
        </p:txBody>
      </p:sp>
      <p:sp>
        <p:nvSpPr>
          <p:cNvPr id="4" name="Slide Number Placeholder 3"/>
          <p:cNvSpPr>
            <a:spLocks noGrp="1"/>
          </p:cNvSpPr>
          <p:nvPr>
            <p:ph type="sldNum" sz="quarter" idx="5"/>
          </p:nvPr>
        </p:nvSpPr>
        <p:spPr/>
        <p:txBody>
          <a:bodyPr/>
          <a:lstStyle/>
          <a:p>
            <a:fld id="{A1ED34B4-0606-6B4C-9388-8D03B0B34A44}" type="slidenum">
              <a:rPr lang="en-AU" smtClean="0"/>
              <a:t>7</a:t>
            </a:fld>
            <a:endParaRPr lang="en-AU"/>
          </a:p>
        </p:txBody>
      </p:sp>
    </p:spTree>
    <p:extLst>
      <p:ext uri="{BB962C8B-B14F-4D97-AF65-F5344CB8AC3E}">
        <p14:creationId xmlns:p14="http://schemas.microsoft.com/office/powerpoint/2010/main" val="765039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ED34B4-0606-6B4C-9388-8D03B0B34A44}" type="slidenum">
              <a:rPr lang="en-AU" smtClean="0"/>
              <a:t>8</a:t>
            </a:fld>
            <a:endParaRPr lang="en-AU"/>
          </a:p>
        </p:txBody>
      </p:sp>
    </p:spTree>
    <p:extLst>
      <p:ext uri="{BB962C8B-B14F-4D97-AF65-F5344CB8AC3E}">
        <p14:creationId xmlns:p14="http://schemas.microsoft.com/office/powerpoint/2010/main" val="2480644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Increase high quality for tourists but with increasing NCSDs as well in our country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Promoting nutritious food to hotels, lodges and resorts, to homes and schools as well not only promoting good health and reducing NCDs but also the sourcing of this crop from a bigger part of  local producers and processors can generate substantial gains and generate greater investment in local production.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Promoting nutritious food to hotels, lodges and resorts, not only promoting good health and reducing NCDs but also the sourcing of this crop from a bigger part of  local producers and processors can generate substantial gains and generate greater investment in local production. </a:t>
            </a:r>
          </a:p>
          <a:p>
            <a:r>
              <a:rPr lang="en-AU" dirty="0"/>
              <a:t> </a:t>
            </a:r>
            <a:r>
              <a:rPr lang="id-ID" sz="1200" dirty="0">
                <a:latin typeface="Calibri" panose="020F0502020204030204" pitchFamily="34" charset="0"/>
                <a:ea typeface="Calibri" panose="020F0502020204030204" pitchFamily="34" charset="0"/>
                <a:cs typeface="Calibri" panose="020F0502020204030204" pitchFamily="34" charset="0"/>
              </a:rPr>
              <a:t>The root and tuber crops </a:t>
            </a:r>
            <a:r>
              <a:rPr lang="en-AU" sz="1200" dirty="0">
                <a:latin typeface="Calibri" panose="020F0502020204030204" pitchFamily="34" charset="0"/>
                <a:ea typeface="Calibri" panose="020F0502020204030204" pitchFamily="34" charset="0"/>
                <a:cs typeface="Calibri" panose="020F0502020204030204" pitchFamily="34" charset="0"/>
              </a:rPr>
              <a:t>: </a:t>
            </a:r>
            <a:r>
              <a:rPr lang="id-ID" sz="1200" dirty="0">
                <a:latin typeface="Calibri" panose="020F0502020204030204" pitchFamily="34" charset="0"/>
                <a:ea typeface="Calibri" panose="020F0502020204030204" pitchFamily="34" charset="0"/>
                <a:cs typeface="Calibri" panose="020F0502020204030204" pitchFamily="34" charset="0"/>
              </a:rPr>
              <a:t> utmost importance for the world food security</a:t>
            </a:r>
            <a:endParaRPr lang="en-AU" sz="1200" dirty="0">
              <a:latin typeface="Calibri" panose="020F0502020204030204" pitchFamily="34" charset="0"/>
              <a:ea typeface="Calibri" panose="020F0502020204030204" pitchFamily="34" charset="0"/>
              <a:cs typeface="Calibri" panose="020F0502020204030204" pitchFamily="34" charset="0"/>
            </a:endParaRPr>
          </a:p>
          <a:p>
            <a:r>
              <a:rPr lang="id-ID" sz="1200" dirty="0">
                <a:latin typeface="Calibri" panose="020F0502020204030204" pitchFamily="34" charset="0"/>
                <a:ea typeface="Calibri" panose="020F0502020204030204" pitchFamily="34" charset="0"/>
                <a:cs typeface="Calibri" panose="020F0502020204030204" pitchFamily="34" charset="0"/>
              </a:rPr>
              <a:t>major sources of energy in the developing countries</a:t>
            </a:r>
            <a:r>
              <a:rPr lang="en-AU" sz="1200" dirty="0">
                <a:latin typeface="Calibri" panose="020F0502020204030204" pitchFamily="34" charset="0"/>
                <a:ea typeface="Calibri" panose="020F0502020204030204" pitchFamily="34" charset="0"/>
                <a:cs typeface="Calibri" panose="020F0502020204030204" pitchFamily="34" charset="0"/>
              </a:rPr>
              <a:t> </a:t>
            </a:r>
            <a:r>
              <a:rPr lang="id-ID" sz="1200" dirty="0">
                <a:latin typeface="Calibri" panose="020F0502020204030204" pitchFamily="34" charset="0"/>
                <a:ea typeface="Calibri" panose="020F0502020204030204" pitchFamily="34" charset="0"/>
                <a:cs typeface="Calibri" panose="020F0502020204030204" pitchFamily="34" charset="0"/>
              </a:rPr>
              <a:t>the staple food for hundreds of millions of people. </a:t>
            </a:r>
            <a:endParaRPr lang="en-AU" sz="1200" dirty="0">
              <a:latin typeface="Calibri" panose="020F0502020204030204" pitchFamily="34" charset="0"/>
              <a:ea typeface="Calibri" panose="020F0502020204030204" pitchFamily="34" charset="0"/>
              <a:cs typeface="Calibri" panose="020F0502020204030204" pitchFamily="34" charset="0"/>
            </a:endParaRPr>
          </a:p>
          <a:p>
            <a:r>
              <a:rPr lang="en-AU" sz="1200" dirty="0">
                <a:latin typeface="Calibri" panose="020F0502020204030204" pitchFamily="34" charset="0"/>
                <a:ea typeface="Calibri" panose="020F0502020204030204" pitchFamily="34" charset="0"/>
                <a:cs typeface="Calibri" panose="020F0502020204030204" pitchFamily="34" charset="0"/>
              </a:rPr>
              <a:t>t</a:t>
            </a:r>
            <a:r>
              <a:rPr lang="id-ID" sz="1200" dirty="0">
                <a:latin typeface="Calibri" panose="020F0502020204030204" pitchFamily="34" charset="0"/>
                <a:ea typeface="Calibri" panose="020F0502020204030204" pitchFamily="34" charset="0"/>
                <a:cs typeface="Calibri" panose="020F0502020204030204" pitchFamily="34" charset="0"/>
              </a:rPr>
              <a:t>hese crops are expected to contribute significantly to the increased income generation and nutritional well being of people in the next decades. </a:t>
            </a:r>
            <a:endParaRPr lang="en-AU" sz="1200" dirty="0">
              <a:latin typeface="Calibri" panose="020F0502020204030204" pitchFamily="34" charset="0"/>
              <a:ea typeface="Calibri" panose="020F0502020204030204" pitchFamily="34" charset="0"/>
              <a:cs typeface="Calibri" panose="020F0502020204030204" pitchFamily="34" charset="0"/>
            </a:endParaRPr>
          </a:p>
          <a:p>
            <a:r>
              <a:rPr lang="id-ID" sz="1200" dirty="0">
                <a:latin typeface="Calibri" panose="020F0502020204030204" pitchFamily="34" charset="0"/>
                <a:ea typeface="Calibri" panose="020F0502020204030204" pitchFamily="34" charset="0"/>
                <a:cs typeface="Calibri" panose="020F0502020204030204" pitchFamily="34" charset="0"/>
              </a:rPr>
              <a:t>There are many opportunities to improve traditional uses of root crops </a:t>
            </a:r>
            <a:r>
              <a:rPr lang="en-AU" sz="1200" dirty="0">
                <a:latin typeface="Calibri" panose="020F0502020204030204" pitchFamily="34" charset="0"/>
                <a:ea typeface="Calibri" panose="020F0502020204030204" pitchFamily="34" charset="0"/>
                <a:cs typeface="Calibri" panose="020F0502020204030204" pitchFamily="34" charset="0"/>
              </a:rPr>
              <a:t>and </a:t>
            </a:r>
            <a:r>
              <a:rPr lang="id-ID" sz="1200" dirty="0">
                <a:latin typeface="Calibri" panose="020F0502020204030204" pitchFamily="34" charset="0"/>
                <a:ea typeface="Calibri" panose="020F0502020204030204" pitchFamily="34" charset="0"/>
                <a:cs typeface="Calibri" panose="020F0502020204030204" pitchFamily="34" charset="0"/>
              </a:rPr>
              <a:t>introduce </a:t>
            </a:r>
            <a:r>
              <a:rPr lang="en-AU" sz="1200" dirty="0">
                <a:latin typeface="Calibri" panose="020F0502020204030204" pitchFamily="34" charset="0"/>
                <a:ea typeface="Calibri" panose="020F0502020204030204" pitchFamily="34" charset="0"/>
                <a:cs typeface="Calibri" panose="020F0502020204030204" pitchFamily="34" charset="0"/>
              </a:rPr>
              <a:t>it </a:t>
            </a:r>
            <a:r>
              <a:rPr lang="id-ID" sz="1200" dirty="0">
                <a:latin typeface="Calibri" panose="020F0502020204030204" pitchFamily="34" charset="0"/>
                <a:ea typeface="Calibri" panose="020F0502020204030204" pitchFamily="34" charset="0"/>
                <a:cs typeface="Calibri" panose="020F0502020204030204" pitchFamily="34" charset="0"/>
              </a:rPr>
              <a:t>into a wide range of new food particularly in the rapidly urbanizing societies of the developing countries</a:t>
            </a:r>
            <a:endParaRPr lang="en-AU" sz="1200" dirty="0"/>
          </a:p>
          <a:p>
            <a:endParaRPr lang="en-AU" dirty="0"/>
          </a:p>
        </p:txBody>
      </p:sp>
      <p:sp>
        <p:nvSpPr>
          <p:cNvPr id="4" name="Slide Number Placeholder 3"/>
          <p:cNvSpPr>
            <a:spLocks noGrp="1"/>
          </p:cNvSpPr>
          <p:nvPr>
            <p:ph type="sldNum" sz="quarter" idx="5"/>
          </p:nvPr>
        </p:nvSpPr>
        <p:spPr/>
        <p:txBody>
          <a:bodyPr/>
          <a:lstStyle/>
          <a:p>
            <a:fld id="{A1ED34B4-0606-6B4C-9388-8D03B0B34A44}" type="slidenum">
              <a:rPr lang="en-AU" smtClean="0"/>
              <a:t>9</a:t>
            </a:fld>
            <a:endParaRPr lang="en-AU"/>
          </a:p>
        </p:txBody>
      </p:sp>
    </p:spTree>
    <p:extLst>
      <p:ext uri="{BB962C8B-B14F-4D97-AF65-F5344CB8AC3E}">
        <p14:creationId xmlns:p14="http://schemas.microsoft.com/office/powerpoint/2010/main" val="2080072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ea typeface="Calibri" panose="020F0502020204030204" pitchFamily="34" charset="0"/>
                <a:cs typeface="Calibri" panose="020F0502020204030204" pitchFamily="34" charset="0"/>
              </a:rPr>
              <a:t>O</a:t>
            </a:r>
            <a:r>
              <a:rPr lang="id-ID" sz="1200" dirty="0">
                <a:ea typeface="Calibri" panose="020F0502020204030204" pitchFamily="34" charset="0"/>
                <a:cs typeface="Calibri" panose="020F0502020204030204" pitchFamily="34" charset="0"/>
              </a:rPr>
              <a:t>pportunities to improve traditional uses of </a:t>
            </a:r>
            <a:r>
              <a:rPr lang="en-AU" sz="1200" dirty="0">
                <a:ea typeface="Calibri" panose="020F0502020204030204" pitchFamily="34" charset="0"/>
                <a:cs typeface="Calibri" panose="020F0502020204030204" pitchFamily="34" charset="0"/>
              </a:rPr>
              <a:t>our food crops </a:t>
            </a:r>
            <a:r>
              <a:rPr lang="id-ID" sz="1200" dirty="0">
                <a:ea typeface="Calibri" panose="020F0502020204030204" pitchFamily="34" charset="0"/>
                <a:cs typeface="Calibri" panose="020F0502020204030204" pitchFamily="34" charset="0"/>
              </a:rPr>
              <a:t> </a:t>
            </a:r>
            <a:r>
              <a:rPr lang="en-AU" sz="1200" dirty="0">
                <a:ea typeface="Calibri" panose="020F0502020204030204" pitchFamily="34" charset="0"/>
                <a:cs typeface="Calibri" panose="020F0502020204030204" pitchFamily="34" charset="0"/>
              </a:rPr>
              <a:t>and </a:t>
            </a:r>
            <a:r>
              <a:rPr lang="id-ID" sz="1200" dirty="0">
                <a:ea typeface="Calibri" panose="020F0502020204030204" pitchFamily="34" charset="0"/>
                <a:cs typeface="Calibri" panose="020F0502020204030204" pitchFamily="34" charset="0"/>
              </a:rPr>
              <a:t>introduce </a:t>
            </a:r>
            <a:r>
              <a:rPr lang="en-AU" sz="1200" dirty="0">
                <a:ea typeface="Calibri" panose="020F0502020204030204" pitchFamily="34" charset="0"/>
                <a:cs typeface="Calibri" panose="020F0502020204030204" pitchFamily="34" charset="0"/>
              </a:rPr>
              <a:t>it </a:t>
            </a:r>
            <a:r>
              <a:rPr lang="id-ID" sz="1200" dirty="0">
                <a:ea typeface="Calibri" panose="020F0502020204030204" pitchFamily="34" charset="0"/>
                <a:cs typeface="Calibri" panose="020F0502020204030204" pitchFamily="34" charset="0"/>
              </a:rPr>
              <a:t>into a wide range of new food particularly in the rapidly urbanizing societies of the developing countries</a:t>
            </a:r>
            <a:endParaRPr lang="en-AU" sz="1200" dirty="0">
              <a:ea typeface="Calibri" panose="020F0502020204030204" pitchFamily="34" charset="0"/>
              <a:cs typeface="Calibri" panose="020F0502020204030204" pitchFamily="34" charset="0"/>
            </a:endParaRPr>
          </a:p>
          <a:p>
            <a:r>
              <a:rPr lang="en-AU" sz="1200" dirty="0">
                <a:cs typeface="Calibri" panose="020F0502020204030204" pitchFamily="34" charset="0"/>
              </a:rPr>
              <a:t>Our Tropical climate does not support longer storage life of these crops.</a:t>
            </a:r>
          </a:p>
          <a:p>
            <a:pPr lvl="0"/>
            <a:r>
              <a:rPr lang="id-ID" sz="1200" dirty="0"/>
              <a:t>Preserves them by slowing down the natural processes of decay caused by microorganisms, enzymes in the roots, or other factors such as heat, moisture and sunlight.</a:t>
            </a:r>
            <a:endParaRPr lang="en-AU" sz="1200" dirty="0"/>
          </a:p>
          <a:p>
            <a:pPr lvl="0"/>
            <a:r>
              <a:rPr lang="id-ID" sz="1200" dirty="0"/>
              <a:t>Changes them into other form of foods that are shelf table, tasty, attractive and add variety to the diet. Processors can use their skills to develop safe, attractive products that consumers want to eat. By doing this successfully, they are able to earn an income. </a:t>
            </a:r>
            <a:endParaRPr lang="en-AU" sz="1200" dirty="0"/>
          </a:p>
          <a:p>
            <a:endParaRPr lang="en-AU" dirty="0"/>
          </a:p>
        </p:txBody>
      </p:sp>
      <p:sp>
        <p:nvSpPr>
          <p:cNvPr id="4" name="Slide Number Placeholder 3"/>
          <p:cNvSpPr>
            <a:spLocks noGrp="1"/>
          </p:cNvSpPr>
          <p:nvPr>
            <p:ph type="sldNum" sz="quarter" idx="5"/>
          </p:nvPr>
        </p:nvSpPr>
        <p:spPr/>
        <p:txBody>
          <a:bodyPr/>
          <a:lstStyle/>
          <a:p>
            <a:fld id="{A1ED34B4-0606-6B4C-9388-8D03B0B34A44}" type="slidenum">
              <a:rPr lang="en-AU" smtClean="0"/>
              <a:t>10</a:t>
            </a:fld>
            <a:endParaRPr lang="en-AU"/>
          </a:p>
        </p:txBody>
      </p:sp>
    </p:spTree>
    <p:extLst>
      <p:ext uri="{BB962C8B-B14F-4D97-AF65-F5344CB8AC3E}">
        <p14:creationId xmlns:p14="http://schemas.microsoft.com/office/powerpoint/2010/main" val="4263619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sz="1200" dirty="0"/>
              <a:t>The main types of root crops and tubers in Pacific countries are cassava and taro</a:t>
            </a:r>
            <a:r>
              <a:rPr lang="en-AU" sz="1200" dirty="0"/>
              <a:t> , yam and </a:t>
            </a:r>
            <a:r>
              <a:rPr lang="en-AU" sz="1200" dirty="0" err="1"/>
              <a:t>kumala</a:t>
            </a:r>
            <a:r>
              <a:rPr lang="en-AU" sz="1200" dirty="0"/>
              <a:t> </a:t>
            </a:r>
            <a:r>
              <a:rPr lang="id-ID" sz="1200" dirty="0"/>
              <a:t>. Processing these root crops and tubers is intended to do two things:</a:t>
            </a:r>
            <a:endParaRPr lang="en-AU" sz="1200" dirty="0"/>
          </a:p>
          <a:p>
            <a:r>
              <a:rPr lang="id-ID" sz="1200" dirty="0"/>
              <a:t> </a:t>
            </a:r>
            <a:endParaRPr lang="en-AU" sz="1200" dirty="0"/>
          </a:p>
          <a:p>
            <a:pPr lvl="0"/>
            <a:r>
              <a:rPr lang="id-ID" sz="1200" dirty="0"/>
              <a:t>Preserves them by slowing down the natural processes of decay caused by microorganisms, enzymes in the roots, or other factors such as heat, moisture and sunlight.</a:t>
            </a:r>
            <a:endParaRPr lang="en-AU" sz="1200" dirty="0"/>
          </a:p>
          <a:p>
            <a:pPr lvl="0"/>
            <a:r>
              <a:rPr lang="id-ID" sz="1200" dirty="0"/>
              <a:t>Changes them into other form of foods that are shelf table, tasty, attractive and add variety to the diet. Processors can use their skills to develop safe, attractive products that consumers want to eat. By doing this successfully, they are able to earn an income. </a:t>
            </a:r>
            <a:endParaRPr lang="en-AU" sz="1200" dirty="0"/>
          </a:p>
          <a:p>
            <a:pPr lvl="0"/>
            <a:r>
              <a:rPr lang="en-AU" sz="1200" dirty="0"/>
              <a:t>Products that can be produced from </a:t>
            </a:r>
            <a:r>
              <a:rPr lang="en-AU" sz="1200" dirty="0" err="1"/>
              <a:t>Kumala</a:t>
            </a:r>
            <a:r>
              <a:rPr lang="en-AU" sz="1200" dirty="0"/>
              <a:t> are : Snacks or chips, Fries, Flour, frozen pieces, jam , ice cream flavours, etc</a:t>
            </a:r>
          </a:p>
          <a:p>
            <a:endParaRPr lang="en-AU" dirty="0"/>
          </a:p>
        </p:txBody>
      </p:sp>
      <p:sp>
        <p:nvSpPr>
          <p:cNvPr id="4" name="Slide Number Placeholder 3"/>
          <p:cNvSpPr>
            <a:spLocks noGrp="1"/>
          </p:cNvSpPr>
          <p:nvPr>
            <p:ph type="sldNum" sz="quarter" idx="5"/>
          </p:nvPr>
        </p:nvSpPr>
        <p:spPr/>
        <p:txBody>
          <a:bodyPr/>
          <a:lstStyle/>
          <a:p>
            <a:fld id="{A1ED34B4-0606-6B4C-9388-8D03B0B34A44}" type="slidenum">
              <a:rPr lang="en-AU" smtClean="0"/>
              <a:t>13</a:t>
            </a:fld>
            <a:endParaRPr lang="en-AU"/>
          </a:p>
        </p:txBody>
      </p:sp>
    </p:spTree>
    <p:extLst>
      <p:ext uri="{BB962C8B-B14F-4D97-AF65-F5344CB8AC3E}">
        <p14:creationId xmlns:p14="http://schemas.microsoft.com/office/powerpoint/2010/main" val="627796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ED34B4-0606-6B4C-9388-8D03B0B34A44}" type="slidenum">
              <a:rPr lang="en-AU" smtClean="0"/>
              <a:t>16</a:t>
            </a:fld>
            <a:endParaRPr lang="en-AU"/>
          </a:p>
        </p:txBody>
      </p:sp>
    </p:spTree>
    <p:extLst>
      <p:ext uri="{BB962C8B-B14F-4D97-AF65-F5344CB8AC3E}">
        <p14:creationId xmlns:p14="http://schemas.microsoft.com/office/powerpoint/2010/main" val="2438202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7469" name="Rectangle 1037"/>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2" name="Footer Placeholder 1">
            <a:extLst>
              <a:ext uri="{FF2B5EF4-FFF2-40B4-BE49-F238E27FC236}">
                <a16:creationId xmlns:a16="http://schemas.microsoft.com/office/drawing/2014/main" id="{CD86A7E7-E8B3-4328-BA63-C6C894467DFF}"/>
              </a:ext>
            </a:extLst>
          </p:cNvPr>
          <p:cNvSpPr>
            <a:spLocks noGrp="1"/>
          </p:cNvSpPr>
          <p:nvPr>
            <p:ph type="ftr" sz="quarter" idx="10"/>
          </p:nvPr>
        </p:nvSpPr>
        <p:spPr/>
        <p:txBody>
          <a:bodyPr/>
          <a:lstStyle/>
          <a:p>
            <a:endParaRPr lang="en-AU" dirty="0"/>
          </a:p>
        </p:txBody>
      </p:sp>
      <p:sp>
        <p:nvSpPr>
          <p:cNvPr id="3" name="Slide Number Placeholder 2">
            <a:extLst>
              <a:ext uri="{FF2B5EF4-FFF2-40B4-BE49-F238E27FC236}">
                <a16:creationId xmlns:a16="http://schemas.microsoft.com/office/drawing/2014/main" id="{0DB7257A-2799-4461-B82B-32CBF78D096F}"/>
              </a:ext>
            </a:extLst>
          </p:cNvPr>
          <p:cNvSpPr>
            <a:spLocks noGrp="1"/>
          </p:cNvSpPr>
          <p:nvPr>
            <p:ph type="sldNum" sz="quarter" idx="11"/>
          </p:nvPr>
        </p:nvSpPr>
        <p:spPr/>
        <p:txBody>
          <a:bodyPr/>
          <a:lstStyle/>
          <a:p>
            <a:fld id="{BE03C4D4-B0A8-3A44-9176-E33FCC6FB187}" type="slidenum">
              <a:rPr lang="en-AU" smtClean="0"/>
              <a:t>‹#›</a:t>
            </a:fld>
            <a:endParaRPr lang="en-AU" dirty="0"/>
          </a:p>
        </p:txBody>
      </p:sp>
      <p:sp>
        <p:nvSpPr>
          <p:cNvPr id="19" name="Title 18">
            <a:extLst>
              <a:ext uri="{FF2B5EF4-FFF2-40B4-BE49-F238E27FC236}">
                <a16:creationId xmlns:a16="http://schemas.microsoft.com/office/drawing/2014/main" id="{1CDE6A98-1A83-4F38-BD7F-571C4103C2AC}"/>
              </a:ext>
            </a:extLst>
          </p:cNvPr>
          <p:cNvSpPr>
            <a:spLocks noGrp="1"/>
          </p:cNvSpPr>
          <p:nvPr>
            <p:ph type="title"/>
          </p:nvPr>
        </p:nvSpPr>
        <p:spPr/>
        <p:txBody>
          <a:bodyPr/>
          <a:lstStyle/>
          <a:p>
            <a:r>
              <a:rPr lang="en-US"/>
              <a:t>Click to edit Master title style</a:t>
            </a:r>
            <a:endParaRPr lang="en-AU"/>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11"/>
          <p:cNvSpPr>
            <a:spLocks noGrp="1" noChangeArrowheads="1"/>
          </p:cNvSpPr>
          <p:nvPr>
            <p:ph type="dt" sz="half" idx="10"/>
          </p:nvPr>
        </p:nvSpPr>
        <p:spPr>
          <a:xfrm>
            <a:off x="1219200" y="6324600"/>
            <a:ext cx="2540000" cy="457200"/>
          </a:xfrm>
          <a:prstGeom prst="rect">
            <a:avLst/>
          </a:prstGeom>
          <a:ln/>
        </p:spPr>
        <p:txBody>
          <a:bodyPr/>
          <a:lstStyle>
            <a:lvl1pPr>
              <a:defRPr/>
            </a:lvl1pPr>
          </a:lstStyle>
          <a:p>
            <a:r>
              <a:rPr lang="en-AU"/>
              <a:t>2017</a:t>
            </a:r>
          </a:p>
        </p:txBody>
      </p:sp>
      <p:sp>
        <p:nvSpPr>
          <p:cNvPr id="5" name="Rectangle 12"/>
          <p:cNvSpPr>
            <a:spLocks noGrp="1" noChangeArrowheads="1"/>
          </p:cNvSpPr>
          <p:nvPr>
            <p:ph type="ftr" sz="quarter" idx="11"/>
          </p:nvPr>
        </p:nvSpPr>
        <p:spPr>
          <a:xfrm>
            <a:off x="4470400" y="6324600"/>
            <a:ext cx="3860800" cy="457200"/>
          </a:xfrm>
          <a:prstGeom prst="rect">
            <a:avLst/>
          </a:prstGeom>
          <a:ln/>
        </p:spPr>
        <p:txBody>
          <a:bodyPr/>
          <a:lstStyle>
            <a:lvl1pPr>
              <a:defRPr/>
            </a:lvl1pPr>
          </a:lstStyle>
          <a:p>
            <a:endParaRPr lang="en-AU"/>
          </a:p>
        </p:txBody>
      </p:sp>
      <p:sp>
        <p:nvSpPr>
          <p:cNvPr id="6" name="Rectangle 13"/>
          <p:cNvSpPr>
            <a:spLocks noGrp="1" noChangeArrowheads="1"/>
          </p:cNvSpPr>
          <p:nvPr>
            <p:ph type="sldNum" sz="quarter" idx="12"/>
          </p:nvPr>
        </p:nvSpPr>
        <p:spPr>
          <a:ln/>
        </p:spPr>
        <p:txBody>
          <a:bodyPr/>
          <a:lstStyle>
            <a:lvl1pPr>
              <a:defRPr/>
            </a:lvl1pPr>
          </a:lstStyle>
          <a:p>
            <a:fld id="{BE03C4D4-B0A8-3A44-9176-E33FCC6FB187}" type="slidenum">
              <a:rPr lang="en-AU" smtClean="0"/>
              <a:t>‹#›</a:t>
            </a:fld>
            <a:endParaRPr lang="en-AU"/>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8" y="617542"/>
            <a:ext cx="2601385" cy="551497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1534585" y="617542"/>
            <a:ext cx="7600949"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11"/>
          <p:cNvSpPr>
            <a:spLocks noGrp="1" noChangeArrowheads="1"/>
          </p:cNvSpPr>
          <p:nvPr>
            <p:ph type="dt" sz="half" idx="10"/>
          </p:nvPr>
        </p:nvSpPr>
        <p:spPr>
          <a:xfrm>
            <a:off x="1219200" y="6324600"/>
            <a:ext cx="2540000" cy="457200"/>
          </a:xfrm>
          <a:prstGeom prst="rect">
            <a:avLst/>
          </a:prstGeom>
          <a:ln/>
        </p:spPr>
        <p:txBody>
          <a:bodyPr/>
          <a:lstStyle>
            <a:lvl1pPr>
              <a:defRPr/>
            </a:lvl1pPr>
          </a:lstStyle>
          <a:p>
            <a:r>
              <a:rPr lang="en-AU"/>
              <a:t>2017</a:t>
            </a:r>
          </a:p>
        </p:txBody>
      </p:sp>
      <p:sp>
        <p:nvSpPr>
          <p:cNvPr id="5" name="Rectangle 12"/>
          <p:cNvSpPr>
            <a:spLocks noGrp="1" noChangeArrowheads="1"/>
          </p:cNvSpPr>
          <p:nvPr>
            <p:ph type="ftr" sz="quarter" idx="11"/>
          </p:nvPr>
        </p:nvSpPr>
        <p:spPr>
          <a:xfrm>
            <a:off x="4470400" y="6324600"/>
            <a:ext cx="3860800" cy="457200"/>
          </a:xfrm>
          <a:prstGeom prst="rect">
            <a:avLst/>
          </a:prstGeom>
          <a:ln/>
        </p:spPr>
        <p:txBody>
          <a:bodyPr/>
          <a:lstStyle>
            <a:lvl1pPr>
              <a:defRPr/>
            </a:lvl1pPr>
          </a:lstStyle>
          <a:p>
            <a:endParaRPr lang="en-AU"/>
          </a:p>
        </p:txBody>
      </p:sp>
      <p:sp>
        <p:nvSpPr>
          <p:cNvPr id="6" name="Rectangle 13"/>
          <p:cNvSpPr>
            <a:spLocks noGrp="1" noChangeArrowheads="1"/>
          </p:cNvSpPr>
          <p:nvPr>
            <p:ph type="sldNum" sz="quarter" idx="12"/>
          </p:nvPr>
        </p:nvSpPr>
        <p:spPr>
          <a:ln/>
        </p:spPr>
        <p:txBody>
          <a:bodyPr/>
          <a:lstStyle>
            <a:lvl1pPr>
              <a:defRPr/>
            </a:lvl1pPr>
          </a:lstStyle>
          <a:p>
            <a:fld id="{BE03C4D4-B0A8-3A44-9176-E33FCC6FB187}" type="slidenum">
              <a:rPr lang="en-AU" smtClean="0"/>
              <a:t>‹#›</a:t>
            </a:fld>
            <a:endParaRPr lang="en-AU"/>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8" y="617538"/>
            <a:ext cx="10390716" cy="1143000"/>
          </a:xfrm>
        </p:spPr>
        <p:txBody>
          <a:bodyPr/>
          <a:lstStyle/>
          <a:p>
            <a:r>
              <a:rPr lang="en-US"/>
              <a:t>Click to edit Master title style</a:t>
            </a:r>
            <a:endParaRPr lang="en-AU"/>
          </a:p>
        </p:txBody>
      </p:sp>
      <p:sp>
        <p:nvSpPr>
          <p:cNvPr id="3" name="Text Placeholder 2"/>
          <p:cNvSpPr>
            <a:spLocks noGrp="1"/>
          </p:cNvSpPr>
          <p:nvPr>
            <p:ph type="body"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8601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11"/>
          <p:cNvSpPr>
            <a:spLocks noGrp="1" noChangeArrowheads="1"/>
          </p:cNvSpPr>
          <p:nvPr>
            <p:ph type="dt" sz="half" idx="10"/>
          </p:nvPr>
        </p:nvSpPr>
        <p:spPr>
          <a:xfrm>
            <a:off x="1219200" y="6324600"/>
            <a:ext cx="2540000" cy="457200"/>
          </a:xfrm>
          <a:prstGeom prst="rect">
            <a:avLst/>
          </a:prstGeom>
          <a:ln/>
        </p:spPr>
        <p:txBody>
          <a:bodyPr/>
          <a:lstStyle>
            <a:lvl1pPr>
              <a:defRPr/>
            </a:lvl1pPr>
          </a:lstStyle>
          <a:p>
            <a:r>
              <a:rPr lang="en-AU"/>
              <a:t>2017</a:t>
            </a:r>
          </a:p>
        </p:txBody>
      </p:sp>
      <p:sp>
        <p:nvSpPr>
          <p:cNvPr id="6" name="Rectangle 12"/>
          <p:cNvSpPr>
            <a:spLocks noGrp="1" noChangeArrowheads="1"/>
          </p:cNvSpPr>
          <p:nvPr>
            <p:ph type="ftr" sz="quarter" idx="11"/>
          </p:nvPr>
        </p:nvSpPr>
        <p:spPr>
          <a:xfrm>
            <a:off x="4470400" y="6324600"/>
            <a:ext cx="3860800" cy="457200"/>
          </a:xfrm>
          <a:prstGeom prst="rect">
            <a:avLst/>
          </a:prstGeom>
          <a:ln/>
        </p:spPr>
        <p:txBody>
          <a:bodyPr/>
          <a:lstStyle>
            <a:lvl1pPr>
              <a:defRPr/>
            </a:lvl1pPr>
          </a:lstStyle>
          <a:p>
            <a:endParaRPr lang="en-AU"/>
          </a:p>
        </p:txBody>
      </p:sp>
      <p:sp>
        <p:nvSpPr>
          <p:cNvPr id="7" name="Rectangle 13"/>
          <p:cNvSpPr>
            <a:spLocks noGrp="1" noChangeArrowheads="1"/>
          </p:cNvSpPr>
          <p:nvPr>
            <p:ph type="sldNum" sz="quarter" idx="12"/>
          </p:nvPr>
        </p:nvSpPr>
        <p:spPr>
          <a:ln/>
        </p:spPr>
        <p:txBody>
          <a:bodyPr/>
          <a:lstStyle>
            <a:lvl1pPr>
              <a:defRPr/>
            </a:lvl1pPr>
          </a:lstStyle>
          <a:p>
            <a:fld id="{BE03C4D4-B0A8-3A44-9176-E33FCC6FB187}" type="slidenum">
              <a:rPr lang="en-AU" smtClean="0"/>
              <a:t>‹#›</a:t>
            </a:fld>
            <a:endParaRPr lang="en-AU"/>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34586" y="617542"/>
            <a:ext cx="10405535" cy="5514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Rectangle 11"/>
          <p:cNvSpPr>
            <a:spLocks noGrp="1" noChangeArrowheads="1"/>
          </p:cNvSpPr>
          <p:nvPr>
            <p:ph type="dt" sz="half" idx="10"/>
          </p:nvPr>
        </p:nvSpPr>
        <p:spPr>
          <a:xfrm>
            <a:off x="1219200" y="6324600"/>
            <a:ext cx="2540000" cy="457200"/>
          </a:xfrm>
          <a:prstGeom prst="rect">
            <a:avLst/>
          </a:prstGeom>
          <a:ln/>
        </p:spPr>
        <p:txBody>
          <a:bodyPr/>
          <a:lstStyle>
            <a:lvl1pPr>
              <a:defRPr/>
            </a:lvl1pPr>
          </a:lstStyle>
          <a:p>
            <a:r>
              <a:rPr lang="en-AU"/>
              <a:t>2017</a:t>
            </a:r>
          </a:p>
        </p:txBody>
      </p:sp>
      <p:sp>
        <p:nvSpPr>
          <p:cNvPr id="4" name="Rectangle 12"/>
          <p:cNvSpPr>
            <a:spLocks noGrp="1" noChangeArrowheads="1"/>
          </p:cNvSpPr>
          <p:nvPr>
            <p:ph type="ftr" sz="quarter" idx="11"/>
          </p:nvPr>
        </p:nvSpPr>
        <p:spPr>
          <a:xfrm>
            <a:off x="4470400" y="6324600"/>
            <a:ext cx="3860800" cy="457200"/>
          </a:xfrm>
          <a:prstGeom prst="rect">
            <a:avLst/>
          </a:prstGeom>
          <a:ln/>
        </p:spPr>
        <p:txBody>
          <a:bodyPr/>
          <a:lstStyle>
            <a:lvl1pPr>
              <a:defRPr/>
            </a:lvl1pPr>
          </a:lstStyle>
          <a:p>
            <a:endParaRPr lang="en-AU"/>
          </a:p>
        </p:txBody>
      </p:sp>
      <p:sp>
        <p:nvSpPr>
          <p:cNvPr id="5" name="Rectangle 13"/>
          <p:cNvSpPr>
            <a:spLocks noGrp="1" noChangeArrowheads="1"/>
          </p:cNvSpPr>
          <p:nvPr>
            <p:ph type="sldNum" sz="quarter" idx="12"/>
          </p:nvPr>
        </p:nvSpPr>
        <p:spPr>
          <a:ln/>
        </p:spPr>
        <p:txBody>
          <a:bodyPr/>
          <a:lstStyle>
            <a:lvl1pPr>
              <a:defRPr/>
            </a:lvl1pPr>
          </a:lstStyle>
          <a:p>
            <a:fld id="{BE03C4D4-B0A8-3A44-9176-E33FCC6FB187}" type="slidenum">
              <a:rPr lang="en-AU" smtClean="0"/>
              <a:t>‹#›</a:t>
            </a:fld>
            <a:endParaRPr lang="en-AU"/>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Rectangle 12"/>
          <p:cNvSpPr>
            <a:spLocks noGrp="1" noChangeArrowheads="1"/>
          </p:cNvSpPr>
          <p:nvPr>
            <p:ph type="ftr" sz="quarter" idx="11"/>
          </p:nvPr>
        </p:nvSpPr>
        <p:spPr>
          <a:xfrm>
            <a:off x="4470400" y="6324600"/>
            <a:ext cx="3860800" cy="457200"/>
          </a:xfrm>
          <a:prstGeom prst="rect">
            <a:avLst/>
          </a:prstGeom>
          <a:ln/>
        </p:spPr>
        <p:txBody>
          <a:bodyPr/>
          <a:lstStyle>
            <a:lvl1pPr>
              <a:defRPr/>
            </a:lvl1pPr>
          </a:lstStyle>
          <a:p>
            <a:endParaRPr lang="en-AU"/>
          </a:p>
        </p:txBody>
      </p:sp>
      <p:sp>
        <p:nvSpPr>
          <p:cNvPr id="6" name="Rectangle 13"/>
          <p:cNvSpPr>
            <a:spLocks noGrp="1" noChangeArrowheads="1"/>
          </p:cNvSpPr>
          <p:nvPr>
            <p:ph type="sldNum" sz="quarter" idx="12"/>
          </p:nvPr>
        </p:nvSpPr>
        <p:spPr>
          <a:ln/>
        </p:spPr>
        <p:txBody>
          <a:bodyPr/>
          <a:lstStyle>
            <a:lvl1pPr>
              <a:defRPr/>
            </a:lvl1pPr>
          </a:lstStyle>
          <a:p>
            <a:fld id="{BE03C4D4-B0A8-3A44-9176-E33FCC6FB187}" type="slidenum">
              <a:rPr lang="en-AU" smtClean="0"/>
              <a:t>‹#›</a:t>
            </a:fld>
            <a:endParaRPr lang="en-AU"/>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4"/>
            <a:ext cx="10363200" cy="150018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2"/>
          <p:cNvSpPr>
            <a:spLocks noGrp="1" noChangeArrowheads="1"/>
          </p:cNvSpPr>
          <p:nvPr>
            <p:ph type="ftr" sz="quarter" idx="11"/>
          </p:nvPr>
        </p:nvSpPr>
        <p:spPr>
          <a:xfrm>
            <a:off x="4470400" y="6324600"/>
            <a:ext cx="3860800" cy="457200"/>
          </a:xfrm>
          <a:prstGeom prst="rect">
            <a:avLst/>
          </a:prstGeom>
          <a:ln/>
        </p:spPr>
        <p:txBody>
          <a:bodyPr/>
          <a:lstStyle>
            <a:lvl1pPr>
              <a:defRPr/>
            </a:lvl1pPr>
          </a:lstStyle>
          <a:p>
            <a:endParaRPr lang="en-AU"/>
          </a:p>
        </p:txBody>
      </p:sp>
      <p:sp>
        <p:nvSpPr>
          <p:cNvPr id="6" name="Rectangle 13"/>
          <p:cNvSpPr>
            <a:spLocks noGrp="1" noChangeArrowheads="1"/>
          </p:cNvSpPr>
          <p:nvPr>
            <p:ph type="sldNum" sz="quarter" idx="12"/>
          </p:nvPr>
        </p:nvSpPr>
        <p:spPr>
          <a:ln/>
        </p:spPr>
        <p:txBody>
          <a:bodyPr/>
          <a:lstStyle>
            <a:lvl1pPr>
              <a:defRPr/>
            </a:lvl1pPr>
          </a:lstStyle>
          <a:p>
            <a:fld id="{BE03C4D4-B0A8-3A44-9176-E33FCC6FB187}" type="slidenum">
              <a:rPr lang="en-AU" smtClean="0"/>
              <a:t>‹#›</a:t>
            </a:fld>
            <a:endParaRPr lang="en-AU"/>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11"/>
          <p:cNvSpPr>
            <a:spLocks noGrp="1" noChangeArrowheads="1"/>
          </p:cNvSpPr>
          <p:nvPr>
            <p:ph type="dt" sz="half" idx="10"/>
          </p:nvPr>
        </p:nvSpPr>
        <p:spPr>
          <a:xfrm>
            <a:off x="1219200" y="6324600"/>
            <a:ext cx="2540000" cy="457200"/>
          </a:xfrm>
          <a:prstGeom prst="rect">
            <a:avLst/>
          </a:prstGeom>
          <a:ln/>
        </p:spPr>
        <p:txBody>
          <a:bodyPr/>
          <a:lstStyle>
            <a:lvl1pPr>
              <a:defRPr/>
            </a:lvl1pPr>
          </a:lstStyle>
          <a:p>
            <a:r>
              <a:rPr lang="en-AU"/>
              <a:t>2017</a:t>
            </a:r>
          </a:p>
        </p:txBody>
      </p:sp>
      <p:sp>
        <p:nvSpPr>
          <p:cNvPr id="6" name="Rectangle 12"/>
          <p:cNvSpPr>
            <a:spLocks noGrp="1" noChangeArrowheads="1"/>
          </p:cNvSpPr>
          <p:nvPr>
            <p:ph type="ftr" sz="quarter" idx="11"/>
          </p:nvPr>
        </p:nvSpPr>
        <p:spPr>
          <a:xfrm>
            <a:off x="4470400" y="6324600"/>
            <a:ext cx="3860800" cy="457200"/>
          </a:xfrm>
          <a:prstGeom prst="rect">
            <a:avLst/>
          </a:prstGeom>
          <a:ln/>
        </p:spPr>
        <p:txBody>
          <a:bodyPr/>
          <a:lstStyle>
            <a:lvl1pPr>
              <a:defRPr/>
            </a:lvl1pPr>
          </a:lstStyle>
          <a:p>
            <a:endParaRPr lang="en-AU"/>
          </a:p>
        </p:txBody>
      </p:sp>
      <p:sp>
        <p:nvSpPr>
          <p:cNvPr id="7" name="Rectangle 13"/>
          <p:cNvSpPr>
            <a:spLocks noGrp="1" noChangeArrowheads="1"/>
          </p:cNvSpPr>
          <p:nvPr>
            <p:ph type="sldNum" sz="quarter" idx="12"/>
          </p:nvPr>
        </p:nvSpPr>
        <p:spPr>
          <a:ln/>
        </p:spPr>
        <p:txBody>
          <a:bodyPr/>
          <a:lstStyle>
            <a:lvl1pPr>
              <a:defRPr/>
            </a:lvl1pPr>
          </a:lstStyle>
          <a:p>
            <a:fld id="{BE03C4D4-B0A8-3A44-9176-E33FCC6FB187}" type="slidenum">
              <a:rPr lang="en-AU" smtClean="0"/>
              <a:t>‹#›</a:t>
            </a:fld>
            <a:endParaRPr lang="en-AU"/>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11"/>
          <p:cNvSpPr>
            <a:spLocks noGrp="1" noChangeArrowheads="1"/>
          </p:cNvSpPr>
          <p:nvPr>
            <p:ph type="dt" sz="half" idx="10"/>
          </p:nvPr>
        </p:nvSpPr>
        <p:spPr>
          <a:xfrm>
            <a:off x="1219200" y="6324600"/>
            <a:ext cx="2540000" cy="457200"/>
          </a:xfrm>
          <a:prstGeom prst="rect">
            <a:avLst/>
          </a:prstGeom>
          <a:ln/>
        </p:spPr>
        <p:txBody>
          <a:bodyPr/>
          <a:lstStyle>
            <a:lvl1pPr>
              <a:defRPr/>
            </a:lvl1pPr>
          </a:lstStyle>
          <a:p>
            <a:r>
              <a:rPr lang="en-AU"/>
              <a:t>2017</a:t>
            </a:r>
          </a:p>
        </p:txBody>
      </p:sp>
      <p:sp>
        <p:nvSpPr>
          <p:cNvPr id="8" name="Rectangle 12"/>
          <p:cNvSpPr>
            <a:spLocks noGrp="1" noChangeArrowheads="1"/>
          </p:cNvSpPr>
          <p:nvPr>
            <p:ph type="ftr" sz="quarter" idx="11"/>
          </p:nvPr>
        </p:nvSpPr>
        <p:spPr>
          <a:xfrm>
            <a:off x="4470400" y="6324600"/>
            <a:ext cx="3860800" cy="457200"/>
          </a:xfrm>
          <a:prstGeom prst="rect">
            <a:avLst/>
          </a:prstGeom>
          <a:ln/>
        </p:spPr>
        <p:txBody>
          <a:bodyPr/>
          <a:lstStyle>
            <a:lvl1pPr>
              <a:defRPr/>
            </a:lvl1pPr>
          </a:lstStyle>
          <a:p>
            <a:endParaRPr lang="en-AU"/>
          </a:p>
        </p:txBody>
      </p:sp>
      <p:sp>
        <p:nvSpPr>
          <p:cNvPr id="9" name="Rectangle 13"/>
          <p:cNvSpPr>
            <a:spLocks noGrp="1" noChangeArrowheads="1"/>
          </p:cNvSpPr>
          <p:nvPr>
            <p:ph type="sldNum" sz="quarter" idx="12"/>
          </p:nvPr>
        </p:nvSpPr>
        <p:spPr>
          <a:ln/>
        </p:spPr>
        <p:txBody>
          <a:bodyPr/>
          <a:lstStyle>
            <a:lvl1pPr>
              <a:defRPr/>
            </a:lvl1pPr>
          </a:lstStyle>
          <a:p>
            <a:fld id="{BE03C4D4-B0A8-3A44-9176-E33FCC6FB187}" type="slidenum">
              <a:rPr lang="en-AU" smtClean="0"/>
              <a:t>‹#›</a:t>
            </a:fld>
            <a:endParaRPr lang="en-AU"/>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11"/>
          <p:cNvSpPr>
            <a:spLocks noGrp="1" noChangeArrowheads="1"/>
          </p:cNvSpPr>
          <p:nvPr>
            <p:ph type="dt" sz="half" idx="10"/>
          </p:nvPr>
        </p:nvSpPr>
        <p:spPr>
          <a:xfrm>
            <a:off x="1219200" y="6324600"/>
            <a:ext cx="2540000" cy="457200"/>
          </a:xfrm>
          <a:prstGeom prst="rect">
            <a:avLst/>
          </a:prstGeom>
          <a:ln/>
        </p:spPr>
        <p:txBody>
          <a:bodyPr/>
          <a:lstStyle>
            <a:lvl1pPr>
              <a:defRPr/>
            </a:lvl1pPr>
          </a:lstStyle>
          <a:p>
            <a:r>
              <a:rPr lang="en-AU"/>
              <a:t>2017</a:t>
            </a:r>
          </a:p>
        </p:txBody>
      </p:sp>
      <p:sp>
        <p:nvSpPr>
          <p:cNvPr id="4" name="Rectangle 12"/>
          <p:cNvSpPr>
            <a:spLocks noGrp="1" noChangeArrowheads="1"/>
          </p:cNvSpPr>
          <p:nvPr>
            <p:ph type="ftr" sz="quarter" idx="11"/>
          </p:nvPr>
        </p:nvSpPr>
        <p:spPr>
          <a:xfrm>
            <a:off x="4470400" y="6324600"/>
            <a:ext cx="3860800" cy="457200"/>
          </a:xfrm>
          <a:prstGeom prst="rect">
            <a:avLst/>
          </a:prstGeom>
          <a:ln/>
        </p:spPr>
        <p:txBody>
          <a:bodyPr/>
          <a:lstStyle>
            <a:lvl1pPr>
              <a:defRPr/>
            </a:lvl1pPr>
          </a:lstStyle>
          <a:p>
            <a:endParaRPr lang="en-AU"/>
          </a:p>
        </p:txBody>
      </p:sp>
      <p:sp>
        <p:nvSpPr>
          <p:cNvPr id="5" name="Rectangle 13"/>
          <p:cNvSpPr>
            <a:spLocks noGrp="1" noChangeArrowheads="1"/>
          </p:cNvSpPr>
          <p:nvPr>
            <p:ph type="sldNum" sz="quarter" idx="12"/>
          </p:nvPr>
        </p:nvSpPr>
        <p:spPr>
          <a:ln/>
        </p:spPr>
        <p:txBody>
          <a:bodyPr/>
          <a:lstStyle>
            <a:lvl1pPr>
              <a:defRPr/>
            </a:lvl1pPr>
          </a:lstStyle>
          <a:p>
            <a:fld id="{BE03C4D4-B0A8-3A44-9176-E33FCC6FB187}" type="slidenum">
              <a:rPr lang="en-AU" smtClean="0"/>
              <a:t>‹#›</a:t>
            </a:fld>
            <a:endParaRPr lang="en-AU"/>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xfrm>
            <a:off x="1219200" y="6324600"/>
            <a:ext cx="2540000" cy="457200"/>
          </a:xfrm>
          <a:prstGeom prst="rect">
            <a:avLst/>
          </a:prstGeom>
          <a:ln/>
        </p:spPr>
        <p:txBody>
          <a:bodyPr/>
          <a:lstStyle>
            <a:lvl1pPr>
              <a:defRPr/>
            </a:lvl1pPr>
          </a:lstStyle>
          <a:p>
            <a:r>
              <a:rPr lang="en-AU"/>
              <a:t>2017</a:t>
            </a:r>
          </a:p>
        </p:txBody>
      </p:sp>
      <p:sp>
        <p:nvSpPr>
          <p:cNvPr id="3" name="Rectangle 12"/>
          <p:cNvSpPr>
            <a:spLocks noGrp="1" noChangeArrowheads="1"/>
          </p:cNvSpPr>
          <p:nvPr>
            <p:ph type="ftr" sz="quarter" idx="11"/>
          </p:nvPr>
        </p:nvSpPr>
        <p:spPr>
          <a:xfrm>
            <a:off x="4470400" y="6324600"/>
            <a:ext cx="3860800" cy="457200"/>
          </a:xfrm>
          <a:prstGeom prst="rect">
            <a:avLst/>
          </a:prstGeom>
          <a:ln/>
        </p:spPr>
        <p:txBody>
          <a:bodyPr/>
          <a:lstStyle>
            <a:lvl1pPr>
              <a:defRPr/>
            </a:lvl1pPr>
          </a:lstStyle>
          <a:p>
            <a:endParaRPr lang="en-AU"/>
          </a:p>
        </p:txBody>
      </p:sp>
      <p:sp>
        <p:nvSpPr>
          <p:cNvPr id="4" name="Rectangle 13"/>
          <p:cNvSpPr>
            <a:spLocks noGrp="1" noChangeArrowheads="1"/>
          </p:cNvSpPr>
          <p:nvPr>
            <p:ph type="sldNum" sz="quarter" idx="12"/>
          </p:nvPr>
        </p:nvSpPr>
        <p:spPr>
          <a:ln/>
        </p:spPr>
        <p:txBody>
          <a:bodyPr/>
          <a:lstStyle>
            <a:lvl1pPr>
              <a:defRPr/>
            </a:lvl1pPr>
          </a:lstStyle>
          <a:p>
            <a:fld id="{BE03C4D4-B0A8-3A44-9176-E33FCC6FB187}" type="slidenum">
              <a:rPr lang="en-AU" smtClean="0"/>
              <a:t>‹#›</a:t>
            </a:fld>
            <a:endParaRPr lang="en-AU"/>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p:spPr>
        <p:txBody>
          <a:bodyPr/>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7" y="273055"/>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xfrm>
            <a:off x="1219200" y="6324600"/>
            <a:ext cx="2540000" cy="457200"/>
          </a:xfrm>
          <a:prstGeom prst="rect">
            <a:avLst/>
          </a:prstGeom>
          <a:ln/>
        </p:spPr>
        <p:txBody>
          <a:bodyPr/>
          <a:lstStyle>
            <a:lvl1pPr>
              <a:defRPr/>
            </a:lvl1pPr>
          </a:lstStyle>
          <a:p>
            <a:r>
              <a:rPr lang="en-AU"/>
              <a:t>2017</a:t>
            </a:r>
          </a:p>
        </p:txBody>
      </p:sp>
      <p:sp>
        <p:nvSpPr>
          <p:cNvPr id="6" name="Rectangle 12"/>
          <p:cNvSpPr>
            <a:spLocks noGrp="1" noChangeArrowheads="1"/>
          </p:cNvSpPr>
          <p:nvPr>
            <p:ph type="ftr" sz="quarter" idx="11"/>
          </p:nvPr>
        </p:nvSpPr>
        <p:spPr>
          <a:xfrm>
            <a:off x="4470400" y="6324600"/>
            <a:ext cx="3860800" cy="457200"/>
          </a:xfrm>
          <a:prstGeom prst="rect">
            <a:avLst/>
          </a:prstGeom>
          <a:ln/>
        </p:spPr>
        <p:txBody>
          <a:bodyPr/>
          <a:lstStyle>
            <a:lvl1pPr>
              <a:defRPr/>
            </a:lvl1pPr>
          </a:lstStyle>
          <a:p>
            <a:endParaRPr lang="en-AU"/>
          </a:p>
        </p:txBody>
      </p:sp>
      <p:sp>
        <p:nvSpPr>
          <p:cNvPr id="7" name="Rectangle 13"/>
          <p:cNvSpPr>
            <a:spLocks noGrp="1" noChangeArrowheads="1"/>
          </p:cNvSpPr>
          <p:nvPr>
            <p:ph type="sldNum" sz="quarter" idx="12"/>
          </p:nvPr>
        </p:nvSpPr>
        <p:spPr>
          <a:ln/>
        </p:spPr>
        <p:txBody>
          <a:bodyPr/>
          <a:lstStyle>
            <a:lvl1pPr>
              <a:defRPr/>
            </a:lvl1pPr>
          </a:lstStyle>
          <a:p>
            <a:fld id="{BE03C4D4-B0A8-3A44-9176-E33FCC6FB187}" type="slidenum">
              <a:rPr lang="en-AU" smtClean="0"/>
              <a:t>‹#›</a:t>
            </a:fld>
            <a:endParaRPr lang="en-AU"/>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AU"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xfrm>
            <a:off x="1219200" y="6324600"/>
            <a:ext cx="2540000" cy="457200"/>
          </a:xfrm>
          <a:prstGeom prst="rect">
            <a:avLst/>
          </a:prstGeom>
          <a:ln/>
        </p:spPr>
        <p:txBody>
          <a:bodyPr/>
          <a:lstStyle>
            <a:lvl1pPr>
              <a:defRPr/>
            </a:lvl1pPr>
          </a:lstStyle>
          <a:p>
            <a:r>
              <a:rPr lang="en-AU"/>
              <a:t>2017</a:t>
            </a:r>
          </a:p>
        </p:txBody>
      </p:sp>
      <p:sp>
        <p:nvSpPr>
          <p:cNvPr id="6" name="Rectangle 12"/>
          <p:cNvSpPr>
            <a:spLocks noGrp="1" noChangeArrowheads="1"/>
          </p:cNvSpPr>
          <p:nvPr>
            <p:ph type="ftr" sz="quarter" idx="11"/>
          </p:nvPr>
        </p:nvSpPr>
        <p:spPr>
          <a:xfrm>
            <a:off x="4470400" y="6324600"/>
            <a:ext cx="3860800" cy="457200"/>
          </a:xfrm>
          <a:prstGeom prst="rect">
            <a:avLst/>
          </a:prstGeom>
          <a:ln/>
        </p:spPr>
        <p:txBody>
          <a:bodyPr/>
          <a:lstStyle>
            <a:lvl1pPr>
              <a:defRPr/>
            </a:lvl1pPr>
          </a:lstStyle>
          <a:p>
            <a:endParaRPr lang="en-AU"/>
          </a:p>
        </p:txBody>
      </p:sp>
      <p:sp>
        <p:nvSpPr>
          <p:cNvPr id="7" name="Rectangle 13"/>
          <p:cNvSpPr>
            <a:spLocks noGrp="1" noChangeArrowheads="1"/>
          </p:cNvSpPr>
          <p:nvPr>
            <p:ph type="sldNum" sz="quarter" idx="12"/>
          </p:nvPr>
        </p:nvSpPr>
        <p:spPr>
          <a:ln/>
        </p:spPr>
        <p:txBody>
          <a:bodyPr/>
          <a:lstStyle>
            <a:lvl1pPr>
              <a:defRPr/>
            </a:lvl1pPr>
          </a:lstStyle>
          <a:p>
            <a:fld id="{BE03C4D4-B0A8-3A44-9176-E33FCC6FB187}" type="slidenum">
              <a:rPr lang="en-AU" smtClean="0"/>
              <a:t>‹#›</a:t>
            </a:fld>
            <a:endParaRPr lang="en-AU"/>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7" y="822509"/>
            <a:ext cx="584201"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1800"/>
          </a:p>
        </p:txBody>
      </p:sp>
      <p:sp>
        <p:nvSpPr>
          <p:cNvPr id="1027" name="Rectangle 3"/>
          <p:cNvSpPr>
            <a:spLocks noChangeArrowheads="1"/>
          </p:cNvSpPr>
          <p:nvPr/>
        </p:nvSpPr>
        <p:spPr bwMode="ltGray">
          <a:xfrm>
            <a:off x="1066801" y="822509"/>
            <a:ext cx="438151"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1800"/>
          </a:p>
        </p:txBody>
      </p:sp>
      <p:sp>
        <p:nvSpPr>
          <p:cNvPr id="1028" name="Rectangle 4"/>
          <p:cNvSpPr>
            <a:spLocks noChangeArrowheads="1"/>
          </p:cNvSpPr>
          <p:nvPr/>
        </p:nvSpPr>
        <p:spPr bwMode="ltGray">
          <a:xfrm>
            <a:off x="721787" y="1244784"/>
            <a:ext cx="563033"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1800"/>
          </a:p>
        </p:txBody>
      </p:sp>
      <p:sp>
        <p:nvSpPr>
          <p:cNvPr id="1029" name="Rectangle 5"/>
          <p:cNvSpPr>
            <a:spLocks noChangeArrowheads="1"/>
          </p:cNvSpPr>
          <p:nvPr/>
        </p:nvSpPr>
        <p:spPr bwMode="ltGray">
          <a:xfrm>
            <a:off x="1214970" y="1244784"/>
            <a:ext cx="491067"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1800"/>
          </a:p>
        </p:txBody>
      </p:sp>
      <p:sp>
        <p:nvSpPr>
          <p:cNvPr id="1030" name="Rectangle 6"/>
          <p:cNvSpPr>
            <a:spLocks noChangeArrowheads="1"/>
          </p:cNvSpPr>
          <p:nvPr/>
        </p:nvSpPr>
        <p:spPr bwMode="ltGray">
          <a:xfrm>
            <a:off x="169337" y="1171759"/>
            <a:ext cx="747184" cy="422274"/>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1800"/>
          </a:p>
        </p:txBody>
      </p:sp>
      <p:sp>
        <p:nvSpPr>
          <p:cNvPr id="1031" name="Rectangle 7"/>
          <p:cNvSpPr>
            <a:spLocks noChangeArrowheads="1"/>
          </p:cNvSpPr>
          <p:nvPr/>
        </p:nvSpPr>
        <p:spPr bwMode="gray">
          <a:xfrm>
            <a:off x="1016003" y="714559"/>
            <a:ext cx="42335"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1800"/>
          </a:p>
        </p:txBody>
      </p:sp>
      <p:sp>
        <p:nvSpPr>
          <p:cNvPr id="1032" name="Rectangle 8"/>
          <p:cNvSpPr>
            <a:spLocks noChangeArrowheads="1"/>
          </p:cNvSpPr>
          <p:nvPr/>
        </p:nvSpPr>
        <p:spPr bwMode="gray">
          <a:xfrm>
            <a:off x="590555" y="1505131"/>
            <a:ext cx="10968567" cy="3175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1800"/>
          </a:p>
        </p:txBody>
      </p:sp>
      <p:sp>
        <p:nvSpPr>
          <p:cNvPr id="1033" name="Rectangle 9"/>
          <p:cNvSpPr>
            <a:spLocks noGrp="1" noChangeArrowheads="1"/>
          </p:cNvSpPr>
          <p:nvPr>
            <p:ph type="title"/>
          </p:nvPr>
        </p:nvSpPr>
        <p:spPr bwMode="auto">
          <a:xfrm>
            <a:off x="1528238" y="273850"/>
            <a:ext cx="10390716"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034" name="Rectangle 10"/>
          <p:cNvSpPr>
            <a:spLocks noGrp="1" noChangeArrowheads="1"/>
          </p:cNvSpPr>
          <p:nvPr>
            <p:ph type="body" idx="1"/>
          </p:nvPr>
        </p:nvSpPr>
        <p:spPr bwMode="auto">
          <a:xfrm>
            <a:off x="310551" y="1822657"/>
            <a:ext cx="11629566" cy="4309856"/>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6445" name="Rectangle 13"/>
          <p:cNvSpPr>
            <a:spLocks noGrp="1" noChangeArrowheads="1"/>
          </p:cNvSpPr>
          <p:nvPr>
            <p:ph type="sldNum" sz="quarter" idx="4"/>
          </p:nvPr>
        </p:nvSpPr>
        <p:spPr bwMode="auto">
          <a:xfrm>
            <a:off x="90424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cs typeface="+mn-cs"/>
              </a:defRPr>
            </a:lvl1pPr>
          </a:lstStyle>
          <a:p>
            <a:fld id="{BE03C4D4-B0A8-3A44-9176-E33FCC6FB187}" type="slidenum">
              <a:rPr lang="en-AU" smtClean="0"/>
              <a:t>‹#›</a:t>
            </a:fld>
            <a:endParaRPr lang="en-AU" dirty="0"/>
          </a:p>
        </p:txBody>
      </p:sp>
      <p:pic>
        <p:nvPicPr>
          <p:cNvPr id="4" name="Picture 3" descr="haccp aust cert black.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6789" y="925339"/>
            <a:ext cx="673200" cy="673200"/>
          </a:xfrm>
          <a:prstGeom prst="rect">
            <a:avLst/>
          </a:prstGeom>
        </p:spPr>
      </p:pic>
      <p:sp>
        <p:nvSpPr>
          <p:cNvPr id="6" name="Footer Placeholder 5"/>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Tree>
    <p:extLst>
      <p:ext uri="{BB962C8B-B14F-4D97-AF65-F5344CB8AC3E}">
        <p14:creationId xmlns:p14="http://schemas.microsoft.com/office/powerpoint/2010/main" val="1996807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p:txStyles>
    <p:titleStyle>
      <a:lvl1pPr algn="l" rtl="0" eaLnBrk="1" fontAlgn="base" hangingPunct="1">
        <a:spcBef>
          <a:spcPct val="0"/>
        </a:spcBef>
        <a:spcAft>
          <a:spcPct val="0"/>
        </a:spcAft>
        <a:defRPr sz="4400" b="1">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4400">
          <a:solidFill>
            <a:schemeClr val="tx2"/>
          </a:solidFill>
          <a:latin typeface="Tahoma" charset="0"/>
          <a:ea typeface="ＭＳ Ｐゴシック" charset="0"/>
          <a:cs typeface="ＭＳ Ｐゴシック" charset="0"/>
        </a:defRPr>
      </a:lvl2pPr>
      <a:lvl3pPr algn="l" rtl="0" eaLnBrk="1" fontAlgn="base" hangingPunct="1">
        <a:spcBef>
          <a:spcPct val="0"/>
        </a:spcBef>
        <a:spcAft>
          <a:spcPct val="0"/>
        </a:spcAft>
        <a:defRPr sz="4400">
          <a:solidFill>
            <a:schemeClr val="tx2"/>
          </a:solidFill>
          <a:latin typeface="Tahoma" charset="0"/>
          <a:ea typeface="ＭＳ Ｐゴシック" charset="0"/>
          <a:cs typeface="ＭＳ Ｐゴシック" charset="0"/>
        </a:defRPr>
      </a:lvl3pPr>
      <a:lvl4pPr algn="l" rtl="0" eaLnBrk="1" fontAlgn="base" hangingPunct="1">
        <a:spcBef>
          <a:spcPct val="0"/>
        </a:spcBef>
        <a:spcAft>
          <a:spcPct val="0"/>
        </a:spcAft>
        <a:defRPr sz="4400">
          <a:solidFill>
            <a:schemeClr val="tx2"/>
          </a:solidFill>
          <a:latin typeface="Tahoma" charset="0"/>
          <a:ea typeface="ＭＳ Ｐゴシック" charset="0"/>
          <a:cs typeface="ＭＳ Ｐゴシック" charset="0"/>
        </a:defRPr>
      </a:lvl4pPr>
      <a:lvl5pPr algn="l" rtl="0" eaLnBrk="1" fontAlgn="base" hangingPunct="1">
        <a:spcBef>
          <a:spcPct val="0"/>
        </a:spcBef>
        <a:spcAft>
          <a:spcPct val="0"/>
        </a:spcAft>
        <a:defRPr sz="4400">
          <a:solidFill>
            <a:schemeClr val="tx2"/>
          </a:solidFill>
          <a:latin typeface="Tahoma" charset="0"/>
          <a:ea typeface="ＭＳ Ｐゴシック" charset="0"/>
          <a:cs typeface="ＭＳ Ｐゴシック" charset="0"/>
        </a:defRPr>
      </a:lvl5pPr>
      <a:lvl6pPr marL="457200" algn="l" rtl="0" eaLnBrk="1" fontAlgn="base" hangingPunct="1">
        <a:spcBef>
          <a:spcPct val="0"/>
        </a:spcBef>
        <a:spcAft>
          <a:spcPct val="0"/>
        </a:spcAft>
        <a:defRPr sz="4400">
          <a:solidFill>
            <a:schemeClr val="tx2"/>
          </a:solidFill>
          <a:latin typeface="Tahoma" charset="0"/>
        </a:defRPr>
      </a:lvl6pPr>
      <a:lvl7pPr marL="914400" algn="l" rtl="0" eaLnBrk="1" fontAlgn="base" hangingPunct="1">
        <a:spcBef>
          <a:spcPct val="0"/>
        </a:spcBef>
        <a:spcAft>
          <a:spcPct val="0"/>
        </a:spcAft>
        <a:defRPr sz="4400">
          <a:solidFill>
            <a:schemeClr val="tx2"/>
          </a:solidFill>
          <a:latin typeface="Tahoma" charset="0"/>
        </a:defRPr>
      </a:lvl7pPr>
      <a:lvl8pPr marL="1371600" algn="l" rtl="0" eaLnBrk="1" fontAlgn="base" hangingPunct="1">
        <a:spcBef>
          <a:spcPct val="0"/>
        </a:spcBef>
        <a:spcAft>
          <a:spcPct val="0"/>
        </a:spcAft>
        <a:defRPr sz="4400">
          <a:solidFill>
            <a:schemeClr val="tx2"/>
          </a:solidFill>
          <a:latin typeface="Tahoma" charset="0"/>
        </a:defRPr>
      </a:lvl8pPr>
      <a:lvl9pPr marL="1828800" algn="l" rtl="0" eaLnBrk="1" fontAlgn="base" hangingPunct="1">
        <a:spcBef>
          <a:spcPct val="0"/>
        </a:spcBef>
        <a:spcAft>
          <a:spcPct val="0"/>
        </a:spcAft>
        <a:defRPr sz="4400">
          <a:solidFill>
            <a:schemeClr val="tx2"/>
          </a:solidFill>
          <a:latin typeface="Tahoma" charset="0"/>
        </a:defRPr>
      </a:lvl9pPr>
    </p:titleStyle>
    <p:bodyStyle>
      <a:lvl1pPr marL="342900" indent="-342900" algn="l" rtl="0" eaLnBrk="1" fontAlgn="base" hangingPunct="1">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lr>
          <a:schemeClr val="hlink"/>
        </a:buClr>
        <a:buSzPct val="55000"/>
        <a:buFont typeface="Wingdings" charset="0"/>
        <a:buChar char="n"/>
        <a:defRPr sz="2800">
          <a:solidFill>
            <a:schemeClr val="tx1"/>
          </a:solidFill>
          <a:latin typeface="+mn-lt"/>
          <a:ea typeface="ＭＳ Ｐゴシック" charset="0"/>
        </a:defRPr>
      </a:lvl2pPr>
      <a:lvl3pPr marL="1143000" indent="-228600" algn="l" rtl="0" eaLnBrk="1" fontAlgn="base" hangingPunct="1">
        <a:spcBef>
          <a:spcPct val="20000"/>
        </a:spcBef>
        <a:spcAft>
          <a:spcPct val="0"/>
        </a:spcAft>
        <a:buClr>
          <a:schemeClr val="folHlink"/>
        </a:buClr>
        <a:buSzPct val="50000"/>
        <a:buFont typeface="Wingdings" charset="0"/>
        <a:buChar char="n"/>
        <a:defRPr sz="2400">
          <a:solidFill>
            <a:schemeClr val="tx1"/>
          </a:solidFill>
          <a:latin typeface="+mn-lt"/>
          <a:ea typeface="ＭＳ Ｐゴシック" charset="0"/>
        </a:defRPr>
      </a:lvl3pPr>
      <a:lvl4pPr marL="1600200" indent="-228600" algn="l" rtl="0" eaLnBrk="1" fontAlgn="base" hangingPunct="1">
        <a:spcBef>
          <a:spcPct val="20000"/>
        </a:spcBef>
        <a:spcAft>
          <a:spcPct val="0"/>
        </a:spcAft>
        <a:buClr>
          <a:schemeClr val="accent2"/>
        </a:buClr>
        <a:buSzPct val="55000"/>
        <a:buFont typeface="Wingdings" charset="0"/>
        <a:buChar char="n"/>
        <a:defRPr sz="2000">
          <a:solidFill>
            <a:schemeClr val="tx1"/>
          </a:solidFill>
          <a:latin typeface="+mn-lt"/>
          <a:ea typeface="ＭＳ Ｐゴシック" charset="0"/>
        </a:defRPr>
      </a:lvl4pPr>
      <a:lvl5pPr marL="2057400" indent="-228600" algn="l" rtl="0" eaLnBrk="1" fontAlgn="base" hangingPunct="1">
        <a:spcBef>
          <a:spcPct val="20000"/>
        </a:spcBef>
        <a:spcAft>
          <a:spcPct val="0"/>
        </a:spcAft>
        <a:buClr>
          <a:schemeClr val="accent1"/>
        </a:buClr>
        <a:buSzPct val="50000"/>
        <a:buFont typeface="Wingdings" charset="0"/>
        <a:buChar char="n"/>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news.com.au/travel/...fiji.../173db0b7d437e103be6881a264555"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w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www.haccp.com.au/" TargetMode="External"/><Relationship Id="rId2" Type="http://schemas.openxmlformats.org/officeDocument/2006/relationships/hyperlink" Target="mailto:david@haccp.com.au" TargetMode="External"/><Relationship Id="rId1" Type="http://schemas.openxmlformats.org/officeDocument/2006/relationships/slideLayout" Target="../slideLayouts/slideLayout2.xml"/><Relationship Id="rId5" Type="http://schemas.openxmlformats.org/officeDocument/2006/relationships/hyperlink" Target="https://www.linkedin.com/in/apiame-cegumalua-b4856816" TargetMode="External"/><Relationship Id="rId4" Type="http://schemas.openxmlformats.org/officeDocument/2006/relationships/hyperlink" Target="mailto:Apiame@haccp.com.fj"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haccp.com.au/non-food-certified-endorsed-suppliers/"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haccp.com.au/bulletins/"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gmoid.com.au/"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haccp.com.au/" TargetMode="External"/><Relationship Id="rId2" Type="http://schemas.openxmlformats.org/officeDocument/2006/relationships/hyperlink" Target="mailto:david@haccp.com.au" TargetMode="External"/><Relationship Id="rId1" Type="http://schemas.openxmlformats.org/officeDocument/2006/relationships/slideLayout" Target="../slideLayouts/slideLayout2.xml"/><Relationship Id="rId5" Type="http://schemas.openxmlformats.org/officeDocument/2006/relationships/hyperlink" Target="https://www.linkedin.com/in/apiame-cegumalua-b4856816" TargetMode="External"/><Relationship Id="rId4" Type="http://schemas.openxmlformats.org/officeDocument/2006/relationships/hyperlink" Target="mailto:Apiame@haccp.com.fj"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mailto:acegumalua@gmail.com" TargetMode="External"/><Relationship Id="rId2" Type="http://schemas.openxmlformats.org/officeDocument/2006/relationships/hyperlink" Target="mailto:apiame@haccp.com.fj/"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9040" y="2153920"/>
            <a:ext cx="9204960" cy="4812364"/>
          </a:xfrm>
        </p:spPr>
        <p:txBody>
          <a:bodyPr/>
          <a:lstStyle/>
          <a:p>
            <a:pPr algn="ctr"/>
            <a:br>
              <a:rPr lang="en-AU" sz="5400" dirty="0"/>
            </a:br>
            <a:br>
              <a:rPr lang="en-AU" sz="5400" dirty="0"/>
            </a:br>
            <a:br>
              <a:rPr lang="en-AU" sz="5400" dirty="0"/>
            </a:br>
            <a:br>
              <a:rPr lang="en-AU" sz="5400" dirty="0"/>
            </a:br>
            <a:br>
              <a:rPr lang="en-AU" sz="5400" dirty="0"/>
            </a:br>
            <a:br>
              <a:rPr lang="en-AU" sz="5400" dirty="0"/>
            </a:br>
            <a:br>
              <a:rPr lang="en-AU" sz="5400" dirty="0"/>
            </a:br>
            <a:br>
              <a:rPr lang="en-AU" sz="5400" dirty="0"/>
            </a:br>
            <a:br>
              <a:rPr lang="en-AU" sz="5400" dirty="0"/>
            </a:br>
            <a:br>
              <a:rPr lang="en-AU" sz="3600" dirty="0"/>
            </a:br>
            <a:r>
              <a:rPr lang="en-AU" sz="3600" dirty="0"/>
              <a:t> </a:t>
            </a:r>
            <a:br>
              <a:rPr lang="en-AU" sz="3600" dirty="0"/>
            </a:br>
            <a:br>
              <a:rPr lang="en-AU" sz="5400" dirty="0"/>
            </a:br>
            <a:br>
              <a:rPr lang="en-AU" sz="5400" dirty="0"/>
            </a:br>
            <a:br>
              <a:rPr lang="en-AU" sz="5400" dirty="0"/>
            </a:br>
            <a:r>
              <a:rPr lang="en-AU" sz="4000" dirty="0"/>
              <a:t>Regional Support to Build Capacity </a:t>
            </a:r>
            <a:br>
              <a:rPr lang="en-AU" sz="4000" dirty="0"/>
            </a:br>
            <a:r>
              <a:rPr lang="en-AU" sz="4000" dirty="0"/>
              <a:t>of Value Addition of Products and Food Certifications</a:t>
            </a:r>
            <a:br>
              <a:rPr lang="en-AU" dirty="0"/>
            </a:br>
            <a:br>
              <a:rPr lang="en-AU" dirty="0"/>
            </a:br>
            <a:br>
              <a:rPr lang="en-AU" dirty="0"/>
            </a:br>
            <a:r>
              <a:rPr lang="en-AU" sz="2800" dirty="0"/>
              <a:t>Apiame Cegumalua</a:t>
            </a:r>
            <a:br>
              <a:rPr lang="en-AU" dirty="0"/>
            </a:br>
            <a:r>
              <a:rPr lang="en-AU" sz="2400" dirty="0"/>
              <a:t>Project Manager </a:t>
            </a:r>
            <a:br>
              <a:rPr lang="en-AU" sz="2400" dirty="0"/>
            </a:br>
            <a:r>
              <a:rPr lang="en-AU" sz="2400" dirty="0"/>
              <a:t>HACCP Aust. Fiji Ltd </a:t>
            </a:r>
            <a:br>
              <a:rPr lang="en-AU" sz="2400" dirty="0"/>
            </a:br>
            <a:r>
              <a:rPr lang="en-AU" sz="2400" dirty="0"/>
              <a: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18" y="457200"/>
            <a:ext cx="11724776" cy="1780674"/>
          </a:xfrm>
          <a:prstGeom prst="rect">
            <a:avLst/>
          </a:prstGeom>
        </p:spPr>
      </p:pic>
    </p:spTree>
    <p:extLst>
      <p:ext uri="{BB962C8B-B14F-4D97-AF65-F5344CB8AC3E}">
        <p14:creationId xmlns:p14="http://schemas.microsoft.com/office/powerpoint/2010/main" val="1414567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4E0CB-AAE1-49C6-BC92-E39153C5AE5D}"/>
              </a:ext>
            </a:extLst>
          </p:cNvPr>
          <p:cNvSpPr>
            <a:spLocks noGrp="1"/>
          </p:cNvSpPr>
          <p:nvPr>
            <p:ph type="title"/>
          </p:nvPr>
        </p:nvSpPr>
        <p:spPr>
          <a:xfrm>
            <a:off x="1524000" y="792480"/>
            <a:ext cx="10394954" cy="624369"/>
          </a:xfrm>
        </p:spPr>
        <p:txBody>
          <a:bodyPr/>
          <a:lstStyle/>
          <a:p>
            <a:r>
              <a:rPr lang="en-AU" sz="3200" dirty="0"/>
              <a:t>2.1 Value Additions of Products </a:t>
            </a:r>
          </a:p>
        </p:txBody>
      </p:sp>
      <p:sp>
        <p:nvSpPr>
          <p:cNvPr id="3" name="Content Placeholder 2">
            <a:extLst>
              <a:ext uri="{FF2B5EF4-FFF2-40B4-BE49-F238E27FC236}">
                <a16:creationId xmlns:a16="http://schemas.microsoft.com/office/drawing/2014/main" id="{1E590A6F-B46B-41A0-8710-C0AB3C0401E8}"/>
              </a:ext>
            </a:extLst>
          </p:cNvPr>
          <p:cNvSpPr>
            <a:spLocks noGrp="1"/>
          </p:cNvSpPr>
          <p:nvPr>
            <p:ph idx="1"/>
          </p:nvPr>
        </p:nvSpPr>
        <p:spPr>
          <a:xfrm>
            <a:off x="310551" y="1615440"/>
            <a:ext cx="11629566" cy="4709159"/>
          </a:xfrm>
        </p:spPr>
        <p:txBody>
          <a:bodyPr/>
          <a:lstStyle/>
          <a:p>
            <a:endParaRPr lang="en-AU" sz="2400" b="1" dirty="0">
              <a:ea typeface="Calibri" panose="020F0502020204030204" pitchFamily="34" charset="0"/>
              <a:cs typeface="Calibri" panose="020F0502020204030204" pitchFamily="34" charset="0"/>
            </a:endParaRPr>
          </a:p>
          <a:p>
            <a:r>
              <a:rPr lang="en-AU" sz="2400" dirty="0">
                <a:ea typeface="Calibri" panose="020F0502020204030204" pitchFamily="34" charset="0"/>
                <a:cs typeface="Calibri" panose="020F0502020204030204" pitchFamily="34" charset="0"/>
              </a:rPr>
              <a:t>Opportunities : </a:t>
            </a:r>
            <a:r>
              <a:rPr lang="id-ID" sz="2400" dirty="0">
                <a:ea typeface="Calibri" panose="020F0502020204030204" pitchFamily="34" charset="0"/>
                <a:cs typeface="Calibri" panose="020F0502020204030204" pitchFamily="34" charset="0"/>
              </a:rPr>
              <a:t>to improve traditional uses of </a:t>
            </a:r>
            <a:r>
              <a:rPr lang="en-AU" sz="2400" dirty="0">
                <a:ea typeface="Calibri" panose="020F0502020204030204" pitchFamily="34" charset="0"/>
                <a:cs typeface="Calibri" panose="020F0502020204030204" pitchFamily="34" charset="0"/>
              </a:rPr>
              <a:t>our food crops </a:t>
            </a:r>
            <a:r>
              <a:rPr lang="id-ID" sz="2400" dirty="0">
                <a:ea typeface="Calibri" panose="020F0502020204030204" pitchFamily="34" charset="0"/>
                <a:cs typeface="Calibri" panose="020F0502020204030204" pitchFamily="34" charset="0"/>
              </a:rPr>
              <a:t> </a:t>
            </a:r>
            <a:r>
              <a:rPr lang="en-AU" sz="2400" dirty="0">
                <a:ea typeface="Calibri" panose="020F0502020204030204" pitchFamily="34" charset="0"/>
                <a:cs typeface="Calibri" panose="020F0502020204030204" pitchFamily="34" charset="0"/>
              </a:rPr>
              <a:t>and </a:t>
            </a:r>
            <a:r>
              <a:rPr lang="id-ID" sz="2400" dirty="0">
                <a:ea typeface="Calibri" panose="020F0502020204030204" pitchFamily="34" charset="0"/>
                <a:cs typeface="Calibri" panose="020F0502020204030204" pitchFamily="34" charset="0"/>
              </a:rPr>
              <a:t>introduce </a:t>
            </a:r>
            <a:r>
              <a:rPr lang="en-AU" sz="2400" dirty="0">
                <a:ea typeface="Calibri" panose="020F0502020204030204" pitchFamily="34" charset="0"/>
                <a:cs typeface="Calibri" panose="020F0502020204030204" pitchFamily="34" charset="0"/>
              </a:rPr>
              <a:t>it </a:t>
            </a:r>
            <a:r>
              <a:rPr lang="id-ID" sz="2400" dirty="0">
                <a:ea typeface="Calibri" panose="020F0502020204030204" pitchFamily="34" charset="0"/>
                <a:cs typeface="Calibri" panose="020F0502020204030204" pitchFamily="34" charset="0"/>
              </a:rPr>
              <a:t>into a wide range of new food</a:t>
            </a:r>
            <a:r>
              <a:rPr lang="en-AU" sz="2400" dirty="0">
                <a:ea typeface="Calibri" panose="020F0502020204030204" pitchFamily="34" charset="0"/>
                <a:cs typeface="Calibri" panose="020F0502020204030204" pitchFamily="34" charset="0"/>
              </a:rPr>
              <a:t> lines </a:t>
            </a:r>
          </a:p>
          <a:p>
            <a:endParaRPr lang="en-AU" sz="2400" b="1" dirty="0">
              <a:cs typeface="Calibri" panose="020F0502020204030204" pitchFamily="34" charset="0"/>
            </a:endParaRPr>
          </a:p>
          <a:p>
            <a:r>
              <a:rPr lang="en-AU" sz="2400" b="1" dirty="0">
                <a:cs typeface="Calibri" panose="020F0502020204030204" pitchFamily="34" charset="0"/>
              </a:rPr>
              <a:t>BUT </a:t>
            </a:r>
            <a:r>
              <a:rPr lang="en-AU" sz="2400" dirty="0">
                <a:cs typeface="Calibri" panose="020F0502020204030204" pitchFamily="34" charset="0"/>
              </a:rPr>
              <a:t> Our Tropical climate and poor harvesting methods and transportation does </a:t>
            </a:r>
          </a:p>
          <a:p>
            <a:pPr marL="0" indent="0">
              <a:buNone/>
            </a:pPr>
            <a:r>
              <a:rPr lang="en-AU" sz="2400" dirty="0">
                <a:cs typeface="Calibri" panose="020F0502020204030204" pitchFamily="34" charset="0"/>
              </a:rPr>
              <a:t>   not support longer storage life after harvest.</a:t>
            </a:r>
          </a:p>
          <a:p>
            <a:pPr marL="0" indent="0">
              <a:buNone/>
            </a:pPr>
            <a:endParaRPr lang="en-AU" sz="2400" dirty="0">
              <a:cs typeface="Calibri" panose="020F0502020204030204" pitchFamily="34" charset="0"/>
            </a:endParaRPr>
          </a:p>
          <a:p>
            <a:r>
              <a:rPr lang="en-AU" sz="2400" dirty="0">
                <a:cs typeface="Calibri" panose="020F0502020204030204" pitchFamily="34" charset="0"/>
              </a:rPr>
              <a:t>Alternatives : a) developing Cold Storage chain facilities – expensive </a:t>
            </a:r>
          </a:p>
          <a:p>
            <a:endParaRPr lang="en-AU" sz="2400" dirty="0">
              <a:cs typeface="Calibri" panose="020F0502020204030204" pitchFamily="34" charset="0"/>
            </a:endParaRPr>
          </a:p>
          <a:p>
            <a:r>
              <a:rPr lang="en-AU" sz="2400" dirty="0">
                <a:cs typeface="Calibri" panose="020F0502020204030204" pitchFamily="34" charset="0"/>
              </a:rPr>
              <a:t>                   b) -  Preservation </a:t>
            </a:r>
          </a:p>
          <a:p>
            <a:pPr marL="0" indent="0">
              <a:buNone/>
            </a:pPr>
            <a:endParaRPr lang="en-AU" altLang="en-US" sz="2400" dirty="0">
              <a:solidFill>
                <a:schemeClr val="bg2"/>
              </a:solidFill>
            </a:endParaRPr>
          </a:p>
        </p:txBody>
      </p:sp>
      <p:sp>
        <p:nvSpPr>
          <p:cNvPr id="4" name="Slide Number Placeholder 3">
            <a:extLst>
              <a:ext uri="{FF2B5EF4-FFF2-40B4-BE49-F238E27FC236}">
                <a16:creationId xmlns:a16="http://schemas.microsoft.com/office/drawing/2014/main" id="{8FD975F5-A82C-4B7D-8E46-B45A117DEE8A}"/>
              </a:ext>
            </a:extLst>
          </p:cNvPr>
          <p:cNvSpPr>
            <a:spLocks noGrp="1"/>
          </p:cNvSpPr>
          <p:nvPr>
            <p:ph type="sldNum" sz="quarter" idx="12"/>
          </p:nvPr>
        </p:nvSpPr>
        <p:spPr/>
        <p:txBody>
          <a:bodyPr/>
          <a:lstStyle/>
          <a:p>
            <a:fld id="{BE03C4D4-B0A8-3A44-9176-E33FCC6FB187}" type="slidenum">
              <a:rPr lang="en-AU" smtClean="0"/>
              <a:t>10</a:t>
            </a:fld>
            <a:endParaRPr lang="en-AU"/>
          </a:p>
        </p:txBody>
      </p:sp>
    </p:spTree>
    <p:extLst>
      <p:ext uri="{BB962C8B-B14F-4D97-AF65-F5344CB8AC3E}">
        <p14:creationId xmlns:p14="http://schemas.microsoft.com/office/powerpoint/2010/main" val="1136906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CCDD-81B6-4BBF-AFEE-5895EA57B695}"/>
              </a:ext>
            </a:extLst>
          </p:cNvPr>
          <p:cNvSpPr>
            <a:spLocks noGrp="1"/>
          </p:cNvSpPr>
          <p:nvPr>
            <p:ph type="title"/>
          </p:nvPr>
        </p:nvSpPr>
        <p:spPr/>
        <p:txBody>
          <a:bodyPr/>
          <a:lstStyle/>
          <a:p>
            <a:r>
              <a:rPr lang="en-AU" sz="4000" dirty="0"/>
              <a:t>Value additions of Products </a:t>
            </a:r>
          </a:p>
        </p:txBody>
      </p:sp>
      <p:sp>
        <p:nvSpPr>
          <p:cNvPr id="3" name="Content Placeholder 2">
            <a:extLst>
              <a:ext uri="{FF2B5EF4-FFF2-40B4-BE49-F238E27FC236}">
                <a16:creationId xmlns:a16="http://schemas.microsoft.com/office/drawing/2014/main" id="{F0825B6E-34DD-47B8-83A4-569626999F5C}"/>
              </a:ext>
            </a:extLst>
          </p:cNvPr>
          <p:cNvSpPr>
            <a:spLocks noGrp="1"/>
          </p:cNvSpPr>
          <p:nvPr>
            <p:ph idx="1"/>
          </p:nvPr>
        </p:nvSpPr>
        <p:spPr/>
        <p:txBody>
          <a:bodyPr/>
          <a:lstStyle/>
          <a:p>
            <a:pPr lvl="0"/>
            <a:r>
              <a:rPr lang="en-AU" sz="2400" dirty="0"/>
              <a:t> </a:t>
            </a:r>
            <a:r>
              <a:rPr lang="id-ID" sz="2400" dirty="0"/>
              <a:t>Preserv</a:t>
            </a:r>
            <a:r>
              <a:rPr lang="en-AU" sz="2400" dirty="0" err="1"/>
              <a:t>ation</a:t>
            </a:r>
            <a:r>
              <a:rPr lang="en-AU" sz="2400" dirty="0"/>
              <a:t> methods : </a:t>
            </a:r>
            <a:r>
              <a:rPr lang="id-ID" sz="2400" dirty="0"/>
              <a:t>slow</a:t>
            </a:r>
            <a:r>
              <a:rPr lang="en-AU" sz="2400" dirty="0"/>
              <a:t>s</a:t>
            </a:r>
            <a:r>
              <a:rPr lang="id-ID" sz="2400" dirty="0"/>
              <a:t> down the natural processes of decay caused by microorganisms, enzymes in the </a:t>
            </a:r>
            <a:r>
              <a:rPr lang="en-AU" sz="2400" dirty="0"/>
              <a:t>food</a:t>
            </a:r>
            <a:r>
              <a:rPr lang="id-ID" sz="2400" dirty="0"/>
              <a:t>, or other factors such as heat, moisture and sunlight</a:t>
            </a:r>
            <a:r>
              <a:rPr lang="en-AU" sz="2400" dirty="0"/>
              <a:t> food exposed to</a:t>
            </a:r>
            <a:r>
              <a:rPr lang="id-ID" sz="2400" dirty="0"/>
              <a:t>.</a:t>
            </a:r>
            <a:endParaRPr lang="en-AU" sz="2400" dirty="0"/>
          </a:p>
          <a:p>
            <a:pPr marL="0" lvl="0" indent="0">
              <a:buNone/>
            </a:pPr>
            <a:endParaRPr lang="en-AU" sz="2400" dirty="0"/>
          </a:p>
          <a:p>
            <a:pPr lvl="0"/>
            <a:r>
              <a:rPr lang="en-AU" sz="2400" dirty="0"/>
              <a:t>Adding value - c</a:t>
            </a:r>
            <a:r>
              <a:rPr lang="id-ID" sz="2400" dirty="0"/>
              <a:t>hanges the</a:t>
            </a:r>
            <a:r>
              <a:rPr lang="en-AU" sz="2400" dirty="0"/>
              <a:t> fresh produce </a:t>
            </a:r>
            <a:r>
              <a:rPr lang="id-ID" sz="2400" dirty="0"/>
              <a:t>into other form of foods that are shelf table, tasty, attractive</a:t>
            </a:r>
            <a:r>
              <a:rPr lang="en-AU" sz="2400" dirty="0"/>
              <a:t>, light </a:t>
            </a:r>
            <a:r>
              <a:rPr lang="id-ID" sz="2400" dirty="0"/>
              <a:t>and add variety to the diet. </a:t>
            </a:r>
            <a:endParaRPr lang="en-AU" sz="2400" dirty="0"/>
          </a:p>
          <a:p>
            <a:pPr lvl="0"/>
            <a:endParaRPr lang="en-AU" sz="2400" dirty="0"/>
          </a:p>
          <a:p>
            <a:pPr lvl="0"/>
            <a:r>
              <a:rPr lang="id-ID" sz="2400" dirty="0"/>
              <a:t>Processors can use their skills to develop safe, attractive products that consumers want to eat</a:t>
            </a:r>
            <a:r>
              <a:rPr lang="en-AU" sz="2400" dirty="0"/>
              <a:t> and earn income</a:t>
            </a:r>
            <a:r>
              <a:rPr lang="id-ID" sz="2400" dirty="0"/>
              <a:t>. </a:t>
            </a:r>
            <a:endParaRPr lang="en-AU" sz="2400" dirty="0"/>
          </a:p>
          <a:p>
            <a:pPr>
              <a:buFont typeface="Arial" panose="020B0604020202020204" pitchFamily="34" charset="0"/>
              <a:buChar char="•"/>
            </a:pPr>
            <a:endParaRPr lang="en-AU" sz="2400" dirty="0">
              <a:latin typeface="Calibri" panose="020F0502020204030204" pitchFamily="34" charset="0"/>
              <a:cs typeface="Calibri" panose="020F0502020204030204" pitchFamily="34" charset="0"/>
            </a:endParaRPr>
          </a:p>
          <a:p>
            <a:endParaRPr lang="en-AU" dirty="0"/>
          </a:p>
        </p:txBody>
      </p:sp>
      <p:sp>
        <p:nvSpPr>
          <p:cNvPr id="4" name="Slide Number Placeholder 3">
            <a:extLst>
              <a:ext uri="{FF2B5EF4-FFF2-40B4-BE49-F238E27FC236}">
                <a16:creationId xmlns:a16="http://schemas.microsoft.com/office/drawing/2014/main" id="{D56D213C-62C6-41DF-BF27-81E8824F417D}"/>
              </a:ext>
            </a:extLst>
          </p:cNvPr>
          <p:cNvSpPr>
            <a:spLocks noGrp="1"/>
          </p:cNvSpPr>
          <p:nvPr>
            <p:ph type="sldNum" sz="quarter" idx="12"/>
          </p:nvPr>
        </p:nvSpPr>
        <p:spPr/>
        <p:txBody>
          <a:bodyPr/>
          <a:lstStyle/>
          <a:p>
            <a:fld id="{BE03C4D4-B0A8-3A44-9176-E33FCC6FB187}" type="slidenum">
              <a:rPr lang="en-AU" smtClean="0"/>
              <a:t>11</a:t>
            </a:fld>
            <a:endParaRPr lang="en-AU"/>
          </a:p>
        </p:txBody>
      </p:sp>
    </p:spTree>
    <p:extLst>
      <p:ext uri="{BB962C8B-B14F-4D97-AF65-F5344CB8AC3E}">
        <p14:creationId xmlns:p14="http://schemas.microsoft.com/office/powerpoint/2010/main" val="3829194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A20A506C-836D-4846-A1CF-A49226259806}"/>
              </a:ext>
            </a:extLst>
          </p:cNvPr>
          <p:cNvSpPr/>
          <p:nvPr/>
        </p:nvSpPr>
        <p:spPr bwMode="auto">
          <a:xfrm>
            <a:off x="7879722" y="1656094"/>
            <a:ext cx="3578930" cy="5063169"/>
          </a:xfrm>
          <a:prstGeom prst="roundRect">
            <a:avLst/>
          </a:prstGeom>
          <a:blipFill>
            <a:blip r:embed="rId2"/>
            <a:tile tx="0" ty="0" sx="100000" sy="100000" flip="none" algn="tl"/>
          </a:bli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ahoma" charset="0"/>
            </a:endParaRPr>
          </a:p>
        </p:txBody>
      </p:sp>
      <p:sp>
        <p:nvSpPr>
          <p:cNvPr id="19" name="Rectangle: Rounded Corners 18">
            <a:extLst>
              <a:ext uri="{FF2B5EF4-FFF2-40B4-BE49-F238E27FC236}">
                <a16:creationId xmlns:a16="http://schemas.microsoft.com/office/drawing/2014/main" id="{BF84718B-81D6-4CC0-80B2-E7D3DE3D28A7}"/>
              </a:ext>
            </a:extLst>
          </p:cNvPr>
          <p:cNvSpPr/>
          <p:nvPr/>
        </p:nvSpPr>
        <p:spPr bwMode="auto">
          <a:xfrm>
            <a:off x="3943144" y="1718630"/>
            <a:ext cx="3578930" cy="5063169"/>
          </a:xfrm>
          <a:prstGeom prst="roundRect">
            <a:avLst/>
          </a:prstGeom>
          <a:blipFill>
            <a:blip r:embed="rId2"/>
            <a:tile tx="0" ty="0" sx="100000" sy="100000" flip="none" algn="tl"/>
          </a:bli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ahoma" charset="0"/>
            </a:endParaRPr>
          </a:p>
        </p:txBody>
      </p:sp>
      <p:sp>
        <p:nvSpPr>
          <p:cNvPr id="18" name="Rectangle: Rounded Corners 17">
            <a:extLst>
              <a:ext uri="{FF2B5EF4-FFF2-40B4-BE49-F238E27FC236}">
                <a16:creationId xmlns:a16="http://schemas.microsoft.com/office/drawing/2014/main" id="{87465BB6-63C9-4DDA-83CF-63425EFD28DB}"/>
              </a:ext>
            </a:extLst>
          </p:cNvPr>
          <p:cNvSpPr/>
          <p:nvPr/>
        </p:nvSpPr>
        <p:spPr bwMode="auto">
          <a:xfrm>
            <a:off x="253388" y="1718631"/>
            <a:ext cx="3578930" cy="5063169"/>
          </a:xfrm>
          <a:prstGeom prst="roundRect">
            <a:avLst/>
          </a:prstGeom>
          <a:blipFill>
            <a:blip r:embed="rId2"/>
            <a:tile tx="0" ty="0" sx="100000" sy="100000" flip="none" algn="tl"/>
          </a:bli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ahoma" charset="0"/>
            </a:endParaRPr>
          </a:p>
        </p:txBody>
      </p:sp>
      <p:sp>
        <p:nvSpPr>
          <p:cNvPr id="2" name="Title 1">
            <a:extLst>
              <a:ext uri="{FF2B5EF4-FFF2-40B4-BE49-F238E27FC236}">
                <a16:creationId xmlns:a16="http://schemas.microsoft.com/office/drawing/2014/main" id="{320666E3-FA11-4E13-8999-20668006DE85}"/>
              </a:ext>
            </a:extLst>
          </p:cNvPr>
          <p:cNvSpPr>
            <a:spLocks noGrp="1"/>
          </p:cNvSpPr>
          <p:nvPr>
            <p:ph type="title"/>
          </p:nvPr>
        </p:nvSpPr>
        <p:spPr/>
        <p:txBody>
          <a:bodyPr/>
          <a:lstStyle/>
          <a:p>
            <a:r>
              <a:rPr lang="en-AU" dirty="0"/>
              <a:t> Product opportunities</a:t>
            </a:r>
          </a:p>
        </p:txBody>
      </p:sp>
      <p:sp>
        <p:nvSpPr>
          <p:cNvPr id="4" name="Slide Number Placeholder 3">
            <a:extLst>
              <a:ext uri="{FF2B5EF4-FFF2-40B4-BE49-F238E27FC236}">
                <a16:creationId xmlns:a16="http://schemas.microsoft.com/office/drawing/2014/main" id="{9F9DD8CF-D28A-4008-BA02-7F5D5DD4C593}"/>
              </a:ext>
            </a:extLst>
          </p:cNvPr>
          <p:cNvSpPr>
            <a:spLocks noGrp="1"/>
          </p:cNvSpPr>
          <p:nvPr>
            <p:ph type="sldNum" sz="quarter" idx="12"/>
          </p:nvPr>
        </p:nvSpPr>
        <p:spPr/>
        <p:txBody>
          <a:bodyPr/>
          <a:lstStyle/>
          <a:p>
            <a:fld id="{BE03C4D4-B0A8-3A44-9176-E33FCC6FB187}" type="slidenum">
              <a:rPr lang="en-AU" smtClean="0"/>
              <a:t>12</a:t>
            </a:fld>
            <a:endParaRPr lang="en-AU"/>
          </a:p>
        </p:txBody>
      </p:sp>
      <p:pic>
        <p:nvPicPr>
          <p:cNvPr id="5" name="Content Placeholder 4">
            <a:extLst>
              <a:ext uri="{FF2B5EF4-FFF2-40B4-BE49-F238E27FC236}">
                <a16:creationId xmlns:a16="http://schemas.microsoft.com/office/drawing/2014/main" id="{744FCCF0-A9CA-40CE-9FA4-538C4AB3B793}"/>
              </a:ext>
            </a:extLst>
          </p:cNvPr>
          <p:cNvPicPr>
            <a:picLocks noGrp="1" noChangeAspect="1" noChangeArrowheads="1"/>
          </p:cNvPicPr>
          <p:nvPr>
            <p:ph idx="1"/>
          </p:nvPr>
        </p:nvPicPr>
        <p:blipFill>
          <a:blip r:embed="rId3" cstate="print"/>
          <a:srcRect/>
          <a:stretch>
            <a:fillRect/>
          </a:stretch>
        </p:blipFill>
        <p:spPr bwMode="auto">
          <a:xfrm>
            <a:off x="831483" y="4437663"/>
            <a:ext cx="2804160" cy="2103120"/>
          </a:xfrm>
          <a:prstGeom prst="rect">
            <a:avLst/>
          </a:prstGeom>
          <a:ln>
            <a:noFill/>
          </a:ln>
          <a:effectLst>
            <a:softEdge rad="0"/>
          </a:effectLst>
        </p:spPr>
      </p:pic>
      <p:pic>
        <p:nvPicPr>
          <p:cNvPr id="6" name="Picture 5">
            <a:extLst>
              <a:ext uri="{FF2B5EF4-FFF2-40B4-BE49-F238E27FC236}">
                <a16:creationId xmlns:a16="http://schemas.microsoft.com/office/drawing/2014/main" id="{B57B4F03-C994-494B-8F61-02B95F1BD8C6}"/>
              </a:ext>
            </a:extLst>
          </p:cNvPr>
          <p:cNvPicPr>
            <a:picLocks noChangeAspect="1" noChangeArrowheads="1"/>
          </p:cNvPicPr>
          <p:nvPr/>
        </p:nvPicPr>
        <p:blipFill>
          <a:blip r:embed="rId4" cstate="print"/>
          <a:srcRect/>
          <a:stretch>
            <a:fillRect/>
          </a:stretch>
        </p:blipFill>
        <p:spPr bwMode="auto">
          <a:xfrm>
            <a:off x="1416148" y="1795927"/>
            <a:ext cx="2133600" cy="2510117"/>
          </a:xfrm>
          <a:prstGeom prst="roundRect">
            <a:avLst>
              <a:gd name="adj" fmla="val 8594"/>
            </a:avLst>
          </a:prstGeom>
          <a:solidFill>
            <a:srgbClr val="FFFFFF">
              <a:shade val="85000"/>
            </a:srgbClr>
          </a:solidFill>
          <a:ln>
            <a:noFill/>
          </a:ln>
          <a:effectLst>
            <a:reflection endPos="0" dist="5000" dir="5400000" sy="-100000" algn="bl" rotWithShape="0"/>
          </a:effectLst>
        </p:spPr>
      </p:pic>
      <p:pic>
        <p:nvPicPr>
          <p:cNvPr id="7" name="Picture 2" descr="C:\Users\apiamec\Desktop\Pics\DSC00243.JPG">
            <a:extLst>
              <a:ext uri="{FF2B5EF4-FFF2-40B4-BE49-F238E27FC236}">
                <a16:creationId xmlns:a16="http://schemas.microsoft.com/office/drawing/2014/main" id="{13CAF51F-7FAE-4E20-AD64-A65748B858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8510" y="1843445"/>
            <a:ext cx="2403422" cy="160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apiamec\Desktop\Pics\DSC00247.JPG">
            <a:extLst>
              <a:ext uri="{FF2B5EF4-FFF2-40B4-BE49-F238E27FC236}">
                <a16:creationId xmlns:a16="http://schemas.microsoft.com/office/drawing/2014/main" id="{EB630445-1677-40EF-90AE-E150F6CD85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1453" y="3485621"/>
            <a:ext cx="2403422" cy="160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apiamec\Desktop\Pics\DSC00256.JPG">
            <a:extLst>
              <a:ext uri="{FF2B5EF4-FFF2-40B4-BE49-F238E27FC236}">
                <a16:creationId xmlns:a16="http://schemas.microsoft.com/office/drawing/2014/main" id="{F838FF2D-9C2A-4F88-9687-138EA98253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8510" y="5127666"/>
            <a:ext cx="2403422" cy="160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4">
            <a:extLst>
              <a:ext uri="{FF2B5EF4-FFF2-40B4-BE49-F238E27FC236}">
                <a16:creationId xmlns:a16="http://schemas.microsoft.com/office/drawing/2014/main" id="{0669F736-E51D-48AA-BF8A-A108A3E8D1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8134609" y="4159837"/>
            <a:ext cx="3070939" cy="2303205"/>
          </a:xfrm>
          <a:prstGeom prst="rect">
            <a:avLst/>
          </a:prstGeom>
        </p:spPr>
      </p:pic>
      <p:pic>
        <p:nvPicPr>
          <p:cNvPr id="11" name="Content Placeholder 4">
            <a:extLst>
              <a:ext uri="{FF2B5EF4-FFF2-40B4-BE49-F238E27FC236}">
                <a16:creationId xmlns:a16="http://schemas.microsoft.com/office/drawing/2014/main" id="{F9EC2976-1AA5-41D5-9929-9100CDC115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bwMode="auto">
          <a:xfrm>
            <a:off x="8251634" y="1937181"/>
            <a:ext cx="2953916" cy="2215436"/>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6F2CA55-DE36-48A6-9D1B-C21B775EDA9F}"/>
              </a:ext>
            </a:extLst>
          </p:cNvPr>
          <p:cNvSpPr txBox="1"/>
          <p:nvPr/>
        </p:nvSpPr>
        <p:spPr>
          <a:xfrm>
            <a:off x="393260" y="2291021"/>
            <a:ext cx="472746" cy="369332"/>
          </a:xfrm>
          <a:prstGeom prst="rect">
            <a:avLst/>
          </a:prstGeom>
          <a:noFill/>
        </p:spPr>
        <p:txBody>
          <a:bodyPr wrap="square" rtlCol="0">
            <a:spAutoFit/>
          </a:bodyPr>
          <a:lstStyle/>
          <a:p>
            <a:r>
              <a:rPr lang="en-AU" dirty="0"/>
              <a:t>A)</a:t>
            </a:r>
          </a:p>
        </p:txBody>
      </p:sp>
      <p:sp>
        <p:nvSpPr>
          <p:cNvPr id="12" name="TextBox 11">
            <a:extLst>
              <a:ext uri="{FF2B5EF4-FFF2-40B4-BE49-F238E27FC236}">
                <a16:creationId xmlns:a16="http://schemas.microsoft.com/office/drawing/2014/main" id="{B956FB5C-22E0-4971-AD8E-72327CE450FB}"/>
              </a:ext>
            </a:extLst>
          </p:cNvPr>
          <p:cNvSpPr txBox="1"/>
          <p:nvPr/>
        </p:nvSpPr>
        <p:spPr>
          <a:xfrm>
            <a:off x="3961883" y="2291021"/>
            <a:ext cx="472746" cy="369332"/>
          </a:xfrm>
          <a:prstGeom prst="rect">
            <a:avLst/>
          </a:prstGeom>
          <a:noFill/>
        </p:spPr>
        <p:txBody>
          <a:bodyPr wrap="square" rtlCol="0">
            <a:spAutoFit/>
          </a:bodyPr>
          <a:lstStyle/>
          <a:p>
            <a:r>
              <a:rPr lang="en-AU" dirty="0"/>
              <a:t>B)</a:t>
            </a:r>
          </a:p>
        </p:txBody>
      </p:sp>
      <p:sp>
        <p:nvSpPr>
          <p:cNvPr id="13" name="TextBox 12">
            <a:extLst>
              <a:ext uri="{FF2B5EF4-FFF2-40B4-BE49-F238E27FC236}">
                <a16:creationId xmlns:a16="http://schemas.microsoft.com/office/drawing/2014/main" id="{71314A6B-C702-467A-8017-F72FD9FC4F86}"/>
              </a:ext>
            </a:extLst>
          </p:cNvPr>
          <p:cNvSpPr txBox="1"/>
          <p:nvPr/>
        </p:nvSpPr>
        <p:spPr>
          <a:xfrm>
            <a:off x="7856808" y="2291021"/>
            <a:ext cx="472746" cy="369332"/>
          </a:xfrm>
          <a:prstGeom prst="rect">
            <a:avLst/>
          </a:prstGeom>
          <a:noFill/>
        </p:spPr>
        <p:txBody>
          <a:bodyPr wrap="square" rtlCol="0">
            <a:spAutoFit/>
          </a:bodyPr>
          <a:lstStyle/>
          <a:p>
            <a:r>
              <a:rPr lang="en-AU" dirty="0"/>
              <a:t>C)</a:t>
            </a:r>
          </a:p>
        </p:txBody>
      </p:sp>
    </p:spTree>
    <p:extLst>
      <p:ext uri="{BB962C8B-B14F-4D97-AF65-F5344CB8AC3E}">
        <p14:creationId xmlns:p14="http://schemas.microsoft.com/office/powerpoint/2010/main" val="2452087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E6A4C-918F-4A53-BD05-22F84D8E12BE}"/>
              </a:ext>
            </a:extLst>
          </p:cNvPr>
          <p:cNvSpPr>
            <a:spLocks noGrp="1"/>
          </p:cNvSpPr>
          <p:nvPr>
            <p:ph type="title"/>
          </p:nvPr>
        </p:nvSpPr>
        <p:spPr/>
        <p:txBody>
          <a:bodyPr/>
          <a:lstStyle/>
          <a:p>
            <a:r>
              <a:rPr lang="en-AU" sz="3200" dirty="0"/>
              <a:t>Value Additions od food products  </a:t>
            </a:r>
          </a:p>
        </p:txBody>
      </p:sp>
      <p:sp>
        <p:nvSpPr>
          <p:cNvPr id="3" name="Content Placeholder 2">
            <a:extLst>
              <a:ext uri="{FF2B5EF4-FFF2-40B4-BE49-F238E27FC236}">
                <a16:creationId xmlns:a16="http://schemas.microsoft.com/office/drawing/2014/main" id="{7CEA3A18-441C-43F7-9D5A-9B6FFC0A792C}"/>
              </a:ext>
            </a:extLst>
          </p:cNvPr>
          <p:cNvSpPr>
            <a:spLocks noGrp="1"/>
          </p:cNvSpPr>
          <p:nvPr>
            <p:ph idx="1"/>
          </p:nvPr>
        </p:nvSpPr>
        <p:spPr/>
        <p:txBody>
          <a:bodyPr/>
          <a:lstStyle/>
          <a:p>
            <a:endParaRPr lang="en-AU" sz="2000" dirty="0"/>
          </a:p>
          <a:p>
            <a:r>
              <a:rPr lang="en-AU" sz="2400" dirty="0"/>
              <a:t>Need for </a:t>
            </a:r>
            <a:r>
              <a:rPr lang="id-ID" sz="2400" dirty="0"/>
              <a:t>processing </a:t>
            </a:r>
            <a:r>
              <a:rPr lang="en-AU" sz="2400" dirty="0"/>
              <a:t>or </a:t>
            </a:r>
            <a:r>
              <a:rPr lang="id-ID" sz="2400" dirty="0"/>
              <a:t>preservation - to maintain the supply during the year and in particular to preserve for periods when supplies </a:t>
            </a:r>
            <a:r>
              <a:rPr lang="en-AU" sz="2400" dirty="0"/>
              <a:t>are</a:t>
            </a:r>
            <a:r>
              <a:rPr lang="id-ID" sz="2400" dirty="0"/>
              <a:t> low.</a:t>
            </a:r>
            <a:endParaRPr lang="en-AU" sz="2400" dirty="0"/>
          </a:p>
          <a:p>
            <a:pPr marL="0" indent="0">
              <a:buNone/>
            </a:pPr>
            <a:endParaRPr lang="en-AU" sz="2400" dirty="0"/>
          </a:p>
          <a:p>
            <a:pPr marL="0" indent="0">
              <a:buNone/>
            </a:pPr>
            <a:endParaRPr lang="en-AU" sz="2400" dirty="0"/>
          </a:p>
          <a:p>
            <a:r>
              <a:rPr lang="en-AU" sz="2400" dirty="0"/>
              <a:t>The challenges of shifting food habits and sourcing from local suppliers need to be addressed in a way that meets commercial needs and customer preferences and </a:t>
            </a:r>
            <a:r>
              <a:rPr lang="en-AU" sz="2400" b="1" dirty="0"/>
              <a:t>ensure compliance with food and safety requirement</a:t>
            </a:r>
          </a:p>
          <a:p>
            <a:endParaRPr lang="en-AU" sz="2000" dirty="0"/>
          </a:p>
        </p:txBody>
      </p:sp>
      <p:sp>
        <p:nvSpPr>
          <p:cNvPr id="4" name="Slide Number Placeholder 3">
            <a:extLst>
              <a:ext uri="{FF2B5EF4-FFF2-40B4-BE49-F238E27FC236}">
                <a16:creationId xmlns:a16="http://schemas.microsoft.com/office/drawing/2014/main" id="{5EF04162-81E8-4012-97CA-860D64BCEE68}"/>
              </a:ext>
            </a:extLst>
          </p:cNvPr>
          <p:cNvSpPr>
            <a:spLocks noGrp="1"/>
          </p:cNvSpPr>
          <p:nvPr>
            <p:ph type="sldNum" sz="quarter" idx="12"/>
          </p:nvPr>
        </p:nvSpPr>
        <p:spPr/>
        <p:txBody>
          <a:bodyPr/>
          <a:lstStyle/>
          <a:p>
            <a:fld id="{BE03C4D4-B0A8-3A44-9176-E33FCC6FB187}" type="slidenum">
              <a:rPr lang="en-AU" smtClean="0"/>
              <a:t>13</a:t>
            </a:fld>
            <a:endParaRPr lang="en-AU"/>
          </a:p>
        </p:txBody>
      </p:sp>
    </p:spTree>
    <p:extLst>
      <p:ext uri="{BB962C8B-B14F-4D97-AF65-F5344CB8AC3E}">
        <p14:creationId xmlns:p14="http://schemas.microsoft.com/office/powerpoint/2010/main" val="2978616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36C80-90C4-41A0-8068-1BF832D50AE1}"/>
              </a:ext>
            </a:extLst>
          </p:cNvPr>
          <p:cNvSpPr>
            <a:spLocks noGrp="1"/>
          </p:cNvSpPr>
          <p:nvPr>
            <p:ph type="title"/>
          </p:nvPr>
        </p:nvSpPr>
        <p:spPr>
          <a:xfrm>
            <a:off x="1412240" y="335281"/>
            <a:ext cx="10170160" cy="1806340"/>
          </a:xfrm>
        </p:spPr>
        <p:txBody>
          <a:bodyPr/>
          <a:lstStyle/>
          <a:p>
            <a:r>
              <a:rPr lang="en-AU" sz="3200" dirty="0"/>
              <a:t> 3.0 Building Capacity on Food Certification</a:t>
            </a:r>
            <a:br>
              <a:rPr lang="en-AU" dirty="0"/>
            </a:br>
            <a:r>
              <a:rPr lang="en-AU" dirty="0"/>
              <a:t>  </a:t>
            </a:r>
          </a:p>
        </p:txBody>
      </p:sp>
      <p:sp>
        <p:nvSpPr>
          <p:cNvPr id="3" name="Content Placeholder 2">
            <a:extLst>
              <a:ext uri="{FF2B5EF4-FFF2-40B4-BE49-F238E27FC236}">
                <a16:creationId xmlns:a16="http://schemas.microsoft.com/office/drawing/2014/main" id="{9DAD20D1-FDD2-44DB-BC9D-09BEF796253C}"/>
              </a:ext>
            </a:extLst>
          </p:cNvPr>
          <p:cNvSpPr>
            <a:spLocks noGrp="1"/>
          </p:cNvSpPr>
          <p:nvPr>
            <p:ph idx="1"/>
          </p:nvPr>
        </p:nvSpPr>
        <p:spPr>
          <a:xfrm>
            <a:off x="457200" y="1732547"/>
            <a:ext cx="10896600" cy="4444416"/>
          </a:xfrm>
        </p:spPr>
        <p:txBody>
          <a:bodyPr>
            <a:normAutofit/>
          </a:bodyPr>
          <a:lstStyle/>
          <a:p>
            <a:endParaRPr lang="en-AU" sz="2400" dirty="0"/>
          </a:p>
          <a:p>
            <a:r>
              <a:rPr lang="en-AU" sz="2400" dirty="0"/>
              <a:t>Agritourism  offers new opportunities to diversify and increase  income. </a:t>
            </a:r>
          </a:p>
          <a:p>
            <a:pPr marL="0" indent="0">
              <a:buNone/>
            </a:pPr>
            <a:r>
              <a:rPr lang="en-AU" sz="2400" dirty="0"/>
              <a:t>                                            “ BUT “</a:t>
            </a:r>
          </a:p>
          <a:p>
            <a:r>
              <a:rPr lang="en-AU" sz="2400" dirty="0"/>
              <a:t>the opportunities for the farm also “</a:t>
            </a:r>
            <a:r>
              <a:rPr lang="en-AU" sz="2400" b="1" dirty="0"/>
              <a:t>introduces new risks and legal obligations”</a:t>
            </a:r>
          </a:p>
          <a:p>
            <a:r>
              <a:rPr lang="en-AU" sz="2400" dirty="0"/>
              <a:t>The safety risks  must be “</a:t>
            </a:r>
            <a:r>
              <a:rPr lang="en-AU" sz="2400" b="1" dirty="0"/>
              <a:t>identified and properly managed</a:t>
            </a:r>
            <a:r>
              <a:rPr lang="en-AU" sz="2400" b="1" i="1" dirty="0"/>
              <a:t>” </a:t>
            </a:r>
            <a:r>
              <a:rPr lang="en-AU" sz="2400" dirty="0"/>
              <a:t>in order to </a:t>
            </a:r>
          </a:p>
          <a:p>
            <a:pPr marL="0" indent="0">
              <a:buNone/>
            </a:pPr>
            <a:r>
              <a:rPr lang="en-AU" sz="2400" dirty="0"/>
              <a:t>     minimize the potential for injuries, illnesses and financial losses. </a:t>
            </a:r>
          </a:p>
          <a:p>
            <a:r>
              <a:rPr lang="en-AU" sz="2400" dirty="0"/>
              <a:t>Agritourism enterprises must provide </a:t>
            </a:r>
            <a:r>
              <a:rPr lang="en-AU" sz="2400" b="1" dirty="0"/>
              <a:t>“safe food”  </a:t>
            </a:r>
            <a:r>
              <a:rPr lang="en-AU" sz="2400" dirty="0"/>
              <a:t>and “</a:t>
            </a:r>
            <a:r>
              <a:rPr lang="en-AU" sz="2400" b="1" dirty="0"/>
              <a:t>healthy environment </a:t>
            </a:r>
            <a:r>
              <a:rPr lang="en-AU" sz="2400" dirty="0"/>
              <a:t>“  for customers and employees</a:t>
            </a:r>
          </a:p>
          <a:p>
            <a:pPr marL="0" indent="0">
              <a:buNone/>
            </a:pPr>
            <a:r>
              <a:rPr lang="en-AU" sz="2400" dirty="0"/>
              <a:t> </a:t>
            </a:r>
          </a:p>
          <a:p>
            <a:endParaRPr lang="en-AU" dirty="0"/>
          </a:p>
        </p:txBody>
      </p:sp>
    </p:spTree>
    <p:extLst>
      <p:ext uri="{BB962C8B-B14F-4D97-AF65-F5344CB8AC3E}">
        <p14:creationId xmlns:p14="http://schemas.microsoft.com/office/powerpoint/2010/main" val="1642055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81DCD-3F56-402B-87A0-141F496FC2CB}"/>
              </a:ext>
            </a:extLst>
          </p:cNvPr>
          <p:cNvSpPr>
            <a:spLocks noGrp="1"/>
          </p:cNvSpPr>
          <p:nvPr>
            <p:ph type="title"/>
          </p:nvPr>
        </p:nvSpPr>
        <p:spPr/>
        <p:txBody>
          <a:bodyPr/>
          <a:lstStyle/>
          <a:p>
            <a:r>
              <a:rPr lang="en-AU" sz="3200" dirty="0">
                <a:cs typeface="Arial" panose="020B0604020202020204" pitchFamily="34" charset="0"/>
              </a:rPr>
              <a:t>   Tourist market demands</a:t>
            </a:r>
            <a:endParaRPr lang="en-AU" sz="3200" dirty="0"/>
          </a:p>
        </p:txBody>
      </p:sp>
      <p:sp>
        <p:nvSpPr>
          <p:cNvPr id="3" name="Content Placeholder 2">
            <a:extLst>
              <a:ext uri="{FF2B5EF4-FFF2-40B4-BE49-F238E27FC236}">
                <a16:creationId xmlns:a16="http://schemas.microsoft.com/office/drawing/2014/main" id="{DEAEF7A1-2370-47B5-9291-04924DCAD5BE}"/>
              </a:ext>
            </a:extLst>
          </p:cNvPr>
          <p:cNvSpPr>
            <a:spLocks noGrp="1"/>
          </p:cNvSpPr>
          <p:nvPr>
            <p:ph idx="1"/>
          </p:nvPr>
        </p:nvSpPr>
        <p:spPr>
          <a:xfrm>
            <a:off x="1747520" y="1940560"/>
            <a:ext cx="10192597" cy="4513505"/>
          </a:xfrm>
        </p:spPr>
        <p:txBody>
          <a:bodyPr/>
          <a:lstStyle/>
          <a:p>
            <a:pPr marL="0" indent="0">
              <a:buNone/>
            </a:pPr>
            <a:r>
              <a:rPr lang="en-AU" sz="2800" b="1" dirty="0">
                <a:latin typeface="Arial" panose="020B0604020202020204" pitchFamily="34" charset="0"/>
                <a:cs typeface="Arial" panose="020B0604020202020204" pitchFamily="34" charset="0"/>
              </a:rPr>
              <a:t>With increase number of tourist visitors</a:t>
            </a:r>
            <a:r>
              <a:rPr lang="en-AU" sz="2800" dirty="0">
                <a:latin typeface="Arial" panose="020B0604020202020204" pitchFamily="34" charset="0"/>
                <a:cs typeface="Arial" panose="020B0604020202020204" pitchFamily="34" charset="0"/>
              </a:rPr>
              <a:t>:   </a:t>
            </a:r>
          </a:p>
          <a:p>
            <a:pPr marL="0" indent="0">
              <a:buNone/>
            </a:pPr>
            <a:r>
              <a:rPr lang="en-AU" sz="2800" dirty="0">
                <a:latin typeface="Arial" panose="020B0604020202020204" pitchFamily="34" charset="0"/>
                <a:cs typeface="Arial" panose="020B0604020202020204" pitchFamily="34" charset="0"/>
              </a:rPr>
              <a:t>Maintaining consistency of supply is required  </a:t>
            </a:r>
          </a:p>
          <a:p>
            <a:pPr marL="0" indent="0">
              <a:buNone/>
            </a:pPr>
            <a:r>
              <a:rPr lang="en-AU" sz="2800" b="1" dirty="0">
                <a:latin typeface="Arial" panose="020B0604020202020204" pitchFamily="34" charset="0"/>
                <a:cs typeface="Arial" panose="020B0604020202020204" pitchFamily="34" charset="0"/>
              </a:rPr>
              <a:t>     </a:t>
            </a:r>
          </a:p>
          <a:p>
            <a:pPr marL="0" indent="0">
              <a:buNone/>
            </a:pPr>
            <a:r>
              <a:rPr lang="en-AU" sz="2800" dirty="0">
                <a:latin typeface="Arial" panose="020B0604020202020204" pitchFamily="34" charset="0"/>
                <a:cs typeface="Arial" panose="020B0604020202020204" pitchFamily="34" charset="0"/>
              </a:rPr>
              <a:t>There is an increase on: </a:t>
            </a:r>
          </a:p>
          <a:p>
            <a:pPr marL="0" indent="0">
              <a:buNone/>
            </a:pPr>
            <a:r>
              <a:rPr lang="en-AU" sz="2800" dirty="0">
                <a:latin typeface="Arial" panose="020B0604020202020204" pitchFamily="34" charset="0"/>
                <a:cs typeface="Arial" panose="020B0604020202020204" pitchFamily="34" charset="0"/>
              </a:rPr>
              <a:t>a) emphasis of quality and </a:t>
            </a:r>
            <a:r>
              <a:rPr lang="en-AU" sz="2800" b="1" dirty="0">
                <a:solidFill>
                  <a:srgbClr val="FF0000"/>
                </a:solidFill>
                <a:latin typeface="Arial" panose="020B0604020202020204" pitchFamily="34" charset="0"/>
                <a:cs typeface="Arial" panose="020B0604020202020204" pitchFamily="34" charset="0"/>
              </a:rPr>
              <a:t>Safe Food Production</a:t>
            </a:r>
          </a:p>
          <a:p>
            <a:pPr marL="0" indent="0">
              <a:buNone/>
            </a:pPr>
            <a:endParaRPr lang="en-AU" sz="2800" dirty="0">
              <a:latin typeface="Arial" panose="020B0604020202020204" pitchFamily="34" charset="0"/>
              <a:cs typeface="Arial" panose="020B0604020202020204" pitchFamily="34" charset="0"/>
            </a:endParaRPr>
          </a:p>
          <a:p>
            <a:pPr marL="0" indent="0">
              <a:buNone/>
            </a:pPr>
            <a:r>
              <a:rPr lang="en-AU" sz="2800" dirty="0">
                <a:latin typeface="Arial" panose="020B0604020202020204" pitchFamily="34" charset="0"/>
                <a:cs typeface="Arial" panose="020B0604020202020204" pitchFamily="34" charset="0"/>
              </a:rPr>
              <a:t>b) the </a:t>
            </a:r>
            <a:r>
              <a:rPr lang="en-AU" sz="2800" b="1" dirty="0">
                <a:solidFill>
                  <a:srgbClr val="FF0000"/>
                </a:solidFill>
                <a:latin typeface="Arial" panose="020B0604020202020204" pitchFamily="34" charset="0"/>
                <a:cs typeface="Arial" panose="020B0604020202020204" pitchFamily="34" charset="0"/>
              </a:rPr>
              <a:t>Responsibilities of farmers</a:t>
            </a:r>
            <a:r>
              <a:rPr lang="en-AU" sz="2800" dirty="0">
                <a:latin typeface="Arial" panose="020B0604020202020204" pitchFamily="34" charset="0"/>
                <a:cs typeface="Arial" panose="020B0604020202020204" pitchFamily="34" charset="0"/>
              </a:rPr>
              <a:t> and agritourism operators to </a:t>
            </a:r>
            <a:r>
              <a:rPr lang="en-AU" sz="2800" b="1" dirty="0">
                <a:solidFill>
                  <a:srgbClr val="FF0000"/>
                </a:solidFill>
                <a:latin typeface="Arial" panose="020B0604020202020204" pitchFamily="34" charset="0"/>
                <a:cs typeface="Arial" panose="020B0604020202020204" pitchFamily="34" charset="0"/>
              </a:rPr>
              <a:t>produce safe food</a:t>
            </a:r>
            <a:r>
              <a:rPr lang="en-AU" sz="2800" dirty="0">
                <a:latin typeface="Arial" panose="020B0604020202020204" pitchFamily="34" charset="0"/>
                <a:cs typeface="Arial" panose="020B0604020202020204" pitchFamily="34" charset="0"/>
              </a:rPr>
              <a:t>.</a:t>
            </a:r>
          </a:p>
        </p:txBody>
      </p:sp>
      <p:sp>
        <p:nvSpPr>
          <p:cNvPr id="4" name="Slide Number Placeholder 3">
            <a:extLst>
              <a:ext uri="{FF2B5EF4-FFF2-40B4-BE49-F238E27FC236}">
                <a16:creationId xmlns:a16="http://schemas.microsoft.com/office/drawing/2014/main" id="{AF90AE69-095A-4BE3-929B-DBA07C989BB0}"/>
              </a:ext>
            </a:extLst>
          </p:cNvPr>
          <p:cNvSpPr>
            <a:spLocks noGrp="1"/>
          </p:cNvSpPr>
          <p:nvPr>
            <p:ph type="sldNum" sz="quarter" idx="12"/>
          </p:nvPr>
        </p:nvSpPr>
        <p:spPr/>
        <p:txBody>
          <a:bodyPr/>
          <a:lstStyle/>
          <a:p>
            <a:fld id="{BE03C4D4-B0A8-3A44-9176-E33FCC6FB187}" type="slidenum">
              <a:rPr lang="en-AU" smtClean="0"/>
              <a:t>15</a:t>
            </a:fld>
            <a:endParaRPr lang="en-AU"/>
          </a:p>
        </p:txBody>
      </p:sp>
    </p:spTree>
    <p:extLst>
      <p:ext uri="{BB962C8B-B14F-4D97-AF65-F5344CB8AC3E}">
        <p14:creationId xmlns:p14="http://schemas.microsoft.com/office/powerpoint/2010/main" val="423115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51077-260D-4690-9C53-214A9B7D09E1}"/>
              </a:ext>
            </a:extLst>
          </p:cNvPr>
          <p:cNvSpPr>
            <a:spLocks noGrp="1"/>
          </p:cNvSpPr>
          <p:nvPr>
            <p:ph type="title"/>
          </p:nvPr>
        </p:nvSpPr>
        <p:spPr/>
        <p:txBody>
          <a:bodyPr/>
          <a:lstStyle/>
          <a:p>
            <a:r>
              <a:rPr lang="en-AU" dirty="0"/>
              <a:t>Food safety Incidents </a:t>
            </a:r>
          </a:p>
        </p:txBody>
      </p:sp>
      <p:sp>
        <p:nvSpPr>
          <p:cNvPr id="3" name="Content Placeholder 2">
            <a:extLst>
              <a:ext uri="{FF2B5EF4-FFF2-40B4-BE49-F238E27FC236}">
                <a16:creationId xmlns:a16="http://schemas.microsoft.com/office/drawing/2014/main" id="{BF5E92C0-3020-44CB-B2A1-34BF569AACED}"/>
              </a:ext>
            </a:extLst>
          </p:cNvPr>
          <p:cNvSpPr>
            <a:spLocks noGrp="1"/>
          </p:cNvSpPr>
          <p:nvPr>
            <p:ph idx="1"/>
          </p:nvPr>
        </p:nvSpPr>
        <p:spPr>
          <a:xfrm>
            <a:off x="1239519" y="1822657"/>
            <a:ext cx="10390717" cy="4309856"/>
          </a:xfrm>
        </p:spPr>
        <p:txBody>
          <a:bodyPr/>
          <a:lstStyle/>
          <a:p>
            <a:r>
              <a:rPr lang="en-AU" sz="1600" b="1" dirty="0"/>
              <a:t>A. Food Poisoning Incidences in Fiji</a:t>
            </a:r>
          </a:p>
          <a:p>
            <a:pPr marL="800100" lvl="2" indent="0">
              <a:buNone/>
            </a:pPr>
            <a:r>
              <a:rPr lang="en-AU" sz="1600" b="1" dirty="0"/>
              <a:t>Feb 28, 2018</a:t>
            </a:r>
            <a:endParaRPr lang="en-AU" sz="1600" dirty="0"/>
          </a:p>
          <a:p>
            <a:pPr lvl="1" fontAlgn="ctr"/>
            <a:r>
              <a:rPr lang="en-AU" sz="1600" dirty="0"/>
              <a:t>A) Romantic Fiji holiday turns sour for Aussie couple</a:t>
            </a:r>
          </a:p>
          <a:p>
            <a:pPr lvl="1"/>
            <a:r>
              <a:rPr lang="en-AU" sz="1600" u="sng" dirty="0"/>
              <a:t>https://www.news.com.au/travel /</a:t>
            </a:r>
            <a:r>
              <a:rPr lang="en-AU" sz="1600" u="sng" dirty="0" err="1"/>
              <a:t>fiji</a:t>
            </a:r>
            <a:endParaRPr lang="en-AU" sz="1600" u="sng" dirty="0"/>
          </a:p>
          <a:p>
            <a:pPr lvl="1"/>
            <a:endParaRPr lang="en-AU" sz="1600" dirty="0"/>
          </a:p>
          <a:p>
            <a:r>
              <a:rPr lang="en-AU" sz="1600" b="1" dirty="0"/>
              <a:t>B) Food poisoning day 1, robbed days 6.. All in all a wonderful trip.</a:t>
            </a:r>
          </a:p>
          <a:p>
            <a:pPr lvl="1"/>
            <a:r>
              <a:rPr lang="en-AU" sz="1600" dirty="0"/>
              <a:t>19 July 2010 – Hilton Fiji Beach Resort &amp; Spa</a:t>
            </a:r>
          </a:p>
          <a:p>
            <a:pPr lvl="1"/>
            <a:r>
              <a:rPr lang="en-AU" sz="1600" dirty="0"/>
              <a:t>My wife and I plus our two kids came here after going to the intercontinental last year. Hoping for a better experience we decided to give this place</a:t>
            </a:r>
          </a:p>
          <a:p>
            <a:endParaRPr lang="en-AU" sz="1600" dirty="0"/>
          </a:p>
          <a:p>
            <a:r>
              <a:rPr lang="en-AU" sz="1600" b="1" dirty="0"/>
              <a:t>C. Food Poisoning in Other countries other than Fiji </a:t>
            </a:r>
            <a:endParaRPr lang="en-AU" sz="1600" dirty="0"/>
          </a:p>
          <a:p>
            <a:r>
              <a:rPr lang="en-AU" sz="1600" b="1" dirty="0"/>
              <a:t>   Death-dealing meat: Food poisoning by bloody chicken</a:t>
            </a:r>
            <a:endParaRPr lang="en-AU" sz="1600" dirty="0"/>
          </a:p>
          <a:p>
            <a:pPr lvl="1"/>
            <a:r>
              <a:rPr lang="en-AU" sz="1600" cap="all" dirty="0"/>
              <a:t>DR SUSHIL K SHARMA</a:t>
            </a:r>
            <a:endParaRPr lang="en-AU" sz="1600" dirty="0"/>
          </a:p>
          <a:p>
            <a:pPr lvl="1"/>
            <a:r>
              <a:rPr lang="en-AU" sz="1600" dirty="0"/>
              <a:t>7 August, 2018, 12:12 pm</a:t>
            </a:r>
          </a:p>
          <a:p>
            <a:pPr lvl="1"/>
            <a:r>
              <a:rPr lang="en-AU" sz="1600" b="1" dirty="0"/>
              <a:t> </a:t>
            </a:r>
            <a:r>
              <a:rPr lang="en-AU" sz="1600" u="sng" dirty="0" err="1">
                <a:hlinkClick r:id="rId3"/>
              </a:rPr>
              <a:t>ttps</a:t>
            </a:r>
            <a:r>
              <a:rPr lang="en-AU" sz="1600" u="sng" dirty="0">
                <a:hlinkClick r:id="rId3"/>
              </a:rPr>
              <a:t>://www.news.com.au/travel/...</a:t>
            </a:r>
            <a:r>
              <a:rPr lang="en-AU" sz="1600" u="sng" dirty="0" err="1">
                <a:hlinkClick r:id="rId3"/>
              </a:rPr>
              <a:t>fiji</a:t>
            </a:r>
            <a:r>
              <a:rPr lang="en-AU" sz="1600" u="sng" dirty="0">
                <a:hlinkClick r:id="rId3"/>
              </a:rPr>
              <a:t>.../173db0b7d437e103be6881a264555</a:t>
            </a:r>
            <a:endParaRPr lang="en-AU" sz="1600" dirty="0"/>
          </a:p>
        </p:txBody>
      </p:sp>
      <p:sp>
        <p:nvSpPr>
          <p:cNvPr id="4" name="Slide Number Placeholder 3">
            <a:extLst>
              <a:ext uri="{FF2B5EF4-FFF2-40B4-BE49-F238E27FC236}">
                <a16:creationId xmlns:a16="http://schemas.microsoft.com/office/drawing/2014/main" id="{8F662DCF-DF16-4D12-A120-805EF6338560}"/>
              </a:ext>
            </a:extLst>
          </p:cNvPr>
          <p:cNvSpPr>
            <a:spLocks noGrp="1"/>
          </p:cNvSpPr>
          <p:nvPr>
            <p:ph type="sldNum" sz="quarter" idx="12"/>
          </p:nvPr>
        </p:nvSpPr>
        <p:spPr/>
        <p:txBody>
          <a:bodyPr/>
          <a:lstStyle/>
          <a:p>
            <a:fld id="{BE03C4D4-B0A8-3A44-9176-E33FCC6FB187}" type="slidenum">
              <a:rPr lang="en-AU" smtClean="0"/>
              <a:t>16</a:t>
            </a:fld>
            <a:endParaRPr lang="en-AU"/>
          </a:p>
        </p:txBody>
      </p:sp>
    </p:spTree>
    <p:extLst>
      <p:ext uri="{BB962C8B-B14F-4D97-AF65-F5344CB8AC3E}">
        <p14:creationId xmlns:p14="http://schemas.microsoft.com/office/powerpoint/2010/main" val="3301701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5" name="Picture 2" descr="court1transparent"/>
          <p:cNvPicPr>
            <a:picLocks noChangeAspect="1" noChangeArrowheads="1"/>
          </p:cNvPicPr>
          <p:nvPr/>
        </p:nvPicPr>
        <p:blipFill>
          <a:blip r:embed="rId3">
            <a:lum bright="70000" contrast="-70000"/>
            <a:alphaModFix amt="55000"/>
            <a:extLst>
              <a:ext uri="{28A0092B-C50C-407E-A947-70E740481C1C}">
                <a14:useLocalDpi xmlns:a14="http://schemas.microsoft.com/office/drawing/2010/main" val="0"/>
              </a:ext>
            </a:extLst>
          </a:blip>
          <a:srcRect/>
          <a:stretch>
            <a:fillRect/>
          </a:stretch>
        </p:blipFill>
        <p:spPr bwMode="auto">
          <a:xfrm>
            <a:off x="609600" y="-762000"/>
            <a:ext cx="10058400" cy="754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6" name="Rectangle 3"/>
          <p:cNvSpPr>
            <a:spLocks noGrp="1" noChangeArrowheads="1"/>
          </p:cNvSpPr>
          <p:nvPr>
            <p:ph type="title"/>
          </p:nvPr>
        </p:nvSpPr>
        <p:spPr>
          <a:xfrm>
            <a:off x="1617133" y="609600"/>
            <a:ext cx="8669867" cy="846667"/>
          </a:xfrm>
        </p:spPr>
        <p:txBody>
          <a:bodyPr/>
          <a:lstStyle/>
          <a:p>
            <a:pPr eaLnBrk="1" hangingPunct="1"/>
            <a:r>
              <a:rPr lang="en-US" sz="3200" dirty="0">
                <a:latin typeface="Tahoma" charset="0"/>
              </a:rPr>
              <a:t>3.1 The Law : Employer’s Responsibilities</a:t>
            </a:r>
          </a:p>
        </p:txBody>
      </p:sp>
      <p:sp>
        <p:nvSpPr>
          <p:cNvPr id="152580" name="Rectangle 4"/>
          <p:cNvSpPr>
            <a:spLocks noGrp="1" noChangeArrowheads="1"/>
          </p:cNvSpPr>
          <p:nvPr>
            <p:ph type="body" idx="1"/>
          </p:nvPr>
        </p:nvSpPr>
        <p:spPr>
          <a:xfrm>
            <a:off x="2135560" y="2492896"/>
            <a:ext cx="8153400" cy="3581400"/>
          </a:xfrm>
        </p:spPr>
        <p:txBody>
          <a:bodyPr/>
          <a:lstStyle/>
          <a:p>
            <a:pPr eaLnBrk="1" hangingPunct="1">
              <a:buFont typeface="Wingdings" charset="0"/>
              <a:buNone/>
            </a:pPr>
            <a:r>
              <a:rPr lang="en-US" sz="2800" dirty="0"/>
              <a:t>Must be aware of our country’s food legislation</a:t>
            </a:r>
          </a:p>
          <a:p>
            <a:pPr eaLnBrk="1" hangingPunct="1">
              <a:buFont typeface="Wingdings" charset="0"/>
              <a:buNone/>
            </a:pPr>
            <a:r>
              <a:rPr lang="en-US" sz="2800" dirty="0"/>
              <a:t>Management and owners must be aware of</a:t>
            </a:r>
          </a:p>
          <a:p>
            <a:pPr eaLnBrk="1" hangingPunct="1"/>
            <a:r>
              <a:rPr lang="en-US" sz="2800" dirty="0"/>
              <a:t>Food Safety Regulations </a:t>
            </a:r>
          </a:p>
          <a:p>
            <a:pPr eaLnBrk="1" hangingPunct="1"/>
            <a:r>
              <a:rPr lang="en-US" sz="2800" dirty="0"/>
              <a:t>The Food Safety Act </a:t>
            </a:r>
          </a:p>
          <a:p>
            <a:pPr eaLnBrk="1" hangingPunct="1"/>
            <a:r>
              <a:rPr lang="en-US" sz="2800" dirty="0"/>
              <a:t>HACCP Codex Standards</a:t>
            </a:r>
          </a:p>
          <a:p>
            <a:pPr eaLnBrk="1" hangingPunct="1"/>
            <a:r>
              <a:rPr lang="en-US" sz="2800" dirty="0"/>
              <a:t>Local Regulations</a:t>
            </a:r>
          </a:p>
          <a:p>
            <a:pPr eaLnBrk="1" hangingPunct="1"/>
            <a:r>
              <a:rPr lang="en-US" sz="2800" dirty="0"/>
              <a:t>Industry Standard</a:t>
            </a:r>
            <a:r>
              <a:rPr lang="en-US" sz="2800" dirty="0">
                <a:latin typeface="Tahoma" charset="0"/>
              </a:rPr>
              <a:t>.</a:t>
            </a:r>
          </a:p>
        </p:txBody>
      </p:sp>
      <p:pic>
        <p:nvPicPr>
          <p:cNvPr id="41988" name="Picture 7" descr="SY00642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3657600"/>
            <a:ext cx="2057400" cy="2052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490B28B7-9919-B242-901E-B3537D4F98BE}" type="slidenum">
              <a:rPr lang="en-US" smtClean="0"/>
              <a:pPr>
                <a:defRPr/>
              </a:pPr>
              <a:t>17</a:t>
            </a:fld>
            <a:endParaRPr lang="en-US"/>
          </a:p>
        </p:txBody>
      </p:sp>
    </p:spTree>
    <p:extLst>
      <p:ext uri="{BB962C8B-B14F-4D97-AF65-F5344CB8AC3E}">
        <p14:creationId xmlns:p14="http://schemas.microsoft.com/office/powerpoint/2010/main" val="38360458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2580">
                                            <p:txEl>
                                              <p:pRg st="0" end="0"/>
                                            </p:txEl>
                                          </p:spTgt>
                                        </p:tgtEl>
                                        <p:attrNameLst>
                                          <p:attrName>style.visibility</p:attrName>
                                        </p:attrNameLst>
                                      </p:cBhvr>
                                      <p:to>
                                        <p:strVal val="visible"/>
                                      </p:to>
                                    </p:set>
                                    <p:anim calcmode="lin" valueType="num">
                                      <p:cBhvr additive="base">
                                        <p:cTn id="7" dur="500" fill="hold"/>
                                        <p:tgtEl>
                                          <p:spTgt spid="15258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258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2580">
                                            <p:txEl>
                                              <p:pRg st="1" end="1"/>
                                            </p:txEl>
                                          </p:spTgt>
                                        </p:tgtEl>
                                        <p:attrNameLst>
                                          <p:attrName>style.visibility</p:attrName>
                                        </p:attrNameLst>
                                      </p:cBhvr>
                                      <p:to>
                                        <p:strVal val="visible"/>
                                      </p:to>
                                    </p:set>
                                    <p:anim calcmode="lin" valueType="num">
                                      <p:cBhvr additive="base">
                                        <p:cTn id="13" dur="500" fill="hold"/>
                                        <p:tgtEl>
                                          <p:spTgt spid="15258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258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2580">
                                            <p:txEl>
                                              <p:pRg st="2" end="2"/>
                                            </p:txEl>
                                          </p:spTgt>
                                        </p:tgtEl>
                                        <p:attrNameLst>
                                          <p:attrName>style.visibility</p:attrName>
                                        </p:attrNameLst>
                                      </p:cBhvr>
                                      <p:to>
                                        <p:strVal val="visible"/>
                                      </p:to>
                                    </p:set>
                                    <p:anim calcmode="lin" valueType="num">
                                      <p:cBhvr additive="base">
                                        <p:cTn id="19" dur="500" fill="hold"/>
                                        <p:tgtEl>
                                          <p:spTgt spid="15258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258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2580">
                                            <p:txEl>
                                              <p:pRg st="3" end="3"/>
                                            </p:txEl>
                                          </p:spTgt>
                                        </p:tgtEl>
                                        <p:attrNameLst>
                                          <p:attrName>style.visibility</p:attrName>
                                        </p:attrNameLst>
                                      </p:cBhvr>
                                      <p:to>
                                        <p:strVal val="visible"/>
                                      </p:to>
                                    </p:set>
                                    <p:anim calcmode="lin" valueType="num">
                                      <p:cBhvr additive="base">
                                        <p:cTn id="25" dur="500" fill="hold"/>
                                        <p:tgtEl>
                                          <p:spTgt spid="15258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258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2580">
                                            <p:txEl>
                                              <p:pRg st="4" end="4"/>
                                            </p:txEl>
                                          </p:spTgt>
                                        </p:tgtEl>
                                        <p:attrNameLst>
                                          <p:attrName>style.visibility</p:attrName>
                                        </p:attrNameLst>
                                      </p:cBhvr>
                                      <p:to>
                                        <p:strVal val="visible"/>
                                      </p:to>
                                    </p:set>
                                    <p:anim calcmode="lin" valueType="num">
                                      <p:cBhvr additive="base">
                                        <p:cTn id="31" dur="500" fill="hold"/>
                                        <p:tgtEl>
                                          <p:spTgt spid="15258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258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2580">
                                            <p:txEl>
                                              <p:pRg st="5" end="5"/>
                                            </p:txEl>
                                          </p:spTgt>
                                        </p:tgtEl>
                                        <p:attrNameLst>
                                          <p:attrName>style.visibility</p:attrName>
                                        </p:attrNameLst>
                                      </p:cBhvr>
                                      <p:to>
                                        <p:strVal val="visible"/>
                                      </p:to>
                                    </p:set>
                                    <p:anim calcmode="lin" valueType="num">
                                      <p:cBhvr additive="base">
                                        <p:cTn id="37" dur="500" fill="hold"/>
                                        <p:tgtEl>
                                          <p:spTgt spid="15258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258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2580">
                                            <p:txEl>
                                              <p:pRg st="6" end="6"/>
                                            </p:txEl>
                                          </p:spTgt>
                                        </p:tgtEl>
                                        <p:attrNameLst>
                                          <p:attrName>style.visibility</p:attrName>
                                        </p:attrNameLst>
                                      </p:cBhvr>
                                      <p:to>
                                        <p:strVal val="visible"/>
                                      </p:to>
                                    </p:set>
                                    <p:anim calcmode="lin" valueType="num">
                                      <p:cBhvr additive="base">
                                        <p:cTn id="43" dur="500" fill="hold"/>
                                        <p:tgtEl>
                                          <p:spTgt spid="152580">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258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0"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p:txBody>
          <a:bodyPr/>
          <a:lstStyle/>
          <a:p>
            <a:pPr eaLnBrk="1" hangingPunct="1"/>
            <a:r>
              <a:rPr lang="en-US" sz="3200" dirty="0">
                <a:latin typeface="Tahoma" charset="0"/>
              </a:rPr>
              <a:t>  Legislation</a:t>
            </a:r>
          </a:p>
        </p:txBody>
      </p:sp>
      <p:sp>
        <p:nvSpPr>
          <p:cNvPr id="37890" name="Rectangle 3"/>
          <p:cNvSpPr>
            <a:spLocks noGrp="1" noChangeArrowheads="1"/>
          </p:cNvSpPr>
          <p:nvPr>
            <p:ph type="body" idx="1"/>
          </p:nvPr>
        </p:nvSpPr>
        <p:spPr>
          <a:xfrm>
            <a:off x="1991544" y="2017713"/>
            <a:ext cx="8487544" cy="4114800"/>
          </a:xfrm>
        </p:spPr>
        <p:txBody>
          <a:bodyPr/>
          <a:lstStyle/>
          <a:p>
            <a:pPr eaLnBrk="1" hangingPunct="1"/>
            <a:r>
              <a:rPr lang="en-US" dirty="0">
                <a:latin typeface="Tahoma" charset="0"/>
              </a:rPr>
              <a:t>Produce/ Food Must be Safely </a:t>
            </a:r>
            <a:r>
              <a:rPr lang="en-US" u="sng" dirty="0">
                <a:latin typeface="Tahoma" charset="0"/>
              </a:rPr>
              <a:t>Produced</a:t>
            </a:r>
            <a:endParaRPr lang="en-US" dirty="0">
              <a:latin typeface="Tahoma" charset="0"/>
            </a:endParaRPr>
          </a:p>
          <a:p>
            <a:pPr eaLnBrk="1" hangingPunct="1"/>
            <a:r>
              <a:rPr lang="en-US" dirty="0">
                <a:latin typeface="Tahoma" charset="0"/>
              </a:rPr>
              <a:t>Skills in Food Hygiene</a:t>
            </a:r>
          </a:p>
          <a:p>
            <a:pPr eaLnBrk="1" hangingPunct="1"/>
            <a:r>
              <a:rPr lang="en-US" dirty="0">
                <a:latin typeface="Tahoma" charset="0"/>
              </a:rPr>
              <a:t>Food Safety Systems - HACCP based.</a:t>
            </a:r>
          </a:p>
          <a:p>
            <a:pPr eaLnBrk="1" hangingPunct="1"/>
            <a:r>
              <a:rPr lang="en-US" dirty="0">
                <a:latin typeface="Tahoma" charset="0"/>
              </a:rPr>
              <a:t>Good Hygiene practices to be established and followed</a:t>
            </a:r>
          </a:p>
          <a:p>
            <a:pPr eaLnBrk="1" hangingPunct="1"/>
            <a:r>
              <a:rPr lang="en-US" dirty="0">
                <a:latin typeface="Tahoma" charset="0"/>
              </a:rPr>
              <a:t>Standards to be followed.</a:t>
            </a:r>
          </a:p>
        </p:txBody>
      </p:sp>
      <p:sp>
        <p:nvSpPr>
          <p:cNvPr id="2" name="Slide Number Placeholder 1"/>
          <p:cNvSpPr>
            <a:spLocks noGrp="1"/>
          </p:cNvSpPr>
          <p:nvPr>
            <p:ph type="sldNum" sz="quarter" idx="12"/>
          </p:nvPr>
        </p:nvSpPr>
        <p:spPr/>
        <p:txBody>
          <a:bodyPr/>
          <a:lstStyle/>
          <a:p>
            <a:pPr>
              <a:defRPr/>
            </a:pPr>
            <a:fld id="{490B28B7-9919-B242-901E-B3537D4F98BE}" type="slidenum">
              <a:rPr lang="en-US" smtClean="0"/>
              <a:pPr>
                <a:defRPr/>
              </a:pPr>
              <a:t>18</a:t>
            </a:fld>
            <a:endParaRPr lang="en-US"/>
          </a:p>
        </p:txBody>
      </p:sp>
    </p:spTree>
    <p:extLst>
      <p:ext uri="{BB962C8B-B14F-4D97-AF65-F5344CB8AC3E}">
        <p14:creationId xmlns:p14="http://schemas.microsoft.com/office/powerpoint/2010/main" val="256409896"/>
      </p:ext>
    </p:extLst>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p:txBody>
          <a:bodyPr/>
          <a:lstStyle/>
          <a:p>
            <a:pPr eaLnBrk="1" hangingPunct="1"/>
            <a:r>
              <a:rPr lang="en-US" sz="3200" dirty="0">
                <a:latin typeface="Tahoma" charset="0"/>
              </a:rPr>
              <a:t>Legislation Key concepts</a:t>
            </a:r>
          </a:p>
        </p:txBody>
      </p:sp>
      <p:sp>
        <p:nvSpPr>
          <p:cNvPr id="18435" name="Rectangle 3"/>
          <p:cNvSpPr>
            <a:spLocks noGrp="1" noChangeArrowheads="1"/>
          </p:cNvSpPr>
          <p:nvPr>
            <p:ph type="body" idx="1"/>
          </p:nvPr>
        </p:nvSpPr>
        <p:spPr>
          <a:xfrm>
            <a:off x="1076959" y="1822657"/>
            <a:ext cx="10863157" cy="4309856"/>
          </a:xfrm>
        </p:spPr>
        <p:txBody>
          <a:bodyPr/>
          <a:lstStyle/>
          <a:p>
            <a:pPr>
              <a:lnSpc>
                <a:spcPct val="90000"/>
              </a:lnSpc>
              <a:buNone/>
            </a:pPr>
            <a:r>
              <a:rPr lang="en-US" dirty="0">
                <a:latin typeface="Tahoma" charset="0"/>
              </a:rPr>
              <a:t>To produce food safely:</a:t>
            </a:r>
          </a:p>
          <a:p>
            <a:pPr>
              <a:lnSpc>
                <a:spcPct val="90000"/>
              </a:lnSpc>
              <a:buNone/>
            </a:pPr>
            <a:endParaRPr lang="en-US" dirty="0">
              <a:latin typeface="Tahoma" charset="0"/>
            </a:endParaRPr>
          </a:p>
          <a:p>
            <a:pPr>
              <a:lnSpc>
                <a:spcPct val="90000"/>
              </a:lnSpc>
            </a:pPr>
            <a:r>
              <a:rPr lang="en-US" sz="2800" dirty="0">
                <a:latin typeface="Tahoma" charset="0"/>
              </a:rPr>
              <a:t>Premises must be clean and cleanable</a:t>
            </a:r>
          </a:p>
          <a:p>
            <a:pPr>
              <a:lnSpc>
                <a:spcPct val="90000"/>
              </a:lnSpc>
            </a:pPr>
            <a:r>
              <a:rPr lang="en-US" sz="2800" dirty="0">
                <a:latin typeface="Tahoma" charset="0"/>
              </a:rPr>
              <a:t>Premises must be free of Pests</a:t>
            </a:r>
          </a:p>
          <a:p>
            <a:pPr>
              <a:lnSpc>
                <a:spcPct val="90000"/>
              </a:lnSpc>
            </a:pPr>
            <a:r>
              <a:rPr lang="en-US" sz="2800" dirty="0">
                <a:latin typeface="Tahoma" charset="0"/>
              </a:rPr>
              <a:t>Manufacturing processes must be under control</a:t>
            </a:r>
          </a:p>
          <a:p>
            <a:pPr>
              <a:lnSpc>
                <a:spcPct val="90000"/>
              </a:lnSpc>
            </a:pPr>
            <a:r>
              <a:rPr lang="en-US" sz="2800" dirty="0">
                <a:latin typeface="Tahoma" charset="0"/>
              </a:rPr>
              <a:t>Equipment must operate appropriately</a:t>
            </a:r>
          </a:p>
          <a:p>
            <a:pPr>
              <a:lnSpc>
                <a:spcPct val="90000"/>
              </a:lnSpc>
            </a:pPr>
            <a:r>
              <a:rPr lang="en-US" sz="2800" dirty="0">
                <a:latin typeface="Tahoma" charset="0"/>
              </a:rPr>
              <a:t>Transportation and packaging used must be clean</a:t>
            </a:r>
          </a:p>
          <a:p>
            <a:pPr>
              <a:lnSpc>
                <a:spcPct val="90000"/>
              </a:lnSpc>
            </a:pPr>
            <a:r>
              <a:rPr lang="en-US" sz="2800" dirty="0">
                <a:latin typeface="Tahoma" charset="0"/>
              </a:rPr>
              <a:t>Cross contamination potential must be eliminated.</a:t>
            </a:r>
          </a:p>
        </p:txBody>
      </p:sp>
      <p:sp>
        <p:nvSpPr>
          <p:cNvPr id="2" name="Slide Number Placeholder 1"/>
          <p:cNvSpPr>
            <a:spLocks noGrp="1"/>
          </p:cNvSpPr>
          <p:nvPr>
            <p:ph type="sldNum" sz="quarter" idx="12"/>
          </p:nvPr>
        </p:nvSpPr>
        <p:spPr/>
        <p:txBody>
          <a:bodyPr/>
          <a:lstStyle/>
          <a:p>
            <a:pPr>
              <a:defRPr/>
            </a:pPr>
            <a:fld id="{490B28B7-9919-B242-901E-B3537D4F98BE}" type="slidenum">
              <a:rPr lang="en-US" smtClean="0"/>
              <a:pPr>
                <a:defRPr/>
              </a:pPr>
              <a:t>19</a:t>
            </a:fld>
            <a:endParaRPr lang="en-US"/>
          </a:p>
        </p:txBody>
      </p:sp>
    </p:spTree>
    <p:extLst>
      <p:ext uri="{BB962C8B-B14F-4D97-AF65-F5344CB8AC3E}">
        <p14:creationId xmlns:p14="http://schemas.microsoft.com/office/powerpoint/2010/main" val="428418903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4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43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843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843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843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84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447B7-FAE0-4190-89BA-446A93C22AC9}"/>
              </a:ext>
            </a:extLst>
          </p:cNvPr>
          <p:cNvSpPr>
            <a:spLocks noGrp="1"/>
          </p:cNvSpPr>
          <p:nvPr>
            <p:ph type="title"/>
          </p:nvPr>
        </p:nvSpPr>
        <p:spPr/>
        <p:txBody>
          <a:bodyPr/>
          <a:lstStyle/>
          <a:p>
            <a:r>
              <a:rPr lang="en-AU" dirty="0"/>
              <a:t>TOPICS </a:t>
            </a:r>
          </a:p>
        </p:txBody>
      </p:sp>
      <p:sp>
        <p:nvSpPr>
          <p:cNvPr id="3" name="Content Placeholder 2">
            <a:extLst>
              <a:ext uri="{FF2B5EF4-FFF2-40B4-BE49-F238E27FC236}">
                <a16:creationId xmlns:a16="http://schemas.microsoft.com/office/drawing/2014/main" id="{C8D369F3-9B59-4CD7-ACB2-5717C40162C3}"/>
              </a:ext>
            </a:extLst>
          </p:cNvPr>
          <p:cNvSpPr>
            <a:spLocks noGrp="1"/>
          </p:cNvSpPr>
          <p:nvPr>
            <p:ph idx="1"/>
          </p:nvPr>
        </p:nvSpPr>
        <p:spPr/>
        <p:txBody>
          <a:bodyPr/>
          <a:lstStyle/>
          <a:p>
            <a:endParaRPr lang="en-AU" dirty="0"/>
          </a:p>
          <a:p>
            <a:pPr algn="ctr"/>
            <a:r>
              <a:rPr lang="en-AU" b="1" dirty="0"/>
              <a:t>1.0 Introduction  </a:t>
            </a:r>
          </a:p>
          <a:p>
            <a:pPr marL="0" indent="0" algn="ctr">
              <a:buNone/>
            </a:pPr>
            <a:endParaRPr lang="en-AU" b="1" dirty="0"/>
          </a:p>
          <a:p>
            <a:pPr algn="ctr"/>
            <a:r>
              <a:rPr lang="en-AU" b="1" dirty="0"/>
              <a:t>2.0 Build Capacity of Value Additions of Products </a:t>
            </a:r>
          </a:p>
          <a:p>
            <a:pPr algn="ctr"/>
            <a:endParaRPr lang="en-AU" b="1" dirty="0"/>
          </a:p>
          <a:p>
            <a:pPr algn="ctr"/>
            <a:r>
              <a:rPr lang="en-AU" b="1" dirty="0"/>
              <a:t>3.0 Build capacity on Food Certifications</a:t>
            </a:r>
          </a:p>
          <a:p>
            <a:pPr algn="ctr"/>
            <a:endParaRPr lang="en-AU" b="1" dirty="0"/>
          </a:p>
          <a:p>
            <a:endParaRPr lang="en-AU" dirty="0"/>
          </a:p>
          <a:p>
            <a:endParaRPr lang="en-AU" dirty="0"/>
          </a:p>
        </p:txBody>
      </p:sp>
      <p:sp>
        <p:nvSpPr>
          <p:cNvPr id="4" name="Slide Number Placeholder 3">
            <a:extLst>
              <a:ext uri="{FF2B5EF4-FFF2-40B4-BE49-F238E27FC236}">
                <a16:creationId xmlns:a16="http://schemas.microsoft.com/office/drawing/2014/main" id="{17E2A1D7-3256-4C64-B05D-10C3709105D5}"/>
              </a:ext>
            </a:extLst>
          </p:cNvPr>
          <p:cNvSpPr>
            <a:spLocks noGrp="1"/>
          </p:cNvSpPr>
          <p:nvPr>
            <p:ph type="sldNum" sz="quarter" idx="12"/>
          </p:nvPr>
        </p:nvSpPr>
        <p:spPr/>
        <p:txBody>
          <a:bodyPr/>
          <a:lstStyle/>
          <a:p>
            <a:fld id="{BE03C4D4-B0A8-3A44-9176-E33FCC6FB187}" type="slidenum">
              <a:rPr lang="en-AU" smtClean="0"/>
              <a:t>2</a:t>
            </a:fld>
            <a:endParaRPr lang="en-AU"/>
          </a:p>
        </p:txBody>
      </p:sp>
    </p:spTree>
    <p:extLst>
      <p:ext uri="{BB962C8B-B14F-4D97-AF65-F5344CB8AC3E}">
        <p14:creationId xmlns:p14="http://schemas.microsoft.com/office/powerpoint/2010/main" val="4234899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8129" name="Picture 2" descr="court4"/>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365929" y="1579702"/>
            <a:ext cx="7235811" cy="5152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0" name="Rectangle 4"/>
          <p:cNvSpPr>
            <a:spLocks noGrp="1" noChangeArrowheads="1"/>
          </p:cNvSpPr>
          <p:nvPr>
            <p:ph type="title"/>
          </p:nvPr>
        </p:nvSpPr>
        <p:spPr/>
        <p:txBody>
          <a:bodyPr/>
          <a:lstStyle/>
          <a:p>
            <a:pPr eaLnBrk="1" hangingPunct="1"/>
            <a:r>
              <a:rPr lang="en-US" sz="2800" dirty="0">
                <a:latin typeface="Tahoma" charset="0"/>
              </a:rPr>
              <a:t>Key Legal Responsibilities -– The Employee</a:t>
            </a:r>
          </a:p>
        </p:txBody>
      </p:sp>
      <p:sp>
        <p:nvSpPr>
          <p:cNvPr id="155653" name="Rectangle 5"/>
          <p:cNvSpPr>
            <a:spLocks noGrp="1" noChangeArrowheads="1"/>
          </p:cNvSpPr>
          <p:nvPr>
            <p:ph type="body" idx="1"/>
          </p:nvPr>
        </p:nvSpPr>
        <p:spPr>
          <a:xfrm>
            <a:off x="1198880" y="1838960"/>
            <a:ext cx="9469120" cy="3836353"/>
          </a:xfrm>
        </p:spPr>
        <p:txBody>
          <a:bodyPr/>
          <a:lstStyle/>
          <a:p>
            <a:r>
              <a:rPr lang="en-US" sz="2400" b="1" dirty="0">
                <a:latin typeface="Tahoma" charset="0"/>
              </a:rPr>
              <a:t>Two Main Areas :</a:t>
            </a:r>
          </a:p>
          <a:p>
            <a:r>
              <a:rPr lang="en-US" sz="2400" b="1" dirty="0"/>
              <a:t>Due Diligence</a:t>
            </a:r>
            <a:r>
              <a:rPr lang="en-US" dirty="0"/>
              <a:t>: </a:t>
            </a:r>
            <a:r>
              <a:rPr lang="en-US" sz="2400" dirty="0"/>
              <a:t>   - DOING THE RIGHT THING </a:t>
            </a:r>
          </a:p>
          <a:p>
            <a:pPr marL="0" indent="0">
              <a:buNone/>
            </a:pPr>
            <a:r>
              <a:rPr lang="en-US" sz="2000" dirty="0"/>
              <a:t>Doing something or allowing something to happen to the food that may harm someone is a </a:t>
            </a:r>
            <a:r>
              <a:rPr lang="en-US" sz="2000" i="1" dirty="0"/>
              <a:t>criminal offence </a:t>
            </a:r>
            <a:r>
              <a:rPr lang="en-US" sz="2000" dirty="0"/>
              <a:t>and prosecutable under the law. </a:t>
            </a:r>
          </a:p>
          <a:p>
            <a:pPr marL="0" indent="0">
              <a:buNone/>
            </a:pPr>
            <a:endParaRPr lang="en-US" sz="2000" b="1" dirty="0"/>
          </a:p>
          <a:p>
            <a:r>
              <a:rPr lang="en-US" sz="2400" b="1" dirty="0"/>
              <a:t>Food Borne Illness- </a:t>
            </a:r>
            <a:r>
              <a:rPr lang="en-US" sz="2000" dirty="0"/>
              <a:t>You are not allowed to work as a food handler if you are affected by a </a:t>
            </a:r>
            <a:r>
              <a:rPr lang="en-US" sz="2000" u="sng" dirty="0">
                <a:solidFill>
                  <a:srgbClr val="CC0000"/>
                </a:solidFill>
              </a:rPr>
              <a:t>food borne illness</a:t>
            </a:r>
            <a:r>
              <a:rPr lang="en-US" sz="2000" dirty="0">
                <a:solidFill>
                  <a:srgbClr val="CC0000"/>
                </a:solidFill>
              </a:rPr>
              <a:t>.  </a:t>
            </a:r>
          </a:p>
          <a:p>
            <a:pPr marL="0" indent="0">
              <a:buNone/>
            </a:pPr>
            <a:r>
              <a:rPr lang="en-US" sz="2000" dirty="0"/>
              <a:t>If you work as a Food Handler and you are sick</a:t>
            </a:r>
            <a:r>
              <a:rPr lang="en-US" sz="2000" dirty="0">
                <a:solidFill>
                  <a:srgbClr val="CC0000"/>
                </a:solidFill>
              </a:rPr>
              <a:t> you are breaking the law . </a:t>
            </a:r>
            <a:r>
              <a:rPr lang="en-US" sz="2000" dirty="0"/>
              <a:t>If the employer allows you to work when you are sick then</a:t>
            </a:r>
            <a:r>
              <a:rPr lang="en-US" sz="2000" dirty="0">
                <a:solidFill>
                  <a:srgbClr val="CC0000"/>
                </a:solidFill>
              </a:rPr>
              <a:t> he is breaking the law. </a:t>
            </a:r>
            <a:endParaRPr lang="en-US" sz="2000" dirty="0"/>
          </a:p>
          <a:p>
            <a:endParaRPr lang="en-US" sz="2400" b="1" dirty="0">
              <a:latin typeface="Tahoma" charset="0"/>
            </a:endParaRPr>
          </a:p>
        </p:txBody>
      </p:sp>
      <p:sp>
        <p:nvSpPr>
          <p:cNvPr id="2" name="Slide Number Placeholder 1"/>
          <p:cNvSpPr>
            <a:spLocks noGrp="1"/>
          </p:cNvSpPr>
          <p:nvPr>
            <p:ph type="sldNum" sz="quarter" idx="12"/>
          </p:nvPr>
        </p:nvSpPr>
        <p:spPr/>
        <p:txBody>
          <a:bodyPr/>
          <a:lstStyle/>
          <a:p>
            <a:pPr>
              <a:defRPr/>
            </a:pPr>
            <a:fld id="{490B28B7-9919-B242-901E-B3537D4F98BE}" type="slidenum">
              <a:rPr lang="en-US" smtClean="0"/>
              <a:pPr>
                <a:defRPr/>
              </a:pPr>
              <a:t>20</a:t>
            </a:fld>
            <a:endParaRPr lang="en-US"/>
          </a:p>
        </p:txBody>
      </p:sp>
    </p:spTree>
    <p:extLst>
      <p:ext uri="{BB962C8B-B14F-4D97-AF65-F5344CB8AC3E}">
        <p14:creationId xmlns:p14="http://schemas.microsoft.com/office/powerpoint/2010/main" val="326322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5653">
                                            <p:txEl>
                                              <p:pRg st="0" end="0"/>
                                            </p:txEl>
                                          </p:spTgt>
                                        </p:tgtEl>
                                        <p:attrNameLst>
                                          <p:attrName>style.visibility</p:attrName>
                                        </p:attrNameLst>
                                      </p:cBhvr>
                                      <p:to>
                                        <p:strVal val="visible"/>
                                      </p:to>
                                    </p:set>
                                    <p:anim calcmode="lin" valueType="num">
                                      <p:cBhvr additive="base">
                                        <p:cTn id="7" dur="500" fill="hold"/>
                                        <p:tgtEl>
                                          <p:spTgt spid="15565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56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5653">
                                            <p:txEl>
                                              <p:pRg st="1" end="1"/>
                                            </p:txEl>
                                          </p:spTgt>
                                        </p:tgtEl>
                                        <p:attrNameLst>
                                          <p:attrName>style.visibility</p:attrName>
                                        </p:attrNameLst>
                                      </p:cBhvr>
                                      <p:to>
                                        <p:strVal val="visible"/>
                                      </p:to>
                                    </p:set>
                                    <p:anim calcmode="lin" valueType="num">
                                      <p:cBhvr additive="base">
                                        <p:cTn id="13" dur="500" fill="hold"/>
                                        <p:tgtEl>
                                          <p:spTgt spid="15565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565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5653">
                                            <p:txEl>
                                              <p:pRg st="2" end="2"/>
                                            </p:txEl>
                                          </p:spTgt>
                                        </p:tgtEl>
                                        <p:attrNameLst>
                                          <p:attrName>style.visibility</p:attrName>
                                        </p:attrNameLst>
                                      </p:cBhvr>
                                      <p:to>
                                        <p:strVal val="visible"/>
                                      </p:to>
                                    </p:set>
                                    <p:anim calcmode="lin" valueType="num">
                                      <p:cBhvr additive="base">
                                        <p:cTn id="19" dur="500" fill="hold"/>
                                        <p:tgtEl>
                                          <p:spTgt spid="15565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565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5653">
                                            <p:txEl>
                                              <p:pRg st="4" end="4"/>
                                            </p:txEl>
                                          </p:spTgt>
                                        </p:tgtEl>
                                        <p:attrNameLst>
                                          <p:attrName>style.visibility</p:attrName>
                                        </p:attrNameLst>
                                      </p:cBhvr>
                                      <p:to>
                                        <p:strVal val="visible"/>
                                      </p:to>
                                    </p:set>
                                    <p:anim calcmode="lin" valueType="num">
                                      <p:cBhvr additive="base">
                                        <p:cTn id="25" dur="500" fill="hold"/>
                                        <p:tgtEl>
                                          <p:spTgt spid="15565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565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5653">
                                            <p:txEl>
                                              <p:pRg st="5" end="5"/>
                                            </p:txEl>
                                          </p:spTgt>
                                        </p:tgtEl>
                                        <p:attrNameLst>
                                          <p:attrName>style.visibility</p:attrName>
                                        </p:attrNameLst>
                                      </p:cBhvr>
                                      <p:to>
                                        <p:strVal val="visible"/>
                                      </p:to>
                                    </p:set>
                                    <p:anim calcmode="lin" valueType="num">
                                      <p:cBhvr additive="base">
                                        <p:cTn id="31" dur="500" fill="hold"/>
                                        <p:tgtEl>
                                          <p:spTgt spid="15565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565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3"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F4082-E4BF-4BF2-AB00-8A03B995454F}"/>
              </a:ext>
            </a:extLst>
          </p:cNvPr>
          <p:cNvSpPr>
            <a:spLocks noGrp="1"/>
          </p:cNvSpPr>
          <p:nvPr>
            <p:ph type="title"/>
          </p:nvPr>
        </p:nvSpPr>
        <p:spPr/>
        <p:txBody>
          <a:bodyPr/>
          <a:lstStyle/>
          <a:p>
            <a:r>
              <a:rPr lang="en-AU" dirty="0"/>
              <a:t> </a:t>
            </a:r>
            <a:r>
              <a:rPr lang="en-AU" sz="3600" dirty="0"/>
              <a:t>3.2 Demand and responsibility </a:t>
            </a:r>
          </a:p>
        </p:txBody>
      </p:sp>
      <p:sp>
        <p:nvSpPr>
          <p:cNvPr id="4" name="Slide Number Placeholder 3">
            <a:extLst>
              <a:ext uri="{FF2B5EF4-FFF2-40B4-BE49-F238E27FC236}">
                <a16:creationId xmlns:a16="http://schemas.microsoft.com/office/drawing/2014/main" id="{5B3BA166-4A1F-45DE-90FC-B440204A0BC0}"/>
              </a:ext>
            </a:extLst>
          </p:cNvPr>
          <p:cNvSpPr>
            <a:spLocks noGrp="1"/>
          </p:cNvSpPr>
          <p:nvPr>
            <p:ph type="sldNum" sz="quarter" idx="12"/>
          </p:nvPr>
        </p:nvSpPr>
        <p:spPr/>
        <p:txBody>
          <a:bodyPr/>
          <a:lstStyle/>
          <a:p>
            <a:endParaRPr lang="en-AU" dirty="0"/>
          </a:p>
        </p:txBody>
      </p:sp>
      <p:sp>
        <p:nvSpPr>
          <p:cNvPr id="6" name="Content Placeholder 5">
            <a:extLst>
              <a:ext uri="{FF2B5EF4-FFF2-40B4-BE49-F238E27FC236}">
                <a16:creationId xmlns:a16="http://schemas.microsoft.com/office/drawing/2014/main" id="{17210FEA-E496-4CAF-8DA6-57A4D6F0218C}"/>
              </a:ext>
            </a:extLst>
          </p:cNvPr>
          <p:cNvSpPr>
            <a:spLocks noGrp="1"/>
          </p:cNvSpPr>
          <p:nvPr>
            <p:ph idx="1"/>
          </p:nvPr>
        </p:nvSpPr>
        <p:spPr>
          <a:xfrm flipH="1">
            <a:off x="1412237" y="2264734"/>
            <a:ext cx="9039565" cy="4319415"/>
          </a:xfrm>
          <a:prstGeom prst="triangle">
            <a:avLst>
              <a:gd name="adj" fmla="val 49149"/>
            </a:avLst>
          </a:prstGeom>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marL="0" indent="0" algn="ctr">
              <a:buNone/>
            </a:pPr>
            <a:endParaRPr lang="en-AU" dirty="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D12AA0C1-E681-406D-A6AB-5045EEB0D21F}"/>
              </a:ext>
            </a:extLst>
          </p:cNvPr>
          <p:cNvSpPr/>
          <p:nvPr/>
        </p:nvSpPr>
        <p:spPr bwMode="auto">
          <a:xfrm>
            <a:off x="3902149" y="3620292"/>
            <a:ext cx="4146698" cy="156458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ahoma" charset="0"/>
            </a:endParaRPr>
          </a:p>
        </p:txBody>
      </p:sp>
      <p:sp>
        <p:nvSpPr>
          <p:cNvPr id="8" name="TextBox 7">
            <a:extLst>
              <a:ext uri="{FF2B5EF4-FFF2-40B4-BE49-F238E27FC236}">
                <a16:creationId xmlns:a16="http://schemas.microsoft.com/office/drawing/2014/main" id="{334F9057-044E-44D1-A795-3290652CF4D5}"/>
              </a:ext>
            </a:extLst>
          </p:cNvPr>
          <p:cNvSpPr txBox="1"/>
          <p:nvPr/>
        </p:nvSpPr>
        <p:spPr>
          <a:xfrm>
            <a:off x="4271734" y="3974832"/>
            <a:ext cx="3600027" cy="923330"/>
          </a:xfrm>
          <a:prstGeom prst="rect">
            <a:avLst/>
          </a:prstGeom>
          <a:noFill/>
        </p:spPr>
        <p:txBody>
          <a:bodyPr wrap="square" rtlCol="0">
            <a:spAutoFit/>
          </a:bodyPr>
          <a:lstStyle/>
          <a:p>
            <a:pPr algn="ctr"/>
            <a:r>
              <a:rPr lang="en-AU" sz="5400" dirty="0">
                <a:latin typeface="Arial Black" panose="020B0A04020102020204" pitchFamily="34" charset="0"/>
              </a:rPr>
              <a:t>SAFETY</a:t>
            </a:r>
          </a:p>
        </p:txBody>
      </p:sp>
      <p:sp>
        <p:nvSpPr>
          <p:cNvPr id="10" name="Arrow: Down 9">
            <a:extLst>
              <a:ext uri="{FF2B5EF4-FFF2-40B4-BE49-F238E27FC236}">
                <a16:creationId xmlns:a16="http://schemas.microsoft.com/office/drawing/2014/main" id="{2AEAEE3A-8F3D-449A-963C-2D9607CFB895}"/>
              </a:ext>
            </a:extLst>
          </p:cNvPr>
          <p:cNvSpPr/>
          <p:nvPr/>
        </p:nvSpPr>
        <p:spPr bwMode="auto">
          <a:xfrm>
            <a:off x="6825343" y="1616529"/>
            <a:ext cx="45719" cy="45719"/>
          </a:xfrm>
          <a:prstGeom prst="down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ahoma" charset="0"/>
            </a:endParaRPr>
          </a:p>
        </p:txBody>
      </p:sp>
      <p:sp>
        <p:nvSpPr>
          <p:cNvPr id="11" name="Arrow: Down 10">
            <a:extLst>
              <a:ext uri="{FF2B5EF4-FFF2-40B4-BE49-F238E27FC236}">
                <a16:creationId xmlns:a16="http://schemas.microsoft.com/office/drawing/2014/main" id="{8DF53200-33FF-431D-89EF-B011A4B811CB}"/>
              </a:ext>
            </a:extLst>
          </p:cNvPr>
          <p:cNvSpPr/>
          <p:nvPr/>
        </p:nvSpPr>
        <p:spPr bwMode="auto">
          <a:xfrm>
            <a:off x="5528929" y="2509670"/>
            <a:ext cx="988828" cy="1013636"/>
          </a:xfrm>
          <a:prstGeom prst="downArrow">
            <a:avLst>
              <a:gd name="adj1" fmla="val 50000"/>
              <a:gd name="adj2" fmla="val 43815"/>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2800" b="1" i="0" u="none" strike="noStrike" cap="none" normalizeH="0" baseline="0" dirty="0">
              <a:ln>
                <a:noFill/>
              </a:ln>
              <a:solidFill>
                <a:schemeClr val="tx1"/>
              </a:solidFill>
              <a:effectLst/>
              <a:latin typeface="Tahoma" charset="0"/>
            </a:endParaRPr>
          </a:p>
        </p:txBody>
      </p:sp>
      <p:sp>
        <p:nvSpPr>
          <p:cNvPr id="12" name="Arrow: Up 11">
            <a:extLst>
              <a:ext uri="{FF2B5EF4-FFF2-40B4-BE49-F238E27FC236}">
                <a16:creationId xmlns:a16="http://schemas.microsoft.com/office/drawing/2014/main" id="{3F99D643-C38D-4940-87CA-A2B8366F4E97}"/>
              </a:ext>
            </a:extLst>
          </p:cNvPr>
          <p:cNvSpPr/>
          <p:nvPr/>
        </p:nvSpPr>
        <p:spPr bwMode="auto">
          <a:xfrm>
            <a:off x="3542580" y="5018096"/>
            <a:ext cx="1374966" cy="941024"/>
          </a:xfrm>
          <a:prstGeom prst="upArrow">
            <a:avLst>
              <a:gd name="adj1" fmla="val 50000"/>
              <a:gd name="adj2" fmla="val 46979"/>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2400" b="1" i="0" u="none" strike="noStrike" cap="none" normalizeH="0" baseline="0" dirty="0">
              <a:ln>
                <a:noFill/>
              </a:ln>
              <a:solidFill>
                <a:schemeClr val="tx1"/>
              </a:solidFill>
              <a:effectLst/>
              <a:latin typeface="Tahoma" charset="0"/>
            </a:endParaRPr>
          </a:p>
        </p:txBody>
      </p:sp>
      <p:sp>
        <p:nvSpPr>
          <p:cNvPr id="5" name="TextBox 4">
            <a:extLst>
              <a:ext uri="{FF2B5EF4-FFF2-40B4-BE49-F238E27FC236}">
                <a16:creationId xmlns:a16="http://schemas.microsoft.com/office/drawing/2014/main" id="{58BCF3A1-CBA8-49CA-A370-1203018BEEA5}"/>
              </a:ext>
            </a:extLst>
          </p:cNvPr>
          <p:cNvSpPr txBox="1"/>
          <p:nvPr/>
        </p:nvSpPr>
        <p:spPr>
          <a:xfrm>
            <a:off x="4579115" y="1763033"/>
            <a:ext cx="2831744" cy="584775"/>
          </a:xfrm>
          <a:prstGeom prst="rect">
            <a:avLst/>
          </a:prstGeom>
          <a:noFill/>
        </p:spPr>
        <p:txBody>
          <a:bodyPr wrap="square" rtlCol="0">
            <a:spAutoFit/>
          </a:bodyPr>
          <a:lstStyle/>
          <a:p>
            <a:pPr algn="ctr"/>
            <a:r>
              <a:rPr lang="en-AU" sz="3200" b="1" dirty="0"/>
              <a:t>CONSUMER</a:t>
            </a:r>
          </a:p>
        </p:txBody>
      </p:sp>
      <p:sp>
        <p:nvSpPr>
          <p:cNvPr id="13" name="TextBox 12">
            <a:extLst>
              <a:ext uri="{FF2B5EF4-FFF2-40B4-BE49-F238E27FC236}">
                <a16:creationId xmlns:a16="http://schemas.microsoft.com/office/drawing/2014/main" id="{36795C26-687D-4C82-8D8A-421C5D820E27}"/>
              </a:ext>
            </a:extLst>
          </p:cNvPr>
          <p:cNvSpPr txBox="1"/>
          <p:nvPr/>
        </p:nvSpPr>
        <p:spPr>
          <a:xfrm>
            <a:off x="6181025" y="6017560"/>
            <a:ext cx="3830188" cy="584775"/>
          </a:xfrm>
          <a:prstGeom prst="rect">
            <a:avLst/>
          </a:prstGeom>
          <a:noFill/>
        </p:spPr>
        <p:txBody>
          <a:bodyPr wrap="square" rtlCol="0">
            <a:spAutoFit/>
          </a:bodyPr>
          <a:lstStyle/>
          <a:p>
            <a:pPr algn="ctr"/>
            <a:r>
              <a:rPr lang="en-AU" sz="3200" b="1" dirty="0"/>
              <a:t>PUBLIC HEALTH</a:t>
            </a:r>
          </a:p>
        </p:txBody>
      </p:sp>
      <p:sp>
        <p:nvSpPr>
          <p:cNvPr id="16" name="TextBox 15">
            <a:extLst>
              <a:ext uri="{FF2B5EF4-FFF2-40B4-BE49-F238E27FC236}">
                <a16:creationId xmlns:a16="http://schemas.microsoft.com/office/drawing/2014/main" id="{5CBF4DB5-516B-4CDC-8776-33F129B3A86D}"/>
              </a:ext>
            </a:extLst>
          </p:cNvPr>
          <p:cNvSpPr txBox="1"/>
          <p:nvPr/>
        </p:nvSpPr>
        <p:spPr>
          <a:xfrm>
            <a:off x="1780590" y="6017411"/>
            <a:ext cx="4879544" cy="584775"/>
          </a:xfrm>
          <a:prstGeom prst="rect">
            <a:avLst/>
          </a:prstGeom>
          <a:noFill/>
        </p:spPr>
        <p:txBody>
          <a:bodyPr wrap="square" rtlCol="0">
            <a:spAutoFit/>
          </a:bodyPr>
          <a:lstStyle/>
          <a:p>
            <a:pPr algn="ctr"/>
            <a:r>
              <a:rPr lang="en-AU" sz="3200" b="1" dirty="0"/>
              <a:t>INDUSTRY</a:t>
            </a:r>
          </a:p>
        </p:txBody>
      </p:sp>
      <p:sp>
        <p:nvSpPr>
          <p:cNvPr id="17" name="Arrow: Up 16">
            <a:extLst>
              <a:ext uri="{FF2B5EF4-FFF2-40B4-BE49-F238E27FC236}">
                <a16:creationId xmlns:a16="http://schemas.microsoft.com/office/drawing/2014/main" id="{6CF41A66-E598-46BE-97CB-22A7EB996E03}"/>
              </a:ext>
            </a:extLst>
          </p:cNvPr>
          <p:cNvSpPr/>
          <p:nvPr/>
        </p:nvSpPr>
        <p:spPr bwMode="auto">
          <a:xfrm>
            <a:off x="7121525" y="4943486"/>
            <a:ext cx="1374966" cy="941024"/>
          </a:xfrm>
          <a:prstGeom prst="upArrow">
            <a:avLst>
              <a:gd name="adj1" fmla="val 50000"/>
              <a:gd name="adj2" fmla="val 46979"/>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2400" b="1" i="0" u="none" strike="noStrike" cap="none" normalizeH="0" baseline="0" dirty="0">
              <a:ln>
                <a:noFill/>
              </a:ln>
              <a:solidFill>
                <a:schemeClr val="tx1"/>
              </a:solidFill>
              <a:effectLst/>
              <a:latin typeface="Tahoma" charset="0"/>
            </a:endParaRPr>
          </a:p>
        </p:txBody>
      </p:sp>
    </p:spTree>
    <p:extLst>
      <p:ext uri="{BB962C8B-B14F-4D97-AF65-F5344CB8AC3E}">
        <p14:creationId xmlns:p14="http://schemas.microsoft.com/office/powerpoint/2010/main" val="4146720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520" y="457200"/>
            <a:ext cx="10425433" cy="959650"/>
          </a:xfrm>
        </p:spPr>
        <p:txBody>
          <a:bodyPr/>
          <a:lstStyle/>
          <a:p>
            <a:r>
              <a:rPr lang="en-AU" sz="3200" dirty="0"/>
              <a:t>The 5 “Business Jeopardy Areas” </a:t>
            </a:r>
          </a:p>
        </p:txBody>
      </p:sp>
      <p:sp>
        <p:nvSpPr>
          <p:cNvPr id="5" name="Content Placeholder 1"/>
          <p:cNvSpPr>
            <a:spLocks noGrp="1"/>
          </p:cNvSpPr>
          <p:nvPr>
            <p:ph idx="1"/>
          </p:nvPr>
        </p:nvSpPr>
        <p:spPr>
          <a:xfrm>
            <a:off x="2367279" y="1696720"/>
            <a:ext cx="9572837" cy="4435793"/>
          </a:xfrm>
        </p:spPr>
        <p:txBody>
          <a:bodyPr/>
          <a:lstStyle/>
          <a:p>
            <a:pPr marL="109538" indent="0">
              <a:buNone/>
            </a:pPr>
            <a:r>
              <a:rPr lang="en-AU" dirty="0"/>
              <a:t>Agri tourism Operators to consider :</a:t>
            </a:r>
          </a:p>
          <a:p>
            <a:pPr marL="109538" indent="0">
              <a:buNone/>
            </a:pPr>
            <a:endParaRPr lang="en-AU" dirty="0"/>
          </a:p>
          <a:p>
            <a:pPr marL="623888" indent="-514350">
              <a:buFont typeface="Lucida Sans Unicode" pitchFamily="34" charset="0"/>
              <a:buAutoNum type="arabicPeriod"/>
            </a:pPr>
            <a:r>
              <a:rPr lang="en-AU" dirty="0"/>
              <a:t>Worker safety</a:t>
            </a:r>
          </a:p>
          <a:p>
            <a:pPr marL="623888" indent="-514350">
              <a:buFont typeface="Lucida Sans Unicode" pitchFamily="34" charset="0"/>
              <a:buAutoNum type="arabicPeriod"/>
            </a:pPr>
            <a:r>
              <a:rPr lang="en-AU" b="1" dirty="0"/>
              <a:t>Food Safety</a:t>
            </a:r>
            <a:r>
              <a:rPr lang="en-AU" dirty="0"/>
              <a:t> </a:t>
            </a:r>
          </a:p>
          <a:p>
            <a:pPr marL="623888" indent="-514350">
              <a:buFont typeface="Lucida Sans Unicode" pitchFamily="34" charset="0"/>
              <a:buAutoNum type="arabicPeriod"/>
            </a:pPr>
            <a:r>
              <a:rPr lang="en-AU" dirty="0"/>
              <a:t>Quality </a:t>
            </a:r>
          </a:p>
          <a:p>
            <a:pPr marL="623888" indent="-514350">
              <a:buFont typeface="Lucida Sans Unicode" pitchFamily="34" charset="0"/>
              <a:buAutoNum type="arabicPeriod"/>
            </a:pPr>
            <a:r>
              <a:rPr lang="en-AU" dirty="0"/>
              <a:t>Environment</a:t>
            </a:r>
          </a:p>
          <a:p>
            <a:pPr marL="623888" indent="-514350">
              <a:buFont typeface="Lucida Sans Unicode" pitchFamily="34" charset="0"/>
              <a:buAutoNum type="arabicPeriod"/>
            </a:pPr>
            <a:r>
              <a:rPr lang="en-AU" dirty="0"/>
              <a:t>Productivity </a:t>
            </a:r>
          </a:p>
        </p:txBody>
      </p:sp>
      <p:sp>
        <p:nvSpPr>
          <p:cNvPr id="4" name="Slide Number Placeholder 3"/>
          <p:cNvSpPr>
            <a:spLocks noGrp="1"/>
          </p:cNvSpPr>
          <p:nvPr>
            <p:ph type="sldNum" sz="quarter" idx="12"/>
          </p:nvPr>
        </p:nvSpPr>
        <p:spPr/>
        <p:txBody>
          <a:bodyPr/>
          <a:lstStyle/>
          <a:p>
            <a:pPr>
              <a:defRPr/>
            </a:pPr>
            <a:fld id="{490B28B7-9919-B242-901E-B3537D4F98BE}" type="slidenum">
              <a:rPr lang="en-US" smtClean="0"/>
              <a:pPr>
                <a:defRPr/>
              </a:pPr>
              <a:t>22</a:t>
            </a:fld>
            <a:endParaRPr lang="en-US"/>
          </a:p>
        </p:txBody>
      </p:sp>
    </p:spTree>
    <p:extLst>
      <p:ext uri="{BB962C8B-B14F-4D97-AF65-F5344CB8AC3E}">
        <p14:creationId xmlns:p14="http://schemas.microsoft.com/office/powerpoint/2010/main" val="254847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blinds(horizontal)">
                                      <p:cBhvr>
                                        <p:cTn id="16" dur="500"/>
                                        <p:tgtEl>
                                          <p:spTgt spid="5">
                                            <p:txEl>
                                              <p:pRg st="3" end="3"/>
                                            </p:txEl>
                                          </p:spTgt>
                                        </p:tgtEl>
                                      </p:cBhvr>
                                    </p:animEffect>
                                  </p:childTnLst>
                                </p:cTn>
                              </p:par>
                            </p:childTnLst>
                          </p:cTn>
                        </p:par>
                        <p:par>
                          <p:cTn id="17" fill="hold">
                            <p:stCondLst>
                              <p:cond delay="1000"/>
                            </p:stCondLst>
                            <p:childTnLst>
                              <p:par>
                                <p:cTn id="18" presetID="3" presetClass="entr" presetSubtype="1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blinds(horizontal)">
                                      <p:cBhvr>
                                        <p:cTn id="20" dur="500"/>
                                        <p:tgtEl>
                                          <p:spTgt spid="5">
                                            <p:txEl>
                                              <p:pRg st="4" end="4"/>
                                            </p:txEl>
                                          </p:spTgt>
                                        </p:tgtEl>
                                      </p:cBhvr>
                                    </p:animEffect>
                                  </p:childTnLst>
                                </p:cTn>
                              </p:par>
                            </p:childTnLst>
                          </p:cTn>
                        </p:par>
                        <p:par>
                          <p:cTn id="21" fill="hold">
                            <p:stCondLst>
                              <p:cond delay="1500"/>
                            </p:stCondLst>
                            <p:childTnLst>
                              <p:par>
                                <p:cTn id="22" presetID="3" presetClass="entr" presetSubtype="10" fill="hold" nodeType="after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blinds(horizontal)">
                                      <p:cBhvr>
                                        <p:cTn id="24" dur="500"/>
                                        <p:tgtEl>
                                          <p:spTgt spid="5">
                                            <p:txEl>
                                              <p:pRg st="5" end="5"/>
                                            </p:txEl>
                                          </p:spTgt>
                                        </p:tgtEl>
                                      </p:cBhvr>
                                    </p:animEffect>
                                  </p:childTnLst>
                                </p:cTn>
                              </p:par>
                            </p:childTnLst>
                          </p:cTn>
                        </p:par>
                        <p:par>
                          <p:cTn id="25" fill="hold">
                            <p:stCondLst>
                              <p:cond delay="2000"/>
                            </p:stCondLst>
                            <p:childTnLst>
                              <p:par>
                                <p:cTn id="26" presetID="3" presetClass="entr" presetSubtype="10" fill="hold" nodeType="after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blinds(horizontal)">
                                      <p:cBhvr>
                                        <p:cTn id="28"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7040" y="365760"/>
            <a:ext cx="10201914" cy="1264810"/>
          </a:xfrm>
        </p:spPr>
        <p:txBody>
          <a:bodyPr/>
          <a:lstStyle/>
          <a:p>
            <a:r>
              <a:rPr lang="en-US" sz="2800" dirty="0"/>
              <a:t>  </a:t>
            </a:r>
            <a:br>
              <a:rPr lang="en-US" sz="2800" dirty="0"/>
            </a:br>
            <a:br>
              <a:rPr lang="en-US" sz="2800" dirty="0"/>
            </a:br>
            <a:r>
              <a:rPr lang="en-US" sz="2800" dirty="0"/>
              <a:t> </a:t>
            </a:r>
            <a:br>
              <a:rPr lang="en-US" sz="2800" dirty="0"/>
            </a:br>
            <a:r>
              <a:rPr lang="en-US" sz="2800" dirty="0"/>
              <a:t>3.3. HACCP Aust Fiji Ltd : </a:t>
            </a:r>
            <a:br>
              <a:rPr lang="en-US" sz="2800" dirty="0"/>
            </a:br>
            <a:r>
              <a:rPr lang="en-US" sz="2800" dirty="0"/>
              <a:t>      FOOD Safety Support for the Region</a:t>
            </a:r>
            <a:br>
              <a:rPr lang="en-US" sz="2800" dirty="0"/>
            </a:br>
            <a:r>
              <a:rPr lang="en-US" sz="2800" dirty="0"/>
              <a:t>     </a:t>
            </a:r>
            <a:endParaRPr lang="en-AU" sz="2800" dirty="0"/>
          </a:p>
        </p:txBody>
      </p:sp>
      <p:sp>
        <p:nvSpPr>
          <p:cNvPr id="3" name="Content Placeholder 2"/>
          <p:cNvSpPr>
            <a:spLocks noGrp="1"/>
          </p:cNvSpPr>
          <p:nvPr>
            <p:ph idx="1"/>
          </p:nvPr>
        </p:nvSpPr>
        <p:spPr>
          <a:xfrm>
            <a:off x="1503679" y="1822657"/>
            <a:ext cx="10436437" cy="4309856"/>
          </a:xfrm>
        </p:spPr>
        <p:txBody>
          <a:bodyPr>
            <a:normAutofit/>
          </a:bodyPr>
          <a:lstStyle/>
          <a:p>
            <a:r>
              <a:rPr lang="en-GB" dirty="0"/>
              <a:t>Since 2004 </a:t>
            </a:r>
            <a:r>
              <a:rPr lang="mr-IN" dirty="0"/>
              <a:t>–</a:t>
            </a:r>
            <a:r>
              <a:rPr lang="en-GB" dirty="0"/>
              <a:t> SP Brewery and Heineken PNG</a:t>
            </a:r>
          </a:p>
          <a:p>
            <a:r>
              <a:rPr lang="en-GB" dirty="0"/>
              <a:t>Fiji since 2010</a:t>
            </a:r>
          </a:p>
          <a:p>
            <a:r>
              <a:rPr lang="en-GB" dirty="0"/>
              <a:t>Part time Local technicians started in 2014</a:t>
            </a:r>
          </a:p>
          <a:p>
            <a:r>
              <a:rPr lang="en-GB" dirty="0"/>
              <a:t>2015 - responded to the demand </a:t>
            </a:r>
          </a:p>
          <a:p>
            <a:pPr marL="0" indent="0">
              <a:buNone/>
            </a:pPr>
            <a:r>
              <a:rPr lang="en-GB" dirty="0"/>
              <a:t>   -  HACCP Australia Fiji Limited </a:t>
            </a:r>
            <a:r>
              <a:rPr lang="mr-IN" dirty="0"/>
              <a:t>–</a:t>
            </a:r>
            <a:r>
              <a:rPr lang="en-GB" dirty="0"/>
              <a:t> Established 2015</a:t>
            </a:r>
          </a:p>
          <a:p>
            <a:pPr marL="0" indent="0">
              <a:buNone/>
            </a:pPr>
            <a:r>
              <a:rPr lang="en-GB" dirty="0"/>
              <a:t>   -  Api Cegumalua – February 2017</a:t>
            </a:r>
          </a:p>
          <a:p>
            <a:endParaRPr lang="en-AU" dirty="0"/>
          </a:p>
        </p:txBody>
      </p:sp>
      <p:sp>
        <p:nvSpPr>
          <p:cNvPr id="5" name="Slide Number Placeholder 4"/>
          <p:cNvSpPr>
            <a:spLocks noGrp="1"/>
          </p:cNvSpPr>
          <p:nvPr>
            <p:ph type="sldNum" sz="quarter" idx="12"/>
          </p:nvPr>
        </p:nvSpPr>
        <p:spPr/>
        <p:txBody>
          <a:bodyPr/>
          <a:lstStyle/>
          <a:p>
            <a:fld id="{BE03C4D4-B0A8-3A44-9176-E33FCC6FB187}" type="slidenum">
              <a:rPr lang="en-AU" smtClean="0"/>
              <a:t>23</a:t>
            </a:fld>
            <a:endParaRPr lang="en-AU"/>
          </a:p>
        </p:txBody>
      </p:sp>
    </p:spTree>
    <p:extLst>
      <p:ext uri="{BB962C8B-B14F-4D97-AF65-F5344CB8AC3E}">
        <p14:creationId xmlns:p14="http://schemas.microsoft.com/office/powerpoint/2010/main" val="3841784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208A8-13D3-4047-A71D-F45D4503F80D}"/>
              </a:ext>
            </a:extLst>
          </p:cNvPr>
          <p:cNvSpPr>
            <a:spLocks noGrp="1"/>
          </p:cNvSpPr>
          <p:nvPr>
            <p:ph type="title"/>
          </p:nvPr>
        </p:nvSpPr>
        <p:spPr>
          <a:xfrm>
            <a:off x="1778000" y="273850"/>
            <a:ext cx="10140954" cy="1107910"/>
          </a:xfrm>
        </p:spPr>
        <p:txBody>
          <a:bodyPr/>
          <a:lstStyle/>
          <a:p>
            <a:r>
              <a:rPr lang="en-AU" sz="3200" dirty="0"/>
              <a:t>HACCP Australia Fiji Ltd.</a:t>
            </a:r>
          </a:p>
        </p:txBody>
      </p:sp>
      <p:sp>
        <p:nvSpPr>
          <p:cNvPr id="3" name="Content Placeholder 2">
            <a:extLst>
              <a:ext uri="{FF2B5EF4-FFF2-40B4-BE49-F238E27FC236}">
                <a16:creationId xmlns:a16="http://schemas.microsoft.com/office/drawing/2014/main" id="{E4C803BE-961D-46BA-9E0E-9292DBB590B6}"/>
              </a:ext>
            </a:extLst>
          </p:cNvPr>
          <p:cNvSpPr>
            <a:spLocks noGrp="1"/>
          </p:cNvSpPr>
          <p:nvPr>
            <p:ph idx="1"/>
          </p:nvPr>
        </p:nvSpPr>
        <p:spPr>
          <a:xfrm>
            <a:off x="934719" y="1822657"/>
            <a:ext cx="11005397" cy="4309856"/>
          </a:xfrm>
        </p:spPr>
        <p:txBody>
          <a:bodyPr/>
          <a:lstStyle/>
          <a:p>
            <a:r>
              <a:rPr lang="en-GB" dirty="0"/>
              <a:t>Benefits:</a:t>
            </a:r>
          </a:p>
          <a:p>
            <a:pPr lvl="1"/>
            <a:r>
              <a:rPr lang="en-GB" dirty="0"/>
              <a:t>Local Company and provide Support for our Clients</a:t>
            </a:r>
          </a:p>
          <a:p>
            <a:pPr lvl="1"/>
            <a:r>
              <a:rPr lang="en-GB" dirty="0"/>
              <a:t>Training can be provided in local languages </a:t>
            </a:r>
          </a:p>
          <a:p>
            <a:pPr lvl="1"/>
            <a:r>
              <a:rPr lang="en-GB" dirty="0"/>
              <a:t>International Support of approx. 20 Food technologists in our group with extensive international HACCP development and auditing experience. </a:t>
            </a:r>
          </a:p>
          <a:p>
            <a:pPr lvl="1"/>
            <a:endParaRPr lang="en-GB" dirty="0"/>
          </a:p>
          <a:p>
            <a:endParaRPr lang="en-AU" dirty="0"/>
          </a:p>
        </p:txBody>
      </p:sp>
      <p:sp>
        <p:nvSpPr>
          <p:cNvPr id="4" name="Slide Number Placeholder 3">
            <a:extLst>
              <a:ext uri="{FF2B5EF4-FFF2-40B4-BE49-F238E27FC236}">
                <a16:creationId xmlns:a16="http://schemas.microsoft.com/office/drawing/2014/main" id="{13F8810C-76FB-4C12-9576-84D0C0D0242E}"/>
              </a:ext>
            </a:extLst>
          </p:cNvPr>
          <p:cNvSpPr>
            <a:spLocks noGrp="1"/>
          </p:cNvSpPr>
          <p:nvPr>
            <p:ph type="sldNum" sz="quarter" idx="12"/>
          </p:nvPr>
        </p:nvSpPr>
        <p:spPr/>
        <p:txBody>
          <a:bodyPr/>
          <a:lstStyle/>
          <a:p>
            <a:fld id="{BE03C4D4-B0A8-3A44-9176-E33FCC6FB187}" type="slidenum">
              <a:rPr lang="en-AU" smtClean="0"/>
              <a:t>24</a:t>
            </a:fld>
            <a:endParaRPr lang="en-AU"/>
          </a:p>
        </p:txBody>
      </p:sp>
    </p:spTree>
    <p:extLst>
      <p:ext uri="{BB962C8B-B14F-4D97-AF65-F5344CB8AC3E}">
        <p14:creationId xmlns:p14="http://schemas.microsoft.com/office/powerpoint/2010/main" val="15207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9C22-1D4F-4627-BDA8-E62CC744863E}"/>
              </a:ext>
            </a:extLst>
          </p:cNvPr>
          <p:cNvSpPr>
            <a:spLocks noGrp="1"/>
          </p:cNvSpPr>
          <p:nvPr>
            <p:ph type="title"/>
          </p:nvPr>
        </p:nvSpPr>
        <p:spPr/>
        <p:txBody>
          <a:bodyPr/>
          <a:lstStyle/>
          <a:p>
            <a:r>
              <a:rPr lang="en-AU" dirty="0"/>
              <a:t>  </a:t>
            </a:r>
            <a:r>
              <a:rPr lang="en-AU" sz="3600" dirty="0"/>
              <a:t>HACCP Aust Fiji : Support Partners  </a:t>
            </a:r>
          </a:p>
        </p:txBody>
      </p:sp>
      <p:sp>
        <p:nvSpPr>
          <p:cNvPr id="3" name="Content Placeholder 2">
            <a:extLst>
              <a:ext uri="{FF2B5EF4-FFF2-40B4-BE49-F238E27FC236}">
                <a16:creationId xmlns:a16="http://schemas.microsoft.com/office/drawing/2014/main" id="{5593C41A-48A3-466C-A762-2D26F75EDF31}"/>
              </a:ext>
            </a:extLst>
          </p:cNvPr>
          <p:cNvSpPr>
            <a:spLocks noGrp="1"/>
          </p:cNvSpPr>
          <p:nvPr>
            <p:ph idx="1"/>
          </p:nvPr>
        </p:nvSpPr>
        <p:spPr>
          <a:xfrm>
            <a:off x="924560" y="2052320"/>
            <a:ext cx="11015556" cy="4080192"/>
          </a:xfrm>
        </p:spPr>
        <p:txBody>
          <a:bodyPr/>
          <a:lstStyle/>
          <a:p>
            <a:r>
              <a:rPr lang="en-AU" sz="2800" dirty="0"/>
              <a:t>PIPSO – signed a MOU in 2016</a:t>
            </a:r>
          </a:p>
          <a:p>
            <a:r>
              <a:rPr lang="en-AU" sz="2800" dirty="0"/>
              <a:t>PHAMA -Pacific Horticulture Agricultural Market Access</a:t>
            </a:r>
          </a:p>
          <a:p>
            <a:r>
              <a:rPr lang="en-AU" sz="2800" dirty="0"/>
              <a:t>MDF – Market Development Facility </a:t>
            </a:r>
          </a:p>
          <a:p>
            <a:r>
              <a:rPr lang="en-AU" sz="2800" dirty="0"/>
              <a:t>SAME –Samoa Manufacturing Enterprises (SAMOA)</a:t>
            </a:r>
          </a:p>
          <a:p>
            <a:r>
              <a:rPr lang="en-AU" sz="2800" dirty="0"/>
              <a:t>MAF offices in Tonga, Solomon, Samoa, Fiji</a:t>
            </a:r>
          </a:p>
          <a:p>
            <a:r>
              <a:rPr lang="en-AU" sz="2800" dirty="0"/>
              <a:t>Min of Trade and Commerce – Tonga</a:t>
            </a:r>
          </a:p>
          <a:p>
            <a:pPr marL="0" indent="0">
              <a:buNone/>
            </a:pPr>
            <a:endParaRPr lang="en-AU" dirty="0"/>
          </a:p>
          <a:p>
            <a:endParaRPr lang="en-AU" dirty="0"/>
          </a:p>
          <a:p>
            <a:endParaRPr lang="en-AU" dirty="0"/>
          </a:p>
        </p:txBody>
      </p:sp>
      <p:sp>
        <p:nvSpPr>
          <p:cNvPr id="4" name="Slide Number Placeholder 3">
            <a:extLst>
              <a:ext uri="{FF2B5EF4-FFF2-40B4-BE49-F238E27FC236}">
                <a16:creationId xmlns:a16="http://schemas.microsoft.com/office/drawing/2014/main" id="{F4D6B614-1730-4FEF-A10F-6959393821FA}"/>
              </a:ext>
            </a:extLst>
          </p:cNvPr>
          <p:cNvSpPr>
            <a:spLocks noGrp="1"/>
          </p:cNvSpPr>
          <p:nvPr>
            <p:ph type="sldNum" sz="quarter" idx="12"/>
          </p:nvPr>
        </p:nvSpPr>
        <p:spPr/>
        <p:txBody>
          <a:bodyPr/>
          <a:lstStyle/>
          <a:p>
            <a:fld id="{BE03C4D4-B0A8-3A44-9176-E33FCC6FB187}" type="slidenum">
              <a:rPr lang="en-AU" smtClean="0"/>
              <a:t>25</a:t>
            </a:fld>
            <a:endParaRPr lang="en-AU"/>
          </a:p>
        </p:txBody>
      </p:sp>
    </p:spTree>
    <p:extLst>
      <p:ext uri="{BB962C8B-B14F-4D97-AF65-F5344CB8AC3E}">
        <p14:creationId xmlns:p14="http://schemas.microsoft.com/office/powerpoint/2010/main" val="2388698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672F2-3429-4C14-963D-C68692E4C749}"/>
              </a:ext>
            </a:extLst>
          </p:cNvPr>
          <p:cNvSpPr>
            <a:spLocks noGrp="1"/>
          </p:cNvSpPr>
          <p:nvPr>
            <p:ph type="title"/>
          </p:nvPr>
        </p:nvSpPr>
        <p:spPr/>
        <p:txBody>
          <a:bodyPr/>
          <a:lstStyle/>
          <a:p>
            <a:r>
              <a:rPr lang="en-AU" sz="3200" dirty="0"/>
              <a:t> Develops Food Safety Program :  HACCP </a:t>
            </a:r>
          </a:p>
        </p:txBody>
      </p:sp>
      <p:sp>
        <p:nvSpPr>
          <p:cNvPr id="3" name="Content Placeholder 2">
            <a:extLst>
              <a:ext uri="{FF2B5EF4-FFF2-40B4-BE49-F238E27FC236}">
                <a16:creationId xmlns:a16="http://schemas.microsoft.com/office/drawing/2014/main" id="{3842A0E3-2827-41BB-A332-6E01704F822B}"/>
              </a:ext>
            </a:extLst>
          </p:cNvPr>
          <p:cNvSpPr>
            <a:spLocks noGrp="1"/>
          </p:cNvSpPr>
          <p:nvPr>
            <p:ph idx="1"/>
          </p:nvPr>
        </p:nvSpPr>
        <p:spPr>
          <a:xfrm>
            <a:off x="1046480" y="1971040"/>
            <a:ext cx="10089606" cy="4353561"/>
          </a:xfrm>
        </p:spPr>
        <p:txBody>
          <a:bodyPr/>
          <a:lstStyle/>
          <a:p>
            <a:r>
              <a:rPr lang="en-GB" altLang="it-IT" sz="2800" dirty="0"/>
              <a:t>HACCP, or </a:t>
            </a:r>
            <a:r>
              <a:rPr lang="en-GB" altLang="it-IT" sz="2800" b="1" dirty="0"/>
              <a:t>Hazard Analysis Critical Control Point</a:t>
            </a:r>
            <a:r>
              <a:rPr lang="en-GB" altLang="it-IT" sz="2800" dirty="0"/>
              <a:t>, is a common sense approach to controlling food safety hazards.</a:t>
            </a:r>
          </a:p>
          <a:p>
            <a:endParaRPr lang="en-US" altLang="es-UY" sz="2800" dirty="0"/>
          </a:p>
          <a:p>
            <a:r>
              <a:rPr lang="en-US" altLang="es-UY" sz="2800" dirty="0"/>
              <a:t>Systematic and preventive approach that addresses biological, chemical and physical hazards through out the supply chain, rather than through end-product inspection and testing. </a:t>
            </a:r>
          </a:p>
          <a:p>
            <a:r>
              <a:rPr lang="en-US" altLang="es-UY" sz="2800" b="1" dirty="0"/>
              <a:t>It is a Risk Management Strategy based on Identification, Assessment and Control </a:t>
            </a:r>
            <a:endParaRPr lang="es-ES_tradnl" altLang="es-UY" sz="2800" b="1" dirty="0"/>
          </a:p>
          <a:p>
            <a:endParaRPr lang="en-AU" dirty="0"/>
          </a:p>
        </p:txBody>
      </p:sp>
      <p:sp>
        <p:nvSpPr>
          <p:cNvPr id="4" name="Slide Number Placeholder 3">
            <a:extLst>
              <a:ext uri="{FF2B5EF4-FFF2-40B4-BE49-F238E27FC236}">
                <a16:creationId xmlns:a16="http://schemas.microsoft.com/office/drawing/2014/main" id="{A29E5F05-3CB0-4F21-B3BF-E5CCC76065F4}"/>
              </a:ext>
            </a:extLst>
          </p:cNvPr>
          <p:cNvSpPr>
            <a:spLocks noGrp="1"/>
          </p:cNvSpPr>
          <p:nvPr>
            <p:ph type="sldNum" sz="quarter" idx="12"/>
          </p:nvPr>
        </p:nvSpPr>
        <p:spPr/>
        <p:txBody>
          <a:bodyPr/>
          <a:lstStyle/>
          <a:p>
            <a:fld id="{BE03C4D4-B0A8-3A44-9176-E33FCC6FB187}" type="slidenum">
              <a:rPr lang="en-AU" smtClean="0"/>
              <a:t>26</a:t>
            </a:fld>
            <a:endParaRPr lang="en-AU" dirty="0"/>
          </a:p>
        </p:txBody>
      </p:sp>
    </p:spTree>
    <p:extLst>
      <p:ext uri="{BB962C8B-B14F-4D97-AF65-F5344CB8AC3E}">
        <p14:creationId xmlns:p14="http://schemas.microsoft.com/office/powerpoint/2010/main" val="868849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200" dirty="0"/>
              <a:t>How do we manage RISK</a:t>
            </a:r>
          </a:p>
        </p:txBody>
      </p:sp>
      <p:graphicFrame>
        <p:nvGraphicFramePr>
          <p:cNvPr id="5" name="Content Placeholder 3"/>
          <p:cNvGraphicFramePr>
            <a:graphicFrameLocks noGrp="1"/>
          </p:cNvGraphicFramePr>
          <p:nvPr>
            <p:ph idx="1"/>
            <p:extLst/>
          </p:nvPr>
        </p:nvGraphicFramePr>
        <p:xfrm>
          <a:off x="2063552" y="2132856"/>
          <a:ext cx="8280400" cy="42878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pPr>
              <a:defRPr/>
            </a:pPr>
            <a:fld id="{490B28B7-9919-B242-901E-B3537D4F98BE}" type="slidenum">
              <a:rPr lang="en-US" smtClean="0"/>
              <a:pPr>
                <a:defRPr/>
              </a:pPr>
              <a:t>27</a:t>
            </a:fld>
            <a:endParaRPr lang="en-US"/>
          </a:p>
        </p:txBody>
      </p:sp>
    </p:spTree>
    <p:extLst>
      <p:ext uri="{BB962C8B-B14F-4D97-AF65-F5344CB8AC3E}">
        <p14:creationId xmlns:p14="http://schemas.microsoft.com/office/powerpoint/2010/main" val="2217792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79F74-30FC-43A6-8A1A-B3C14E23C688}"/>
              </a:ext>
            </a:extLst>
          </p:cNvPr>
          <p:cNvSpPr>
            <a:spLocks noGrp="1"/>
          </p:cNvSpPr>
          <p:nvPr>
            <p:ph type="title"/>
          </p:nvPr>
        </p:nvSpPr>
        <p:spPr/>
        <p:txBody>
          <a:bodyPr/>
          <a:lstStyle/>
          <a:p>
            <a:r>
              <a:rPr lang="en-AU" dirty="0"/>
              <a:t>HACCP SCOPE</a:t>
            </a:r>
          </a:p>
        </p:txBody>
      </p:sp>
      <p:sp>
        <p:nvSpPr>
          <p:cNvPr id="3" name="Content Placeholder 2">
            <a:extLst>
              <a:ext uri="{FF2B5EF4-FFF2-40B4-BE49-F238E27FC236}">
                <a16:creationId xmlns:a16="http://schemas.microsoft.com/office/drawing/2014/main" id="{345B8448-E570-4DC3-AB8C-9384252DD46A}"/>
              </a:ext>
            </a:extLst>
          </p:cNvPr>
          <p:cNvSpPr>
            <a:spLocks noGrp="1"/>
          </p:cNvSpPr>
          <p:nvPr>
            <p:ph idx="1"/>
          </p:nvPr>
        </p:nvSpPr>
        <p:spPr>
          <a:xfrm>
            <a:off x="310551" y="1822657"/>
            <a:ext cx="11021478" cy="4039300"/>
          </a:xfrm>
        </p:spPr>
        <p:txBody>
          <a:bodyPr/>
          <a:lstStyle/>
          <a:p>
            <a:pPr algn="just"/>
            <a:r>
              <a:rPr lang="en-US" altLang="it-IT" sz="2400" dirty="0"/>
              <a:t>Food establishments can use HACCP to ensure safer food products for consumers</a:t>
            </a:r>
          </a:p>
          <a:p>
            <a:pPr algn="just"/>
            <a:endParaRPr lang="en-US" altLang="it-IT" sz="2400" dirty="0"/>
          </a:p>
          <a:p>
            <a:pPr algn="just"/>
            <a:r>
              <a:rPr lang="en-US" altLang="it-IT" sz="2400" dirty="0"/>
              <a:t>HACCP is not a zero risk system, and is not a stand alone program, but is just one part of a larger system of control procedures that must be in place in order to be effective</a:t>
            </a:r>
          </a:p>
          <a:p>
            <a:pPr algn="just"/>
            <a:endParaRPr lang="en-US" altLang="it-IT" sz="2400" dirty="0"/>
          </a:p>
          <a:p>
            <a:pPr algn="just"/>
            <a:r>
              <a:rPr lang="en-US" altLang="it-IT" sz="2400" dirty="0"/>
              <a:t>HACCP will assure consumers that industrial foods meet pre-determined standards, and that corrective actions are in place if those standards are not met</a:t>
            </a:r>
            <a:r>
              <a:rPr lang="it-IT" altLang="it-IT" sz="2400" dirty="0"/>
              <a:t> </a:t>
            </a:r>
            <a:endParaRPr lang="en-GB" altLang="it-IT" sz="2400" dirty="0"/>
          </a:p>
          <a:p>
            <a:endParaRPr lang="en-AU" dirty="0"/>
          </a:p>
        </p:txBody>
      </p:sp>
      <p:sp>
        <p:nvSpPr>
          <p:cNvPr id="4" name="Slide Number Placeholder 3">
            <a:extLst>
              <a:ext uri="{FF2B5EF4-FFF2-40B4-BE49-F238E27FC236}">
                <a16:creationId xmlns:a16="http://schemas.microsoft.com/office/drawing/2014/main" id="{7E1DEDFC-393E-4EA1-9DE0-9B1F0B58F558}"/>
              </a:ext>
            </a:extLst>
          </p:cNvPr>
          <p:cNvSpPr>
            <a:spLocks noGrp="1"/>
          </p:cNvSpPr>
          <p:nvPr>
            <p:ph type="sldNum" sz="quarter" idx="12"/>
          </p:nvPr>
        </p:nvSpPr>
        <p:spPr/>
        <p:txBody>
          <a:bodyPr/>
          <a:lstStyle/>
          <a:p>
            <a:fld id="{BE03C4D4-B0A8-3A44-9176-E33FCC6FB187}" type="slidenum">
              <a:rPr lang="en-AU" smtClean="0"/>
              <a:t>28</a:t>
            </a:fld>
            <a:endParaRPr lang="en-AU"/>
          </a:p>
        </p:txBody>
      </p:sp>
    </p:spTree>
    <p:extLst>
      <p:ext uri="{BB962C8B-B14F-4D97-AF65-F5344CB8AC3E}">
        <p14:creationId xmlns:p14="http://schemas.microsoft.com/office/powerpoint/2010/main" val="3538648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6F19-E677-45DB-BBB9-96BBEF2CEF77}"/>
              </a:ext>
            </a:extLst>
          </p:cNvPr>
          <p:cNvSpPr>
            <a:spLocks noGrp="1"/>
          </p:cNvSpPr>
          <p:nvPr>
            <p:ph type="title"/>
          </p:nvPr>
        </p:nvSpPr>
        <p:spPr>
          <a:xfrm>
            <a:off x="1528238" y="273850"/>
            <a:ext cx="10390716" cy="1143000"/>
          </a:xfrm>
        </p:spPr>
        <p:txBody>
          <a:bodyPr/>
          <a:lstStyle/>
          <a:p>
            <a:r>
              <a:rPr lang="en-US" sz="2800" kern="10" dirty="0">
                <a:solidFill>
                  <a:prstClr val="black"/>
                </a:solidFill>
              </a:rPr>
              <a:t>   </a:t>
            </a:r>
            <a:r>
              <a:rPr lang="en-US" sz="3200" kern="10" dirty="0">
                <a:solidFill>
                  <a:prstClr val="black"/>
                </a:solidFill>
              </a:rPr>
              <a:t>HACCP is internationally recognized</a:t>
            </a:r>
            <a:endParaRPr lang="en-AU" sz="3200" dirty="0"/>
          </a:p>
        </p:txBody>
      </p:sp>
      <p:sp>
        <p:nvSpPr>
          <p:cNvPr id="3" name="Content Placeholder 2">
            <a:extLst>
              <a:ext uri="{FF2B5EF4-FFF2-40B4-BE49-F238E27FC236}">
                <a16:creationId xmlns:a16="http://schemas.microsoft.com/office/drawing/2014/main" id="{279063A2-B1AA-492B-B8FB-F69E49B032DB}"/>
              </a:ext>
            </a:extLst>
          </p:cNvPr>
          <p:cNvSpPr>
            <a:spLocks noGrp="1"/>
          </p:cNvSpPr>
          <p:nvPr>
            <p:ph idx="1"/>
          </p:nvPr>
        </p:nvSpPr>
        <p:spPr/>
        <p:txBody>
          <a:bodyPr/>
          <a:lstStyle/>
          <a:p>
            <a:r>
              <a:rPr lang="en-US" altLang="es-UY" dirty="0">
                <a:latin typeface="Arial" panose="020B0604020202020204" pitchFamily="34" charset="0"/>
                <a:cs typeface="Arial" panose="020B0604020202020204" pitchFamily="34" charset="0"/>
              </a:rPr>
              <a:t> Codex Alimentarius Commission : work includes</a:t>
            </a:r>
          </a:p>
          <a:p>
            <a:r>
              <a:rPr lang="en-US" altLang="es-UY" dirty="0">
                <a:latin typeface="Arial" panose="020B0604020202020204" pitchFamily="34" charset="0"/>
                <a:cs typeface="Arial" panose="020B0604020202020204" pitchFamily="34" charset="0"/>
              </a:rPr>
              <a:t> -     </a:t>
            </a:r>
            <a:r>
              <a:rPr lang="en-US" altLang="es-UY" i="1" dirty="0">
                <a:latin typeface="Arial" panose="020B0604020202020204" pitchFamily="34" charset="0"/>
                <a:cs typeface="Arial" panose="020B0604020202020204" pitchFamily="34" charset="0"/>
              </a:rPr>
              <a:t>Guidelines for the application of the Hazard Analysis </a:t>
            </a:r>
            <a:br>
              <a:rPr lang="en-US" altLang="es-UY" i="1" dirty="0">
                <a:latin typeface="Arial" panose="020B0604020202020204" pitchFamily="34" charset="0"/>
                <a:cs typeface="Arial" panose="020B0604020202020204" pitchFamily="34" charset="0"/>
              </a:rPr>
            </a:br>
            <a:r>
              <a:rPr lang="en-US" altLang="es-UY" i="1" dirty="0">
                <a:latin typeface="Arial" panose="020B0604020202020204" pitchFamily="34" charset="0"/>
                <a:cs typeface="Arial" panose="020B0604020202020204" pitchFamily="34" charset="0"/>
              </a:rPr>
              <a:t>       Critical Control Point </a:t>
            </a:r>
            <a:r>
              <a:rPr lang="en-US" altLang="es-UY" dirty="0">
                <a:latin typeface="Arial" panose="020B0604020202020204" pitchFamily="34" charset="0"/>
                <a:cs typeface="Arial" panose="020B0604020202020204" pitchFamily="34" charset="0"/>
              </a:rPr>
              <a:t>(</a:t>
            </a:r>
            <a:r>
              <a:rPr lang="en-US" altLang="es-UY" i="1" dirty="0">
                <a:latin typeface="Arial" panose="020B0604020202020204" pitchFamily="34" charset="0"/>
                <a:cs typeface="Arial" panose="020B0604020202020204" pitchFamily="34" charset="0"/>
              </a:rPr>
              <a:t>HACCP</a:t>
            </a:r>
            <a:r>
              <a:rPr lang="en-US" altLang="es-UY" dirty="0">
                <a:latin typeface="Arial" panose="020B0604020202020204" pitchFamily="34" charset="0"/>
                <a:cs typeface="Arial" panose="020B0604020202020204" pitchFamily="34" charset="0"/>
              </a:rPr>
              <a:t>)</a:t>
            </a:r>
            <a:r>
              <a:rPr lang="en-US" altLang="es-UY" i="1" dirty="0">
                <a:latin typeface="Arial" panose="020B0604020202020204" pitchFamily="34" charset="0"/>
                <a:cs typeface="Arial" panose="020B0604020202020204" pitchFamily="34" charset="0"/>
              </a:rPr>
              <a:t> system,</a:t>
            </a:r>
            <a:r>
              <a:rPr lang="en-US" altLang="es-UY" dirty="0">
                <a:latin typeface="Arial" panose="020B0604020202020204" pitchFamily="34" charset="0"/>
                <a:cs typeface="Arial" panose="020B0604020202020204" pitchFamily="34" charset="0"/>
              </a:rPr>
              <a:t> </a:t>
            </a:r>
          </a:p>
          <a:p>
            <a:r>
              <a:rPr lang="en-US" altLang="es-UY" dirty="0">
                <a:latin typeface="Arial" panose="020B0604020202020204" pitchFamily="34" charset="0"/>
                <a:cs typeface="Arial" panose="020B0604020202020204" pitchFamily="34" charset="0"/>
              </a:rPr>
              <a:t> has become the reference for international food safety requirements.</a:t>
            </a:r>
          </a:p>
          <a:p>
            <a:pPr marL="0" indent="0">
              <a:buNone/>
            </a:pPr>
            <a:endParaRPr lang="en-US" altLang="es-UY" dirty="0">
              <a:latin typeface="Arial" panose="020B0604020202020204" pitchFamily="34" charset="0"/>
              <a:cs typeface="Arial" panose="020B0604020202020204" pitchFamily="34" charset="0"/>
            </a:endParaRPr>
          </a:p>
          <a:p>
            <a:r>
              <a:rPr lang="en-US" altLang="es-UY" dirty="0">
                <a:latin typeface="Arial" panose="020B0604020202020204" pitchFamily="34" charset="0"/>
                <a:cs typeface="Arial" panose="020B0604020202020204" pitchFamily="34" charset="0"/>
              </a:rPr>
              <a:t>Today HACCP is synonymous with food safety.</a:t>
            </a:r>
            <a:endParaRPr lang="es-ES_tradnl" altLang="es-UY" dirty="0">
              <a:latin typeface="Arial" panose="020B060402020202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E230100A-6078-4A06-A400-50C350F7C3C3}"/>
              </a:ext>
            </a:extLst>
          </p:cNvPr>
          <p:cNvSpPr>
            <a:spLocks noGrp="1"/>
          </p:cNvSpPr>
          <p:nvPr>
            <p:ph type="sldNum" sz="quarter" idx="12"/>
          </p:nvPr>
        </p:nvSpPr>
        <p:spPr/>
        <p:txBody>
          <a:bodyPr/>
          <a:lstStyle/>
          <a:p>
            <a:fld id="{BE03C4D4-B0A8-3A44-9176-E33FCC6FB187}" type="slidenum">
              <a:rPr lang="en-AU" smtClean="0"/>
              <a:t>29</a:t>
            </a:fld>
            <a:endParaRPr lang="en-AU"/>
          </a:p>
        </p:txBody>
      </p:sp>
    </p:spTree>
    <p:extLst>
      <p:ext uri="{BB962C8B-B14F-4D97-AF65-F5344CB8AC3E}">
        <p14:creationId xmlns:p14="http://schemas.microsoft.com/office/powerpoint/2010/main" val="879714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5A9F6-B2B0-49BD-8884-F3BCA66B670E}"/>
              </a:ext>
            </a:extLst>
          </p:cNvPr>
          <p:cNvSpPr>
            <a:spLocks noGrp="1"/>
          </p:cNvSpPr>
          <p:nvPr>
            <p:ph type="title"/>
          </p:nvPr>
        </p:nvSpPr>
        <p:spPr>
          <a:xfrm>
            <a:off x="1528238" y="822960"/>
            <a:ext cx="10390716" cy="593889"/>
          </a:xfrm>
        </p:spPr>
        <p:txBody>
          <a:bodyPr/>
          <a:lstStyle/>
          <a:p>
            <a:r>
              <a:rPr lang="en-AU" sz="4000" dirty="0"/>
              <a:t> </a:t>
            </a:r>
            <a:br>
              <a:rPr lang="en-AU" sz="4000" dirty="0"/>
            </a:br>
            <a:r>
              <a:rPr lang="en-AU" sz="4000" dirty="0"/>
              <a:t>1.0 Introductions </a:t>
            </a:r>
          </a:p>
        </p:txBody>
      </p:sp>
      <p:sp>
        <p:nvSpPr>
          <p:cNvPr id="3" name="Content Placeholder 2">
            <a:extLst>
              <a:ext uri="{FF2B5EF4-FFF2-40B4-BE49-F238E27FC236}">
                <a16:creationId xmlns:a16="http://schemas.microsoft.com/office/drawing/2014/main" id="{C1846917-BB04-451D-BFDF-D14630AE4C42}"/>
              </a:ext>
            </a:extLst>
          </p:cNvPr>
          <p:cNvSpPr>
            <a:spLocks noGrp="1"/>
          </p:cNvSpPr>
          <p:nvPr>
            <p:ph idx="1"/>
          </p:nvPr>
        </p:nvSpPr>
        <p:spPr/>
        <p:txBody>
          <a:bodyPr>
            <a:normAutofit/>
          </a:bodyPr>
          <a:lstStyle/>
          <a:p>
            <a:r>
              <a:rPr lang="en-AU" dirty="0"/>
              <a:t>What we promote to tourists - our unspoilt paradise ! </a:t>
            </a:r>
          </a:p>
          <a:p>
            <a:pPr marL="0" indent="0">
              <a:buNone/>
            </a:pPr>
            <a:endParaRPr lang="en-AU" dirty="0"/>
          </a:p>
          <a:p>
            <a:endParaRPr lang="en-AU" dirty="0"/>
          </a:p>
        </p:txBody>
      </p:sp>
      <p:pic>
        <p:nvPicPr>
          <p:cNvPr id="5" name="Picture 4">
            <a:extLst>
              <a:ext uri="{FF2B5EF4-FFF2-40B4-BE49-F238E27FC236}">
                <a16:creationId xmlns:a16="http://schemas.microsoft.com/office/drawing/2014/main" id="{09AAD059-FDD3-4A7D-85A0-6457D53EB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1224" y="2510971"/>
            <a:ext cx="5075859" cy="3197791"/>
          </a:xfrm>
          <a:prstGeom prst="rect">
            <a:avLst/>
          </a:prstGeom>
        </p:spPr>
      </p:pic>
      <p:pic>
        <p:nvPicPr>
          <p:cNvPr id="9" name="Picture 8">
            <a:extLst>
              <a:ext uri="{FF2B5EF4-FFF2-40B4-BE49-F238E27FC236}">
                <a16:creationId xmlns:a16="http://schemas.microsoft.com/office/drawing/2014/main" id="{1B006AFF-A393-43D5-8DF5-89DBC441F1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79" y="2510971"/>
            <a:ext cx="4983024" cy="3216501"/>
          </a:xfrm>
          <a:prstGeom prst="rect">
            <a:avLst/>
          </a:prstGeom>
        </p:spPr>
      </p:pic>
    </p:spTree>
    <p:extLst>
      <p:ext uri="{BB962C8B-B14F-4D97-AF65-F5344CB8AC3E}">
        <p14:creationId xmlns:p14="http://schemas.microsoft.com/office/powerpoint/2010/main" val="693684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9DCE0-B81F-4152-AF37-75A28A59AB92}"/>
              </a:ext>
            </a:extLst>
          </p:cNvPr>
          <p:cNvSpPr>
            <a:spLocks noGrp="1"/>
          </p:cNvSpPr>
          <p:nvPr>
            <p:ph type="title"/>
          </p:nvPr>
        </p:nvSpPr>
        <p:spPr/>
        <p:txBody>
          <a:bodyPr/>
          <a:lstStyle/>
          <a:p>
            <a:r>
              <a:rPr lang="en-AU" dirty="0"/>
              <a:t>The Complete HACCP </a:t>
            </a:r>
            <a:r>
              <a:rPr lang="en-AU" dirty="0" err="1"/>
              <a:t>SyStem</a:t>
            </a:r>
            <a:endParaRPr lang="en-AU" dirty="0"/>
          </a:p>
        </p:txBody>
      </p:sp>
      <p:sp>
        <p:nvSpPr>
          <p:cNvPr id="4" name="Oval 1027">
            <a:extLst>
              <a:ext uri="{FF2B5EF4-FFF2-40B4-BE49-F238E27FC236}">
                <a16:creationId xmlns:a16="http://schemas.microsoft.com/office/drawing/2014/main" id="{29720E49-034F-4E9C-971D-8DBD7625E865}"/>
              </a:ext>
            </a:extLst>
          </p:cNvPr>
          <p:cNvSpPr>
            <a:spLocks noChangeArrowheads="1"/>
          </p:cNvSpPr>
          <p:nvPr/>
        </p:nvSpPr>
        <p:spPr bwMode="auto">
          <a:xfrm>
            <a:off x="2971800" y="3048000"/>
            <a:ext cx="3124200" cy="2438400"/>
          </a:xfrm>
          <a:prstGeom prst="ellipse">
            <a:avLst/>
          </a:prstGeom>
          <a:solidFill>
            <a:srgbClr val="FF6600"/>
          </a:solidFill>
          <a:ln w="12700">
            <a:solidFill>
              <a:schemeClr val="tx1"/>
            </a:solidFill>
            <a:round/>
            <a:headEnd type="none" w="sm" len="sm"/>
            <a:tailEnd type="none" w="sm" len="sm"/>
          </a:ln>
        </p:spPr>
        <p:txBody>
          <a:bodyPr wrap="none" anchor="ctr"/>
          <a:lstStyle/>
          <a:p>
            <a:pPr algn="ctr" eaLnBrk="0" hangingPunct="0"/>
            <a:r>
              <a:rPr lang="en-US" sz="3200" dirty="0">
                <a:latin typeface="Times New Roman" charset="0"/>
              </a:rPr>
              <a:t>HACCP</a:t>
            </a:r>
          </a:p>
        </p:txBody>
      </p:sp>
      <p:sp>
        <p:nvSpPr>
          <p:cNvPr id="5" name="Content Placeholder 4">
            <a:extLst>
              <a:ext uri="{FF2B5EF4-FFF2-40B4-BE49-F238E27FC236}">
                <a16:creationId xmlns:a16="http://schemas.microsoft.com/office/drawing/2014/main" id="{281B4A72-40E1-4448-84AB-A5497D03178D}"/>
              </a:ext>
            </a:extLst>
          </p:cNvPr>
          <p:cNvSpPr>
            <a:spLocks noGrp="1"/>
          </p:cNvSpPr>
          <p:nvPr>
            <p:ph idx="1"/>
          </p:nvPr>
        </p:nvSpPr>
        <p:spPr bwMode="auto">
          <a:xfrm>
            <a:off x="5886451" y="4762500"/>
            <a:ext cx="1562100" cy="133350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AU" sz="2000" dirty="0"/>
              <a:t>Vendor </a:t>
            </a:r>
          </a:p>
          <a:p>
            <a:r>
              <a:rPr lang="en-AU" sz="2000" dirty="0"/>
              <a:t>QA</a:t>
            </a:r>
          </a:p>
        </p:txBody>
      </p:sp>
      <p:sp>
        <p:nvSpPr>
          <p:cNvPr id="8" name="Oval 7">
            <a:extLst>
              <a:ext uri="{FF2B5EF4-FFF2-40B4-BE49-F238E27FC236}">
                <a16:creationId xmlns:a16="http://schemas.microsoft.com/office/drawing/2014/main" id="{69B7A568-4713-4F57-8CDC-83FD9C363FCF}"/>
              </a:ext>
            </a:extLst>
          </p:cNvPr>
          <p:cNvSpPr/>
          <p:nvPr/>
        </p:nvSpPr>
        <p:spPr bwMode="auto">
          <a:xfrm>
            <a:off x="1619249" y="2800350"/>
            <a:ext cx="1479857" cy="1480566"/>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AU" sz="2400" dirty="0">
              <a:latin typeface="Tahoma" charset="0"/>
            </a:endParaRPr>
          </a:p>
          <a:p>
            <a:pPr marL="0" marR="0" indent="0" algn="l" defTabSz="914400" rtl="0" eaLnBrk="1" fontAlgn="base" latinLnBrk="0" hangingPunct="1">
              <a:lnSpc>
                <a:spcPct val="100000"/>
              </a:lnSpc>
              <a:spcBef>
                <a:spcPct val="0"/>
              </a:spcBef>
              <a:spcAft>
                <a:spcPct val="0"/>
              </a:spcAft>
              <a:buClrTx/>
              <a:buSzTx/>
              <a:buFontTx/>
              <a:buNone/>
              <a:tabLst/>
            </a:pPr>
            <a:r>
              <a:rPr lang="en-AU" sz="2000" dirty="0">
                <a:latin typeface="Tahoma" charset="0"/>
              </a:rPr>
              <a:t>Training</a:t>
            </a:r>
            <a:endParaRPr kumimoji="0" lang="en-AU" sz="2000" b="0" i="0" u="none" strike="noStrike" cap="none" normalizeH="0" baseline="0" dirty="0">
              <a:ln>
                <a:noFill/>
              </a:ln>
              <a:solidFill>
                <a:schemeClr val="tx1"/>
              </a:solidFill>
              <a:effectLst/>
              <a:latin typeface="Tahoma" charset="0"/>
            </a:endParaRPr>
          </a:p>
        </p:txBody>
      </p:sp>
      <p:sp>
        <p:nvSpPr>
          <p:cNvPr id="9" name="Oval 8">
            <a:extLst>
              <a:ext uri="{FF2B5EF4-FFF2-40B4-BE49-F238E27FC236}">
                <a16:creationId xmlns:a16="http://schemas.microsoft.com/office/drawing/2014/main" id="{F91233D8-B236-4CE9-BEA1-0C3C0AF38DCB}"/>
              </a:ext>
            </a:extLst>
          </p:cNvPr>
          <p:cNvSpPr/>
          <p:nvPr/>
        </p:nvSpPr>
        <p:spPr bwMode="auto">
          <a:xfrm>
            <a:off x="3215966" y="1840992"/>
            <a:ext cx="1796743" cy="1194816"/>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ahoma"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en-AU" sz="2000" b="0" i="0" u="none" strike="noStrike" cap="none" normalizeH="0" baseline="0" dirty="0">
                <a:ln>
                  <a:noFill/>
                </a:ln>
                <a:solidFill>
                  <a:schemeClr val="tx1"/>
                </a:solidFill>
                <a:effectLst/>
                <a:latin typeface="Tahoma" charset="0"/>
              </a:rPr>
              <a:t>Hygiene</a:t>
            </a:r>
          </a:p>
        </p:txBody>
      </p:sp>
      <p:sp>
        <p:nvSpPr>
          <p:cNvPr id="10" name="Oval 9">
            <a:extLst>
              <a:ext uri="{FF2B5EF4-FFF2-40B4-BE49-F238E27FC236}">
                <a16:creationId xmlns:a16="http://schemas.microsoft.com/office/drawing/2014/main" id="{B2D81415-ECC3-4B5C-B357-F11FC6044B79}"/>
              </a:ext>
            </a:extLst>
          </p:cNvPr>
          <p:cNvSpPr/>
          <p:nvPr/>
        </p:nvSpPr>
        <p:spPr bwMode="auto">
          <a:xfrm>
            <a:off x="5129570" y="1937766"/>
            <a:ext cx="1442679" cy="1262634"/>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ahoma"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en-AU" sz="2000" b="0" i="0" u="none" strike="noStrike" cap="none" normalizeH="0" baseline="0" dirty="0">
                <a:ln>
                  <a:noFill/>
                </a:ln>
                <a:solidFill>
                  <a:schemeClr val="tx1"/>
                </a:solidFill>
                <a:effectLst/>
                <a:latin typeface="Tahoma" charset="0"/>
              </a:rPr>
              <a:t>Auditing</a:t>
            </a:r>
          </a:p>
        </p:txBody>
      </p:sp>
      <p:sp>
        <p:nvSpPr>
          <p:cNvPr id="11" name="Oval 10">
            <a:extLst>
              <a:ext uri="{FF2B5EF4-FFF2-40B4-BE49-F238E27FC236}">
                <a16:creationId xmlns:a16="http://schemas.microsoft.com/office/drawing/2014/main" id="{2763D99F-1100-4C94-B526-4B603E510C3A}"/>
              </a:ext>
            </a:extLst>
          </p:cNvPr>
          <p:cNvSpPr/>
          <p:nvPr/>
        </p:nvSpPr>
        <p:spPr bwMode="auto">
          <a:xfrm>
            <a:off x="3596047" y="5586984"/>
            <a:ext cx="1875706" cy="1194816"/>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AU" sz="2000" b="0" i="0" u="none" strike="noStrike" cap="none" normalizeH="0" baseline="0" dirty="0">
                <a:ln>
                  <a:noFill/>
                </a:ln>
                <a:solidFill>
                  <a:schemeClr val="tx1"/>
                </a:solidFill>
                <a:effectLst/>
                <a:latin typeface="Tahoma" charset="0"/>
              </a:rPr>
              <a:t>Recall</a:t>
            </a:r>
          </a:p>
        </p:txBody>
      </p:sp>
      <p:sp>
        <p:nvSpPr>
          <p:cNvPr id="12" name="Oval 11">
            <a:extLst>
              <a:ext uri="{FF2B5EF4-FFF2-40B4-BE49-F238E27FC236}">
                <a16:creationId xmlns:a16="http://schemas.microsoft.com/office/drawing/2014/main" id="{6727DFA4-02DF-439F-A43E-21FD5451120C}"/>
              </a:ext>
            </a:extLst>
          </p:cNvPr>
          <p:cNvSpPr/>
          <p:nvPr/>
        </p:nvSpPr>
        <p:spPr bwMode="auto">
          <a:xfrm>
            <a:off x="6096000" y="3048000"/>
            <a:ext cx="1820454" cy="150495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AU" sz="2000" b="0" i="0" u="none" strike="noStrike" cap="none" normalizeH="0" baseline="0" dirty="0">
                <a:ln>
                  <a:noFill/>
                </a:ln>
                <a:solidFill>
                  <a:schemeClr val="tx1"/>
                </a:solidFill>
                <a:effectLst/>
                <a:latin typeface="Tahoma" charset="0"/>
              </a:rPr>
              <a:t>Cleaning </a:t>
            </a:r>
          </a:p>
          <a:p>
            <a:pPr marL="0" marR="0" indent="0" algn="l" defTabSz="914400" rtl="0" eaLnBrk="1" fontAlgn="base" latinLnBrk="0" hangingPunct="1">
              <a:lnSpc>
                <a:spcPct val="100000"/>
              </a:lnSpc>
              <a:spcBef>
                <a:spcPct val="0"/>
              </a:spcBef>
              <a:spcAft>
                <a:spcPct val="0"/>
              </a:spcAft>
              <a:buClrTx/>
              <a:buSzTx/>
              <a:buFontTx/>
              <a:buNone/>
              <a:tabLst/>
            </a:pPr>
            <a:r>
              <a:rPr kumimoji="0" lang="en-AU" sz="2000" b="0" i="0" u="none" strike="noStrike" cap="none" normalizeH="0" baseline="0" dirty="0">
                <a:ln>
                  <a:noFill/>
                </a:ln>
                <a:solidFill>
                  <a:schemeClr val="tx1"/>
                </a:solidFill>
                <a:effectLst/>
                <a:latin typeface="Tahoma" charset="0"/>
              </a:rPr>
              <a:t>and Sanitation</a:t>
            </a:r>
          </a:p>
        </p:txBody>
      </p:sp>
      <p:sp>
        <p:nvSpPr>
          <p:cNvPr id="13" name="Oval 12">
            <a:extLst>
              <a:ext uri="{FF2B5EF4-FFF2-40B4-BE49-F238E27FC236}">
                <a16:creationId xmlns:a16="http://schemas.microsoft.com/office/drawing/2014/main" id="{9F417B8F-AA59-4086-A662-F57AA605D9C8}"/>
              </a:ext>
            </a:extLst>
          </p:cNvPr>
          <p:cNvSpPr/>
          <p:nvPr/>
        </p:nvSpPr>
        <p:spPr bwMode="auto">
          <a:xfrm>
            <a:off x="1619250" y="4762500"/>
            <a:ext cx="1689867" cy="133350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AU" sz="2000" b="0" i="0" u="none" strike="noStrike" cap="none" normalizeH="0" baseline="0" dirty="0">
                <a:ln>
                  <a:noFill/>
                </a:ln>
                <a:solidFill>
                  <a:schemeClr val="tx1"/>
                </a:solidFill>
                <a:effectLst/>
                <a:latin typeface="Tahoma" charset="0"/>
              </a:rPr>
              <a:t>Pest </a:t>
            </a:r>
          </a:p>
          <a:p>
            <a:pPr marL="0" marR="0" indent="0" algn="l" defTabSz="914400" rtl="0" eaLnBrk="1" fontAlgn="base" latinLnBrk="0" hangingPunct="1">
              <a:lnSpc>
                <a:spcPct val="100000"/>
              </a:lnSpc>
              <a:spcBef>
                <a:spcPct val="0"/>
              </a:spcBef>
              <a:spcAft>
                <a:spcPct val="0"/>
              </a:spcAft>
              <a:buClrTx/>
              <a:buSzTx/>
              <a:buFontTx/>
              <a:buNone/>
              <a:tabLst/>
            </a:pPr>
            <a:r>
              <a:rPr kumimoji="0" lang="en-AU" sz="2000" b="0" i="0" u="none" strike="noStrike" cap="none" normalizeH="0" baseline="0" dirty="0">
                <a:ln>
                  <a:noFill/>
                </a:ln>
                <a:solidFill>
                  <a:schemeClr val="tx1"/>
                </a:solidFill>
                <a:effectLst/>
                <a:latin typeface="Tahoma" charset="0"/>
              </a:rPr>
              <a:t>Control</a:t>
            </a:r>
          </a:p>
        </p:txBody>
      </p:sp>
    </p:spTree>
    <p:extLst>
      <p:ext uri="{BB962C8B-B14F-4D97-AF65-F5344CB8AC3E}">
        <p14:creationId xmlns:p14="http://schemas.microsoft.com/office/powerpoint/2010/main" val="33453029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39C2E-8513-485C-AAB8-4F63936EE646}"/>
              </a:ext>
            </a:extLst>
          </p:cNvPr>
          <p:cNvSpPr>
            <a:spLocks noGrp="1"/>
          </p:cNvSpPr>
          <p:nvPr>
            <p:ph type="title"/>
          </p:nvPr>
        </p:nvSpPr>
        <p:spPr/>
        <p:txBody>
          <a:bodyPr/>
          <a:lstStyle/>
          <a:p>
            <a:r>
              <a:rPr lang="en-AU" sz="3600" dirty="0"/>
              <a:t>HACCP Aust. Fiji - WORK IN THE PACIFIC</a:t>
            </a:r>
          </a:p>
        </p:txBody>
      </p:sp>
      <p:sp>
        <p:nvSpPr>
          <p:cNvPr id="4" name="Slide Number Placeholder 3">
            <a:extLst>
              <a:ext uri="{FF2B5EF4-FFF2-40B4-BE49-F238E27FC236}">
                <a16:creationId xmlns:a16="http://schemas.microsoft.com/office/drawing/2014/main" id="{03851E8E-A299-4D9D-8DC6-34D32C9B8515}"/>
              </a:ext>
            </a:extLst>
          </p:cNvPr>
          <p:cNvSpPr>
            <a:spLocks noGrp="1"/>
          </p:cNvSpPr>
          <p:nvPr>
            <p:ph type="sldNum" sz="quarter" idx="12"/>
          </p:nvPr>
        </p:nvSpPr>
        <p:spPr/>
        <p:txBody>
          <a:bodyPr/>
          <a:lstStyle/>
          <a:p>
            <a:fld id="{BE03C4D4-B0A8-3A44-9176-E33FCC6FB187}" type="slidenum">
              <a:rPr lang="en-AU" smtClean="0"/>
              <a:t>31</a:t>
            </a:fld>
            <a:endParaRPr lang="en-AU"/>
          </a:p>
        </p:txBody>
      </p:sp>
      <p:graphicFrame>
        <p:nvGraphicFramePr>
          <p:cNvPr id="5" name="Table 4">
            <a:extLst>
              <a:ext uri="{FF2B5EF4-FFF2-40B4-BE49-F238E27FC236}">
                <a16:creationId xmlns:a16="http://schemas.microsoft.com/office/drawing/2014/main" id="{88773E73-6DF1-494F-9469-9A7DB5557877}"/>
              </a:ext>
            </a:extLst>
          </p:cNvPr>
          <p:cNvGraphicFramePr>
            <a:graphicFrameLocks noGrp="1"/>
          </p:cNvGraphicFramePr>
          <p:nvPr>
            <p:extLst>
              <p:ext uri="{D42A27DB-BD31-4B8C-83A1-F6EECF244321}">
                <p14:modId xmlns:p14="http://schemas.microsoft.com/office/powerpoint/2010/main" val="3598636992"/>
              </p:ext>
            </p:extLst>
          </p:nvPr>
        </p:nvGraphicFramePr>
        <p:xfrm>
          <a:off x="499731" y="1648047"/>
          <a:ext cx="10025638" cy="5132742"/>
        </p:xfrm>
        <a:graphic>
          <a:graphicData uri="http://schemas.openxmlformats.org/drawingml/2006/table">
            <a:tbl>
              <a:tblPr firstRow="1" bandRow="1">
                <a:tableStyleId>{93296810-A885-4BE3-A3E7-6D5BEEA58F35}</a:tableStyleId>
              </a:tblPr>
              <a:tblGrid>
                <a:gridCol w="1835845">
                  <a:extLst>
                    <a:ext uri="{9D8B030D-6E8A-4147-A177-3AD203B41FA5}">
                      <a16:colId xmlns:a16="http://schemas.microsoft.com/office/drawing/2014/main" val="1050400676"/>
                    </a:ext>
                  </a:extLst>
                </a:gridCol>
                <a:gridCol w="2671496">
                  <a:extLst>
                    <a:ext uri="{9D8B030D-6E8A-4147-A177-3AD203B41FA5}">
                      <a16:colId xmlns:a16="http://schemas.microsoft.com/office/drawing/2014/main" val="209636294"/>
                    </a:ext>
                  </a:extLst>
                </a:gridCol>
                <a:gridCol w="5518297">
                  <a:extLst>
                    <a:ext uri="{9D8B030D-6E8A-4147-A177-3AD203B41FA5}">
                      <a16:colId xmlns:a16="http://schemas.microsoft.com/office/drawing/2014/main" val="488521930"/>
                    </a:ext>
                  </a:extLst>
                </a:gridCol>
              </a:tblGrid>
              <a:tr h="786354">
                <a:tc>
                  <a:txBody>
                    <a:bodyPr/>
                    <a:lstStyle/>
                    <a:p>
                      <a:r>
                        <a:rPr lang="en-AU" dirty="0"/>
                        <a:t>COUNTRIES</a:t>
                      </a:r>
                    </a:p>
                  </a:txBody>
                  <a:tcPr/>
                </a:tc>
                <a:tc>
                  <a:txBody>
                    <a:bodyPr/>
                    <a:lstStyle/>
                    <a:p>
                      <a:r>
                        <a:rPr lang="en-AU" dirty="0"/>
                        <a:t>HACCP CERTIFIED</a:t>
                      </a:r>
                    </a:p>
                  </a:txBody>
                  <a:tcPr/>
                </a:tc>
                <a:tc>
                  <a:txBody>
                    <a:bodyPr/>
                    <a:lstStyle/>
                    <a:p>
                      <a:r>
                        <a:rPr lang="en-AU" dirty="0"/>
                        <a:t>ACTIVITIES</a:t>
                      </a:r>
                    </a:p>
                  </a:txBody>
                  <a:tcPr/>
                </a:tc>
                <a:extLst>
                  <a:ext uri="{0D108BD9-81ED-4DB2-BD59-A6C34878D82A}">
                    <a16:rowId xmlns:a16="http://schemas.microsoft.com/office/drawing/2014/main" val="3268750660"/>
                  </a:ext>
                </a:extLst>
              </a:tr>
              <a:tr h="791935">
                <a:tc>
                  <a:txBody>
                    <a:bodyPr/>
                    <a:lstStyle/>
                    <a:p>
                      <a:pPr algn="ctr"/>
                      <a:r>
                        <a:rPr lang="en-AU" sz="2800" b="1" dirty="0"/>
                        <a:t>FIJI</a:t>
                      </a:r>
                    </a:p>
                  </a:txBody>
                  <a:tcPr/>
                </a:tc>
                <a:tc>
                  <a:txBody>
                    <a:bodyPr/>
                    <a:lstStyle/>
                    <a:p>
                      <a:pPr algn="ctr"/>
                      <a:r>
                        <a:rPr lang="en-AU" sz="2800" b="1" dirty="0"/>
                        <a:t>28</a:t>
                      </a:r>
                    </a:p>
                    <a:p>
                      <a:pPr algn="ctr"/>
                      <a:r>
                        <a:rPr lang="en-AU" sz="1200" dirty="0"/>
                        <a:t>Certified</a:t>
                      </a:r>
                    </a:p>
                  </a:txBody>
                  <a:tcPr/>
                </a:tc>
                <a:tc>
                  <a:txBody>
                    <a:bodyPr/>
                    <a:lstStyle/>
                    <a:p>
                      <a:r>
                        <a:rPr lang="en-AU" sz="1200" dirty="0"/>
                        <a:t>Products ranging from Produce packhouses, Processing factories, Kava processing, </a:t>
                      </a:r>
                      <a:r>
                        <a:rPr lang="en-AU" sz="1200" dirty="0" err="1"/>
                        <a:t>Phamaceuticals</a:t>
                      </a:r>
                      <a:r>
                        <a:rPr lang="en-AU" sz="1200" dirty="0"/>
                        <a:t>, butcher, Hotel, Packaging Companies, turmeric, ginger,  Warehouses, Chocolates, Pest Control, Noni Tea, Copra Millers, Fruit Pulp, Herbs, Fiji Sugar Corporations, etc</a:t>
                      </a:r>
                    </a:p>
                  </a:txBody>
                  <a:tcPr/>
                </a:tc>
                <a:extLst>
                  <a:ext uri="{0D108BD9-81ED-4DB2-BD59-A6C34878D82A}">
                    <a16:rowId xmlns:a16="http://schemas.microsoft.com/office/drawing/2014/main" val="4173284733"/>
                  </a:ext>
                </a:extLst>
              </a:tr>
              <a:tr h="786354">
                <a:tc>
                  <a:txBody>
                    <a:bodyPr/>
                    <a:lstStyle/>
                    <a:p>
                      <a:pPr algn="ctr"/>
                      <a:r>
                        <a:rPr lang="en-AU" sz="2800" b="1" dirty="0"/>
                        <a:t>PNG</a:t>
                      </a:r>
                    </a:p>
                  </a:txBody>
                  <a:tcPr/>
                </a:tc>
                <a:tc>
                  <a:txBody>
                    <a:bodyPr/>
                    <a:lstStyle/>
                    <a:p>
                      <a:pPr algn="ctr"/>
                      <a:r>
                        <a:rPr lang="en-AU" sz="2800" b="1" dirty="0"/>
                        <a:t>7</a:t>
                      </a:r>
                    </a:p>
                    <a:p>
                      <a:pPr algn="ctr"/>
                      <a:r>
                        <a:rPr lang="en-AU" sz="1200" dirty="0"/>
                        <a:t>Certified</a:t>
                      </a:r>
                    </a:p>
                  </a:txBody>
                  <a:tcPr/>
                </a:tc>
                <a:tc>
                  <a:txBody>
                    <a:bodyPr/>
                    <a:lstStyle/>
                    <a:p>
                      <a:r>
                        <a:rPr lang="en-AU" sz="1800" kern="1200" dirty="0">
                          <a:solidFill>
                            <a:schemeClr val="dk1"/>
                          </a:solidFill>
                          <a:latin typeface="+mn-lt"/>
                          <a:ea typeface="+mn-ea"/>
                          <a:cs typeface="+mn-cs"/>
                        </a:rPr>
                        <a:t>Products ranges from  Brewery, Coffee and Seafood </a:t>
                      </a:r>
                      <a:endParaRPr lang="en-AU" sz="1800" dirty="0"/>
                    </a:p>
                  </a:txBody>
                  <a:tcPr/>
                </a:tc>
                <a:extLst>
                  <a:ext uri="{0D108BD9-81ED-4DB2-BD59-A6C34878D82A}">
                    <a16:rowId xmlns:a16="http://schemas.microsoft.com/office/drawing/2014/main" val="3119894758"/>
                  </a:ext>
                </a:extLst>
              </a:tr>
              <a:tr h="1055913">
                <a:tc>
                  <a:txBody>
                    <a:bodyPr/>
                    <a:lstStyle/>
                    <a:p>
                      <a:pPr algn="ctr"/>
                      <a:r>
                        <a:rPr lang="en-AU" sz="2800" b="1" dirty="0"/>
                        <a:t>SAMOA</a:t>
                      </a:r>
                    </a:p>
                  </a:txBody>
                  <a:tcPr/>
                </a:tc>
                <a:tc>
                  <a:txBody>
                    <a:bodyPr/>
                    <a:lstStyle/>
                    <a:p>
                      <a:pPr algn="ctr"/>
                      <a:r>
                        <a:rPr lang="en-AU" sz="2800" b="1" i="0" dirty="0"/>
                        <a:t>8</a:t>
                      </a:r>
                    </a:p>
                    <a:p>
                      <a:pPr algn="ctr"/>
                      <a:r>
                        <a:rPr lang="en-AU" sz="1200" dirty="0"/>
                        <a:t>Certified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kern="1200" dirty="0">
                          <a:solidFill>
                            <a:schemeClr val="dk1"/>
                          </a:solidFill>
                          <a:latin typeface="+mn-lt"/>
                          <a:ea typeface="+mn-ea"/>
                          <a:cs typeface="+mn-cs"/>
                        </a:rPr>
                        <a:t>Products range: water, meat processing, chicken, organic VCO and </a:t>
                      </a:r>
                      <a:r>
                        <a:rPr lang="en-AU" sz="1600" kern="1200" dirty="0" err="1">
                          <a:solidFill>
                            <a:schemeClr val="dk1"/>
                          </a:solidFill>
                          <a:latin typeface="+mn-lt"/>
                          <a:ea typeface="+mn-ea"/>
                          <a:cs typeface="+mn-cs"/>
                        </a:rPr>
                        <a:t>Tumeric</a:t>
                      </a:r>
                      <a:r>
                        <a:rPr lang="en-AU" sz="1600" kern="1200" dirty="0">
                          <a:solidFill>
                            <a:schemeClr val="dk1"/>
                          </a:solidFill>
                          <a:latin typeface="+mn-lt"/>
                          <a:ea typeface="+mn-ea"/>
                          <a:cs typeface="+mn-cs"/>
                        </a:rPr>
                        <a:t>, poultry eggs, Noni Juice, MAFF Packhouses, Mobile </a:t>
                      </a:r>
                      <a:r>
                        <a:rPr lang="en-AU" sz="1600" kern="1200" dirty="0" err="1">
                          <a:solidFill>
                            <a:schemeClr val="dk1"/>
                          </a:solidFill>
                          <a:latin typeface="+mn-lt"/>
                          <a:ea typeface="+mn-ea"/>
                          <a:cs typeface="+mn-cs"/>
                        </a:rPr>
                        <a:t>Abbatoir</a:t>
                      </a:r>
                      <a:endParaRPr lang="en-AU" sz="1600" kern="1200" dirty="0">
                        <a:solidFill>
                          <a:schemeClr val="dk1"/>
                        </a:solidFill>
                        <a:latin typeface="+mn-lt"/>
                        <a:ea typeface="+mn-ea"/>
                        <a:cs typeface="+mn-cs"/>
                      </a:endParaRPr>
                    </a:p>
                    <a:p>
                      <a:endParaRPr lang="en-AU" dirty="0"/>
                    </a:p>
                  </a:txBody>
                  <a:tcPr/>
                </a:tc>
                <a:extLst>
                  <a:ext uri="{0D108BD9-81ED-4DB2-BD59-A6C34878D82A}">
                    <a16:rowId xmlns:a16="http://schemas.microsoft.com/office/drawing/2014/main" val="1034673487"/>
                  </a:ext>
                </a:extLst>
              </a:tr>
              <a:tr h="821266">
                <a:tc>
                  <a:txBody>
                    <a:bodyPr/>
                    <a:lstStyle/>
                    <a:p>
                      <a:pPr algn="ctr"/>
                      <a:r>
                        <a:rPr lang="en-AU" sz="2800" b="1" dirty="0"/>
                        <a:t>TONGA</a:t>
                      </a:r>
                    </a:p>
                  </a:txBody>
                  <a:tcPr/>
                </a:tc>
                <a:tc>
                  <a:txBody>
                    <a:bodyPr/>
                    <a:lstStyle/>
                    <a:p>
                      <a:pPr algn="ctr"/>
                      <a:r>
                        <a:rPr lang="en-AU" sz="2800" b="1" dirty="0"/>
                        <a:t>7</a:t>
                      </a:r>
                    </a:p>
                    <a:p>
                      <a:pPr algn="ctr"/>
                      <a:r>
                        <a:rPr lang="en-AU" sz="1200" dirty="0"/>
                        <a:t>Certified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t>Products ranging from VCO, Marine products , Agriculture produces MAF Packhouses, papaya and Taro, squash, </a:t>
                      </a:r>
                    </a:p>
                    <a:p>
                      <a:endParaRPr lang="en-AU" dirty="0"/>
                    </a:p>
                  </a:txBody>
                  <a:tcPr/>
                </a:tc>
                <a:extLst>
                  <a:ext uri="{0D108BD9-81ED-4DB2-BD59-A6C34878D82A}">
                    <a16:rowId xmlns:a16="http://schemas.microsoft.com/office/drawing/2014/main" val="4041404870"/>
                  </a:ext>
                </a:extLst>
              </a:tr>
              <a:tr h="786354">
                <a:tc>
                  <a:txBody>
                    <a:bodyPr/>
                    <a:lstStyle/>
                    <a:p>
                      <a:r>
                        <a:rPr lang="en-AU" sz="2400" b="1" dirty="0"/>
                        <a:t>SOLOMON</a:t>
                      </a:r>
                    </a:p>
                  </a:txBody>
                  <a:tcPr/>
                </a:tc>
                <a:tc>
                  <a:txBody>
                    <a:bodyPr/>
                    <a:lstStyle/>
                    <a:p>
                      <a:pPr algn="ctr"/>
                      <a:r>
                        <a:rPr lang="en-AU" sz="2800" b="1" dirty="0"/>
                        <a:t>4</a:t>
                      </a:r>
                    </a:p>
                    <a:p>
                      <a:pPr algn="ctr"/>
                      <a:r>
                        <a:rPr lang="en-AU" sz="1200" dirty="0"/>
                        <a:t>Certified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t>Products: Coconut Bio Energy, VCO, </a:t>
                      </a:r>
                      <a:r>
                        <a:rPr lang="en-AU" sz="1800" dirty="0" err="1"/>
                        <a:t>Ngali</a:t>
                      </a:r>
                      <a:r>
                        <a:rPr lang="en-AU" sz="1800" dirty="0"/>
                        <a:t> Nuts,  </a:t>
                      </a:r>
                    </a:p>
                    <a:p>
                      <a:endParaRPr lang="en-AU" dirty="0"/>
                    </a:p>
                  </a:txBody>
                  <a:tcPr/>
                </a:tc>
                <a:extLst>
                  <a:ext uri="{0D108BD9-81ED-4DB2-BD59-A6C34878D82A}">
                    <a16:rowId xmlns:a16="http://schemas.microsoft.com/office/drawing/2014/main" val="2949296225"/>
                  </a:ext>
                </a:extLst>
              </a:tr>
            </a:tbl>
          </a:graphicData>
        </a:graphic>
      </p:graphicFrame>
      <p:sp>
        <p:nvSpPr>
          <p:cNvPr id="6" name="TextBox 5">
            <a:extLst>
              <a:ext uri="{FF2B5EF4-FFF2-40B4-BE49-F238E27FC236}">
                <a16:creationId xmlns:a16="http://schemas.microsoft.com/office/drawing/2014/main" id="{67C64CEA-7F09-4979-845E-111B78329D60}"/>
              </a:ext>
            </a:extLst>
          </p:cNvPr>
          <p:cNvSpPr txBox="1"/>
          <p:nvPr/>
        </p:nvSpPr>
        <p:spPr>
          <a:xfrm>
            <a:off x="10642293" y="3679634"/>
            <a:ext cx="1432193" cy="861774"/>
          </a:xfrm>
          <a:prstGeom prst="rect">
            <a:avLst/>
          </a:prstGeom>
          <a:noFill/>
        </p:spPr>
        <p:txBody>
          <a:bodyPr wrap="square" rtlCol="0">
            <a:spAutoFit/>
          </a:bodyPr>
          <a:lstStyle/>
          <a:p>
            <a:r>
              <a:rPr lang="en-AU" b="1" dirty="0"/>
              <a:t>TOTAL:</a:t>
            </a:r>
          </a:p>
          <a:p>
            <a:r>
              <a:rPr lang="en-AU" b="1" dirty="0"/>
              <a:t>54 </a:t>
            </a:r>
            <a:r>
              <a:rPr lang="en-AU" sz="1400" b="1" dirty="0"/>
              <a:t>COMPANIES</a:t>
            </a:r>
          </a:p>
        </p:txBody>
      </p:sp>
      <p:sp>
        <p:nvSpPr>
          <p:cNvPr id="7" name="Rectangle: Rounded Corners 6">
            <a:extLst>
              <a:ext uri="{FF2B5EF4-FFF2-40B4-BE49-F238E27FC236}">
                <a16:creationId xmlns:a16="http://schemas.microsoft.com/office/drawing/2014/main" id="{BE2890B0-212D-4A63-989B-C351B7AE12D0}"/>
              </a:ext>
            </a:extLst>
          </p:cNvPr>
          <p:cNvSpPr/>
          <p:nvPr/>
        </p:nvSpPr>
        <p:spPr bwMode="auto">
          <a:xfrm>
            <a:off x="10642293" y="3547431"/>
            <a:ext cx="1276661" cy="1277957"/>
          </a:xfrm>
          <a:prstGeom prst="round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1955145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200" dirty="0"/>
              <a:t>Contacts: To get Assistance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91400410"/>
              </p:ext>
            </p:extLst>
          </p:nvPr>
        </p:nvGraphicFramePr>
        <p:xfrm>
          <a:off x="812800" y="1615441"/>
          <a:ext cx="10044090" cy="5312283"/>
        </p:xfrm>
        <a:graphic>
          <a:graphicData uri="http://schemas.openxmlformats.org/drawingml/2006/table">
            <a:tbl>
              <a:tblPr firstRow="1" firstCol="1" bandRow="1">
                <a:tableStyleId>{5C22544A-7EE6-4342-B048-85BDC9FD1C3A}</a:tableStyleId>
              </a:tblPr>
              <a:tblGrid>
                <a:gridCol w="10044090">
                  <a:extLst>
                    <a:ext uri="{9D8B030D-6E8A-4147-A177-3AD203B41FA5}">
                      <a16:colId xmlns:a16="http://schemas.microsoft.com/office/drawing/2014/main" val="20000"/>
                    </a:ext>
                  </a:extLst>
                </a:gridCol>
              </a:tblGrid>
              <a:tr h="2096454">
                <a:tc>
                  <a:txBody>
                    <a:bodyPr/>
                    <a:lstStyle/>
                    <a:p>
                      <a:pPr>
                        <a:spcAft>
                          <a:spcPts val="0"/>
                        </a:spcAft>
                      </a:pPr>
                      <a:r>
                        <a:rPr lang="en-AU" sz="1600" dirty="0">
                          <a:effectLst/>
                        </a:rPr>
                        <a:t>David Haberfield </a:t>
                      </a:r>
                      <a:endParaRPr lang="en-GB" sz="1600" dirty="0">
                        <a:effectLst/>
                      </a:endParaRPr>
                    </a:p>
                    <a:p>
                      <a:pPr>
                        <a:spcAft>
                          <a:spcPts val="0"/>
                        </a:spcAft>
                      </a:pPr>
                      <a:r>
                        <a:rPr lang="en-AU" sz="1600" dirty="0">
                          <a:effectLst/>
                        </a:rPr>
                        <a:t>Director / Project Manager - FIJI </a:t>
                      </a:r>
                      <a:endParaRPr lang="en-GB" sz="1600" dirty="0">
                        <a:effectLst/>
                      </a:endParaRPr>
                    </a:p>
                    <a:p>
                      <a:pPr>
                        <a:spcAft>
                          <a:spcPts val="0"/>
                        </a:spcAft>
                      </a:pPr>
                      <a:r>
                        <a:rPr lang="en-AU" sz="1600" dirty="0">
                          <a:effectLst/>
                        </a:rPr>
                        <a:t> </a:t>
                      </a:r>
                      <a:endParaRPr lang="en-GB" sz="1600" dirty="0">
                        <a:effectLst/>
                      </a:endParaRPr>
                    </a:p>
                    <a:p>
                      <a:pPr>
                        <a:spcAft>
                          <a:spcPts val="0"/>
                        </a:spcAft>
                      </a:pPr>
                      <a:r>
                        <a:rPr lang="en-AU" sz="1600" dirty="0">
                          <a:effectLst/>
                        </a:rPr>
                        <a:t>HACCP Australia (Fiji) Limited </a:t>
                      </a:r>
                      <a:endParaRPr lang="en-GB" sz="1600" dirty="0">
                        <a:effectLst/>
                      </a:endParaRPr>
                    </a:p>
                    <a:p>
                      <a:pPr>
                        <a:spcAft>
                          <a:spcPts val="0"/>
                        </a:spcAft>
                      </a:pPr>
                      <a:r>
                        <a:rPr lang="en-AU" sz="1600" dirty="0">
                          <a:effectLst/>
                        </a:rPr>
                        <a:t>(FIRC) 15-0344 </a:t>
                      </a:r>
                      <a:endParaRPr lang="en-GB" sz="1600" dirty="0">
                        <a:effectLst/>
                      </a:endParaRPr>
                    </a:p>
                    <a:p>
                      <a:pPr>
                        <a:spcAft>
                          <a:spcPts val="0"/>
                        </a:spcAft>
                      </a:pPr>
                      <a:r>
                        <a:rPr lang="en-AU" sz="1600" dirty="0">
                          <a:effectLst/>
                        </a:rPr>
                        <a:t>(Mobile FIJI  +679 869 6152) - when in Fiji from June 2016</a:t>
                      </a:r>
                      <a:endParaRPr lang="en-GB" sz="1600" dirty="0">
                        <a:effectLst/>
                      </a:endParaRPr>
                    </a:p>
                    <a:p>
                      <a:pPr>
                        <a:spcAft>
                          <a:spcPts val="0"/>
                        </a:spcAft>
                      </a:pPr>
                      <a:r>
                        <a:rPr lang="en-AU" sz="1600" dirty="0">
                          <a:effectLst/>
                        </a:rPr>
                        <a:t>M Australia +61418691516)</a:t>
                      </a:r>
                      <a:endParaRPr lang="en-GB" sz="1600" dirty="0">
                        <a:effectLst/>
                      </a:endParaRPr>
                    </a:p>
                    <a:p>
                      <a:pPr>
                        <a:spcAft>
                          <a:spcPts val="0"/>
                        </a:spcAft>
                      </a:pPr>
                      <a:r>
                        <a:rPr lang="en-AU" sz="1600" dirty="0">
                          <a:effectLst/>
                        </a:rPr>
                        <a:t>E:  </a:t>
                      </a:r>
                      <a:r>
                        <a:rPr lang="en-AU" sz="1600" u="sng" dirty="0">
                          <a:solidFill>
                            <a:schemeClr val="bg1"/>
                          </a:solidFill>
                          <a:effectLst/>
                          <a:hlinkClick r:id="rId2">
                            <a:extLst>
                              <a:ext uri="{A12FA001-AC4F-418D-AE19-62706E023703}">
                                <ahyp:hlinkClr xmlns:ahyp="http://schemas.microsoft.com/office/drawing/2018/hyperlinkcolor" val="tx"/>
                              </a:ext>
                            </a:extLst>
                          </a:hlinkClick>
                        </a:rPr>
                        <a:t>david.haberfield@haccp.com.fj</a:t>
                      </a:r>
                      <a:r>
                        <a:rPr lang="en-AU" sz="1600" u="sng" dirty="0">
                          <a:solidFill>
                            <a:schemeClr val="bg1"/>
                          </a:solidFill>
                          <a:effectLst/>
                        </a:rPr>
                        <a:t> </a:t>
                      </a:r>
                      <a:endParaRPr lang="en-GB" sz="1600" dirty="0">
                        <a:solidFill>
                          <a:schemeClr val="bg1"/>
                        </a:solidFill>
                        <a:effectLst/>
                      </a:endParaRPr>
                    </a:p>
                    <a:p>
                      <a:pPr>
                        <a:spcAft>
                          <a:spcPts val="0"/>
                        </a:spcAft>
                      </a:pPr>
                      <a:r>
                        <a:rPr lang="en-AU" sz="1200" dirty="0">
                          <a:effectLst/>
                        </a:rPr>
                        <a:t> </a:t>
                      </a:r>
                      <a:endParaRPr lang="en-GB" sz="1200" dirty="0">
                        <a:effectLst/>
                        <a:latin typeface="Times New Roman" charset="0"/>
                        <a:ea typeface="Times New Roman" charset="0"/>
                      </a:endParaRPr>
                    </a:p>
                  </a:txBody>
                  <a:tcPr marL="67345" marR="67345" marT="0" marB="0">
                    <a:solidFill>
                      <a:srgbClr val="0070C0"/>
                    </a:solidFill>
                  </a:tcPr>
                </a:tc>
                <a:extLst>
                  <a:ext uri="{0D108BD9-81ED-4DB2-BD59-A6C34878D82A}">
                    <a16:rowId xmlns:a16="http://schemas.microsoft.com/office/drawing/2014/main" val="10000"/>
                  </a:ext>
                </a:extLst>
              </a:tr>
              <a:tr h="1227963">
                <a:tc>
                  <a:txBody>
                    <a:bodyPr/>
                    <a:lstStyle/>
                    <a:p>
                      <a:pPr>
                        <a:spcAft>
                          <a:spcPts val="0"/>
                        </a:spcAft>
                      </a:pPr>
                      <a:r>
                        <a:rPr lang="en-AU" sz="1200" dirty="0">
                          <a:effectLst/>
                        </a:rPr>
                        <a:t>Head Office </a:t>
                      </a:r>
                      <a:br>
                        <a:rPr lang="en-AU" sz="1200" dirty="0">
                          <a:effectLst/>
                        </a:rPr>
                      </a:br>
                      <a:r>
                        <a:rPr lang="en-AU" sz="1200" dirty="0">
                          <a:effectLst/>
                        </a:rPr>
                        <a:t>No. 3 Ridgewest Building</a:t>
                      </a:r>
                      <a:endParaRPr lang="en-GB" sz="1200" dirty="0">
                        <a:effectLst/>
                      </a:endParaRPr>
                    </a:p>
                    <a:p>
                      <a:pPr>
                        <a:spcAft>
                          <a:spcPts val="0"/>
                        </a:spcAft>
                      </a:pPr>
                      <a:r>
                        <a:rPr lang="en-AU" sz="1200" dirty="0">
                          <a:effectLst/>
                        </a:rPr>
                        <a:t>1 Ridge Street  NORTH SYDNEY NSW 2060  </a:t>
                      </a:r>
                      <a:endParaRPr lang="en-GB" sz="1200" dirty="0">
                        <a:effectLst/>
                      </a:endParaRPr>
                    </a:p>
                    <a:p>
                      <a:pPr>
                        <a:spcAft>
                          <a:spcPts val="0"/>
                        </a:spcAft>
                      </a:pPr>
                      <a:r>
                        <a:rPr lang="en-AU" sz="1200" dirty="0">
                          <a:solidFill>
                            <a:schemeClr val="bg1"/>
                          </a:solidFill>
                          <a:effectLst/>
                        </a:rPr>
                        <a:t>P +61 2 9956 6911  F +61 2 9956 7313</a:t>
                      </a:r>
                      <a:endParaRPr lang="en-GB" sz="1200" dirty="0">
                        <a:solidFill>
                          <a:schemeClr val="bg1"/>
                        </a:solidFill>
                        <a:effectLst/>
                      </a:endParaRPr>
                    </a:p>
                    <a:p>
                      <a:pPr>
                        <a:spcAft>
                          <a:spcPts val="0"/>
                        </a:spcAft>
                      </a:pPr>
                      <a:r>
                        <a:rPr lang="en-AU" sz="1200" u="sng" dirty="0">
                          <a:solidFill>
                            <a:schemeClr val="bg1"/>
                          </a:solidFill>
                          <a:effectLst/>
                          <a:hlinkClick r:id="rId3">
                            <a:extLst>
                              <a:ext uri="{A12FA001-AC4F-418D-AE19-62706E023703}">
                                <ahyp:hlinkClr xmlns:ahyp="http://schemas.microsoft.com/office/drawing/2018/hyperlinkcolor" val="tx"/>
                              </a:ext>
                            </a:extLst>
                          </a:hlinkClick>
                        </a:rPr>
                        <a:t>www.haccp.com.fj</a:t>
                      </a:r>
                      <a:r>
                        <a:rPr lang="en-AU" sz="1200" dirty="0">
                          <a:solidFill>
                            <a:schemeClr val="bg1"/>
                          </a:solidFill>
                          <a:effectLst/>
                        </a:rPr>
                        <a:t> </a:t>
                      </a:r>
                      <a:endParaRPr lang="en-GB" sz="1200" dirty="0">
                        <a:solidFill>
                          <a:schemeClr val="bg1"/>
                        </a:solidFill>
                        <a:effectLst/>
                      </a:endParaRPr>
                    </a:p>
                    <a:p>
                      <a:pPr>
                        <a:spcAft>
                          <a:spcPts val="0"/>
                        </a:spcAft>
                      </a:pPr>
                      <a:r>
                        <a:rPr lang="en-AU" sz="1200" dirty="0">
                          <a:effectLst/>
                        </a:rPr>
                        <a:t> </a:t>
                      </a:r>
                      <a:endParaRPr lang="en-GB" sz="1200" dirty="0">
                        <a:effectLst/>
                        <a:latin typeface="Times New Roman" charset="0"/>
                        <a:ea typeface="Times New Roman" charset="0"/>
                      </a:endParaRPr>
                    </a:p>
                  </a:txBody>
                  <a:tcPr marL="67345" marR="67345" marT="0" marB="0">
                    <a:solidFill>
                      <a:srgbClr val="0070C0"/>
                    </a:solidFill>
                  </a:tcPr>
                </a:tc>
                <a:extLst>
                  <a:ext uri="{0D108BD9-81ED-4DB2-BD59-A6C34878D82A}">
                    <a16:rowId xmlns:a16="http://schemas.microsoft.com/office/drawing/2014/main" val="10001"/>
                  </a:ext>
                </a:extLst>
              </a:tr>
              <a:tr h="1841943">
                <a:tc>
                  <a:txBody>
                    <a:bodyPr/>
                    <a:lstStyle/>
                    <a:p>
                      <a:pPr>
                        <a:spcAft>
                          <a:spcPts val="0"/>
                        </a:spcAft>
                      </a:pPr>
                      <a:r>
                        <a:rPr lang="en-AU" sz="1200" dirty="0">
                          <a:effectLst/>
                        </a:rPr>
                        <a:t> </a:t>
                      </a:r>
                      <a:endParaRPr lang="en-GB" sz="1000" dirty="0">
                        <a:effectLst/>
                      </a:endParaRPr>
                    </a:p>
                    <a:p>
                      <a:pPr>
                        <a:spcAft>
                          <a:spcPts val="0"/>
                        </a:spcAft>
                      </a:pPr>
                      <a:r>
                        <a:rPr lang="en-AU" sz="1600" dirty="0">
                          <a:effectLst/>
                        </a:rPr>
                        <a:t>Apiame Cegumalua</a:t>
                      </a:r>
                      <a:endParaRPr lang="en-GB" sz="1600" dirty="0">
                        <a:effectLst/>
                      </a:endParaRPr>
                    </a:p>
                    <a:p>
                      <a:pPr>
                        <a:spcAft>
                          <a:spcPts val="0"/>
                        </a:spcAft>
                      </a:pPr>
                      <a:r>
                        <a:rPr lang="en-AU" sz="1600" dirty="0">
                          <a:effectLst/>
                        </a:rPr>
                        <a:t>Project Manager - Fiji</a:t>
                      </a:r>
                      <a:endParaRPr lang="en-GB" sz="1600" dirty="0">
                        <a:effectLst/>
                      </a:endParaRPr>
                    </a:p>
                    <a:p>
                      <a:pPr>
                        <a:spcAft>
                          <a:spcPts val="0"/>
                        </a:spcAft>
                      </a:pPr>
                      <a:r>
                        <a:rPr lang="en-AU" sz="1600" dirty="0">
                          <a:effectLst/>
                        </a:rPr>
                        <a:t>M +679 928 1492</a:t>
                      </a:r>
                      <a:endParaRPr lang="en-GB" sz="1600" dirty="0">
                        <a:effectLst/>
                      </a:endParaRPr>
                    </a:p>
                    <a:p>
                      <a:pPr>
                        <a:spcAft>
                          <a:spcPts val="0"/>
                        </a:spcAft>
                      </a:pPr>
                      <a:r>
                        <a:rPr lang="en-AU" sz="1600" dirty="0">
                          <a:effectLst/>
                        </a:rPr>
                        <a:t>E </a:t>
                      </a:r>
                      <a:r>
                        <a:rPr lang="en-AU" sz="1600" u="sng" dirty="0">
                          <a:solidFill>
                            <a:schemeClr val="bg1"/>
                          </a:solidFill>
                          <a:effectLst/>
                          <a:hlinkClick r:id="rId4">
                            <a:extLst>
                              <a:ext uri="{A12FA001-AC4F-418D-AE19-62706E023703}">
                                <ahyp:hlinkClr xmlns:ahyp="http://schemas.microsoft.com/office/drawing/2018/hyperlinkcolor" val="tx"/>
                              </a:ext>
                            </a:extLst>
                          </a:hlinkClick>
                        </a:rPr>
                        <a:t>Apiame@haccp.com.fj</a:t>
                      </a:r>
                      <a:r>
                        <a:rPr lang="en-AU" sz="1600" dirty="0">
                          <a:solidFill>
                            <a:schemeClr val="bg1"/>
                          </a:solidFill>
                          <a:effectLst/>
                        </a:rPr>
                        <a:t>  </a:t>
                      </a:r>
                      <a:endParaRPr lang="en-GB" sz="1600" dirty="0">
                        <a:solidFill>
                          <a:schemeClr val="bg1"/>
                        </a:solidFill>
                        <a:effectLst/>
                      </a:endParaRPr>
                    </a:p>
                    <a:p>
                      <a:pPr>
                        <a:spcAft>
                          <a:spcPts val="0"/>
                        </a:spcAft>
                      </a:pPr>
                      <a:r>
                        <a:rPr lang="en-AU" sz="1600" dirty="0">
                          <a:effectLst/>
                        </a:rPr>
                        <a:t>Proudly based in SUVA Fiji Islands </a:t>
                      </a:r>
                      <a:endParaRPr lang="en-GB" sz="1600" dirty="0">
                        <a:effectLst/>
                      </a:endParaRPr>
                    </a:p>
                    <a:p>
                      <a:pPr>
                        <a:spcAft>
                          <a:spcPts val="0"/>
                        </a:spcAft>
                      </a:pPr>
                      <a:r>
                        <a:rPr lang="en-AU" sz="1200" dirty="0">
                          <a:effectLst/>
                        </a:rPr>
                        <a:t> </a:t>
                      </a:r>
                      <a:endParaRPr lang="en-GB" sz="1000" dirty="0">
                        <a:effectLst/>
                      </a:endParaRPr>
                    </a:p>
                    <a:p>
                      <a:pPr>
                        <a:spcAft>
                          <a:spcPts val="0"/>
                        </a:spcAft>
                      </a:pPr>
                      <a:r>
                        <a:rPr lang="en-AU" sz="1200" u="sng" dirty="0">
                          <a:solidFill>
                            <a:schemeClr val="bg1"/>
                          </a:solidFill>
                          <a:effectLst/>
                          <a:hlinkClick r:id="rId5">
                            <a:extLst>
                              <a:ext uri="{A12FA001-AC4F-418D-AE19-62706E023703}">
                                <ahyp:hlinkClr xmlns:ahyp="http://schemas.microsoft.com/office/drawing/2018/hyperlinkcolor" val="tx"/>
                              </a:ext>
                            </a:extLst>
                          </a:hlinkClick>
                        </a:rPr>
                        <a:t>https://www.linkedin.com/in/apiame-cegumalua-b4856816</a:t>
                      </a:r>
                      <a:r>
                        <a:rPr lang="en-AU" sz="1200" dirty="0">
                          <a:solidFill>
                            <a:schemeClr val="bg1"/>
                          </a:solidFill>
                          <a:effectLst/>
                        </a:rPr>
                        <a:t> </a:t>
                      </a:r>
                      <a:endParaRPr lang="en-GB" sz="1000" dirty="0">
                        <a:solidFill>
                          <a:schemeClr val="bg1"/>
                        </a:solidFill>
                        <a:effectLst/>
                      </a:endParaRPr>
                    </a:p>
                    <a:p>
                      <a:pPr>
                        <a:spcAft>
                          <a:spcPts val="0"/>
                        </a:spcAft>
                      </a:pPr>
                      <a:r>
                        <a:rPr lang="en-AU" sz="1200" dirty="0">
                          <a:effectLst/>
                        </a:rPr>
                        <a:t> </a:t>
                      </a:r>
                      <a:endParaRPr lang="en-GB" sz="1200" dirty="0">
                        <a:effectLst/>
                        <a:latin typeface="Times New Roman" charset="0"/>
                        <a:ea typeface="Times New Roman" charset="0"/>
                      </a:endParaRPr>
                    </a:p>
                  </a:txBody>
                  <a:tcPr marL="67345" marR="67345" marT="0" marB="0">
                    <a:solidFill>
                      <a:srgbClr val="0070C0"/>
                    </a:solidFill>
                  </a:tcPr>
                </a:tc>
                <a:extLst>
                  <a:ext uri="{0D108BD9-81ED-4DB2-BD59-A6C34878D82A}">
                    <a16:rowId xmlns:a16="http://schemas.microsoft.com/office/drawing/2014/main" val="10002"/>
                  </a:ext>
                </a:extLst>
              </a:tr>
            </a:tbl>
          </a:graphicData>
        </a:graphic>
      </p:graphicFrame>
      <p:sp>
        <p:nvSpPr>
          <p:cNvPr id="5" name="Slide Number Placeholder 4"/>
          <p:cNvSpPr>
            <a:spLocks noGrp="1"/>
          </p:cNvSpPr>
          <p:nvPr>
            <p:ph type="sldNum" sz="quarter" idx="12"/>
          </p:nvPr>
        </p:nvSpPr>
        <p:spPr/>
        <p:txBody>
          <a:bodyPr/>
          <a:lstStyle/>
          <a:p>
            <a:fld id="{BE03C4D4-B0A8-3A44-9176-E33FCC6FB187}" type="slidenum">
              <a:rPr lang="en-AU" smtClean="0"/>
              <a:t>32</a:t>
            </a:fld>
            <a:endParaRPr lang="en-AU"/>
          </a:p>
        </p:txBody>
      </p:sp>
    </p:spTree>
    <p:extLst>
      <p:ext uri="{BB962C8B-B14F-4D97-AF65-F5344CB8AC3E}">
        <p14:creationId xmlns:p14="http://schemas.microsoft.com/office/powerpoint/2010/main" val="31497135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3C098E4-7D8B-460D-8711-53EAB8FFF944}"/>
              </a:ext>
            </a:extLst>
          </p:cNvPr>
          <p:cNvSpPr>
            <a:spLocks noGrp="1"/>
          </p:cNvSpPr>
          <p:nvPr>
            <p:ph type="subTitle" idx="1"/>
          </p:nvPr>
        </p:nvSpPr>
        <p:spPr>
          <a:xfrm>
            <a:off x="1828800" y="2966720"/>
            <a:ext cx="8534400" cy="2672080"/>
          </a:xfrm>
        </p:spPr>
        <p:txBody>
          <a:bodyPr/>
          <a:lstStyle/>
          <a:p>
            <a:r>
              <a:rPr lang="en-AU" b="1" dirty="0"/>
              <a:t>VINAKA VAKALEVU</a:t>
            </a:r>
          </a:p>
          <a:p>
            <a:endParaRPr lang="en-AU" dirty="0"/>
          </a:p>
          <a:p>
            <a:endParaRPr lang="en-AU" dirty="0"/>
          </a:p>
        </p:txBody>
      </p:sp>
      <p:sp>
        <p:nvSpPr>
          <p:cNvPr id="3" name="Slide Number Placeholder 2">
            <a:extLst>
              <a:ext uri="{FF2B5EF4-FFF2-40B4-BE49-F238E27FC236}">
                <a16:creationId xmlns:a16="http://schemas.microsoft.com/office/drawing/2014/main" id="{CB94299C-FB65-495E-9967-6D00E907B38B}"/>
              </a:ext>
            </a:extLst>
          </p:cNvPr>
          <p:cNvSpPr>
            <a:spLocks noGrp="1"/>
          </p:cNvSpPr>
          <p:nvPr>
            <p:ph type="sldNum" sz="quarter" idx="11"/>
          </p:nvPr>
        </p:nvSpPr>
        <p:spPr/>
        <p:txBody>
          <a:bodyPr/>
          <a:lstStyle/>
          <a:p>
            <a:fld id="{BE03C4D4-B0A8-3A44-9176-E33FCC6FB187}" type="slidenum">
              <a:rPr lang="en-AU" smtClean="0"/>
              <a:t>33</a:t>
            </a:fld>
            <a:endParaRPr lang="en-AU" dirty="0"/>
          </a:p>
        </p:txBody>
      </p:sp>
      <p:sp>
        <p:nvSpPr>
          <p:cNvPr id="4" name="Title 3">
            <a:extLst>
              <a:ext uri="{FF2B5EF4-FFF2-40B4-BE49-F238E27FC236}">
                <a16:creationId xmlns:a16="http://schemas.microsoft.com/office/drawing/2014/main" id="{663B6345-4C1B-4A91-BECF-3A56AFAE68A3}"/>
              </a:ext>
            </a:extLst>
          </p:cNvPr>
          <p:cNvSpPr>
            <a:spLocks noGrp="1"/>
          </p:cNvSpPr>
          <p:nvPr>
            <p:ph type="title"/>
          </p:nvPr>
        </p:nvSpPr>
        <p:spPr/>
        <p:txBody>
          <a:bodyPr/>
          <a:lstStyle/>
          <a:p>
            <a:r>
              <a:rPr lang="en-AU" dirty="0"/>
              <a:t>ADDITIONAL INFORMATION</a:t>
            </a:r>
          </a:p>
        </p:txBody>
      </p:sp>
    </p:spTree>
    <p:extLst>
      <p:ext uri="{BB962C8B-B14F-4D97-AF65-F5344CB8AC3E}">
        <p14:creationId xmlns:p14="http://schemas.microsoft.com/office/powerpoint/2010/main" val="2752467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AU" sz="3200" dirty="0"/>
              <a:t>HACCP Australia Fiji Limited </a:t>
            </a:r>
            <a:r>
              <a:rPr lang="mr-IN" sz="3200" dirty="0"/>
              <a:t>–</a:t>
            </a:r>
            <a:r>
              <a:rPr lang="en-AU" sz="3200" dirty="0"/>
              <a:t> Services Summary</a:t>
            </a:r>
          </a:p>
        </p:txBody>
      </p:sp>
      <p:sp>
        <p:nvSpPr>
          <p:cNvPr id="3" name="Content Placeholder 2"/>
          <p:cNvSpPr>
            <a:spLocks noGrp="1"/>
          </p:cNvSpPr>
          <p:nvPr>
            <p:ph idx="1"/>
          </p:nvPr>
        </p:nvSpPr>
        <p:spPr>
          <a:xfrm>
            <a:off x="1528238" y="1822656"/>
            <a:ext cx="10411878" cy="4007251"/>
          </a:xfrm>
        </p:spPr>
        <p:txBody>
          <a:bodyPr wrap="square">
            <a:spAutoFit/>
          </a:bodyPr>
          <a:lstStyle/>
          <a:p>
            <a:r>
              <a:rPr lang="en-US" sz="2400" dirty="0"/>
              <a:t>Food Safety Programs </a:t>
            </a:r>
            <a:r>
              <a:rPr lang="mr-IN" sz="2400" dirty="0"/>
              <a:t>–</a:t>
            </a:r>
            <a:r>
              <a:rPr lang="en-US" sz="2400" dirty="0"/>
              <a:t> development &amp; implementation </a:t>
            </a:r>
            <a:endParaRPr lang="en-AU" sz="2400" dirty="0"/>
          </a:p>
          <a:p>
            <a:r>
              <a:rPr lang="en-US" sz="2400" dirty="0"/>
              <a:t>CCP Food Safety Monitoring Systems (HACCP Lite)</a:t>
            </a:r>
            <a:endParaRPr lang="en-AU" sz="2400" dirty="0"/>
          </a:p>
          <a:p>
            <a:r>
              <a:rPr lang="en-US" sz="2400" dirty="0"/>
              <a:t>Auditing and certification</a:t>
            </a:r>
            <a:endParaRPr lang="en-AU" sz="2400" dirty="0"/>
          </a:p>
          <a:p>
            <a:r>
              <a:rPr lang="en-US" sz="2400" dirty="0"/>
              <a:t>Training</a:t>
            </a:r>
            <a:endParaRPr lang="en-AU" sz="2400" dirty="0"/>
          </a:p>
          <a:p>
            <a:r>
              <a:rPr lang="en-US" sz="2400" dirty="0"/>
              <a:t>Consultancy</a:t>
            </a:r>
            <a:endParaRPr lang="en-AU" sz="2400" dirty="0"/>
          </a:p>
          <a:p>
            <a:r>
              <a:rPr lang="en-US" sz="2400" dirty="0"/>
              <a:t>Vendor Quality Assurance or Supplier Management Systems</a:t>
            </a:r>
            <a:endParaRPr lang="en-AU" sz="2400" dirty="0"/>
          </a:p>
          <a:p>
            <a:r>
              <a:rPr lang="en-US" sz="2400" dirty="0"/>
              <a:t>Certification of Food Safe Equipment, Materials</a:t>
            </a:r>
            <a:endParaRPr lang="en-AU" sz="2400" dirty="0"/>
          </a:p>
          <a:p>
            <a:r>
              <a:rPr lang="en-US" sz="2400" dirty="0"/>
              <a:t>Food Safety Bulletins </a:t>
            </a:r>
            <a:endParaRPr lang="en-AU" sz="2400" dirty="0"/>
          </a:p>
          <a:p>
            <a:r>
              <a:rPr lang="en-US" sz="2400" dirty="0"/>
              <a:t>Non GMO (genetically modified organisms) Certifications</a:t>
            </a:r>
            <a:r>
              <a:rPr lang="en-US" sz="2400" b="1" dirty="0"/>
              <a:t>.</a:t>
            </a:r>
            <a:endParaRPr lang="en-AU" sz="2400" dirty="0"/>
          </a:p>
        </p:txBody>
      </p:sp>
      <p:sp>
        <p:nvSpPr>
          <p:cNvPr id="6" name="Slide Number Placeholder 5"/>
          <p:cNvSpPr>
            <a:spLocks noGrp="1"/>
          </p:cNvSpPr>
          <p:nvPr>
            <p:ph type="sldNum" sz="quarter" idx="12"/>
          </p:nvPr>
        </p:nvSpPr>
        <p:spPr/>
        <p:txBody>
          <a:bodyPr/>
          <a:lstStyle/>
          <a:p>
            <a:fld id="{BE03C4D4-B0A8-3A44-9176-E33FCC6FB187}" type="slidenum">
              <a:rPr lang="en-AU" smtClean="0"/>
              <a:t>34</a:t>
            </a:fld>
            <a:endParaRPr lang="en-AU"/>
          </a:p>
        </p:txBody>
      </p:sp>
    </p:spTree>
    <p:extLst>
      <p:ext uri="{BB962C8B-B14F-4D97-AF65-F5344CB8AC3E}">
        <p14:creationId xmlns:p14="http://schemas.microsoft.com/office/powerpoint/2010/main" val="4268261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CCP Food Safety Monitoring Systems (HACCP Lite)</a:t>
            </a:r>
            <a:endParaRPr lang="en-AU" sz="2800" dirty="0"/>
          </a:p>
        </p:txBody>
      </p:sp>
      <p:sp>
        <p:nvSpPr>
          <p:cNvPr id="3" name="Content Placeholder 2"/>
          <p:cNvSpPr>
            <a:spLocks noGrp="1"/>
          </p:cNvSpPr>
          <p:nvPr>
            <p:ph idx="1"/>
          </p:nvPr>
        </p:nvSpPr>
        <p:spPr/>
        <p:txBody>
          <a:bodyPr/>
          <a:lstStyle/>
          <a:p>
            <a:r>
              <a:rPr lang="en-AU" dirty="0"/>
              <a:t>Specifically designed for Restaurant and Catering operations.</a:t>
            </a:r>
          </a:p>
          <a:p>
            <a:r>
              <a:rPr lang="en-AU" dirty="0"/>
              <a:t>Simplified and focussed systems</a:t>
            </a:r>
          </a:p>
          <a:p>
            <a:pPr lvl="1"/>
            <a:r>
              <a:rPr lang="en-AU" dirty="0"/>
              <a:t>Make training and implementation easier.</a:t>
            </a:r>
          </a:p>
          <a:p>
            <a:pPr lvl="1"/>
            <a:r>
              <a:rPr lang="en-AU" dirty="0"/>
              <a:t>Supported by a simplified manual</a:t>
            </a:r>
          </a:p>
          <a:p>
            <a:pPr lvl="1"/>
            <a:endParaRPr lang="en-AU" dirty="0"/>
          </a:p>
          <a:p>
            <a:r>
              <a:rPr lang="en-AU" dirty="0"/>
              <a:t>On line manual also available </a:t>
            </a:r>
          </a:p>
          <a:p>
            <a:r>
              <a:rPr lang="en-AU" dirty="0"/>
              <a:t>Electronic documents and records systems also available</a:t>
            </a:r>
          </a:p>
        </p:txBody>
      </p:sp>
      <p:sp>
        <p:nvSpPr>
          <p:cNvPr id="5" name="Slide Number Placeholder 4"/>
          <p:cNvSpPr>
            <a:spLocks noGrp="1"/>
          </p:cNvSpPr>
          <p:nvPr>
            <p:ph type="sldNum" sz="quarter" idx="12"/>
          </p:nvPr>
        </p:nvSpPr>
        <p:spPr/>
        <p:txBody>
          <a:bodyPr/>
          <a:lstStyle/>
          <a:p>
            <a:fld id="{BE03C4D4-B0A8-3A44-9176-E33FCC6FB187}" type="slidenum">
              <a:rPr lang="en-AU" smtClean="0"/>
              <a:t>35</a:t>
            </a:fld>
            <a:endParaRPr lang="en-AU"/>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5754" y="2673723"/>
            <a:ext cx="4013200" cy="2197100"/>
          </a:xfrm>
          <a:prstGeom prst="rect">
            <a:avLst/>
          </a:prstGeom>
        </p:spPr>
      </p:pic>
    </p:spTree>
    <p:extLst>
      <p:ext uri="{BB962C8B-B14F-4D97-AF65-F5344CB8AC3E}">
        <p14:creationId xmlns:p14="http://schemas.microsoft.com/office/powerpoint/2010/main" val="15921474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399" y="533399"/>
            <a:ext cx="10196835" cy="970281"/>
          </a:xfrm>
        </p:spPr>
        <p:txBody>
          <a:bodyPr/>
          <a:lstStyle/>
          <a:p>
            <a:r>
              <a:rPr lang="en-US" sz="3200" dirty="0"/>
              <a:t>Food Safety Programs </a:t>
            </a:r>
            <a:r>
              <a:rPr lang="mr-IN" sz="3200" dirty="0"/>
              <a:t>–</a:t>
            </a:r>
            <a:r>
              <a:rPr lang="en-US" sz="3200" dirty="0"/>
              <a:t> development &amp; implementation </a:t>
            </a:r>
            <a:endParaRPr lang="en-AU" sz="3200" dirty="0"/>
          </a:p>
        </p:txBody>
      </p:sp>
      <p:sp>
        <p:nvSpPr>
          <p:cNvPr id="3" name="Content Placeholder 2"/>
          <p:cNvSpPr>
            <a:spLocks noGrp="1"/>
          </p:cNvSpPr>
          <p:nvPr>
            <p:ph idx="1"/>
          </p:nvPr>
        </p:nvSpPr>
        <p:spPr>
          <a:xfrm>
            <a:off x="310551" y="1822657"/>
            <a:ext cx="11629566" cy="4501944"/>
          </a:xfrm>
        </p:spPr>
        <p:txBody>
          <a:bodyPr>
            <a:normAutofit fontScale="77500" lnSpcReduction="20000"/>
          </a:bodyPr>
          <a:lstStyle/>
          <a:p>
            <a:r>
              <a:rPr lang="en-GB" dirty="0"/>
              <a:t>Systems have been developed across all industries and food types.</a:t>
            </a:r>
          </a:p>
          <a:p>
            <a:pPr lvl="1"/>
            <a:r>
              <a:rPr lang="en-GB" dirty="0"/>
              <a:t>Agricultural and Farm based including meat, vegetables, seafood, Dairy</a:t>
            </a:r>
          </a:p>
          <a:p>
            <a:pPr lvl="1"/>
            <a:r>
              <a:rPr lang="en-GB" dirty="0"/>
              <a:t>Manufacturing, fermented foods and Beverages</a:t>
            </a:r>
          </a:p>
          <a:p>
            <a:pPr lvl="1"/>
            <a:r>
              <a:rPr lang="en-GB" dirty="0"/>
              <a:t>Warehousing and distribution</a:t>
            </a:r>
          </a:p>
          <a:p>
            <a:pPr lvl="1"/>
            <a:r>
              <a:rPr lang="en-GB" dirty="0"/>
              <a:t>Restaurant Catering and hospitality</a:t>
            </a:r>
          </a:p>
          <a:p>
            <a:pPr lvl="1"/>
            <a:r>
              <a:rPr lang="en-GB" dirty="0"/>
              <a:t>Non food Support industries and packaging</a:t>
            </a:r>
          </a:p>
          <a:p>
            <a:pPr lvl="1"/>
            <a:endParaRPr lang="en-GB" dirty="0"/>
          </a:p>
          <a:p>
            <a:r>
              <a:rPr lang="en-GB" dirty="0"/>
              <a:t>Proven Systematic approach to system development and implementation</a:t>
            </a:r>
          </a:p>
          <a:p>
            <a:pPr lvl="1"/>
            <a:r>
              <a:rPr lang="en-GB" dirty="0"/>
              <a:t>HACCP systems - needs analysis, documentation development &amp; implementation </a:t>
            </a:r>
          </a:p>
          <a:p>
            <a:pPr lvl="1"/>
            <a:r>
              <a:rPr lang="en-GB" dirty="0"/>
              <a:t>HACCP systems training</a:t>
            </a:r>
          </a:p>
          <a:p>
            <a:pPr lvl="1"/>
            <a:r>
              <a:rPr lang="en-GB" dirty="0"/>
              <a:t>HACCP Systems Auditing &amp; Certification</a:t>
            </a:r>
          </a:p>
          <a:p>
            <a:pPr lvl="1"/>
            <a:r>
              <a:rPr lang="en-GB" dirty="0"/>
              <a:t>HACCP System Reviews, and continuous improvement</a:t>
            </a:r>
          </a:p>
        </p:txBody>
      </p:sp>
      <p:sp>
        <p:nvSpPr>
          <p:cNvPr id="5" name="Slide Number Placeholder 4"/>
          <p:cNvSpPr>
            <a:spLocks noGrp="1"/>
          </p:cNvSpPr>
          <p:nvPr>
            <p:ph type="sldNum" sz="quarter" idx="12"/>
          </p:nvPr>
        </p:nvSpPr>
        <p:spPr/>
        <p:txBody>
          <a:bodyPr/>
          <a:lstStyle/>
          <a:p>
            <a:fld id="{BE03C4D4-B0A8-3A44-9176-E33FCC6FB187}" type="slidenum">
              <a:rPr lang="en-AU" smtClean="0"/>
              <a:t>36</a:t>
            </a:fld>
            <a:endParaRPr lang="en-AU"/>
          </a:p>
        </p:txBody>
      </p:sp>
    </p:spTree>
    <p:extLst>
      <p:ext uri="{BB962C8B-B14F-4D97-AF65-F5344CB8AC3E}">
        <p14:creationId xmlns:p14="http://schemas.microsoft.com/office/powerpoint/2010/main" val="24679348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CCP Food Safety Monitoring Systems </a:t>
            </a:r>
            <a:br>
              <a:rPr lang="en-US" sz="3200" dirty="0"/>
            </a:br>
            <a:r>
              <a:rPr lang="en-US" sz="3200" dirty="0"/>
              <a:t>(HACCP Lite)</a:t>
            </a:r>
            <a:endParaRPr lang="en-AU" sz="3200" dirty="0"/>
          </a:p>
        </p:txBody>
      </p:sp>
      <p:sp>
        <p:nvSpPr>
          <p:cNvPr id="3" name="Content Placeholder 2"/>
          <p:cNvSpPr>
            <a:spLocks noGrp="1"/>
          </p:cNvSpPr>
          <p:nvPr>
            <p:ph idx="1"/>
          </p:nvPr>
        </p:nvSpPr>
        <p:spPr/>
        <p:txBody>
          <a:bodyPr/>
          <a:lstStyle/>
          <a:p>
            <a:r>
              <a:rPr lang="en-AU" dirty="0"/>
              <a:t>Specifically designed for Restaurant and Catering operations.</a:t>
            </a:r>
          </a:p>
          <a:p>
            <a:r>
              <a:rPr lang="en-AU" dirty="0"/>
              <a:t>Simplified and focussed systems</a:t>
            </a:r>
          </a:p>
          <a:p>
            <a:pPr lvl="1"/>
            <a:r>
              <a:rPr lang="en-AU" dirty="0"/>
              <a:t>Make training and implementation easier.</a:t>
            </a:r>
          </a:p>
          <a:p>
            <a:pPr lvl="1"/>
            <a:r>
              <a:rPr lang="en-AU" dirty="0"/>
              <a:t>Supported by a simplified manual</a:t>
            </a:r>
          </a:p>
          <a:p>
            <a:pPr lvl="1"/>
            <a:endParaRPr lang="en-AU" dirty="0"/>
          </a:p>
          <a:p>
            <a:r>
              <a:rPr lang="en-AU" dirty="0"/>
              <a:t>On line manual also available </a:t>
            </a:r>
          </a:p>
          <a:p>
            <a:r>
              <a:rPr lang="en-AU" dirty="0"/>
              <a:t>Electronic documents and records systems also available</a:t>
            </a:r>
          </a:p>
        </p:txBody>
      </p:sp>
      <p:sp>
        <p:nvSpPr>
          <p:cNvPr id="5" name="Slide Number Placeholder 4"/>
          <p:cNvSpPr>
            <a:spLocks noGrp="1"/>
          </p:cNvSpPr>
          <p:nvPr>
            <p:ph type="sldNum" sz="quarter" idx="12"/>
          </p:nvPr>
        </p:nvSpPr>
        <p:spPr/>
        <p:txBody>
          <a:bodyPr/>
          <a:lstStyle/>
          <a:p>
            <a:fld id="{BE03C4D4-B0A8-3A44-9176-E33FCC6FB187}" type="slidenum">
              <a:rPr lang="en-AU" smtClean="0"/>
              <a:t>37</a:t>
            </a:fld>
            <a:endParaRPr lang="en-AU"/>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5754" y="2673723"/>
            <a:ext cx="4013200" cy="2197100"/>
          </a:xfrm>
          <a:prstGeom prst="rect">
            <a:avLst/>
          </a:prstGeom>
        </p:spPr>
      </p:pic>
    </p:spTree>
    <p:extLst>
      <p:ext uri="{BB962C8B-B14F-4D97-AF65-F5344CB8AC3E}">
        <p14:creationId xmlns:p14="http://schemas.microsoft.com/office/powerpoint/2010/main" val="31982133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85248" y="147781"/>
            <a:ext cx="6508375" cy="6634019"/>
          </a:xfrm>
        </p:spPr>
      </p:pic>
      <p:sp>
        <p:nvSpPr>
          <p:cNvPr id="5" name="Slide Number Placeholder 4"/>
          <p:cNvSpPr>
            <a:spLocks noGrp="1"/>
          </p:cNvSpPr>
          <p:nvPr>
            <p:ph type="sldNum" sz="quarter" idx="12"/>
          </p:nvPr>
        </p:nvSpPr>
        <p:spPr/>
        <p:txBody>
          <a:bodyPr/>
          <a:lstStyle/>
          <a:p>
            <a:fld id="{BE03C4D4-B0A8-3A44-9176-E33FCC6FB187}" type="slidenum">
              <a:rPr lang="en-AU" smtClean="0"/>
              <a:t>38</a:t>
            </a:fld>
            <a:endParaRPr lang="en-AU"/>
          </a:p>
        </p:txBody>
      </p:sp>
    </p:spTree>
    <p:extLst>
      <p:ext uri="{BB962C8B-B14F-4D97-AF65-F5344CB8AC3E}">
        <p14:creationId xmlns:p14="http://schemas.microsoft.com/office/powerpoint/2010/main" val="121675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2589" y="129539"/>
            <a:ext cx="8686800" cy="6652261"/>
          </a:xfrm>
        </p:spPr>
      </p:pic>
      <p:sp>
        <p:nvSpPr>
          <p:cNvPr id="5" name="Slide Number Placeholder 4"/>
          <p:cNvSpPr>
            <a:spLocks noGrp="1"/>
          </p:cNvSpPr>
          <p:nvPr>
            <p:ph type="sldNum" sz="quarter" idx="12"/>
          </p:nvPr>
        </p:nvSpPr>
        <p:spPr/>
        <p:txBody>
          <a:bodyPr/>
          <a:lstStyle/>
          <a:p>
            <a:fld id="{BE03C4D4-B0A8-3A44-9176-E33FCC6FB187}" type="slidenum">
              <a:rPr lang="en-AU" smtClean="0"/>
              <a:t>39</a:t>
            </a:fld>
            <a:endParaRPr lang="en-AU"/>
          </a:p>
        </p:txBody>
      </p:sp>
    </p:spTree>
    <p:extLst>
      <p:ext uri="{BB962C8B-B14F-4D97-AF65-F5344CB8AC3E}">
        <p14:creationId xmlns:p14="http://schemas.microsoft.com/office/powerpoint/2010/main" val="1235735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3AF28-0444-4BD4-BF3C-6F60B8751BBD}"/>
              </a:ext>
            </a:extLst>
          </p:cNvPr>
          <p:cNvSpPr>
            <a:spLocks noGrp="1"/>
          </p:cNvSpPr>
          <p:nvPr>
            <p:ph type="title"/>
          </p:nvPr>
        </p:nvSpPr>
        <p:spPr>
          <a:xfrm>
            <a:off x="1483360" y="870055"/>
            <a:ext cx="9870440" cy="592986"/>
          </a:xfrm>
        </p:spPr>
        <p:txBody>
          <a:bodyPr>
            <a:normAutofit/>
          </a:bodyPr>
          <a:lstStyle/>
          <a:p>
            <a:r>
              <a:rPr lang="en-AU" sz="3200" dirty="0"/>
              <a:t>White sandy beaches and friendly island smiles                                                         </a:t>
            </a:r>
          </a:p>
        </p:txBody>
      </p:sp>
      <p:pic>
        <p:nvPicPr>
          <p:cNvPr id="4" name="Content Placeholder 4">
            <a:extLst>
              <a:ext uri="{FF2B5EF4-FFF2-40B4-BE49-F238E27FC236}">
                <a16:creationId xmlns:a16="http://schemas.microsoft.com/office/drawing/2014/main" id="{531E37B4-5F19-4810-909A-5E237A2D19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1716229"/>
            <a:ext cx="6023428" cy="4271717"/>
          </a:xfrm>
          <a:prstGeom prst="rect">
            <a:avLst/>
          </a:prstGeom>
        </p:spPr>
      </p:pic>
      <p:pic>
        <p:nvPicPr>
          <p:cNvPr id="6" name="Picture 5" descr="A person standing on top of a sandy beach&#10;&#10;Description generated with very high confidence">
            <a:extLst>
              <a:ext uri="{FF2B5EF4-FFF2-40B4-BE49-F238E27FC236}">
                <a16:creationId xmlns:a16="http://schemas.microsoft.com/office/drawing/2014/main" id="{3B6A194B-0B6E-475E-B226-F9AE5DF38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898" y="1716228"/>
            <a:ext cx="5862822" cy="4271717"/>
          </a:xfrm>
          <a:prstGeom prst="rect">
            <a:avLst/>
          </a:prstGeom>
        </p:spPr>
      </p:pic>
    </p:spTree>
    <p:extLst>
      <p:ext uri="{BB962C8B-B14F-4D97-AF65-F5344CB8AC3E}">
        <p14:creationId xmlns:p14="http://schemas.microsoft.com/office/powerpoint/2010/main" val="10067988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272" y="1876860"/>
            <a:ext cx="12129728" cy="3362951"/>
          </a:xfrm>
        </p:spPr>
      </p:pic>
      <p:sp>
        <p:nvSpPr>
          <p:cNvPr id="4" name="Date Placeholder 3"/>
          <p:cNvSpPr>
            <a:spLocks noGrp="1"/>
          </p:cNvSpPr>
          <p:nvPr>
            <p:ph type="dt" sz="half" idx="4294967295"/>
          </p:nvPr>
        </p:nvSpPr>
        <p:spPr>
          <a:xfrm>
            <a:off x="1219200" y="6324600"/>
            <a:ext cx="2540000" cy="457200"/>
          </a:xfrm>
          <a:prstGeom prst="rect">
            <a:avLst/>
          </a:prstGeom>
        </p:spPr>
        <p:txBody>
          <a:bodyPr/>
          <a:lstStyle/>
          <a:p>
            <a:r>
              <a:rPr lang="en-AU"/>
              <a:t>2017</a:t>
            </a:r>
          </a:p>
        </p:txBody>
      </p:sp>
      <p:sp>
        <p:nvSpPr>
          <p:cNvPr id="5" name="Slide Number Placeholder 4"/>
          <p:cNvSpPr>
            <a:spLocks noGrp="1"/>
          </p:cNvSpPr>
          <p:nvPr>
            <p:ph type="sldNum" sz="quarter" idx="12"/>
          </p:nvPr>
        </p:nvSpPr>
        <p:spPr/>
        <p:txBody>
          <a:bodyPr/>
          <a:lstStyle/>
          <a:p>
            <a:fld id="{BE03C4D4-B0A8-3A44-9176-E33FCC6FB187}" type="slidenum">
              <a:rPr lang="en-AU" smtClean="0"/>
              <a:t>40</a:t>
            </a:fld>
            <a:endParaRPr lang="en-AU"/>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936" y="5493757"/>
            <a:ext cx="10058400" cy="1188825"/>
          </a:xfrm>
          <a:prstGeom prst="rect">
            <a:avLst/>
          </a:prstGeom>
        </p:spPr>
      </p:pic>
    </p:spTree>
    <p:extLst>
      <p:ext uri="{BB962C8B-B14F-4D97-AF65-F5344CB8AC3E}">
        <p14:creationId xmlns:p14="http://schemas.microsoft.com/office/powerpoint/2010/main" val="16806597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19332"/>
            <a:ext cx="12192000" cy="3423240"/>
          </a:xfrm>
        </p:spPr>
      </p:pic>
      <p:sp>
        <p:nvSpPr>
          <p:cNvPr id="5" name="Slide Number Placeholder 4"/>
          <p:cNvSpPr>
            <a:spLocks noGrp="1"/>
          </p:cNvSpPr>
          <p:nvPr>
            <p:ph type="sldNum" sz="quarter" idx="12"/>
          </p:nvPr>
        </p:nvSpPr>
        <p:spPr/>
        <p:txBody>
          <a:bodyPr/>
          <a:lstStyle/>
          <a:p>
            <a:fld id="{BE03C4D4-B0A8-3A44-9176-E33FCC6FB187}" type="slidenum">
              <a:rPr lang="en-AU" smtClean="0"/>
              <a:t>41</a:t>
            </a:fld>
            <a:endParaRPr lang="en-AU"/>
          </a:p>
        </p:txBody>
      </p:sp>
    </p:spTree>
    <p:extLst>
      <p:ext uri="{BB962C8B-B14F-4D97-AF65-F5344CB8AC3E}">
        <p14:creationId xmlns:p14="http://schemas.microsoft.com/office/powerpoint/2010/main" val="8210311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Auditing and certification</a:t>
            </a:r>
            <a:endParaRPr lang="en-AU" dirty="0"/>
          </a:p>
        </p:txBody>
      </p:sp>
      <p:sp>
        <p:nvSpPr>
          <p:cNvPr id="3" name="Content Placeholder 2"/>
          <p:cNvSpPr>
            <a:spLocks noGrp="1"/>
          </p:cNvSpPr>
          <p:nvPr>
            <p:ph idx="1"/>
          </p:nvPr>
        </p:nvSpPr>
        <p:spPr/>
        <p:txBody>
          <a:bodyPr/>
          <a:lstStyle/>
          <a:p>
            <a:r>
              <a:rPr lang="en-AU" dirty="0"/>
              <a:t>Certification to International Codex Standard</a:t>
            </a:r>
          </a:p>
          <a:p>
            <a:pPr lvl="1"/>
            <a:r>
              <a:rPr lang="en-GB" dirty="0"/>
              <a:t>HACCP - Codex Alimentarius Alinorm 97-13A</a:t>
            </a:r>
          </a:p>
          <a:p>
            <a:r>
              <a:rPr lang="en-AU" dirty="0"/>
              <a:t>Qualified </a:t>
            </a:r>
            <a:r>
              <a:rPr lang="mr-IN" dirty="0"/>
              <a:t>–</a:t>
            </a:r>
            <a:r>
              <a:rPr lang="en-AU" dirty="0"/>
              <a:t> RABQSA Exemplar </a:t>
            </a:r>
            <a:r>
              <a:rPr lang="mr-IN" dirty="0"/>
              <a:t>–</a:t>
            </a:r>
            <a:r>
              <a:rPr lang="en-AU" dirty="0"/>
              <a:t> Auditors</a:t>
            </a:r>
          </a:p>
          <a:p>
            <a:pPr lvl="1"/>
            <a:r>
              <a:rPr lang="en-AU" dirty="0"/>
              <a:t>Considerable experience and capability across all food sectors and industries</a:t>
            </a:r>
          </a:p>
          <a:p>
            <a:r>
              <a:rPr lang="en-GB" dirty="0"/>
              <a:t>Our practical and common sense approach to food safety auditing is a feature of our highly qualified staff </a:t>
            </a:r>
          </a:p>
          <a:p>
            <a:pPr lvl="1"/>
            <a:r>
              <a:rPr lang="en-GB" dirty="0"/>
              <a:t>Excellent support from HACCP Australia Team members </a:t>
            </a:r>
            <a:r>
              <a:rPr lang="en-AU" dirty="0"/>
              <a:t> </a:t>
            </a:r>
          </a:p>
        </p:txBody>
      </p:sp>
      <p:sp>
        <p:nvSpPr>
          <p:cNvPr id="5" name="Slide Number Placeholder 4"/>
          <p:cNvSpPr>
            <a:spLocks noGrp="1"/>
          </p:cNvSpPr>
          <p:nvPr>
            <p:ph type="sldNum" sz="quarter" idx="12"/>
          </p:nvPr>
        </p:nvSpPr>
        <p:spPr/>
        <p:txBody>
          <a:bodyPr/>
          <a:lstStyle/>
          <a:p>
            <a:fld id="{BE03C4D4-B0A8-3A44-9176-E33FCC6FB187}" type="slidenum">
              <a:rPr lang="en-AU" smtClean="0"/>
              <a:t>42</a:t>
            </a:fld>
            <a:endParaRPr lang="en-AU"/>
          </a:p>
        </p:txBody>
      </p:sp>
    </p:spTree>
    <p:extLst>
      <p:ext uri="{BB962C8B-B14F-4D97-AF65-F5344CB8AC3E}">
        <p14:creationId xmlns:p14="http://schemas.microsoft.com/office/powerpoint/2010/main" val="15752110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a:t>
            </a:r>
            <a:endParaRPr lang="en-AU" dirty="0"/>
          </a:p>
        </p:txBody>
      </p:sp>
      <p:sp>
        <p:nvSpPr>
          <p:cNvPr id="3" name="Content Placeholder 2"/>
          <p:cNvSpPr>
            <a:spLocks noGrp="1"/>
          </p:cNvSpPr>
          <p:nvPr>
            <p:ph idx="1"/>
          </p:nvPr>
        </p:nvSpPr>
        <p:spPr>
          <a:xfrm>
            <a:off x="1219199" y="1899920"/>
            <a:ext cx="10720917" cy="4597134"/>
          </a:xfrm>
        </p:spPr>
        <p:txBody>
          <a:bodyPr>
            <a:normAutofit/>
          </a:bodyPr>
          <a:lstStyle/>
          <a:p>
            <a:pPr marL="0" indent="0">
              <a:buNone/>
            </a:pPr>
            <a:r>
              <a:rPr lang="en-GB" sz="2400" dirty="0"/>
              <a:t>Training is the life blood of ensuring that our clients understand and implement HACCP in the correct manner.   </a:t>
            </a:r>
          </a:p>
          <a:p>
            <a:r>
              <a:rPr lang="en-GB" sz="2400" dirty="0"/>
              <a:t>Excellent interactive training is provided with every system implementation </a:t>
            </a:r>
            <a:r>
              <a:rPr lang="en-GB" sz="2400" b="1" u="sng" dirty="0"/>
              <a:t>including Taylor made training</a:t>
            </a:r>
          </a:p>
          <a:p>
            <a:r>
              <a:rPr lang="en-GB" sz="2400" dirty="0"/>
              <a:t>Additional Training also available for the following</a:t>
            </a:r>
          </a:p>
          <a:p>
            <a:pPr lvl="1"/>
            <a:r>
              <a:rPr lang="en-AU" sz="2400" dirty="0"/>
              <a:t>HACCP Training at all levels</a:t>
            </a:r>
          </a:p>
          <a:p>
            <a:pPr lvl="1"/>
            <a:r>
              <a:rPr lang="en-GB" sz="2400" dirty="0"/>
              <a:t>GMP &amp; Hygiene Training (Glitterbug Training)</a:t>
            </a:r>
          </a:p>
          <a:p>
            <a:pPr lvl="1"/>
            <a:r>
              <a:rPr lang="en-AU" sz="2400" dirty="0"/>
              <a:t>Cleaning &amp; Sanitation</a:t>
            </a:r>
          </a:p>
          <a:p>
            <a:pPr lvl="1"/>
            <a:r>
              <a:rPr lang="en-AU" sz="2400" dirty="0"/>
              <a:t>BRC or ISO 22000 Training on request </a:t>
            </a:r>
          </a:p>
        </p:txBody>
      </p:sp>
      <p:sp>
        <p:nvSpPr>
          <p:cNvPr id="5" name="Slide Number Placeholder 4"/>
          <p:cNvSpPr>
            <a:spLocks noGrp="1"/>
          </p:cNvSpPr>
          <p:nvPr>
            <p:ph type="sldNum" sz="quarter" idx="12"/>
          </p:nvPr>
        </p:nvSpPr>
        <p:spPr/>
        <p:txBody>
          <a:bodyPr/>
          <a:lstStyle/>
          <a:p>
            <a:fld id="{BE03C4D4-B0A8-3A44-9176-E33FCC6FB187}" type="slidenum">
              <a:rPr lang="en-AU" smtClean="0"/>
              <a:t>43</a:t>
            </a:fld>
            <a:endParaRPr lang="en-AU"/>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9460" y="3806801"/>
            <a:ext cx="2150658" cy="2975000"/>
          </a:xfrm>
          <a:prstGeom prst="rect">
            <a:avLst/>
          </a:prstGeom>
        </p:spPr>
      </p:pic>
    </p:spTree>
    <p:extLst>
      <p:ext uri="{BB962C8B-B14F-4D97-AF65-F5344CB8AC3E}">
        <p14:creationId xmlns:p14="http://schemas.microsoft.com/office/powerpoint/2010/main" val="3932465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  Consultancy</a:t>
            </a:r>
            <a:endParaRPr lang="en-AU" sz="3200" dirty="0"/>
          </a:p>
        </p:txBody>
      </p:sp>
      <p:sp>
        <p:nvSpPr>
          <p:cNvPr id="3" name="Content Placeholder 2"/>
          <p:cNvSpPr>
            <a:spLocks noGrp="1"/>
          </p:cNvSpPr>
          <p:nvPr>
            <p:ph idx="1"/>
          </p:nvPr>
        </p:nvSpPr>
        <p:spPr>
          <a:xfrm>
            <a:off x="1005839" y="1822656"/>
            <a:ext cx="10934277" cy="4801167"/>
          </a:xfrm>
        </p:spPr>
        <p:txBody>
          <a:bodyPr>
            <a:normAutofit fontScale="85000" lnSpcReduction="20000"/>
          </a:bodyPr>
          <a:lstStyle/>
          <a:p>
            <a:r>
              <a:rPr lang="en-AU" dirty="0"/>
              <a:t>All Food industry Consulting available </a:t>
            </a:r>
          </a:p>
          <a:p>
            <a:pPr lvl="1"/>
            <a:r>
              <a:rPr lang="en-GB" dirty="0"/>
              <a:t>Food Label development and compliance analysis</a:t>
            </a:r>
          </a:p>
          <a:p>
            <a:pPr lvl="1"/>
            <a:r>
              <a:rPr lang="en-GB" dirty="0"/>
              <a:t>Product Recall</a:t>
            </a:r>
          </a:p>
          <a:p>
            <a:pPr lvl="1"/>
            <a:r>
              <a:rPr lang="en-GB" dirty="0"/>
              <a:t>Expert Witness and litigation</a:t>
            </a:r>
          </a:p>
          <a:p>
            <a:pPr lvl="1"/>
            <a:r>
              <a:rPr lang="en-GB" dirty="0"/>
              <a:t>Process plant design / Retail Fit out design</a:t>
            </a:r>
          </a:p>
          <a:p>
            <a:pPr lvl="1"/>
            <a:r>
              <a:rPr lang="en-GB" dirty="0"/>
              <a:t>Legislative interpretation, Listeria consultancy</a:t>
            </a:r>
          </a:p>
          <a:p>
            <a:pPr lvl="1"/>
            <a:r>
              <a:rPr lang="en-GB" dirty="0"/>
              <a:t>Process and manufacturing troubleshooting</a:t>
            </a:r>
          </a:p>
          <a:p>
            <a:pPr lvl="1"/>
            <a:r>
              <a:rPr lang="en-GB" dirty="0"/>
              <a:t>Microbiological interpretations</a:t>
            </a:r>
          </a:p>
          <a:p>
            <a:pPr marL="400050" lvl="1" indent="0">
              <a:buNone/>
            </a:pPr>
            <a:r>
              <a:rPr lang="en-GB" dirty="0"/>
              <a:t>Other consultancy work we are commissioned for includes;</a:t>
            </a:r>
            <a:br>
              <a:rPr lang="en-GB" dirty="0"/>
            </a:br>
            <a:r>
              <a:rPr lang="en-GB" dirty="0"/>
              <a:t>            • Risk Management</a:t>
            </a:r>
          </a:p>
          <a:p>
            <a:pPr marL="400050" lvl="1" indent="0">
              <a:buNone/>
            </a:pPr>
            <a:r>
              <a:rPr lang="en-GB" dirty="0"/>
              <a:t>            • Sensory Evaluation, Shelf life extension, Product Development</a:t>
            </a:r>
          </a:p>
          <a:p>
            <a:pPr marL="400050" lvl="1" indent="0">
              <a:buNone/>
            </a:pPr>
            <a:r>
              <a:rPr lang="en-GB" dirty="0"/>
              <a:t>            • Building / factory layout design &amp; approval sign-offs</a:t>
            </a:r>
          </a:p>
          <a:p>
            <a:pPr marL="400050" lvl="1" indent="0">
              <a:buNone/>
            </a:pPr>
            <a:r>
              <a:rPr lang="en-GB" dirty="0"/>
              <a:t>            • Quality Assurance systems</a:t>
            </a:r>
          </a:p>
          <a:p>
            <a:endParaRPr lang="en-AU" dirty="0"/>
          </a:p>
        </p:txBody>
      </p:sp>
      <p:sp>
        <p:nvSpPr>
          <p:cNvPr id="5" name="Slide Number Placeholder 4"/>
          <p:cNvSpPr>
            <a:spLocks noGrp="1"/>
          </p:cNvSpPr>
          <p:nvPr>
            <p:ph type="sldNum" sz="quarter" idx="12"/>
          </p:nvPr>
        </p:nvSpPr>
        <p:spPr/>
        <p:txBody>
          <a:bodyPr/>
          <a:lstStyle/>
          <a:p>
            <a:fld id="{BE03C4D4-B0A8-3A44-9176-E33FCC6FB187}" type="slidenum">
              <a:rPr lang="en-AU" smtClean="0"/>
              <a:t>44</a:t>
            </a:fld>
            <a:endParaRPr lang="en-AU"/>
          </a:p>
        </p:txBody>
      </p:sp>
    </p:spTree>
    <p:extLst>
      <p:ext uri="{BB962C8B-B14F-4D97-AF65-F5344CB8AC3E}">
        <p14:creationId xmlns:p14="http://schemas.microsoft.com/office/powerpoint/2010/main" val="14873823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Vendor Quality Assurance or Supplier Management Systems</a:t>
            </a:r>
            <a:endParaRPr lang="en-AU" sz="3200" dirty="0"/>
          </a:p>
        </p:txBody>
      </p:sp>
      <p:sp>
        <p:nvSpPr>
          <p:cNvPr id="3" name="Content Placeholder 2"/>
          <p:cNvSpPr>
            <a:spLocks noGrp="1"/>
          </p:cNvSpPr>
          <p:nvPr>
            <p:ph idx="1"/>
          </p:nvPr>
        </p:nvSpPr>
        <p:spPr>
          <a:xfrm>
            <a:off x="1310639" y="1822657"/>
            <a:ext cx="10629477" cy="4309856"/>
          </a:xfrm>
        </p:spPr>
        <p:txBody>
          <a:bodyPr/>
          <a:lstStyle/>
          <a:p>
            <a:r>
              <a:rPr lang="en-GB" dirty="0"/>
              <a:t>HACCP Australia now operates a third party VQA Administration scheme on behalf of our client organisations handling the compliance of suppliers in key expectations and manage corrective action requests and close-outs</a:t>
            </a:r>
          </a:p>
          <a:p>
            <a:r>
              <a:rPr lang="en-GB" dirty="0"/>
              <a:t>Assists organisations to manage their Supply chain</a:t>
            </a:r>
          </a:p>
          <a:p>
            <a:pPr lvl="1"/>
            <a:r>
              <a:rPr lang="en-GB" dirty="0"/>
              <a:t>Supplier specifications</a:t>
            </a:r>
          </a:p>
          <a:p>
            <a:pPr lvl="1"/>
            <a:r>
              <a:rPr lang="en-GB" dirty="0"/>
              <a:t>Supplier Audits</a:t>
            </a:r>
          </a:p>
          <a:p>
            <a:pPr lvl="1"/>
            <a:r>
              <a:rPr lang="en-GB" dirty="0"/>
              <a:t>Performance reporting</a:t>
            </a:r>
            <a:endParaRPr lang="en-AU" dirty="0"/>
          </a:p>
        </p:txBody>
      </p:sp>
      <p:sp>
        <p:nvSpPr>
          <p:cNvPr id="5" name="Slide Number Placeholder 4"/>
          <p:cNvSpPr>
            <a:spLocks noGrp="1"/>
          </p:cNvSpPr>
          <p:nvPr>
            <p:ph type="sldNum" sz="quarter" idx="12"/>
          </p:nvPr>
        </p:nvSpPr>
        <p:spPr/>
        <p:txBody>
          <a:bodyPr/>
          <a:lstStyle/>
          <a:p>
            <a:fld id="{BE03C4D4-B0A8-3A44-9176-E33FCC6FB187}" type="slidenum">
              <a:rPr lang="en-AU" smtClean="0"/>
              <a:t>45</a:t>
            </a:fld>
            <a:endParaRPr lang="en-AU"/>
          </a:p>
        </p:txBody>
      </p:sp>
    </p:spTree>
    <p:extLst>
      <p:ext uri="{BB962C8B-B14F-4D97-AF65-F5344CB8AC3E}">
        <p14:creationId xmlns:p14="http://schemas.microsoft.com/office/powerpoint/2010/main" val="17254549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Certification of Food Safe Equipment, Materials</a:t>
            </a:r>
            <a:endParaRPr lang="en-AU" sz="3200" dirty="0"/>
          </a:p>
        </p:txBody>
      </p:sp>
      <p:sp>
        <p:nvSpPr>
          <p:cNvPr id="3" name="Content Placeholder 2"/>
          <p:cNvSpPr>
            <a:spLocks noGrp="1"/>
          </p:cNvSpPr>
          <p:nvPr>
            <p:ph idx="1"/>
          </p:nvPr>
        </p:nvSpPr>
        <p:spPr>
          <a:xfrm>
            <a:off x="278928" y="2716307"/>
            <a:ext cx="8458542" cy="4065494"/>
          </a:xfrm>
        </p:spPr>
        <p:txBody>
          <a:bodyPr>
            <a:normAutofit/>
          </a:bodyPr>
          <a:lstStyle/>
          <a:p>
            <a:endParaRPr lang="en-GB" dirty="0"/>
          </a:p>
          <a:p>
            <a:r>
              <a:rPr lang="en-GB" dirty="0"/>
              <a:t>As shown by the extensive list on our web site </a:t>
            </a:r>
            <a:r>
              <a:rPr lang="en-GB" sz="2600" dirty="0">
                <a:hlinkClick r:id="rId2"/>
              </a:rPr>
              <a:t>http://www.haccp.com.au/non-food-certified-endorsed-suppliers/</a:t>
            </a:r>
            <a:r>
              <a:rPr lang="en-GB" sz="2600" dirty="0"/>
              <a:t> </a:t>
            </a:r>
          </a:p>
          <a:p>
            <a:pPr lvl="1"/>
            <a:r>
              <a:rPr lang="en-GB" dirty="0"/>
              <a:t>World leading companies</a:t>
            </a:r>
          </a:p>
          <a:p>
            <a:pPr lvl="1"/>
            <a:r>
              <a:rPr lang="en-GB" dirty="0"/>
              <a:t>Allows food industry to have confidence in Endorsed products</a:t>
            </a:r>
          </a:p>
          <a:p>
            <a:pPr lvl="1"/>
            <a:r>
              <a:rPr lang="en-GB" dirty="0"/>
              <a:t>Systematic approach and methodology</a:t>
            </a:r>
          </a:p>
          <a:p>
            <a:endParaRPr lang="en-AU" dirty="0"/>
          </a:p>
        </p:txBody>
      </p:sp>
      <p:sp>
        <p:nvSpPr>
          <p:cNvPr id="5" name="Slide Number Placeholder 4"/>
          <p:cNvSpPr>
            <a:spLocks noGrp="1"/>
          </p:cNvSpPr>
          <p:nvPr>
            <p:ph type="sldNum" sz="quarter" idx="12"/>
          </p:nvPr>
        </p:nvSpPr>
        <p:spPr/>
        <p:txBody>
          <a:bodyPr/>
          <a:lstStyle/>
          <a:p>
            <a:fld id="{BE03C4D4-B0A8-3A44-9176-E33FCC6FB187}" type="slidenum">
              <a:rPr lang="en-AU" smtClean="0"/>
              <a:t>46</a:t>
            </a:fld>
            <a:endParaRPr lang="en-AU" dirty="0"/>
          </a:p>
        </p:txBody>
      </p:sp>
      <p:pic>
        <p:nvPicPr>
          <p:cNvPr id="7"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737469" y="3290747"/>
            <a:ext cx="3149861" cy="293780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a:off x="1528238" y="1500969"/>
            <a:ext cx="10390716" cy="1569660"/>
          </a:xfrm>
          <a:prstGeom prst="rect">
            <a:avLst/>
          </a:prstGeom>
        </p:spPr>
        <p:txBody>
          <a:bodyPr wrap="square">
            <a:spAutoFit/>
          </a:bodyPr>
          <a:lstStyle/>
          <a:p>
            <a:r>
              <a:rPr lang="en-GB" sz="3200" dirty="0"/>
              <a:t>HACCP Australia has developed and internationally recognised brand for the Certification of Equipment and Services to the food industry. </a:t>
            </a:r>
            <a:endParaRPr lang="en-AU" sz="3200" dirty="0"/>
          </a:p>
        </p:txBody>
      </p:sp>
    </p:spTree>
    <p:extLst>
      <p:ext uri="{BB962C8B-B14F-4D97-AF65-F5344CB8AC3E}">
        <p14:creationId xmlns:p14="http://schemas.microsoft.com/office/powerpoint/2010/main" val="1021587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Certification</a:t>
            </a:r>
          </a:p>
        </p:txBody>
      </p:sp>
      <p:sp>
        <p:nvSpPr>
          <p:cNvPr id="5" name="Slide Number Placeholder 4"/>
          <p:cNvSpPr>
            <a:spLocks noGrp="1"/>
          </p:cNvSpPr>
          <p:nvPr>
            <p:ph type="sldNum" sz="quarter" idx="12"/>
          </p:nvPr>
        </p:nvSpPr>
        <p:spPr/>
        <p:txBody>
          <a:bodyPr/>
          <a:lstStyle/>
          <a:p>
            <a:fld id="{BE03C4D4-B0A8-3A44-9176-E33FCC6FB187}" type="slidenum">
              <a:rPr lang="en-AU" smtClean="0"/>
              <a:t>47</a:t>
            </a:fld>
            <a:endParaRPr lang="en-AU"/>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550" y="2788580"/>
            <a:ext cx="11608403" cy="3086948"/>
          </a:xfrm>
          <a:prstGeom prst="rect">
            <a:avLst/>
          </a:prstGeom>
        </p:spPr>
      </p:pic>
      <p:sp>
        <p:nvSpPr>
          <p:cNvPr id="8" name="Content Placeholder 7"/>
          <p:cNvSpPr>
            <a:spLocks noGrp="1"/>
          </p:cNvSpPr>
          <p:nvPr>
            <p:ph idx="1"/>
          </p:nvPr>
        </p:nvSpPr>
        <p:spPr/>
        <p:txBody>
          <a:bodyPr/>
          <a:lstStyle/>
          <a:p>
            <a:r>
              <a:rPr lang="en-AU" dirty="0"/>
              <a:t>branded</a:t>
            </a:r>
          </a:p>
        </p:txBody>
      </p:sp>
    </p:spTree>
    <p:extLst>
      <p:ext uri="{BB962C8B-B14F-4D97-AF65-F5344CB8AC3E}">
        <p14:creationId xmlns:p14="http://schemas.microsoft.com/office/powerpoint/2010/main" val="16170588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Mark for Certification</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7" y="2312893"/>
            <a:ext cx="12675681" cy="3442447"/>
          </a:xfrm>
        </p:spPr>
      </p:pic>
      <p:sp>
        <p:nvSpPr>
          <p:cNvPr id="5" name="Slide Number Placeholder 4"/>
          <p:cNvSpPr>
            <a:spLocks noGrp="1"/>
          </p:cNvSpPr>
          <p:nvPr>
            <p:ph type="sldNum" sz="quarter" idx="12"/>
          </p:nvPr>
        </p:nvSpPr>
        <p:spPr/>
        <p:txBody>
          <a:bodyPr/>
          <a:lstStyle/>
          <a:p>
            <a:fld id="{BE03C4D4-B0A8-3A44-9176-E33FCC6FB187}" type="slidenum">
              <a:rPr lang="en-AU" smtClean="0"/>
              <a:t>48</a:t>
            </a:fld>
            <a:endParaRPr lang="en-AU"/>
          </a:p>
        </p:txBody>
      </p:sp>
    </p:spTree>
    <p:extLst>
      <p:ext uri="{BB962C8B-B14F-4D97-AF65-F5344CB8AC3E}">
        <p14:creationId xmlns:p14="http://schemas.microsoft.com/office/powerpoint/2010/main" val="9545426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847" y="757203"/>
            <a:ext cx="4279153" cy="6024597"/>
          </a:xfrm>
          <a:prstGeom prst="rect">
            <a:avLst/>
          </a:prstGeom>
        </p:spPr>
      </p:pic>
      <p:sp>
        <p:nvSpPr>
          <p:cNvPr id="2" name="Title 1"/>
          <p:cNvSpPr>
            <a:spLocks noGrp="1"/>
          </p:cNvSpPr>
          <p:nvPr>
            <p:ph type="title"/>
          </p:nvPr>
        </p:nvSpPr>
        <p:spPr/>
        <p:txBody>
          <a:bodyPr/>
          <a:lstStyle/>
          <a:p>
            <a:r>
              <a:rPr lang="en-US" sz="3200" dirty="0"/>
              <a:t>Food Safety Bulletins</a:t>
            </a:r>
            <a:r>
              <a:rPr lang="en-US" dirty="0"/>
              <a:t> </a:t>
            </a:r>
            <a:endParaRPr lang="en-AU" dirty="0"/>
          </a:p>
        </p:txBody>
      </p:sp>
      <p:sp>
        <p:nvSpPr>
          <p:cNvPr id="3" name="Content Placeholder 2"/>
          <p:cNvSpPr>
            <a:spLocks noGrp="1"/>
          </p:cNvSpPr>
          <p:nvPr>
            <p:ph idx="1"/>
          </p:nvPr>
        </p:nvSpPr>
        <p:spPr>
          <a:xfrm>
            <a:off x="310551" y="1822657"/>
            <a:ext cx="7865261" cy="4501944"/>
          </a:xfrm>
        </p:spPr>
        <p:txBody>
          <a:bodyPr>
            <a:noAutofit/>
          </a:bodyPr>
          <a:lstStyle/>
          <a:p>
            <a:r>
              <a:rPr lang="en-GB" sz="2800" dirty="0"/>
              <a:t>Free professional ‘Food Safety Bulletin’ </a:t>
            </a:r>
          </a:p>
          <a:p>
            <a:r>
              <a:rPr lang="en-GB" sz="2800" dirty="0"/>
              <a:t>HACCP implementation and food safety risk management to international matters of food safety. </a:t>
            </a:r>
          </a:p>
          <a:p>
            <a:r>
              <a:rPr lang="en-GB" sz="2800" dirty="0"/>
              <a:t>Endorsed suppliers of materials and services to the food industry are also featured in this publication </a:t>
            </a:r>
          </a:p>
          <a:p>
            <a:r>
              <a:rPr lang="en-GB" sz="2800" dirty="0"/>
              <a:t>See full details at and download your free Bulletin including back issues </a:t>
            </a:r>
            <a:r>
              <a:rPr lang="en-GB" sz="2800" dirty="0">
                <a:hlinkClick r:id="rId3"/>
              </a:rPr>
              <a:t>http://www.haccp.com.au/bulletins/</a:t>
            </a:r>
            <a:r>
              <a:rPr lang="en-GB" sz="2800" dirty="0"/>
              <a:t> </a:t>
            </a:r>
            <a:endParaRPr lang="en-AU" sz="2800" dirty="0"/>
          </a:p>
        </p:txBody>
      </p:sp>
      <p:sp>
        <p:nvSpPr>
          <p:cNvPr id="5" name="Slide Number Placeholder 4"/>
          <p:cNvSpPr>
            <a:spLocks noGrp="1"/>
          </p:cNvSpPr>
          <p:nvPr>
            <p:ph type="sldNum" sz="quarter" idx="12"/>
          </p:nvPr>
        </p:nvSpPr>
        <p:spPr/>
        <p:txBody>
          <a:bodyPr/>
          <a:lstStyle/>
          <a:p>
            <a:fld id="{BE03C4D4-B0A8-3A44-9176-E33FCC6FB187}" type="slidenum">
              <a:rPr lang="en-AU" smtClean="0"/>
              <a:t>49</a:t>
            </a:fld>
            <a:endParaRPr lang="en-AU"/>
          </a:p>
        </p:txBody>
      </p:sp>
    </p:spTree>
    <p:extLst>
      <p:ext uri="{BB962C8B-B14F-4D97-AF65-F5344CB8AC3E}">
        <p14:creationId xmlns:p14="http://schemas.microsoft.com/office/powerpoint/2010/main" val="1142761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ED56E-AAF9-44B0-9AEB-837F49E4909D}"/>
              </a:ext>
            </a:extLst>
          </p:cNvPr>
          <p:cNvSpPr>
            <a:spLocks noGrp="1"/>
          </p:cNvSpPr>
          <p:nvPr>
            <p:ph type="title"/>
          </p:nvPr>
        </p:nvSpPr>
        <p:spPr>
          <a:xfrm>
            <a:off x="426720" y="802640"/>
            <a:ext cx="11468510" cy="1167089"/>
          </a:xfrm>
        </p:spPr>
        <p:txBody>
          <a:bodyPr>
            <a:normAutofit fontScale="90000"/>
          </a:bodyPr>
          <a:lstStyle/>
          <a:p>
            <a:br>
              <a:rPr lang="en-AU" sz="2800" dirty="0"/>
            </a:br>
            <a:br>
              <a:rPr lang="en-AU" sz="2800" dirty="0"/>
            </a:br>
            <a:r>
              <a:rPr lang="en-AU" sz="2800" dirty="0"/>
              <a:t>          </a:t>
            </a:r>
            <a:br>
              <a:rPr lang="en-AU" sz="2800" dirty="0"/>
            </a:br>
            <a:br>
              <a:rPr lang="en-AU" sz="2800" dirty="0"/>
            </a:br>
            <a:br>
              <a:rPr lang="en-AU" sz="2800" dirty="0"/>
            </a:br>
            <a:br>
              <a:rPr lang="en-AU" sz="2800" dirty="0"/>
            </a:br>
            <a:br>
              <a:rPr lang="en-AU" sz="2800" dirty="0"/>
            </a:br>
            <a:r>
              <a:rPr lang="en-AU" sz="2800" dirty="0"/>
              <a:t>              </a:t>
            </a:r>
            <a:br>
              <a:rPr lang="en-AU" sz="2800" dirty="0"/>
            </a:br>
            <a:r>
              <a:rPr lang="en-AU" sz="2800" dirty="0"/>
              <a:t>              T</a:t>
            </a:r>
            <a:r>
              <a:rPr lang="en-AU" sz="3100" dirty="0"/>
              <a:t>he greatest opportunity to taste our </a:t>
            </a:r>
            <a:br>
              <a:rPr lang="en-AU" sz="3100" dirty="0"/>
            </a:br>
            <a:r>
              <a:rPr lang="en-AU" sz="3100" dirty="0"/>
              <a:t>                   nutritious Pacific food</a:t>
            </a:r>
            <a:r>
              <a:rPr lang="en-AU" sz="2800" dirty="0"/>
              <a:t>? : </a:t>
            </a:r>
            <a:br>
              <a:rPr lang="en-AU" sz="2800" dirty="0"/>
            </a:br>
            <a:r>
              <a:rPr lang="en-AU" sz="2800" dirty="0"/>
              <a:t>          -</a:t>
            </a:r>
          </a:p>
        </p:txBody>
      </p:sp>
      <p:sp>
        <p:nvSpPr>
          <p:cNvPr id="3" name="Content Placeholder 2">
            <a:extLst>
              <a:ext uri="{FF2B5EF4-FFF2-40B4-BE49-F238E27FC236}">
                <a16:creationId xmlns:a16="http://schemas.microsoft.com/office/drawing/2014/main" id="{8CE0FC01-A31B-4125-B53E-7C5C3F22711A}"/>
              </a:ext>
            </a:extLst>
          </p:cNvPr>
          <p:cNvSpPr>
            <a:spLocks noGrp="1"/>
          </p:cNvSpPr>
          <p:nvPr>
            <p:ph idx="1"/>
          </p:nvPr>
        </p:nvSpPr>
        <p:spPr>
          <a:xfrm>
            <a:off x="112050" y="1553013"/>
            <a:ext cx="11019971" cy="5225143"/>
          </a:xfrm>
        </p:spPr>
        <p:txBody>
          <a:bodyPr>
            <a:normAutofit fontScale="85000" lnSpcReduction="20000"/>
          </a:bodyPr>
          <a:lstStyle/>
          <a:p>
            <a:endParaRPr lang="en-AU" dirty="0"/>
          </a:p>
          <a:p>
            <a:endParaRPr lang="en-AU" dirty="0"/>
          </a:p>
          <a:p>
            <a:endParaRPr lang="en-AU" dirty="0"/>
          </a:p>
          <a:p>
            <a:endParaRPr lang="en-AU" dirty="0"/>
          </a:p>
          <a:p>
            <a:endParaRPr lang="en-AU" dirty="0"/>
          </a:p>
          <a:p>
            <a:endParaRPr lang="en-AU" dirty="0"/>
          </a:p>
          <a:p>
            <a:endParaRPr lang="en-AU" dirty="0"/>
          </a:p>
          <a:p>
            <a:endParaRPr lang="en-AU" sz="2400" dirty="0"/>
          </a:p>
          <a:p>
            <a:endParaRPr lang="en-AU" sz="2400" dirty="0"/>
          </a:p>
          <a:p>
            <a:pPr marL="0" indent="0">
              <a:buNone/>
            </a:pPr>
            <a:endParaRPr lang="en-AU" sz="2400" dirty="0"/>
          </a:p>
          <a:p>
            <a:pPr marL="0" indent="0">
              <a:buNone/>
            </a:pPr>
            <a:r>
              <a:rPr lang="en-AU" sz="2600" b="1" dirty="0"/>
              <a:t>Visitors should be encouraged to experience</a:t>
            </a:r>
          </a:p>
          <a:p>
            <a:pPr marL="0" indent="0">
              <a:buNone/>
            </a:pPr>
            <a:r>
              <a:rPr lang="en-AU" sz="2600" b="1" dirty="0"/>
              <a:t> the local foods, fruits, introduced to local </a:t>
            </a:r>
          </a:p>
          <a:p>
            <a:pPr marL="0" indent="0">
              <a:buNone/>
            </a:pPr>
            <a:r>
              <a:rPr lang="en-AU" sz="2600" b="1" dirty="0"/>
              <a:t> cuisine and experience the island food </a:t>
            </a:r>
          </a:p>
          <a:p>
            <a:pPr marL="0" indent="0">
              <a:buNone/>
            </a:pPr>
            <a:r>
              <a:rPr lang="en-AU" sz="2600" b="1" dirty="0"/>
              <a:t> preparation </a:t>
            </a:r>
            <a:endParaRPr lang="en-AU" sz="2600" dirty="0"/>
          </a:p>
        </p:txBody>
      </p:sp>
      <p:pic>
        <p:nvPicPr>
          <p:cNvPr id="5" name="Picture 4" descr="A store filled with lots of fresh produce&#10;&#10;Description generated with very high confidence">
            <a:extLst>
              <a:ext uri="{FF2B5EF4-FFF2-40B4-BE49-F238E27FC236}">
                <a16:creationId xmlns:a16="http://schemas.microsoft.com/office/drawing/2014/main" id="{0FAEFB21-BE62-4913-80E5-7034AEB99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4446" y="1706189"/>
            <a:ext cx="2830285" cy="2830285"/>
          </a:xfrm>
          <a:prstGeom prst="rect">
            <a:avLst/>
          </a:prstGeom>
        </p:spPr>
      </p:pic>
      <p:pic>
        <p:nvPicPr>
          <p:cNvPr id="7" name="Picture 6" descr="A person with a yellow ball&#10;&#10;Description generated with high confidence">
            <a:extLst>
              <a:ext uri="{FF2B5EF4-FFF2-40B4-BE49-F238E27FC236}">
                <a16:creationId xmlns:a16="http://schemas.microsoft.com/office/drawing/2014/main" id="{3593F481-9A37-4B7A-8134-DA85A0309E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764" y="1748676"/>
            <a:ext cx="3027455" cy="3027455"/>
          </a:xfrm>
          <a:prstGeom prst="rect">
            <a:avLst/>
          </a:prstGeom>
        </p:spPr>
      </p:pic>
      <p:pic>
        <p:nvPicPr>
          <p:cNvPr id="9" name="Picture 8" descr="A picture containing marketplace, building, fence, outdoor&#10;&#10;Description generated with high confidence">
            <a:extLst>
              <a:ext uri="{FF2B5EF4-FFF2-40B4-BE49-F238E27FC236}">
                <a16:creationId xmlns:a16="http://schemas.microsoft.com/office/drawing/2014/main" id="{D1060712-43AC-43BE-89E3-1C46794CA5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607" y="1603433"/>
            <a:ext cx="2691569" cy="2691569"/>
          </a:xfrm>
          <a:prstGeom prst="rect">
            <a:avLst/>
          </a:prstGeom>
        </p:spPr>
      </p:pic>
      <p:pic>
        <p:nvPicPr>
          <p:cNvPr id="13" name="Picture 12">
            <a:extLst>
              <a:ext uri="{FF2B5EF4-FFF2-40B4-BE49-F238E27FC236}">
                <a16:creationId xmlns:a16="http://schemas.microsoft.com/office/drawing/2014/main" id="{385E9DB0-3812-40A4-A87B-070C8836C3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9727" y="4373586"/>
            <a:ext cx="2557746" cy="2557746"/>
          </a:xfrm>
          <a:prstGeom prst="rect">
            <a:avLst/>
          </a:prstGeom>
        </p:spPr>
      </p:pic>
      <p:pic>
        <p:nvPicPr>
          <p:cNvPr id="15" name="Picture 14" descr="A picture containing indoor, food&#10;&#10;Description generated with high confidence">
            <a:extLst>
              <a:ext uri="{FF2B5EF4-FFF2-40B4-BE49-F238E27FC236}">
                <a16:creationId xmlns:a16="http://schemas.microsoft.com/office/drawing/2014/main" id="{EBBE2DF9-3C36-4DAB-BC57-183911FD06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37413" y="4389018"/>
            <a:ext cx="2542314" cy="2542314"/>
          </a:xfrm>
          <a:prstGeom prst="rect">
            <a:avLst/>
          </a:prstGeom>
        </p:spPr>
      </p:pic>
      <p:pic>
        <p:nvPicPr>
          <p:cNvPr id="17" name="Picture 16" descr="A bunch of bananas on display in a garden&#10;&#10;Description generated with high confidence">
            <a:extLst>
              <a:ext uri="{FF2B5EF4-FFF2-40B4-BE49-F238E27FC236}">
                <a16:creationId xmlns:a16="http://schemas.microsoft.com/office/drawing/2014/main" id="{5C8C7146-66AB-4D25-9D0C-F6BA444D56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10202" y="1747662"/>
            <a:ext cx="3152368" cy="3152368"/>
          </a:xfrm>
          <a:prstGeom prst="rect">
            <a:avLst/>
          </a:prstGeom>
        </p:spPr>
      </p:pic>
    </p:spTree>
    <p:extLst>
      <p:ext uri="{BB962C8B-B14F-4D97-AF65-F5344CB8AC3E}">
        <p14:creationId xmlns:p14="http://schemas.microsoft.com/office/powerpoint/2010/main" val="12025428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E03C4D4-B0A8-3A44-9176-E33FCC6FB187}" type="slidenum">
              <a:rPr lang="en-AU" smtClean="0"/>
              <a:t>50</a:t>
            </a:fld>
            <a:endParaRPr lang="en-AU"/>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31789" y="215900"/>
            <a:ext cx="2259773" cy="6565900"/>
          </a:xfr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5600" y="215900"/>
            <a:ext cx="2235200" cy="66040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259" y="2276875"/>
            <a:ext cx="2235200" cy="31877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4141" y="215900"/>
            <a:ext cx="2235200" cy="656590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02289" y="190500"/>
            <a:ext cx="2247900" cy="6591300"/>
          </a:xfrm>
          <a:prstGeom prst="rect">
            <a:avLst/>
          </a:prstGeom>
        </p:spPr>
      </p:pic>
    </p:spTree>
    <p:extLst>
      <p:ext uri="{BB962C8B-B14F-4D97-AF65-F5344CB8AC3E}">
        <p14:creationId xmlns:p14="http://schemas.microsoft.com/office/powerpoint/2010/main" val="9958075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Non GMO (genetically modified organisms) Certifications</a:t>
            </a:r>
            <a:endParaRPr lang="en-AU" sz="3200" dirty="0"/>
          </a:p>
        </p:txBody>
      </p:sp>
      <p:sp>
        <p:nvSpPr>
          <p:cNvPr id="3" name="Content Placeholder 2"/>
          <p:cNvSpPr>
            <a:spLocks noGrp="1"/>
          </p:cNvSpPr>
          <p:nvPr>
            <p:ph idx="1"/>
          </p:nvPr>
        </p:nvSpPr>
        <p:spPr>
          <a:xfrm>
            <a:off x="310551" y="1822657"/>
            <a:ext cx="6547449" cy="4309856"/>
          </a:xfrm>
        </p:spPr>
        <p:txBody>
          <a:bodyPr/>
          <a:lstStyle/>
          <a:p>
            <a:r>
              <a:rPr lang="en-GB" sz="2800" dirty="0"/>
              <a:t>GMO-ID Australia is a food-science based consultancy that specialises in non-GMO identity preservation and administration of Non-GMO standards.</a:t>
            </a:r>
          </a:p>
          <a:p>
            <a:br>
              <a:rPr lang="en-GB" sz="2800" dirty="0"/>
            </a:br>
            <a:r>
              <a:rPr lang="en-GB" sz="2800" dirty="0"/>
              <a:t>See full information at </a:t>
            </a:r>
            <a:r>
              <a:rPr lang="en-GB" sz="2800" dirty="0">
                <a:hlinkClick r:id="rId2"/>
              </a:rPr>
              <a:t>http://www.gmoid.com.au/</a:t>
            </a:r>
            <a:r>
              <a:rPr lang="en-GB" sz="2800" dirty="0"/>
              <a:t> </a:t>
            </a:r>
            <a:endParaRPr lang="en-AU" sz="2800" dirty="0"/>
          </a:p>
        </p:txBody>
      </p:sp>
      <p:sp>
        <p:nvSpPr>
          <p:cNvPr id="5" name="Slide Number Placeholder 4"/>
          <p:cNvSpPr>
            <a:spLocks noGrp="1"/>
          </p:cNvSpPr>
          <p:nvPr>
            <p:ph type="sldNum" sz="quarter" idx="12"/>
          </p:nvPr>
        </p:nvSpPr>
        <p:spPr/>
        <p:txBody>
          <a:bodyPr/>
          <a:lstStyle/>
          <a:p>
            <a:fld id="{BE03C4D4-B0A8-3A44-9176-E33FCC6FB187}" type="slidenum">
              <a:rPr lang="en-AU" smtClean="0"/>
              <a:t>51</a:t>
            </a:fld>
            <a:endParaRPr lang="en-AU"/>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2402"/>
          <a:stretch/>
        </p:blipFill>
        <p:spPr>
          <a:xfrm>
            <a:off x="7180729" y="1416850"/>
            <a:ext cx="5011271" cy="5140839"/>
          </a:xfrm>
          <a:prstGeom prst="rect">
            <a:avLst/>
          </a:prstGeom>
        </p:spPr>
      </p:pic>
    </p:spTree>
    <p:extLst>
      <p:ext uri="{BB962C8B-B14F-4D97-AF65-F5344CB8AC3E}">
        <p14:creationId xmlns:p14="http://schemas.microsoft.com/office/powerpoint/2010/main" val="16518612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Contacts: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71685840"/>
              </p:ext>
            </p:extLst>
          </p:nvPr>
        </p:nvGraphicFramePr>
        <p:xfrm>
          <a:off x="1219200" y="1782922"/>
          <a:ext cx="9637690" cy="4998878"/>
        </p:xfrm>
        <a:graphic>
          <a:graphicData uri="http://schemas.openxmlformats.org/drawingml/2006/table">
            <a:tbl>
              <a:tblPr firstRow="1" firstCol="1" bandRow="1">
                <a:tableStyleId>{5C22544A-7EE6-4342-B048-85BDC9FD1C3A}</a:tableStyleId>
              </a:tblPr>
              <a:tblGrid>
                <a:gridCol w="9637690">
                  <a:extLst>
                    <a:ext uri="{9D8B030D-6E8A-4147-A177-3AD203B41FA5}">
                      <a16:colId xmlns:a16="http://schemas.microsoft.com/office/drawing/2014/main" val="20000"/>
                    </a:ext>
                  </a:extLst>
                </a:gridCol>
              </a:tblGrid>
              <a:tr h="1874579">
                <a:tc>
                  <a:txBody>
                    <a:bodyPr/>
                    <a:lstStyle/>
                    <a:p>
                      <a:pPr>
                        <a:spcAft>
                          <a:spcPts val="0"/>
                        </a:spcAft>
                      </a:pPr>
                      <a:r>
                        <a:rPr lang="en-AU" sz="1200" dirty="0">
                          <a:effectLst/>
                        </a:rPr>
                        <a:t>David Haberfield </a:t>
                      </a:r>
                      <a:endParaRPr lang="en-GB" sz="1200" dirty="0">
                        <a:effectLst/>
                      </a:endParaRPr>
                    </a:p>
                    <a:p>
                      <a:pPr>
                        <a:spcAft>
                          <a:spcPts val="0"/>
                        </a:spcAft>
                      </a:pPr>
                      <a:r>
                        <a:rPr lang="en-AU" sz="1200" dirty="0">
                          <a:effectLst/>
                        </a:rPr>
                        <a:t>Director / Project Manager - FIJI </a:t>
                      </a:r>
                      <a:endParaRPr lang="en-GB" sz="1200" dirty="0">
                        <a:effectLst/>
                      </a:endParaRPr>
                    </a:p>
                    <a:p>
                      <a:pPr>
                        <a:spcAft>
                          <a:spcPts val="0"/>
                        </a:spcAft>
                      </a:pPr>
                      <a:r>
                        <a:rPr lang="en-AU" sz="1200" dirty="0">
                          <a:effectLst/>
                        </a:rPr>
                        <a:t> </a:t>
                      </a:r>
                      <a:endParaRPr lang="en-GB" sz="1200" dirty="0">
                        <a:effectLst/>
                      </a:endParaRPr>
                    </a:p>
                    <a:p>
                      <a:pPr>
                        <a:spcAft>
                          <a:spcPts val="0"/>
                        </a:spcAft>
                      </a:pPr>
                      <a:r>
                        <a:rPr lang="en-AU" sz="1200" dirty="0">
                          <a:effectLst/>
                        </a:rPr>
                        <a:t>HACCP Australia (Fiji) Limited </a:t>
                      </a:r>
                      <a:endParaRPr lang="en-GB" sz="1200" dirty="0">
                        <a:effectLst/>
                      </a:endParaRPr>
                    </a:p>
                    <a:p>
                      <a:pPr>
                        <a:spcAft>
                          <a:spcPts val="0"/>
                        </a:spcAft>
                      </a:pPr>
                      <a:r>
                        <a:rPr lang="en-AU" sz="1200" dirty="0">
                          <a:effectLst/>
                        </a:rPr>
                        <a:t>(FIRC) 15-0344 </a:t>
                      </a:r>
                      <a:endParaRPr lang="en-GB" sz="1200" dirty="0">
                        <a:effectLst/>
                      </a:endParaRPr>
                    </a:p>
                    <a:p>
                      <a:pPr>
                        <a:spcAft>
                          <a:spcPts val="0"/>
                        </a:spcAft>
                      </a:pPr>
                      <a:r>
                        <a:rPr lang="en-AU" sz="1200" dirty="0">
                          <a:effectLst/>
                        </a:rPr>
                        <a:t>(Mobile FIJI  +679 869 6152) - when in Fiji from June 2016</a:t>
                      </a:r>
                      <a:endParaRPr lang="en-GB" sz="1200" dirty="0">
                        <a:effectLst/>
                      </a:endParaRPr>
                    </a:p>
                    <a:p>
                      <a:pPr>
                        <a:spcAft>
                          <a:spcPts val="0"/>
                        </a:spcAft>
                      </a:pPr>
                      <a:r>
                        <a:rPr lang="en-AU" sz="1200" dirty="0">
                          <a:effectLst/>
                        </a:rPr>
                        <a:t>M Australia +61418691516)</a:t>
                      </a:r>
                      <a:endParaRPr lang="en-GB" sz="1200" dirty="0">
                        <a:effectLst/>
                      </a:endParaRPr>
                    </a:p>
                    <a:p>
                      <a:pPr>
                        <a:spcAft>
                          <a:spcPts val="0"/>
                        </a:spcAft>
                      </a:pPr>
                      <a:r>
                        <a:rPr lang="en-AU" sz="1200" dirty="0">
                          <a:effectLst/>
                        </a:rPr>
                        <a:t>E:  </a:t>
                      </a:r>
                      <a:r>
                        <a:rPr lang="en-AU" sz="1200" u="sng" dirty="0">
                          <a:effectLst/>
                          <a:hlinkClick r:id="rId2"/>
                        </a:rPr>
                        <a:t>david.haberfield@haccp.com.fj</a:t>
                      </a:r>
                      <a:r>
                        <a:rPr lang="en-AU" sz="1200" u="sng" dirty="0">
                          <a:effectLst/>
                        </a:rPr>
                        <a:t> </a:t>
                      </a:r>
                      <a:endParaRPr lang="en-GB" sz="1200" dirty="0">
                        <a:effectLst/>
                      </a:endParaRPr>
                    </a:p>
                    <a:p>
                      <a:pPr>
                        <a:spcAft>
                          <a:spcPts val="0"/>
                        </a:spcAft>
                      </a:pPr>
                      <a:r>
                        <a:rPr lang="en-AU" sz="1200" dirty="0">
                          <a:effectLst/>
                        </a:rPr>
                        <a:t> </a:t>
                      </a:r>
                      <a:endParaRPr lang="en-GB" sz="1200" dirty="0">
                        <a:effectLst/>
                        <a:latin typeface="Times New Roman" charset="0"/>
                        <a:ea typeface="Times New Roman" charset="0"/>
                      </a:endParaRPr>
                    </a:p>
                  </a:txBody>
                  <a:tcPr marL="67345" marR="67345" marT="0" marB="0">
                    <a:solidFill>
                      <a:srgbClr val="0070C0"/>
                    </a:solidFill>
                  </a:tcPr>
                </a:tc>
                <a:extLst>
                  <a:ext uri="{0D108BD9-81ED-4DB2-BD59-A6C34878D82A}">
                    <a16:rowId xmlns:a16="http://schemas.microsoft.com/office/drawing/2014/main" val="10000"/>
                  </a:ext>
                </a:extLst>
              </a:tr>
              <a:tr h="1249720">
                <a:tc>
                  <a:txBody>
                    <a:bodyPr/>
                    <a:lstStyle/>
                    <a:p>
                      <a:pPr>
                        <a:spcAft>
                          <a:spcPts val="0"/>
                        </a:spcAft>
                      </a:pPr>
                      <a:r>
                        <a:rPr lang="en-AU" sz="1200" dirty="0">
                          <a:effectLst/>
                        </a:rPr>
                        <a:t>Head Office </a:t>
                      </a:r>
                      <a:br>
                        <a:rPr lang="en-AU" sz="1200" dirty="0">
                          <a:effectLst/>
                        </a:rPr>
                      </a:br>
                      <a:r>
                        <a:rPr lang="en-AU" sz="1200" dirty="0">
                          <a:effectLst/>
                        </a:rPr>
                        <a:t>No. 3 Ridgewest Building</a:t>
                      </a:r>
                      <a:endParaRPr lang="en-GB" sz="1200" dirty="0">
                        <a:effectLst/>
                      </a:endParaRPr>
                    </a:p>
                    <a:p>
                      <a:pPr>
                        <a:spcAft>
                          <a:spcPts val="0"/>
                        </a:spcAft>
                      </a:pPr>
                      <a:r>
                        <a:rPr lang="en-AU" sz="1200" dirty="0">
                          <a:effectLst/>
                        </a:rPr>
                        <a:t>1 Ridge Street  NORTH SYDNEY NSW 2060  </a:t>
                      </a:r>
                      <a:endParaRPr lang="en-GB" sz="1200" dirty="0">
                        <a:effectLst/>
                      </a:endParaRPr>
                    </a:p>
                    <a:p>
                      <a:pPr>
                        <a:spcAft>
                          <a:spcPts val="0"/>
                        </a:spcAft>
                      </a:pPr>
                      <a:r>
                        <a:rPr lang="en-AU" sz="1200" dirty="0">
                          <a:effectLst/>
                        </a:rPr>
                        <a:t>P +61 2 9956 6911  F +61 2 9956 7313</a:t>
                      </a:r>
                      <a:endParaRPr lang="en-GB" sz="1200" dirty="0">
                        <a:effectLst/>
                      </a:endParaRPr>
                    </a:p>
                    <a:p>
                      <a:pPr>
                        <a:spcAft>
                          <a:spcPts val="0"/>
                        </a:spcAft>
                      </a:pPr>
                      <a:r>
                        <a:rPr lang="en-AU" sz="1200" u="sng" dirty="0">
                          <a:effectLst/>
                          <a:hlinkClick r:id="rId3"/>
                        </a:rPr>
                        <a:t>www.haccp.com.fj</a:t>
                      </a:r>
                      <a:r>
                        <a:rPr lang="en-AU" sz="1200" dirty="0">
                          <a:effectLst/>
                        </a:rPr>
                        <a:t> </a:t>
                      </a:r>
                      <a:endParaRPr lang="en-GB" sz="1200" dirty="0">
                        <a:effectLst/>
                      </a:endParaRPr>
                    </a:p>
                    <a:p>
                      <a:pPr>
                        <a:spcAft>
                          <a:spcPts val="0"/>
                        </a:spcAft>
                      </a:pPr>
                      <a:r>
                        <a:rPr lang="en-AU" sz="1200" dirty="0">
                          <a:effectLst/>
                        </a:rPr>
                        <a:t> </a:t>
                      </a:r>
                      <a:endParaRPr lang="en-GB" sz="1200" dirty="0">
                        <a:effectLst/>
                        <a:latin typeface="Times New Roman" charset="0"/>
                        <a:ea typeface="Times New Roman" charset="0"/>
                      </a:endParaRPr>
                    </a:p>
                  </a:txBody>
                  <a:tcPr marL="67345" marR="67345" marT="0" marB="0">
                    <a:solidFill>
                      <a:srgbClr val="0070C0"/>
                    </a:solidFill>
                  </a:tcPr>
                </a:tc>
                <a:extLst>
                  <a:ext uri="{0D108BD9-81ED-4DB2-BD59-A6C34878D82A}">
                    <a16:rowId xmlns:a16="http://schemas.microsoft.com/office/drawing/2014/main" val="10001"/>
                  </a:ext>
                </a:extLst>
              </a:tr>
              <a:tr h="1874579">
                <a:tc>
                  <a:txBody>
                    <a:bodyPr/>
                    <a:lstStyle/>
                    <a:p>
                      <a:pPr>
                        <a:spcAft>
                          <a:spcPts val="0"/>
                        </a:spcAft>
                      </a:pPr>
                      <a:r>
                        <a:rPr lang="en-AU" sz="1200" dirty="0">
                          <a:effectLst/>
                        </a:rPr>
                        <a:t> </a:t>
                      </a:r>
                      <a:endParaRPr lang="en-GB" sz="1000" dirty="0">
                        <a:effectLst/>
                      </a:endParaRPr>
                    </a:p>
                    <a:p>
                      <a:pPr>
                        <a:spcAft>
                          <a:spcPts val="0"/>
                        </a:spcAft>
                      </a:pPr>
                      <a:r>
                        <a:rPr lang="en-AU" sz="1200" dirty="0">
                          <a:effectLst/>
                        </a:rPr>
                        <a:t>Apiame Cegumalua</a:t>
                      </a:r>
                      <a:endParaRPr lang="en-GB" sz="1000" dirty="0">
                        <a:effectLst/>
                      </a:endParaRPr>
                    </a:p>
                    <a:p>
                      <a:pPr>
                        <a:spcAft>
                          <a:spcPts val="0"/>
                        </a:spcAft>
                      </a:pPr>
                      <a:r>
                        <a:rPr lang="en-AU" sz="1200" dirty="0">
                          <a:effectLst/>
                        </a:rPr>
                        <a:t>Project Manager - Fiji</a:t>
                      </a:r>
                      <a:endParaRPr lang="en-GB" sz="1000" dirty="0">
                        <a:effectLst/>
                      </a:endParaRPr>
                    </a:p>
                    <a:p>
                      <a:pPr>
                        <a:spcAft>
                          <a:spcPts val="0"/>
                        </a:spcAft>
                      </a:pPr>
                      <a:r>
                        <a:rPr lang="en-AU" sz="1200" dirty="0">
                          <a:effectLst/>
                        </a:rPr>
                        <a:t>M +679 928 1492</a:t>
                      </a:r>
                      <a:endParaRPr lang="en-GB" sz="1000" dirty="0">
                        <a:effectLst/>
                      </a:endParaRPr>
                    </a:p>
                    <a:p>
                      <a:pPr>
                        <a:spcAft>
                          <a:spcPts val="0"/>
                        </a:spcAft>
                      </a:pPr>
                      <a:r>
                        <a:rPr lang="en-AU" sz="1200" dirty="0">
                          <a:effectLst/>
                        </a:rPr>
                        <a:t>E </a:t>
                      </a:r>
                      <a:r>
                        <a:rPr lang="en-AU" sz="1200" u="sng" dirty="0">
                          <a:effectLst/>
                          <a:hlinkClick r:id="rId4"/>
                        </a:rPr>
                        <a:t>Apiame@haccp.com.fj</a:t>
                      </a:r>
                      <a:r>
                        <a:rPr lang="en-AU" sz="1200" dirty="0">
                          <a:effectLst/>
                        </a:rPr>
                        <a:t>  </a:t>
                      </a:r>
                      <a:endParaRPr lang="en-GB" sz="1000" dirty="0">
                        <a:effectLst/>
                      </a:endParaRPr>
                    </a:p>
                    <a:p>
                      <a:pPr>
                        <a:spcAft>
                          <a:spcPts val="0"/>
                        </a:spcAft>
                      </a:pPr>
                      <a:r>
                        <a:rPr lang="en-AU" sz="1200" dirty="0">
                          <a:effectLst/>
                        </a:rPr>
                        <a:t>Proudly based in SUVA Fiji Islands </a:t>
                      </a:r>
                      <a:endParaRPr lang="en-GB" sz="1000" dirty="0">
                        <a:effectLst/>
                      </a:endParaRPr>
                    </a:p>
                    <a:p>
                      <a:pPr>
                        <a:spcAft>
                          <a:spcPts val="0"/>
                        </a:spcAft>
                      </a:pPr>
                      <a:r>
                        <a:rPr lang="en-AU" sz="1200" dirty="0">
                          <a:effectLst/>
                        </a:rPr>
                        <a:t> </a:t>
                      </a:r>
                      <a:endParaRPr lang="en-GB" sz="1000" dirty="0">
                        <a:effectLst/>
                      </a:endParaRPr>
                    </a:p>
                    <a:p>
                      <a:pPr>
                        <a:spcAft>
                          <a:spcPts val="0"/>
                        </a:spcAft>
                      </a:pPr>
                      <a:r>
                        <a:rPr lang="en-AU" sz="1200" u="sng" dirty="0">
                          <a:effectLst/>
                          <a:hlinkClick r:id="rId5"/>
                        </a:rPr>
                        <a:t>https://www.linkedin.com/in/apiame-cegumalua-b4856816</a:t>
                      </a:r>
                      <a:r>
                        <a:rPr lang="en-AU" sz="1200" dirty="0">
                          <a:effectLst/>
                        </a:rPr>
                        <a:t> </a:t>
                      </a:r>
                      <a:endParaRPr lang="en-GB" sz="1000" dirty="0">
                        <a:effectLst/>
                      </a:endParaRPr>
                    </a:p>
                    <a:p>
                      <a:pPr>
                        <a:spcAft>
                          <a:spcPts val="0"/>
                        </a:spcAft>
                      </a:pPr>
                      <a:r>
                        <a:rPr lang="en-AU" sz="1200" dirty="0">
                          <a:effectLst/>
                        </a:rPr>
                        <a:t> </a:t>
                      </a:r>
                      <a:endParaRPr lang="en-GB" sz="1200" dirty="0">
                        <a:effectLst/>
                        <a:latin typeface="Times New Roman" charset="0"/>
                        <a:ea typeface="Times New Roman" charset="0"/>
                      </a:endParaRPr>
                    </a:p>
                  </a:txBody>
                  <a:tcPr marL="67345" marR="67345" marT="0" marB="0">
                    <a:solidFill>
                      <a:srgbClr val="0070C0"/>
                    </a:solidFill>
                  </a:tcPr>
                </a:tc>
                <a:extLst>
                  <a:ext uri="{0D108BD9-81ED-4DB2-BD59-A6C34878D82A}">
                    <a16:rowId xmlns:a16="http://schemas.microsoft.com/office/drawing/2014/main" val="10002"/>
                  </a:ext>
                </a:extLst>
              </a:tr>
            </a:tbl>
          </a:graphicData>
        </a:graphic>
      </p:graphicFrame>
      <p:sp>
        <p:nvSpPr>
          <p:cNvPr id="5" name="Slide Number Placeholder 4"/>
          <p:cNvSpPr>
            <a:spLocks noGrp="1"/>
          </p:cNvSpPr>
          <p:nvPr>
            <p:ph type="sldNum" sz="quarter" idx="12"/>
          </p:nvPr>
        </p:nvSpPr>
        <p:spPr/>
        <p:txBody>
          <a:bodyPr/>
          <a:lstStyle/>
          <a:p>
            <a:fld id="{BE03C4D4-B0A8-3A44-9176-E33FCC6FB187}" type="slidenum">
              <a:rPr lang="en-AU" smtClean="0"/>
              <a:t>52</a:t>
            </a:fld>
            <a:endParaRPr lang="en-AU"/>
          </a:p>
        </p:txBody>
      </p:sp>
    </p:spTree>
    <p:extLst>
      <p:ext uri="{BB962C8B-B14F-4D97-AF65-F5344CB8AC3E}">
        <p14:creationId xmlns:p14="http://schemas.microsoft.com/office/powerpoint/2010/main" val="1640958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CD846F-9827-47D0-A0E9-4AC579DDCD76}"/>
              </a:ext>
            </a:extLst>
          </p:cNvPr>
          <p:cNvSpPr>
            <a:spLocks noGrp="1"/>
          </p:cNvSpPr>
          <p:nvPr>
            <p:ph idx="1"/>
          </p:nvPr>
        </p:nvSpPr>
        <p:spPr>
          <a:xfrm>
            <a:off x="1696720" y="1910080"/>
            <a:ext cx="8666480" cy="3688080"/>
          </a:xfrm>
        </p:spPr>
        <p:txBody>
          <a:bodyPr/>
          <a:lstStyle/>
          <a:p>
            <a:pPr marL="0" indent="0" algn="ctr">
              <a:buNone/>
            </a:pPr>
            <a:r>
              <a:rPr lang="en-AU" sz="2800" dirty="0"/>
              <a:t>  </a:t>
            </a:r>
            <a:r>
              <a:rPr lang="en-AU" sz="4000" b="1" dirty="0"/>
              <a:t>VINAKA</a:t>
            </a:r>
            <a:r>
              <a:rPr lang="en-AU" sz="3600" dirty="0"/>
              <a:t> </a:t>
            </a:r>
          </a:p>
          <a:p>
            <a:pPr algn="ctr"/>
            <a:endParaRPr lang="en-AU" dirty="0"/>
          </a:p>
          <a:p>
            <a:pPr marL="0" indent="0" algn="ctr">
              <a:buNone/>
            </a:pPr>
            <a:r>
              <a:rPr lang="en-AU" sz="4000" dirty="0"/>
              <a:t>Thank You</a:t>
            </a:r>
          </a:p>
          <a:p>
            <a:pPr marL="0" indent="0" algn="ctr">
              <a:buNone/>
            </a:pPr>
            <a:endParaRPr lang="en-AU" sz="4000" dirty="0"/>
          </a:p>
          <a:p>
            <a:pPr marL="0" indent="0" algn="ctr">
              <a:buNone/>
            </a:pPr>
            <a:r>
              <a:rPr lang="en-AU" sz="2800" dirty="0"/>
              <a:t>          Apiame  Cegumalua</a:t>
            </a:r>
          </a:p>
          <a:p>
            <a:pPr algn="ctr"/>
            <a:r>
              <a:rPr lang="en-AU" sz="2800" dirty="0"/>
              <a:t>Ph +679 9281492</a:t>
            </a:r>
          </a:p>
          <a:p>
            <a:pPr algn="ctr"/>
            <a:r>
              <a:rPr lang="en-AU" sz="2800" dirty="0">
                <a:hlinkClick r:id="rId2"/>
              </a:rPr>
              <a:t>apiame@haccp.com.fj/</a:t>
            </a:r>
            <a:r>
              <a:rPr lang="en-AU" sz="2800" dirty="0"/>
              <a:t>  </a:t>
            </a:r>
            <a:r>
              <a:rPr lang="en-AU" sz="2800" dirty="0">
                <a:hlinkClick r:id="rId3"/>
              </a:rPr>
              <a:t>acegumalua@gmail.com</a:t>
            </a:r>
            <a:endParaRPr lang="en-AU" sz="2800" dirty="0"/>
          </a:p>
          <a:p>
            <a:pPr marL="0" indent="0" algn="ctr">
              <a:buNone/>
            </a:pPr>
            <a:endParaRPr lang="en-AU" sz="4000" dirty="0"/>
          </a:p>
          <a:p>
            <a:endParaRPr lang="en-AU" sz="2400" dirty="0"/>
          </a:p>
          <a:p>
            <a:endParaRPr lang="en-AU" sz="2400" dirty="0"/>
          </a:p>
          <a:p>
            <a:endParaRPr lang="en-AU" sz="2400" dirty="0"/>
          </a:p>
        </p:txBody>
      </p:sp>
      <p:sp>
        <p:nvSpPr>
          <p:cNvPr id="4" name="Slide Number Placeholder 3">
            <a:extLst>
              <a:ext uri="{FF2B5EF4-FFF2-40B4-BE49-F238E27FC236}">
                <a16:creationId xmlns:a16="http://schemas.microsoft.com/office/drawing/2014/main" id="{F8D28A4C-2797-4BF7-BAD4-CD9F643F58D6}"/>
              </a:ext>
            </a:extLst>
          </p:cNvPr>
          <p:cNvSpPr>
            <a:spLocks noGrp="1"/>
          </p:cNvSpPr>
          <p:nvPr>
            <p:ph type="sldNum" sz="quarter" idx="12"/>
          </p:nvPr>
        </p:nvSpPr>
        <p:spPr/>
        <p:txBody>
          <a:bodyPr/>
          <a:lstStyle/>
          <a:p>
            <a:fld id="{BE03C4D4-B0A8-3A44-9176-E33FCC6FB187}" type="slidenum">
              <a:rPr lang="en-AU" smtClean="0"/>
              <a:t>53</a:t>
            </a:fld>
            <a:endParaRPr lang="en-AU"/>
          </a:p>
        </p:txBody>
      </p:sp>
    </p:spTree>
    <p:extLst>
      <p:ext uri="{BB962C8B-B14F-4D97-AF65-F5344CB8AC3E}">
        <p14:creationId xmlns:p14="http://schemas.microsoft.com/office/powerpoint/2010/main" val="2777337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908F5-1E71-43B4-8621-89E9979549DD}"/>
              </a:ext>
            </a:extLst>
          </p:cNvPr>
          <p:cNvSpPr>
            <a:spLocks noGrp="1"/>
          </p:cNvSpPr>
          <p:nvPr>
            <p:ph type="title"/>
          </p:nvPr>
        </p:nvSpPr>
        <p:spPr/>
        <p:txBody>
          <a:bodyPr/>
          <a:lstStyle/>
          <a:p>
            <a:r>
              <a:rPr lang="en-AU" dirty="0"/>
              <a:t>1.1 Tourism and Agriculture </a:t>
            </a:r>
          </a:p>
        </p:txBody>
      </p:sp>
      <p:sp>
        <p:nvSpPr>
          <p:cNvPr id="3" name="Content Placeholder 2">
            <a:extLst>
              <a:ext uri="{FF2B5EF4-FFF2-40B4-BE49-F238E27FC236}">
                <a16:creationId xmlns:a16="http://schemas.microsoft.com/office/drawing/2014/main" id="{A25660F3-A21D-42C6-8BDF-B795A74B5BC0}"/>
              </a:ext>
            </a:extLst>
          </p:cNvPr>
          <p:cNvSpPr>
            <a:spLocks noGrp="1"/>
          </p:cNvSpPr>
          <p:nvPr>
            <p:ph idx="1"/>
          </p:nvPr>
        </p:nvSpPr>
        <p:spPr>
          <a:xfrm>
            <a:off x="310551" y="1822656"/>
            <a:ext cx="11629566" cy="4501943"/>
          </a:xfrm>
        </p:spPr>
        <p:txBody>
          <a:bodyPr/>
          <a:lstStyle/>
          <a:p>
            <a:r>
              <a:rPr lang="en-AU" sz="2400" dirty="0"/>
              <a:t>are two critical industries in many Pacific economies </a:t>
            </a:r>
          </a:p>
          <a:p>
            <a:r>
              <a:rPr lang="en-AU" sz="2400" dirty="0"/>
              <a:t>provide and increase new income opportunities: </a:t>
            </a:r>
          </a:p>
          <a:p>
            <a:pPr marL="0" indent="0">
              <a:buNone/>
            </a:pPr>
            <a:r>
              <a:rPr lang="en-AU" sz="2400" dirty="0"/>
              <a:t>              - growth for the value chain actors serving the tourism markets. </a:t>
            </a:r>
          </a:p>
          <a:p>
            <a:pPr marL="0" indent="0">
              <a:buNone/>
            </a:pPr>
            <a:r>
              <a:rPr lang="en-AU" sz="2400" dirty="0"/>
              <a:t>              - increase domestic agriculture earnings </a:t>
            </a:r>
          </a:p>
          <a:p>
            <a:pPr marL="0" indent="0">
              <a:buNone/>
            </a:pPr>
            <a:r>
              <a:rPr lang="en-AU" sz="2400" dirty="0"/>
              <a:t>              - for new markets and product development</a:t>
            </a:r>
          </a:p>
          <a:p>
            <a:pPr marL="0" indent="0">
              <a:buNone/>
            </a:pPr>
            <a:r>
              <a:rPr lang="en-AU" sz="2400" dirty="0"/>
              <a:t>              -  to develop visitor attractions, </a:t>
            </a:r>
          </a:p>
          <a:p>
            <a:pPr marL="0" indent="0">
              <a:buNone/>
            </a:pPr>
            <a:r>
              <a:rPr lang="en-AU" sz="2400" dirty="0"/>
              <a:t>              -  marketing of local produce and production techniques </a:t>
            </a:r>
          </a:p>
          <a:p>
            <a:pPr marL="0" indent="0">
              <a:buNone/>
            </a:pPr>
            <a:r>
              <a:rPr lang="en-AU" sz="2400" dirty="0"/>
              <a:t>              - create new use which lead to distinctive tourism destination brands, </a:t>
            </a:r>
          </a:p>
          <a:p>
            <a:r>
              <a:rPr lang="en-AU" sz="2400" dirty="0"/>
              <a:t>Strengthening the linkages between the two industries results in sustainable economic growth </a:t>
            </a:r>
          </a:p>
          <a:p>
            <a:endParaRPr lang="en-AU" dirty="0"/>
          </a:p>
        </p:txBody>
      </p:sp>
      <p:sp>
        <p:nvSpPr>
          <p:cNvPr id="4" name="Slide Number Placeholder 3">
            <a:extLst>
              <a:ext uri="{FF2B5EF4-FFF2-40B4-BE49-F238E27FC236}">
                <a16:creationId xmlns:a16="http://schemas.microsoft.com/office/drawing/2014/main" id="{0F815003-5640-4C26-90D3-CBD023A985AE}"/>
              </a:ext>
            </a:extLst>
          </p:cNvPr>
          <p:cNvSpPr>
            <a:spLocks noGrp="1"/>
          </p:cNvSpPr>
          <p:nvPr>
            <p:ph type="sldNum" sz="quarter" idx="12"/>
          </p:nvPr>
        </p:nvSpPr>
        <p:spPr/>
        <p:txBody>
          <a:bodyPr/>
          <a:lstStyle/>
          <a:p>
            <a:fld id="{BE03C4D4-B0A8-3A44-9176-E33FCC6FB187}" type="slidenum">
              <a:rPr lang="en-AU" smtClean="0"/>
              <a:t>6</a:t>
            </a:fld>
            <a:endParaRPr lang="en-AU"/>
          </a:p>
        </p:txBody>
      </p:sp>
    </p:spTree>
    <p:extLst>
      <p:ext uri="{BB962C8B-B14F-4D97-AF65-F5344CB8AC3E}">
        <p14:creationId xmlns:p14="http://schemas.microsoft.com/office/powerpoint/2010/main" val="695748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1D44C-1227-418D-9717-4EB53A8976F0}"/>
              </a:ext>
            </a:extLst>
          </p:cNvPr>
          <p:cNvSpPr>
            <a:spLocks noGrp="1"/>
          </p:cNvSpPr>
          <p:nvPr>
            <p:ph type="title"/>
          </p:nvPr>
        </p:nvSpPr>
        <p:spPr/>
        <p:txBody>
          <a:bodyPr/>
          <a:lstStyle/>
          <a:p>
            <a:r>
              <a:rPr lang="en-AU" sz="3200" dirty="0"/>
              <a:t>AGRI TOURISM IN THE PACIFIC </a:t>
            </a:r>
          </a:p>
        </p:txBody>
      </p:sp>
      <p:sp>
        <p:nvSpPr>
          <p:cNvPr id="3" name="Content Placeholder 2">
            <a:extLst>
              <a:ext uri="{FF2B5EF4-FFF2-40B4-BE49-F238E27FC236}">
                <a16:creationId xmlns:a16="http://schemas.microsoft.com/office/drawing/2014/main" id="{59AD69B6-62D0-47F0-97D9-5134EAFB586A}"/>
              </a:ext>
            </a:extLst>
          </p:cNvPr>
          <p:cNvSpPr>
            <a:spLocks noGrp="1"/>
          </p:cNvSpPr>
          <p:nvPr>
            <p:ph idx="1"/>
          </p:nvPr>
        </p:nvSpPr>
        <p:spPr>
          <a:xfrm>
            <a:off x="1183216" y="1756612"/>
            <a:ext cx="10390716" cy="4752472"/>
          </a:xfrm>
        </p:spPr>
        <p:txBody>
          <a:bodyPr>
            <a:noAutofit/>
          </a:bodyPr>
          <a:lstStyle/>
          <a:p>
            <a:r>
              <a:rPr lang="en-AU" sz="2400" dirty="0"/>
              <a:t>Covers a wide variety of : </a:t>
            </a:r>
          </a:p>
          <a:p>
            <a:pPr marL="0" indent="0">
              <a:buNone/>
            </a:pPr>
            <a:r>
              <a:rPr lang="en-AU" sz="2400" dirty="0"/>
              <a:t>      - recreational, educational and </a:t>
            </a:r>
          </a:p>
          <a:p>
            <a:pPr marL="0" indent="0">
              <a:buNone/>
            </a:pPr>
            <a:r>
              <a:rPr lang="en-AU" sz="2400" dirty="0"/>
              <a:t>      - other leisure activities and services</a:t>
            </a:r>
          </a:p>
          <a:p>
            <a:pPr marL="0" indent="0">
              <a:buNone/>
            </a:pPr>
            <a:r>
              <a:rPr lang="en-AU" sz="2400" dirty="0"/>
              <a:t>provided by farmers/or entrepreneurs  and experienced by consumers who value the activity or service they receive and seek it out. </a:t>
            </a:r>
          </a:p>
          <a:p>
            <a:pPr marL="0" indent="0">
              <a:buNone/>
            </a:pPr>
            <a:endParaRPr lang="en-AU" sz="2400" dirty="0"/>
          </a:p>
          <a:p>
            <a:r>
              <a:rPr lang="en-AU" sz="2400" dirty="0"/>
              <a:t> The three general classifications of agritourism activities: </a:t>
            </a:r>
          </a:p>
          <a:p>
            <a:pPr marL="0" indent="0">
              <a:buNone/>
            </a:pPr>
            <a:r>
              <a:rPr lang="en-AU" sz="2400" dirty="0"/>
              <a:t>     </a:t>
            </a:r>
            <a:r>
              <a:rPr lang="en-AU" sz="2400" dirty="0" err="1"/>
              <a:t>i</a:t>
            </a:r>
            <a:r>
              <a:rPr lang="en-AU" sz="2400" dirty="0"/>
              <a:t>) on-farm –  e.g. Vees Organic Farm (Fiji) </a:t>
            </a:r>
          </a:p>
          <a:p>
            <a:pPr marL="0" indent="0">
              <a:buNone/>
            </a:pPr>
            <a:r>
              <a:rPr lang="en-AU" sz="2400" dirty="0"/>
              <a:t>     ii) </a:t>
            </a:r>
            <a:r>
              <a:rPr lang="en-AU" sz="2400" b="1" dirty="0"/>
              <a:t>food-based</a:t>
            </a:r>
            <a:r>
              <a:rPr lang="en-AU" sz="2400" dirty="0"/>
              <a:t> –  e.g. FRIENDS / Community or villages (Fiji) </a:t>
            </a:r>
          </a:p>
          <a:p>
            <a:pPr marL="0" indent="0">
              <a:buNone/>
            </a:pPr>
            <a:r>
              <a:rPr lang="en-AU" sz="2400" dirty="0"/>
              <a:t>     iii) and heritage activities e.g. </a:t>
            </a:r>
            <a:r>
              <a:rPr lang="en-AU" sz="2400" dirty="0" err="1"/>
              <a:t>Levuka</a:t>
            </a:r>
            <a:r>
              <a:rPr lang="en-AU" sz="2400" dirty="0"/>
              <a:t> in Fiji </a:t>
            </a:r>
          </a:p>
        </p:txBody>
      </p:sp>
    </p:spTree>
    <p:extLst>
      <p:ext uri="{BB962C8B-B14F-4D97-AF65-F5344CB8AC3E}">
        <p14:creationId xmlns:p14="http://schemas.microsoft.com/office/powerpoint/2010/main" val="3664461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9C4-9AC8-4543-801A-2E5186743CAD}"/>
              </a:ext>
            </a:extLst>
          </p:cNvPr>
          <p:cNvSpPr>
            <a:spLocks noGrp="1"/>
          </p:cNvSpPr>
          <p:nvPr>
            <p:ph type="title"/>
          </p:nvPr>
        </p:nvSpPr>
        <p:spPr/>
        <p:txBody>
          <a:bodyPr/>
          <a:lstStyle/>
          <a:p>
            <a:r>
              <a:rPr lang="en-AU" sz="3600" dirty="0"/>
              <a:t>2.0 Build Capacity for Value additions </a:t>
            </a:r>
          </a:p>
        </p:txBody>
      </p:sp>
      <p:sp>
        <p:nvSpPr>
          <p:cNvPr id="3" name="Content Placeholder 2">
            <a:extLst>
              <a:ext uri="{FF2B5EF4-FFF2-40B4-BE49-F238E27FC236}">
                <a16:creationId xmlns:a16="http://schemas.microsoft.com/office/drawing/2014/main" id="{933A0D8E-014D-4F65-8B76-DAD27F782808}"/>
              </a:ext>
            </a:extLst>
          </p:cNvPr>
          <p:cNvSpPr>
            <a:spLocks noGrp="1"/>
          </p:cNvSpPr>
          <p:nvPr>
            <p:ph idx="1"/>
          </p:nvPr>
        </p:nvSpPr>
        <p:spPr>
          <a:xfrm>
            <a:off x="310551" y="1822656"/>
            <a:ext cx="11629566" cy="4761494"/>
          </a:xfrm>
        </p:spPr>
        <p:txBody>
          <a:bodyPr/>
          <a:lstStyle/>
          <a:p>
            <a:pPr marL="0" indent="0">
              <a:buNone/>
            </a:pPr>
            <a:r>
              <a:rPr lang="en-AU" altLang="en-US" sz="2400" b="1" dirty="0">
                <a:solidFill>
                  <a:schemeClr val="bg2"/>
                </a:solidFill>
                <a:cs typeface="Calibri" panose="020F0502020204030204" pitchFamily="34" charset="0"/>
              </a:rPr>
              <a:t>Influenced by:</a:t>
            </a:r>
            <a:r>
              <a:rPr lang="en-AU" altLang="en-US" sz="2400" dirty="0">
                <a:solidFill>
                  <a:schemeClr val="bg2"/>
                </a:solidFill>
                <a:cs typeface="Calibri" panose="020F0502020204030204" pitchFamily="34" charset="0"/>
              </a:rPr>
              <a:t> Customer demand | Environmental factors | Available technology   </a:t>
            </a:r>
            <a:endParaRPr lang="en-AU" altLang="en-US" sz="2400" dirty="0">
              <a:solidFill>
                <a:srgbClr val="0070C0"/>
              </a:solidFill>
              <a:cs typeface="Calibri" panose="020F0502020204030204" pitchFamily="34" charset="0"/>
            </a:endParaRPr>
          </a:p>
          <a:p>
            <a:pPr marL="0" indent="0">
              <a:buNone/>
            </a:pPr>
            <a:r>
              <a:rPr lang="en-AU" altLang="en-US" sz="2400" b="1" dirty="0">
                <a:solidFill>
                  <a:schemeClr val="bg2"/>
                </a:solidFill>
                <a:cs typeface="Calibri" panose="020F0502020204030204" pitchFamily="34" charset="0"/>
              </a:rPr>
              <a:t>The Need</a:t>
            </a:r>
          </a:p>
          <a:p>
            <a:pPr marL="0" indent="0">
              <a:buNone/>
            </a:pPr>
            <a:r>
              <a:rPr lang="en-AU" altLang="en-US" sz="2200" dirty="0">
                <a:solidFill>
                  <a:schemeClr val="bg2"/>
                </a:solidFill>
                <a:cs typeface="Calibri" panose="020F0502020204030204" pitchFamily="34" charset="0"/>
              </a:rPr>
              <a:t>               - </a:t>
            </a:r>
            <a:r>
              <a:rPr lang="en-AU" altLang="en-US" sz="2000" dirty="0">
                <a:solidFill>
                  <a:schemeClr val="bg2"/>
                </a:solidFill>
                <a:cs typeface="Calibri" panose="020F0502020204030204" pitchFamily="34" charset="0"/>
              </a:rPr>
              <a:t>remote location</a:t>
            </a:r>
            <a:br>
              <a:rPr lang="en-AU" altLang="en-US" sz="2000" dirty="0">
                <a:solidFill>
                  <a:schemeClr val="bg2"/>
                </a:solidFill>
                <a:cs typeface="Calibri" panose="020F0502020204030204" pitchFamily="34" charset="0"/>
              </a:rPr>
            </a:br>
            <a:r>
              <a:rPr lang="en-AU" altLang="en-US" sz="2000" dirty="0">
                <a:solidFill>
                  <a:schemeClr val="bg2"/>
                </a:solidFill>
                <a:cs typeface="Calibri" panose="020F0502020204030204" pitchFamily="34" charset="0"/>
              </a:rPr>
              <a:t>                 - </a:t>
            </a:r>
            <a:r>
              <a:rPr lang="en-AU" altLang="en-US" sz="2000" dirty="0">
                <a:cs typeface="Calibri" panose="020F0502020204030204" pitchFamily="34" charset="0"/>
              </a:rPr>
              <a:t>increase dependence on imported </a:t>
            </a:r>
          </a:p>
          <a:p>
            <a:pPr marL="0" indent="0">
              <a:buNone/>
            </a:pPr>
            <a:r>
              <a:rPr lang="en-AU" altLang="en-US" sz="2000" dirty="0">
                <a:cs typeface="Calibri" panose="020F0502020204030204" pitchFamily="34" charset="0"/>
              </a:rPr>
              <a:t>                   food commodities</a:t>
            </a:r>
          </a:p>
          <a:p>
            <a:pPr marL="0" indent="0">
              <a:buNone/>
            </a:pPr>
            <a:r>
              <a:rPr lang="en-AU" altLang="en-US" sz="2000" dirty="0">
                <a:solidFill>
                  <a:schemeClr val="bg2"/>
                </a:solidFill>
                <a:cs typeface="Calibri" panose="020F0502020204030204" pitchFamily="34" charset="0"/>
              </a:rPr>
              <a:t>                 - poor shipping services</a:t>
            </a:r>
          </a:p>
          <a:p>
            <a:pPr marL="0" indent="0">
              <a:buNone/>
            </a:pPr>
            <a:r>
              <a:rPr lang="en-AU" altLang="en-US" sz="2000" dirty="0">
                <a:solidFill>
                  <a:schemeClr val="bg2"/>
                </a:solidFill>
                <a:cs typeface="Calibri" panose="020F0502020204030204" pitchFamily="34" charset="0"/>
              </a:rPr>
              <a:t>                 - seasonality –high losses</a:t>
            </a:r>
            <a:br>
              <a:rPr lang="en-AU" altLang="en-US" sz="2000" dirty="0">
                <a:solidFill>
                  <a:schemeClr val="bg2"/>
                </a:solidFill>
                <a:cs typeface="Calibri" panose="020F0502020204030204" pitchFamily="34" charset="0"/>
              </a:rPr>
            </a:br>
            <a:r>
              <a:rPr lang="en-AU" altLang="en-US" sz="2000" dirty="0">
                <a:solidFill>
                  <a:schemeClr val="bg2"/>
                </a:solidFill>
                <a:cs typeface="Calibri" panose="020F0502020204030204" pitchFamily="34" charset="0"/>
              </a:rPr>
              <a:t>                 - poor post harvest practices </a:t>
            </a:r>
            <a:br>
              <a:rPr lang="en-AU" altLang="en-US" sz="2000" dirty="0">
                <a:cs typeface="Calibri" panose="020F0502020204030204" pitchFamily="34" charset="0"/>
              </a:rPr>
            </a:br>
            <a:r>
              <a:rPr lang="en-AU" altLang="en-US" sz="2000" dirty="0">
                <a:cs typeface="Calibri" panose="020F0502020204030204" pitchFamily="34" charset="0"/>
              </a:rPr>
              <a:t>                 - import substitution                  -</a:t>
            </a:r>
            <a:br>
              <a:rPr lang="en-AU" altLang="en-US" sz="2000" dirty="0">
                <a:cs typeface="Calibri" panose="020F0502020204030204" pitchFamily="34" charset="0"/>
              </a:rPr>
            </a:br>
            <a:r>
              <a:rPr lang="en-AU" altLang="en-US" sz="2000" dirty="0">
                <a:cs typeface="Calibri" panose="020F0502020204030204" pitchFamily="34" charset="0"/>
              </a:rPr>
              <a:t>                 - lack of appropriate packaging, </a:t>
            </a:r>
          </a:p>
          <a:p>
            <a:pPr marL="0" indent="0">
              <a:buNone/>
            </a:pPr>
            <a:r>
              <a:rPr lang="en-AU" altLang="en-US" sz="2000" dirty="0">
                <a:cs typeface="Calibri" panose="020F0502020204030204" pitchFamily="34" charset="0"/>
              </a:rPr>
              <a:t>                   materials and  storage facilities</a:t>
            </a:r>
            <a:br>
              <a:rPr lang="en-AU" altLang="en-US" sz="2000" dirty="0">
                <a:cs typeface="Calibri" panose="020F0502020204030204" pitchFamily="34" charset="0"/>
              </a:rPr>
            </a:br>
            <a:r>
              <a:rPr lang="en-AU" altLang="en-US" sz="2000" dirty="0">
                <a:cs typeface="Calibri" panose="020F0502020204030204" pitchFamily="34" charset="0"/>
              </a:rPr>
              <a:t>                 </a:t>
            </a:r>
            <a:r>
              <a:rPr lang="en-AU" sz="2000" dirty="0">
                <a:solidFill>
                  <a:schemeClr val="bg2"/>
                </a:solidFill>
                <a:cs typeface="Calibri" panose="020F0502020204030204" pitchFamily="34" charset="0"/>
              </a:rPr>
              <a:t>- market demand and prices </a:t>
            </a:r>
          </a:p>
          <a:p>
            <a:pPr>
              <a:buFont typeface="Arial" panose="020B0604020202020204" pitchFamily="34" charset="0"/>
              <a:buChar char="•"/>
            </a:pPr>
            <a:r>
              <a:rPr lang="en-AU" altLang="en-US" sz="2000" dirty="0">
                <a:solidFill>
                  <a:schemeClr val="bg2"/>
                </a:solidFill>
                <a:cs typeface="Calibri" panose="020F0502020204030204" pitchFamily="34" charset="0"/>
              </a:rPr>
              <a:t>             - </a:t>
            </a:r>
            <a:r>
              <a:rPr lang="en-AU" altLang="en-US" sz="2000" dirty="0">
                <a:cs typeface="Calibri" panose="020F0502020204030204" pitchFamily="34" charset="0"/>
              </a:rPr>
              <a:t>insufficient knowledge and awareness</a:t>
            </a:r>
            <a:endParaRPr lang="en-AU" altLang="en-US" sz="2000" dirty="0">
              <a:solidFill>
                <a:schemeClr val="bg2"/>
              </a:solidFill>
              <a:cs typeface="Calibri" panose="020F0502020204030204" pitchFamily="34" charset="0"/>
            </a:endParaRPr>
          </a:p>
          <a:p>
            <a:pPr lvl="1">
              <a:buFont typeface="Arial" panose="020B0604020202020204" pitchFamily="34" charset="0"/>
              <a:buChar char="•"/>
            </a:pPr>
            <a:r>
              <a:rPr lang="en-AU" altLang="en-US" sz="2000" dirty="0">
                <a:solidFill>
                  <a:schemeClr val="bg2"/>
                </a:solidFill>
                <a:cs typeface="Calibri" panose="020F0502020204030204" pitchFamily="34" charset="0"/>
              </a:rPr>
              <a:t>        </a:t>
            </a:r>
          </a:p>
          <a:p>
            <a:pPr lvl="1">
              <a:buFont typeface="Arial" panose="020B0604020202020204" pitchFamily="34" charset="0"/>
              <a:buChar char="•"/>
            </a:pPr>
            <a:r>
              <a:rPr lang="en-AU" altLang="en-US" sz="2000" dirty="0">
                <a:cs typeface="Calibri" panose="020F0502020204030204" pitchFamily="34" charset="0"/>
              </a:rPr>
              <a:t>        </a:t>
            </a:r>
            <a:endParaRPr lang="en-AU" sz="2400" dirty="0"/>
          </a:p>
        </p:txBody>
      </p:sp>
      <p:sp>
        <p:nvSpPr>
          <p:cNvPr id="4" name="Slide Number Placeholder 3">
            <a:extLst>
              <a:ext uri="{FF2B5EF4-FFF2-40B4-BE49-F238E27FC236}">
                <a16:creationId xmlns:a16="http://schemas.microsoft.com/office/drawing/2014/main" id="{9E17459A-037E-4304-AC78-85D2ABDEEB8D}"/>
              </a:ext>
            </a:extLst>
          </p:cNvPr>
          <p:cNvSpPr>
            <a:spLocks noGrp="1"/>
          </p:cNvSpPr>
          <p:nvPr>
            <p:ph type="sldNum" sz="quarter" idx="12"/>
          </p:nvPr>
        </p:nvSpPr>
        <p:spPr/>
        <p:txBody>
          <a:bodyPr/>
          <a:lstStyle/>
          <a:p>
            <a:fld id="{BE03C4D4-B0A8-3A44-9176-E33FCC6FB187}" type="slidenum">
              <a:rPr lang="en-AU" smtClean="0"/>
              <a:t>8</a:t>
            </a:fld>
            <a:endParaRPr lang="en-AU"/>
          </a:p>
        </p:txBody>
      </p:sp>
      <p:pic>
        <p:nvPicPr>
          <p:cNvPr id="5" name="Content Placeholder 5" descr="A close up of a map&#10;&#10;Description generated with high confidence">
            <a:extLst>
              <a:ext uri="{FF2B5EF4-FFF2-40B4-BE49-F238E27FC236}">
                <a16:creationId xmlns:a16="http://schemas.microsoft.com/office/drawing/2014/main" id="{A17D19E2-B108-43E6-808A-E88DEDF1FE9E}"/>
              </a:ext>
            </a:extLst>
          </p:cNvPr>
          <p:cNvPicPr>
            <a:picLocks noChangeAspect="1"/>
          </p:cNvPicPr>
          <p:nvPr/>
        </p:nvPicPr>
        <p:blipFill>
          <a:blip r:embed="rId3"/>
          <a:stretch>
            <a:fillRect/>
          </a:stretch>
        </p:blipFill>
        <p:spPr bwMode="auto">
          <a:xfrm>
            <a:off x="6217920" y="2336799"/>
            <a:ext cx="5904576" cy="376271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0294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BF08E-69B6-4000-9F89-79284D5BBCF8}"/>
              </a:ext>
            </a:extLst>
          </p:cNvPr>
          <p:cNvSpPr>
            <a:spLocks noGrp="1"/>
          </p:cNvSpPr>
          <p:nvPr>
            <p:ph type="title"/>
          </p:nvPr>
        </p:nvSpPr>
        <p:spPr>
          <a:xfrm>
            <a:off x="1549401" y="583614"/>
            <a:ext cx="10390716" cy="920066"/>
          </a:xfrm>
        </p:spPr>
        <p:txBody>
          <a:bodyPr/>
          <a:lstStyle/>
          <a:p>
            <a:r>
              <a:rPr lang="en-AU" sz="3600" dirty="0"/>
              <a:t>Build Capacity for Value additions </a:t>
            </a:r>
          </a:p>
        </p:txBody>
      </p:sp>
      <p:sp>
        <p:nvSpPr>
          <p:cNvPr id="3" name="Content Placeholder 2">
            <a:extLst>
              <a:ext uri="{FF2B5EF4-FFF2-40B4-BE49-F238E27FC236}">
                <a16:creationId xmlns:a16="http://schemas.microsoft.com/office/drawing/2014/main" id="{10FCEE54-1047-4B7E-AE88-9AC9BDAFF09C}"/>
              </a:ext>
            </a:extLst>
          </p:cNvPr>
          <p:cNvSpPr>
            <a:spLocks noGrp="1"/>
          </p:cNvSpPr>
          <p:nvPr>
            <p:ph idx="1"/>
          </p:nvPr>
        </p:nvSpPr>
        <p:spPr>
          <a:xfrm>
            <a:off x="310550" y="1822656"/>
            <a:ext cx="11729049" cy="4501943"/>
          </a:xfrm>
        </p:spPr>
        <p:txBody>
          <a:bodyPr/>
          <a:lstStyle/>
          <a:p>
            <a:r>
              <a:rPr lang="en-AU" sz="2400" dirty="0">
                <a:ea typeface="Calibri" panose="020F0502020204030204" pitchFamily="34" charset="0"/>
                <a:cs typeface="Calibri" panose="020F0502020204030204" pitchFamily="34" charset="0"/>
              </a:rPr>
              <a:t>Abundance of Fruits , vegetables, seafood  and our </a:t>
            </a:r>
            <a:r>
              <a:rPr lang="id-ID" sz="2400" dirty="0">
                <a:ea typeface="Calibri" panose="020F0502020204030204" pitchFamily="34" charset="0"/>
                <a:cs typeface="Calibri" panose="020F0502020204030204" pitchFamily="34" charset="0"/>
              </a:rPr>
              <a:t>root and tuber crops </a:t>
            </a:r>
            <a:r>
              <a:rPr lang="en-AU" sz="2400" dirty="0">
                <a:ea typeface="Calibri" panose="020F0502020204030204" pitchFamily="34" charset="0"/>
                <a:cs typeface="Calibri" panose="020F0502020204030204" pitchFamily="34" charset="0"/>
              </a:rPr>
              <a:t> is a </a:t>
            </a:r>
            <a:r>
              <a:rPr lang="id-ID" sz="2400" dirty="0">
                <a:ea typeface="Calibri" panose="020F0502020204030204" pitchFamily="34" charset="0"/>
                <a:cs typeface="Calibri" panose="020F0502020204030204" pitchFamily="34" charset="0"/>
              </a:rPr>
              <a:t>major sources of energy in the developing countries</a:t>
            </a:r>
            <a:endParaRPr lang="en-AU" sz="2400" dirty="0">
              <a:ea typeface="Calibri" panose="020F0502020204030204" pitchFamily="34" charset="0"/>
              <a:cs typeface="Calibri" panose="020F0502020204030204" pitchFamily="34" charset="0"/>
            </a:endParaRPr>
          </a:p>
          <a:p>
            <a:pPr marL="0" indent="0">
              <a:buNone/>
            </a:pPr>
            <a:r>
              <a:rPr lang="en-AU" sz="2400" dirty="0">
                <a:ea typeface="Calibri" panose="020F0502020204030204" pitchFamily="34" charset="0"/>
                <a:cs typeface="Calibri" panose="020F0502020204030204" pitchFamily="34" charset="0"/>
              </a:rPr>
              <a:t>             - </a:t>
            </a:r>
            <a:r>
              <a:rPr lang="id-ID" sz="2400" dirty="0">
                <a:ea typeface="Calibri" panose="020F0502020204030204" pitchFamily="34" charset="0"/>
                <a:cs typeface="Calibri" panose="020F0502020204030204" pitchFamily="34" charset="0"/>
              </a:rPr>
              <a:t>to contribute significantly to the increased income generation and </a:t>
            </a:r>
            <a:br>
              <a:rPr lang="en-AU" sz="2400" dirty="0">
                <a:ea typeface="Calibri" panose="020F0502020204030204" pitchFamily="34" charset="0"/>
                <a:cs typeface="Calibri" panose="020F0502020204030204" pitchFamily="34" charset="0"/>
              </a:rPr>
            </a:br>
            <a:r>
              <a:rPr lang="en-AU" sz="2400" dirty="0">
                <a:ea typeface="Calibri" panose="020F0502020204030204" pitchFamily="34" charset="0"/>
                <a:cs typeface="Calibri" panose="020F0502020204030204" pitchFamily="34" charset="0"/>
              </a:rPr>
              <a:t>               </a:t>
            </a:r>
            <a:r>
              <a:rPr lang="id-ID" sz="2400" dirty="0">
                <a:ea typeface="Calibri" panose="020F0502020204030204" pitchFamily="34" charset="0"/>
                <a:cs typeface="Calibri" panose="020F0502020204030204" pitchFamily="34" charset="0"/>
              </a:rPr>
              <a:t>nutritional well being</a:t>
            </a:r>
            <a:endParaRPr lang="en-AU" sz="2400" dirty="0">
              <a:ea typeface="Calibri" panose="020F0502020204030204" pitchFamily="34" charset="0"/>
              <a:cs typeface="Calibri" panose="020F0502020204030204" pitchFamily="34" charset="0"/>
            </a:endParaRPr>
          </a:p>
          <a:p>
            <a:pPr marL="0" indent="0">
              <a:buNone/>
            </a:pPr>
            <a:endParaRPr lang="en-AU" sz="2400" dirty="0">
              <a:ea typeface="Calibri" panose="020F0502020204030204" pitchFamily="34" charset="0"/>
              <a:cs typeface="Calibri" panose="020F0502020204030204" pitchFamily="34" charset="0"/>
            </a:endParaRPr>
          </a:p>
          <a:p>
            <a:r>
              <a:rPr lang="en-AU" sz="2400" dirty="0">
                <a:cs typeface="Calibri" panose="020F0502020204030204" pitchFamily="34" charset="0"/>
              </a:rPr>
              <a:t>Need to identify and promote high quality food for consumption through value adding</a:t>
            </a:r>
          </a:p>
          <a:p>
            <a:pPr marL="0" indent="0">
              <a:buNone/>
            </a:pPr>
            <a:endParaRPr lang="en-AU" sz="2400" dirty="0">
              <a:ea typeface="Calibri" panose="020F0502020204030204" pitchFamily="34" charset="0"/>
              <a:cs typeface="Calibri" panose="020F0502020204030204" pitchFamily="34" charset="0"/>
            </a:endParaRPr>
          </a:p>
          <a:p>
            <a:r>
              <a:rPr lang="en-AU" sz="2400" dirty="0">
                <a:cs typeface="Calibri" panose="020F0502020204030204" pitchFamily="34" charset="0"/>
              </a:rPr>
              <a:t>Promoting nutritious food to hotels, lodges and resorts and the sourcing of this crop from local producers and processors can generate greater investment in local production and substantial gains . </a:t>
            </a:r>
          </a:p>
          <a:p>
            <a:endParaRPr lang="en-AU" sz="2400" b="1" dirty="0">
              <a:ea typeface="Calibri" panose="020F0502020204030204" pitchFamily="34" charset="0"/>
              <a:cs typeface="Calibri" panose="020F0502020204030204" pitchFamily="34" charset="0"/>
            </a:endParaRPr>
          </a:p>
          <a:p>
            <a:pPr marL="0" indent="0">
              <a:buNone/>
            </a:pPr>
            <a:endParaRPr lang="en-AU" sz="2400" dirty="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4261C1F2-8776-4D5D-B01C-E4C27D324CB0}"/>
              </a:ext>
            </a:extLst>
          </p:cNvPr>
          <p:cNvSpPr>
            <a:spLocks noGrp="1"/>
          </p:cNvSpPr>
          <p:nvPr>
            <p:ph type="sldNum" sz="quarter" idx="12"/>
          </p:nvPr>
        </p:nvSpPr>
        <p:spPr/>
        <p:txBody>
          <a:bodyPr/>
          <a:lstStyle/>
          <a:p>
            <a:fld id="{BE03C4D4-B0A8-3A44-9176-E33FCC6FB187}" type="slidenum">
              <a:rPr lang="en-AU" smtClean="0"/>
              <a:t>9</a:t>
            </a:fld>
            <a:endParaRPr lang="en-AU"/>
          </a:p>
        </p:txBody>
      </p:sp>
    </p:spTree>
    <p:extLst>
      <p:ext uri="{BB962C8B-B14F-4D97-AF65-F5344CB8AC3E}">
        <p14:creationId xmlns:p14="http://schemas.microsoft.com/office/powerpoint/2010/main" val="1489372639"/>
      </p:ext>
    </p:extLst>
  </p:cSld>
  <p:clrMapOvr>
    <a:masterClrMapping/>
  </p:clrMapOvr>
</p:sld>
</file>

<file path=ppt/theme/theme1.xml><?xml version="1.0" encoding="utf-8"?>
<a:theme xmlns:a="http://schemas.openxmlformats.org/drawingml/2006/main" name="Mars HACCP intro Runfile Aug12">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ACCP Training Long Template" id="{1F3C947A-4282-A34F-A671-780FFB501076}" vid="{606F77C2-2B69-AF4E-B9DB-F6BAF3589D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HACCP Training Long Template</Template>
  <TotalTime>7285</TotalTime>
  <Words>2616</Words>
  <Application>Microsoft Office PowerPoint</Application>
  <PresentationFormat>Widescreen</PresentationFormat>
  <Paragraphs>489</Paragraphs>
  <Slides>53</Slides>
  <Notes>16</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Arial</vt:lpstr>
      <vt:lpstr>Arial Black</vt:lpstr>
      <vt:lpstr>Calibri</vt:lpstr>
      <vt:lpstr>Lucida Sans Unicode</vt:lpstr>
      <vt:lpstr>Tahoma</vt:lpstr>
      <vt:lpstr>Times New Roman</vt:lpstr>
      <vt:lpstr>Wingdings</vt:lpstr>
      <vt:lpstr>Mars HACCP intro Runfile Aug12</vt:lpstr>
      <vt:lpstr>               Regional Support to Build Capacity  of Value Addition of Products and Food Certifications   Apiame Cegumalua Project Manager  HACCP Aust. Fiji Ltd                </vt:lpstr>
      <vt:lpstr>TOPICS </vt:lpstr>
      <vt:lpstr>  1.0 Introductions </vt:lpstr>
      <vt:lpstr>White sandy beaches and friendly island smiles                                                         </vt:lpstr>
      <vt:lpstr>                                              The greatest opportunity to taste our                     nutritious Pacific food? :            -</vt:lpstr>
      <vt:lpstr>1.1 Tourism and Agriculture </vt:lpstr>
      <vt:lpstr>AGRI TOURISM IN THE PACIFIC </vt:lpstr>
      <vt:lpstr>2.0 Build Capacity for Value additions </vt:lpstr>
      <vt:lpstr>Build Capacity for Value additions </vt:lpstr>
      <vt:lpstr>2.1 Value Additions of Products </vt:lpstr>
      <vt:lpstr>Value additions of Products </vt:lpstr>
      <vt:lpstr> Product opportunities</vt:lpstr>
      <vt:lpstr>Value Additions od food products  </vt:lpstr>
      <vt:lpstr> 3.0 Building Capacity on Food Certification   </vt:lpstr>
      <vt:lpstr>   Tourist market demands</vt:lpstr>
      <vt:lpstr>Food safety Incidents </vt:lpstr>
      <vt:lpstr>3.1 The Law : Employer’s Responsibilities</vt:lpstr>
      <vt:lpstr>  Legislation</vt:lpstr>
      <vt:lpstr>Legislation Key concepts</vt:lpstr>
      <vt:lpstr>Key Legal Responsibilities -– The Employee</vt:lpstr>
      <vt:lpstr> 3.2 Demand and responsibility </vt:lpstr>
      <vt:lpstr>The 5 “Business Jeopardy Areas” </vt:lpstr>
      <vt:lpstr>      3.3. HACCP Aust Fiji Ltd :        FOOD Safety Support for the Region      </vt:lpstr>
      <vt:lpstr>HACCP Australia Fiji Ltd.</vt:lpstr>
      <vt:lpstr>  HACCP Aust Fiji : Support Partners  </vt:lpstr>
      <vt:lpstr> Develops Food Safety Program :  HACCP </vt:lpstr>
      <vt:lpstr>How do we manage RISK</vt:lpstr>
      <vt:lpstr>HACCP SCOPE</vt:lpstr>
      <vt:lpstr>   HACCP is internationally recognized</vt:lpstr>
      <vt:lpstr>The Complete HACCP SyStem</vt:lpstr>
      <vt:lpstr>HACCP Aust. Fiji - WORK IN THE PACIFIC</vt:lpstr>
      <vt:lpstr>Contacts: To get Assistance</vt:lpstr>
      <vt:lpstr>ADDITIONAL INFORMATION</vt:lpstr>
      <vt:lpstr>HACCP Australia Fiji Limited – Services Summary</vt:lpstr>
      <vt:lpstr>CCP Food Safety Monitoring Systems (HACCP Lite)</vt:lpstr>
      <vt:lpstr>Food Safety Programs – development &amp; implementation </vt:lpstr>
      <vt:lpstr>CCP Food Safety Monitoring Systems  (HACCP Lite)</vt:lpstr>
      <vt:lpstr>PowerPoint Presentation</vt:lpstr>
      <vt:lpstr>PowerPoint Presentation</vt:lpstr>
      <vt:lpstr>PowerPoint Presentation</vt:lpstr>
      <vt:lpstr>PowerPoint Presentation</vt:lpstr>
      <vt:lpstr>Auditing and certification</vt:lpstr>
      <vt:lpstr>Training</vt:lpstr>
      <vt:lpstr>  Consultancy</vt:lpstr>
      <vt:lpstr>Vendor Quality Assurance or Supplier Management Systems</vt:lpstr>
      <vt:lpstr>Certification of Food Safe Equipment, Materials</vt:lpstr>
      <vt:lpstr>Certification</vt:lpstr>
      <vt:lpstr>Mark for Certification</vt:lpstr>
      <vt:lpstr>Food Safety Bulletins </vt:lpstr>
      <vt:lpstr>PowerPoint Presentation</vt:lpstr>
      <vt:lpstr>Non GMO (genetically modified organisms) Certifications</vt:lpstr>
      <vt:lpstr>Contacts: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Haberfield</dc:creator>
  <cp:lastModifiedBy>Apiame Cegumalua</cp:lastModifiedBy>
  <cp:revision>251</cp:revision>
  <cp:lastPrinted>2019-03-31T01:46:21Z</cp:lastPrinted>
  <dcterms:created xsi:type="dcterms:W3CDTF">2017-03-20T07:09:23Z</dcterms:created>
  <dcterms:modified xsi:type="dcterms:W3CDTF">2019-03-31T20:48:01Z</dcterms:modified>
</cp:coreProperties>
</file>