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21" r:id="rId6"/>
    <p:sldId id="322" r:id="rId7"/>
    <p:sldId id="257" r:id="rId8"/>
    <p:sldId id="258" r:id="rId9"/>
    <p:sldId id="315" r:id="rId10"/>
    <p:sldId id="259" r:id="rId11"/>
    <p:sldId id="295" r:id="rId12"/>
    <p:sldId id="308" r:id="rId13"/>
    <p:sldId id="302" r:id="rId14"/>
    <p:sldId id="313" r:id="rId15"/>
    <p:sldId id="317" r:id="rId16"/>
    <p:sldId id="318" r:id="rId17"/>
    <p:sldId id="324" r:id="rId18"/>
    <p:sldId id="325" r:id="rId19"/>
    <p:sldId id="320"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0"/>
    <a:srgbClr val="A28E2A"/>
    <a:srgbClr val="A58C27"/>
    <a:srgbClr val="97D700"/>
    <a:srgbClr val="3E87CB"/>
    <a:srgbClr val="CFB023"/>
    <a:srgbClr val="D3AF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78187" autoAdjust="0"/>
  </p:normalViewPr>
  <p:slideViewPr>
    <p:cSldViewPr snapToGrid="0" snapToObjects="1">
      <p:cViewPr varScale="1">
        <p:scale>
          <a:sx n="57" d="100"/>
          <a:sy n="57" d="100"/>
        </p:scale>
        <p:origin x="17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DAA80D-D404-4A1E-9307-A9FB1581984E}" type="datetimeFigureOut">
              <a:rPr lang="en-US" smtClean="0"/>
              <a:t>4/1/2019</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05D61FE-ADEC-4C61-9C05-B1CC6435499E}" type="slidenum">
              <a:rPr lang="en-US" smtClean="0"/>
              <a:t>‹#›</a:t>
            </a:fld>
            <a:endParaRPr lang="en-US"/>
          </a:p>
        </p:txBody>
      </p:sp>
    </p:spTree>
    <p:extLst>
      <p:ext uri="{BB962C8B-B14F-4D97-AF65-F5344CB8AC3E}">
        <p14:creationId xmlns:p14="http://schemas.microsoft.com/office/powerpoint/2010/main" val="4124748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44045F-3127-47D7-A209-064E410A8C33}" type="datetimeFigureOut">
              <a:rPr lang="en-AU" smtClean="0"/>
              <a:t>1/04/2019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A699370-473A-42C0-A873-9349A9F7F76C}" type="slidenum">
              <a:rPr lang="en-AU" smtClean="0"/>
              <a:t>‹#›</a:t>
            </a:fld>
            <a:endParaRPr lang="en-AU"/>
          </a:p>
        </p:txBody>
      </p:sp>
    </p:spTree>
    <p:extLst>
      <p:ext uri="{BB962C8B-B14F-4D97-AF65-F5344CB8AC3E}">
        <p14:creationId xmlns:p14="http://schemas.microsoft.com/office/powerpoint/2010/main" val="319449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99370-473A-42C0-A873-9349A9F7F76C}" type="slidenum">
              <a:rPr lang="en-AU" smtClean="0"/>
              <a:t>1</a:t>
            </a:fld>
            <a:endParaRPr lang="en-AU"/>
          </a:p>
        </p:txBody>
      </p:sp>
    </p:spTree>
    <p:extLst>
      <p:ext uri="{BB962C8B-B14F-4D97-AF65-F5344CB8AC3E}">
        <p14:creationId xmlns:p14="http://schemas.microsoft.com/office/powerpoint/2010/main" val="166833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Training is based primarily on feedbacks from industries, private sector and key stakeholders</a:t>
            </a:r>
          </a:p>
          <a:p>
            <a:pPr marL="171450" indent="-171450">
              <a:buFontTx/>
              <a:buChar char="-"/>
            </a:pPr>
            <a:r>
              <a:rPr lang="en-US" baseline="0" dirty="0"/>
              <a:t>This year, APTC is embarking on a labour market assessment to ensure that we are current and relevant in the development of training packages</a:t>
            </a:r>
          </a:p>
          <a:p>
            <a:pPr marL="171450" indent="-171450">
              <a:buFontTx/>
              <a:buChar char="-"/>
            </a:pPr>
            <a:r>
              <a:rPr lang="en-US" baseline="0" dirty="0"/>
              <a:t>We are exploring with local industries, private sectors, NGOs and community groups on opportunities for trainer and student placements on traditional food practices, food sources and production</a:t>
            </a:r>
            <a:endParaRPr lang="en-US" dirty="0"/>
          </a:p>
        </p:txBody>
      </p:sp>
      <p:sp>
        <p:nvSpPr>
          <p:cNvPr id="4" name="Slide Number Placeholder 3"/>
          <p:cNvSpPr>
            <a:spLocks noGrp="1"/>
          </p:cNvSpPr>
          <p:nvPr>
            <p:ph type="sldNum" sz="quarter" idx="10"/>
          </p:nvPr>
        </p:nvSpPr>
        <p:spPr/>
        <p:txBody>
          <a:bodyPr/>
          <a:lstStyle/>
          <a:p>
            <a:fld id="{6A699370-473A-42C0-A873-9349A9F7F76C}" type="slidenum">
              <a:rPr lang="en-AU" smtClean="0"/>
              <a:t>12</a:t>
            </a:fld>
            <a:endParaRPr lang="en-AU"/>
          </a:p>
        </p:txBody>
      </p:sp>
    </p:spTree>
    <p:extLst>
      <p:ext uri="{BB962C8B-B14F-4D97-AF65-F5344CB8AC3E}">
        <p14:creationId xmlns:p14="http://schemas.microsoft.com/office/powerpoint/2010/main" val="72629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99370-473A-42C0-A873-9349A9F7F76C}" type="slidenum">
              <a:rPr lang="en-AU" smtClean="0"/>
              <a:t>13</a:t>
            </a:fld>
            <a:endParaRPr lang="en-AU"/>
          </a:p>
        </p:txBody>
      </p:sp>
    </p:spTree>
    <p:extLst>
      <p:ext uri="{BB962C8B-B14F-4D97-AF65-F5344CB8AC3E}">
        <p14:creationId xmlns:p14="http://schemas.microsoft.com/office/powerpoint/2010/main" val="81768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99370-473A-42C0-A873-9349A9F7F76C}" type="slidenum">
              <a:rPr lang="en-AU" smtClean="0"/>
              <a:t>4</a:t>
            </a:fld>
            <a:endParaRPr lang="en-AU"/>
          </a:p>
        </p:txBody>
      </p:sp>
    </p:spTree>
    <p:extLst>
      <p:ext uri="{BB962C8B-B14F-4D97-AF65-F5344CB8AC3E}">
        <p14:creationId xmlns:p14="http://schemas.microsoft.com/office/powerpoint/2010/main" val="76264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APTC</a:t>
            </a:r>
            <a:r>
              <a:rPr lang="en-US" baseline="0" dirty="0"/>
              <a:t> is Australia’s largest regional program. Current funding stands at AU$ 32 million every year for the next four years with the possibility of an extension for another 4 years. </a:t>
            </a:r>
          </a:p>
          <a:p>
            <a:endParaRPr lang="en-US" baseline="0" dirty="0"/>
          </a:p>
          <a:p>
            <a:r>
              <a:rPr lang="en-US" dirty="0"/>
              <a:t>On 9 August 2018, former Australian Foreign Minister Julie Bishop announced the launch of APTC</a:t>
            </a:r>
            <a:r>
              <a:rPr lang="en-US" baseline="0" dirty="0"/>
              <a:t> 3</a:t>
            </a:r>
            <a:endParaRPr lang="en-US" dirty="0"/>
          </a:p>
          <a:p>
            <a:endParaRPr lang="en-US" dirty="0"/>
          </a:p>
        </p:txBody>
      </p:sp>
      <p:sp>
        <p:nvSpPr>
          <p:cNvPr id="4" name="Slide Number Placeholder 3"/>
          <p:cNvSpPr>
            <a:spLocks noGrp="1"/>
          </p:cNvSpPr>
          <p:nvPr>
            <p:ph type="sldNum" sz="quarter" idx="10"/>
          </p:nvPr>
        </p:nvSpPr>
        <p:spPr/>
        <p:txBody>
          <a:bodyPr/>
          <a:lstStyle/>
          <a:p>
            <a:fld id="{6A699370-473A-42C0-A873-9349A9F7F76C}" type="slidenum">
              <a:rPr lang="en-AU" smtClean="0"/>
              <a:t>5</a:t>
            </a:fld>
            <a:endParaRPr lang="en-AU"/>
          </a:p>
        </p:txBody>
      </p:sp>
    </p:spTree>
    <p:extLst>
      <p:ext uri="{BB962C8B-B14F-4D97-AF65-F5344CB8AC3E}">
        <p14:creationId xmlns:p14="http://schemas.microsoft.com/office/powerpoint/2010/main" val="407724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b="1" dirty="0"/>
              <a:t>In this new phase, APTC will operate in 9 countries in total: Fiji, Kiribati, Nauru, PNG, Samoa, Solomon Islands, Tonga, Tuvalu and Vanuatu</a:t>
            </a:r>
            <a:r>
              <a:rPr lang="en-AU" dirty="0"/>
              <a:t>.</a:t>
            </a:r>
          </a:p>
          <a:p>
            <a:pPr lvl="1"/>
            <a:r>
              <a:rPr lang="en-AU" dirty="0"/>
              <a:t> </a:t>
            </a:r>
          </a:p>
          <a:p>
            <a:pPr lvl="1"/>
            <a:r>
              <a:rPr lang="en-AU" dirty="0"/>
              <a:t>Six states</a:t>
            </a:r>
            <a:r>
              <a:rPr lang="en-AU" sz="900" dirty="0"/>
              <a:t> </a:t>
            </a:r>
            <a:r>
              <a:rPr lang="en-AU" dirty="0"/>
              <a:t>(Cook Islands, Tokelau, Federated States of Micronesia, Niue, Palau and Republic of the Marshall Islands) will have access to APTC training places, either fully or partly subsidised, but APTC will not conduct in-country marketing activities or seek to identify in-country demand for skills.</a:t>
            </a:r>
          </a:p>
          <a:p>
            <a:pPr lvl="1"/>
            <a:endParaRPr lang="en-GB" sz="1400" dirty="0"/>
          </a:p>
          <a:p>
            <a:pPr lvl="1"/>
            <a:r>
              <a:rPr lang="en-US" sz="1400" dirty="0"/>
              <a:t>We</a:t>
            </a:r>
            <a:r>
              <a:rPr lang="en-US" sz="1400" baseline="0" dirty="0"/>
              <a:t> often talk about the Pacific as though it is one country. It is many countries:</a:t>
            </a:r>
          </a:p>
          <a:p>
            <a:pPr lvl="1"/>
            <a:r>
              <a:rPr lang="en-US" sz="1400" baseline="0" dirty="0"/>
              <a:t>- There are different cultural nuances, norms, forms of leadership and governance.</a:t>
            </a:r>
          </a:p>
          <a:p>
            <a:pPr lvl="1"/>
            <a:endParaRPr lang="en-US" sz="1400" baseline="0" dirty="0"/>
          </a:p>
          <a:p>
            <a:pPr lvl="1"/>
            <a:r>
              <a:rPr lang="en-US" sz="1400" baseline="0" dirty="0"/>
              <a:t>APTC has had the privilege of operating in, learning with and partnering across the Pacific region for the past ten years.</a:t>
            </a:r>
          </a:p>
          <a:p>
            <a:pPr lvl="1"/>
            <a:endParaRPr lang="en-US" sz="1400" baseline="0" dirty="0"/>
          </a:p>
        </p:txBody>
      </p:sp>
      <p:sp>
        <p:nvSpPr>
          <p:cNvPr id="4" name="Slide Number Placeholder 3"/>
          <p:cNvSpPr>
            <a:spLocks noGrp="1"/>
          </p:cNvSpPr>
          <p:nvPr>
            <p:ph type="sldNum" sz="quarter" idx="10"/>
          </p:nvPr>
        </p:nvSpPr>
        <p:spPr/>
        <p:txBody>
          <a:bodyPr/>
          <a:lstStyle/>
          <a:p>
            <a:fld id="{907DBE1B-E1A8-4F78-8127-E3D8781B79B8}" type="slidenum">
              <a:rPr lang="en-AU" smtClean="0"/>
              <a:t>6</a:t>
            </a:fld>
            <a:endParaRPr lang="en-AU"/>
          </a:p>
        </p:txBody>
      </p:sp>
    </p:spTree>
    <p:extLst>
      <p:ext uri="{BB962C8B-B14F-4D97-AF65-F5344CB8AC3E}">
        <p14:creationId xmlns:p14="http://schemas.microsoft.com/office/powerpoint/2010/main" val="310923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99370-473A-42C0-A873-9349A9F7F76C}" type="slidenum">
              <a:rPr lang="en-AU" smtClean="0"/>
              <a:t>7</a:t>
            </a:fld>
            <a:endParaRPr lang="en-AU"/>
          </a:p>
        </p:txBody>
      </p:sp>
    </p:spTree>
    <p:extLst>
      <p:ext uri="{BB962C8B-B14F-4D97-AF65-F5344CB8AC3E}">
        <p14:creationId xmlns:p14="http://schemas.microsoft.com/office/powerpoint/2010/main" val="96190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99370-473A-42C0-A873-9349A9F7F76C}" type="slidenum">
              <a:rPr lang="en-AU" smtClean="0"/>
              <a:t>8</a:t>
            </a:fld>
            <a:endParaRPr lang="en-AU"/>
          </a:p>
        </p:txBody>
      </p:sp>
    </p:spTree>
    <p:extLst>
      <p:ext uri="{BB962C8B-B14F-4D97-AF65-F5344CB8AC3E}">
        <p14:creationId xmlns:p14="http://schemas.microsoft.com/office/powerpoint/2010/main" val="166780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APTC</a:t>
            </a:r>
            <a:r>
              <a:rPr lang="en-AU" sz="1200" kern="1200" baseline="0" dirty="0">
                <a:solidFill>
                  <a:schemeClr val="tx1"/>
                </a:solidFill>
                <a:effectLst/>
                <a:latin typeface="+mn-lt"/>
                <a:ea typeface="+mn-ea"/>
                <a:cs typeface="+mn-cs"/>
              </a:rPr>
              <a:t> is establishing </a:t>
            </a:r>
            <a:r>
              <a:rPr lang="en-AU" sz="1200" kern="1200" dirty="0">
                <a:solidFill>
                  <a:schemeClr val="tx1"/>
                </a:solidFill>
                <a:effectLst/>
                <a:latin typeface="+mn-lt"/>
                <a:ea typeface="+mn-ea"/>
                <a:cs typeface="+mn-cs"/>
              </a:rPr>
              <a:t>a </a:t>
            </a:r>
            <a:r>
              <a:rPr lang="en-AU" sz="1200" b="1" kern="1200" dirty="0">
                <a:solidFill>
                  <a:schemeClr val="tx1"/>
                </a:solidFill>
                <a:effectLst/>
                <a:latin typeface="+mn-lt"/>
                <a:ea typeface="+mn-ea"/>
                <a:cs typeface="+mn-cs"/>
              </a:rPr>
              <a:t>TVET Systems Strengthening Platform (TSSP)</a:t>
            </a:r>
            <a:r>
              <a:rPr lang="en-AU" sz="1200" kern="1200" dirty="0">
                <a:solidFill>
                  <a:schemeClr val="tx1"/>
                </a:solidFill>
                <a:effectLst/>
                <a:latin typeface="+mn-lt"/>
                <a:ea typeface="+mn-ea"/>
                <a:cs typeface="+mn-cs"/>
              </a:rPr>
              <a:t> to support and incentivise TVET reform initiatives by APTC’s partners.</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TSSP will be part of the APTC toolkit for TVET reform, alongside carefully brokered partnerships and investments – financial and non-financial. The TSSP will integrate into our broader work and relationships, and will not be utilised as a stand-alone grants scheme.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TSSP is currently in its design phase</a:t>
            </a:r>
            <a:r>
              <a:rPr lang="en-AU" sz="1200" kern="1200" baseline="0" dirty="0">
                <a:solidFill>
                  <a:schemeClr val="tx1"/>
                </a:solidFill>
                <a:effectLst/>
                <a:latin typeface="+mn-lt"/>
                <a:ea typeface="+mn-ea"/>
                <a:cs typeface="+mn-cs"/>
              </a:rPr>
              <a:t> and to </a:t>
            </a:r>
            <a:r>
              <a:rPr lang="en-AU" sz="1200" kern="1200" dirty="0">
                <a:solidFill>
                  <a:schemeClr val="tx1"/>
                </a:solidFill>
                <a:effectLst/>
                <a:latin typeface="+mn-lt"/>
                <a:ea typeface="+mn-ea"/>
                <a:cs typeface="+mn-cs"/>
              </a:rPr>
              <a:t>be fully operational by no later than June 2019.</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We are looking for new and innovative</a:t>
            </a:r>
            <a:r>
              <a:rPr lang="en-AU" sz="1200" kern="1200" baseline="0" dirty="0">
                <a:solidFill>
                  <a:schemeClr val="tx1"/>
                </a:solidFill>
                <a:effectLst/>
                <a:latin typeface="+mn-lt"/>
                <a:ea typeface="+mn-ea"/>
                <a:cs typeface="+mn-cs"/>
              </a:rPr>
              <a:t> ways to support the Pacific’s own TVET systems and to encourage more investment into skills. </a:t>
            </a:r>
            <a:endParaRPr lang="en-US" sz="1200" kern="1200" dirty="0">
              <a:solidFill>
                <a:schemeClr val="tx1"/>
              </a:solidFill>
              <a:effectLst/>
              <a:latin typeface="+mn-lt"/>
              <a:ea typeface="+mn-ea"/>
              <a:cs typeface="+mn-cs"/>
            </a:endParaRPr>
          </a:p>
          <a:p>
            <a:pPr marL="457200" lvl="1" indent="0">
              <a:buFont typeface="Arial" panose="020B0604020202020204" pitchFamily="34" charset="0"/>
              <a:buNone/>
            </a:pP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i="1" kern="1200" dirty="0">
                <a:solidFill>
                  <a:schemeClr val="tx1"/>
                </a:solidFill>
                <a:effectLst/>
                <a:latin typeface="+mn-lt"/>
                <a:ea typeface="+mn-ea"/>
                <a:cs typeface="+mn-cs"/>
              </a:rPr>
              <a:t>***On financial</a:t>
            </a:r>
            <a:r>
              <a:rPr lang="en-AU" sz="1200" i="1" kern="1200" baseline="0" dirty="0">
                <a:solidFill>
                  <a:schemeClr val="tx1"/>
                </a:solidFill>
                <a:effectLst/>
                <a:latin typeface="+mn-lt"/>
                <a:ea typeface="+mn-ea"/>
                <a:cs typeface="+mn-cs"/>
              </a:rPr>
              <a:t> commitments for Pacific Skills Partnership and TVET Systems Strengthening Platform, emphasise that these initiatives are </a:t>
            </a:r>
            <a:r>
              <a:rPr lang="en-AU" sz="1200" b="1" i="1" kern="1200" baseline="0" dirty="0">
                <a:solidFill>
                  <a:schemeClr val="tx1"/>
                </a:solidFill>
                <a:effectLst/>
                <a:latin typeface="+mn-lt"/>
                <a:ea typeface="+mn-ea"/>
                <a:cs typeface="+mn-cs"/>
              </a:rPr>
              <a:t>about committing to collaborate</a:t>
            </a:r>
            <a:r>
              <a:rPr lang="en-AU" sz="1200" i="1" kern="1200" baseline="0" dirty="0">
                <a:solidFill>
                  <a:schemeClr val="tx1"/>
                </a:solidFill>
                <a:effectLst/>
                <a:latin typeface="+mn-lt"/>
                <a:ea typeface="+mn-ea"/>
                <a:cs typeface="+mn-cs"/>
              </a:rPr>
              <a:t> with stakeholders in alignment with regional and national priorities. Collaborations and investments will be carefully brokered, including both financial and non-financial contributions. </a:t>
            </a:r>
            <a:endParaRPr lang="en-AU" sz="1200" i="1" kern="1200" dirty="0">
              <a:solidFill>
                <a:schemeClr val="tx1"/>
              </a:solidFill>
              <a:effectLst/>
              <a:latin typeface="+mn-lt"/>
              <a:ea typeface="+mn-ea"/>
              <a:cs typeface="+mn-cs"/>
            </a:endParaRPr>
          </a:p>
          <a:p>
            <a:endParaRPr lang="en-US" i="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699370-473A-42C0-A873-9349A9F7F76C}" type="slidenum">
              <a:rPr lang="en-AU" smtClean="0"/>
              <a:t>9</a:t>
            </a:fld>
            <a:endParaRPr lang="en-AU"/>
          </a:p>
        </p:txBody>
      </p:sp>
    </p:spTree>
    <p:extLst>
      <p:ext uri="{BB962C8B-B14F-4D97-AF65-F5344CB8AC3E}">
        <p14:creationId xmlns:p14="http://schemas.microsoft.com/office/powerpoint/2010/main" val="163510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We are renewing our emphasis on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mobility with the ultimate goal of a net skills gain for the Pacific.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APTC is doing this by working with TVET providers, industry and stakeholders to support Pacific Island citizens in their journey from training to national and international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markets – earning valuable experience abroad, and contributing to growth and innovation at home.</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APTC training for </a:t>
            </a:r>
            <a:r>
              <a:rPr lang="en-US" sz="1200" b="0" kern="1200" dirty="0" err="1">
                <a:solidFill>
                  <a:schemeClr val="tx1"/>
                </a:solidFill>
                <a:effectLst/>
                <a:latin typeface="+mn-lt"/>
                <a:ea typeface="+mn-ea"/>
                <a:cs typeface="+mn-cs"/>
              </a:rPr>
              <a:t>labour</a:t>
            </a:r>
            <a:r>
              <a:rPr lang="en-US" sz="1200" b="0" kern="1200" dirty="0">
                <a:solidFill>
                  <a:schemeClr val="tx1"/>
                </a:solidFill>
                <a:effectLst/>
                <a:latin typeface="+mn-lt"/>
                <a:ea typeface="+mn-ea"/>
                <a:cs typeface="+mn-cs"/>
              </a:rPr>
              <a:t> mobility will be managed carefully to support developing</a:t>
            </a:r>
            <a:r>
              <a:rPr lang="en-US" sz="1200" b="0" kern="1200" baseline="0" dirty="0">
                <a:solidFill>
                  <a:schemeClr val="tx1"/>
                </a:solidFill>
                <a:effectLst/>
                <a:latin typeface="+mn-lt"/>
                <a:ea typeface="+mn-ea"/>
                <a:cs typeface="+mn-cs"/>
              </a:rPr>
              <a:t> the skills in demand in regional and international </a:t>
            </a:r>
            <a:r>
              <a:rPr lang="en-US" sz="1200" b="0" kern="1200" baseline="0" dirty="0" err="1">
                <a:solidFill>
                  <a:schemeClr val="tx1"/>
                </a:solidFill>
                <a:effectLst/>
                <a:latin typeface="+mn-lt"/>
                <a:ea typeface="+mn-ea"/>
                <a:cs typeface="+mn-cs"/>
              </a:rPr>
              <a:t>labour</a:t>
            </a:r>
            <a:r>
              <a:rPr lang="en-US" sz="1200" b="0" kern="1200" baseline="0" dirty="0">
                <a:solidFill>
                  <a:schemeClr val="tx1"/>
                </a:solidFill>
                <a:effectLst/>
                <a:latin typeface="+mn-lt"/>
                <a:ea typeface="+mn-ea"/>
                <a:cs typeface="+mn-cs"/>
              </a:rPr>
              <a:t> markets where it is clear that increased </a:t>
            </a:r>
            <a:r>
              <a:rPr lang="en-US" sz="1200" b="0" kern="1200" baseline="0" dirty="0" err="1">
                <a:solidFill>
                  <a:schemeClr val="tx1"/>
                </a:solidFill>
                <a:effectLst/>
                <a:latin typeface="+mn-lt"/>
                <a:ea typeface="+mn-ea"/>
                <a:cs typeface="+mn-cs"/>
              </a:rPr>
              <a:t>labour</a:t>
            </a:r>
            <a:r>
              <a:rPr lang="en-US" sz="1200" b="0" kern="1200" baseline="0" dirty="0">
                <a:solidFill>
                  <a:schemeClr val="tx1"/>
                </a:solidFill>
                <a:effectLst/>
                <a:latin typeface="+mn-lt"/>
                <a:ea typeface="+mn-ea"/>
                <a:cs typeface="+mn-cs"/>
              </a:rPr>
              <a:t> mobility options will enhance economic development and contribute to Pacific growth and development. </a:t>
            </a:r>
          </a:p>
          <a:p>
            <a:pPr marL="1085850" lvl="2" indent="-171450">
              <a:buFont typeface="Arial" panose="020B0604020202020204" pitchFamily="34" charset="0"/>
              <a:buChar char="•"/>
            </a:pPr>
            <a:r>
              <a:rPr lang="en-US" sz="1200" b="0" kern="1200" baseline="0" dirty="0">
                <a:solidFill>
                  <a:schemeClr val="tx1"/>
                </a:solidFill>
                <a:effectLst/>
                <a:latin typeface="+mn-lt"/>
                <a:ea typeface="+mn-ea"/>
                <a:cs typeface="+mn-cs"/>
              </a:rPr>
              <a:t>To this end we are also exploring intra-regional opportunities as well as </a:t>
            </a:r>
            <a:r>
              <a:rPr lang="en-US" sz="1200" b="0" kern="1200" baseline="0" dirty="0" err="1">
                <a:solidFill>
                  <a:schemeClr val="tx1"/>
                </a:solidFill>
                <a:effectLst/>
                <a:latin typeface="+mn-lt"/>
                <a:ea typeface="+mn-ea"/>
                <a:cs typeface="+mn-cs"/>
              </a:rPr>
              <a:t>labour</a:t>
            </a:r>
            <a:r>
              <a:rPr lang="en-US" sz="1200" b="0" kern="1200" baseline="0" dirty="0">
                <a:solidFill>
                  <a:schemeClr val="tx1"/>
                </a:solidFill>
                <a:effectLst/>
                <a:latin typeface="+mn-lt"/>
                <a:ea typeface="+mn-ea"/>
                <a:cs typeface="+mn-cs"/>
              </a:rPr>
              <a:t> mobility potential outside the region.</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Increased </a:t>
            </a:r>
            <a:r>
              <a:rPr lang="en-US" sz="1200" b="0" kern="1200" dirty="0" err="1">
                <a:solidFill>
                  <a:schemeClr val="tx1"/>
                </a:solidFill>
                <a:effectLst/>
                <a:latin typeface="+mn-lt"/>
                <a:ea typeface="+mn-ea"/>
                <a:cs typeface="+mn-cs"/>
              </a:rPr>
              <a:t>labour</a:t>
            </a:r>
            <a:r>
              <a:rPr lang="en-US" sz="1200" b="0" kern="1200" dirty="0">
                <a:solidFill>
                  <a:schemeClr val="tx1"/>
                </a:solidFill>
                <a:effectLst/>
                <a:latin typeface="+mn-lt"/>
                <a:ea typeface="+mn-ea"/>
                <a:cs typeface="+mn-cs"/>
              </a:rPr>
              <a:t> mobility</a:t>
            </a:r>
            <a:r>
              <a:rPr lang="en-US" sz="1200" b="0" kern="1200" baseline="0" dirty="0">
                <a:solidFill>
                  <a:schemeClr val="tx1"/>
                </a:solidFill>
                <a:effectLst/>
                <a:latin typeface="+mn-lt"/>
                <a:ea typeface="+mn-ea"/>
                <a:cs typeface="+mn-cs"/>
              </a:rPr>
              <a:t> options provide opportunities for Pacific Island citizens to gain valuable experience working abroad, to help fill each other’s </a:t>
            </a:r>
            <a:r>
              <a:rPr lang="en-US" sz="1200" b="0" kern="1200" baseline="0" dirty="0" err="1">
                <a:solidFill>
                  <a:schemeClr val="tx1"/>
                </a:solidFill>
                <a:effectLst/>
                <a:latin typeface="+mn-lt"/>
                <a:ea typeface="+mn-ea"/>
                <a:cs typeface="+mn-cs"/>
              </a:rPr>
              <a:t>labour</a:t>
            </a:r>
            <a:r>
              <a:rPr lang="en-US" sz="1200" b="0" kern="1200" baseline="0" dirty="0">
                <a:solidFill>
                  <a:schemeClr val="tx1"/>
                </a:solidFill>
                <a:effectLst/>
                <a:latin typeface="+mn-lt"/>
                <a:ea typeface="+mn-ea"/>
                <a:cs typeface="+mn-cs"/>
              </a:rPr>
              <a:t> shortages, and to bring new skills and experience back to their own </a:t>
            </a:r>
            <a:r>
              <a:rPr lang="en-US" sz="1200" b="0" kern="1200" baseline="0" dirty="0" err="1">
                <a:solidFill>
                  <a:schemeClr val="tx1"/>
                </a:solidFill>
                <a:effectLst/>
                <a:latin typeface="+mn-lt"/>
                <a:ea typeface="+mn-ea"/>
                <a:cs typeface="+mn-cs"/>
              </a:rPr>
              <a:t>labour</a:t>
            </a:r>
            <a:r>
              <a:rPr lang="en-US" sz="1200" b="0" kern="1200" baseline="0" dirty="0">
                <a:solidFill>
                  <a:schemeClr val="tx1"/>
                </a:solidFill>
                <a:effectLst/>
                <a:latin typeface="+mn-lt"/>
                <a:ea typeface="+mn-ea"/>
                <a:cs typeface="+mn-cs"/>
              </a:rPr>
              <a:t> markets to foster innovation and growth.  </a:t>
            </a:r>
          </a:p>
          <a:p>
            <a:endParaRPr lang="en-US"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We are designed to ensure ‘net skills gain’ for the Pacific.</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Aligning to national and regional policies, APTC</a:t>
            </a:r>
            <a:r>
              <a:rPr lang="en-US" sz="1200" b="0" kern="1200" baseline="0" dirty="0">
                <a:solidFill>
                  <a:schemeClr val="tx1"/>
                </a:solidFill>
                <a:effectLst/>
                <a:latin typeface="+mn-lt"/>
                <a:ea typeface="+mn-ea"/>
                <a:cs typeface="+mn-cs"/>
              </a:rPr>
              <a:t> training continues to make national training needs paramount, including for net skills gain at national level. </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We are sharpening the way we gather and </a:t>
            </a:r>
            <a:r>
              <a:rPr lang="en-US" sz="1200" b="0" kern="1200" dirty="0" err="1">
                <a:solidFill>
                  <a:schemeClr val="tx1"/>
                </a:solidFill>
                <a:effectLst/>
                <a:latin typeface="+mn-lt"/>
                <a:ea typeface="+mn-ea"/>
                <a:cs typeface="+mn-cs"/>
              </a:rPr>
              <a:t>analyse</a:t>
            </a:r>
            <a:r>
              <a:rPr lang="en-US" sz="1200" b="0" kern="1200" dirty="0">
                <a:solidFill>
                  <a:schemeClr val="tx1"/>
                </a:solidFill>
                <a:effectLst/>
                <a:latin typeface="+mn-lt"/>
                <a:ea typeface="+mn-ea"/>
                <a:cs typeface="+mn-cs"/>
              </a:rPr>
              <a:t> industry and employer needs by consolidating</a:t>
            </a:r>
            <a:r>
              <a:rPr lang="en-US" sz="1200" b="0" kern="1200" baseline="0" dirty="0">
                <a:solidFill>
                  <a:schemeClr val="tx1"/>
                </a:solidFill>
                <a:effectLst/>
                <a:latin typeface="+mn-lt"/>
                <a:ea typeface="+mn-ea"/>
                <a:cs typeface="+mn-cs"/>
              </a:rPr>
              <a:t> data sources for analysis of </a:t>
            </a:r>
            <a:r>
              <a:rPr lang="en-US" sz="1200" b="0" kern="1200" baseline="0" dirty="0" err="1">
                <a:solidFill>
                  <a:schemeClr val="tx1"/>
                </a:solidFill>
                <a:effectLst/>
                <a:latin typeface="+mn-lt"/>
                <a:ea typeface="+mn-ea"/>
                <a:cs typeface="+mn-cs"/>
              </a:rPr>
              <a:t>labour</a:t>
            </a:r>
            <a:r>
              <a:rPr lang="en-US" sz="1200" b="0" kern="1200" baseline="0" dirty="0">
                <a:solidFill>
                  <a:schemeClr val="tx1"/>
                </a:solidFill>
                <a:effectLst/>
                <a:latin typeface="+mn-lt"/>
                <a:ea typeface="+mn-ea"/>
                <a:cs typeface="+mn-cs"/>
              </a:rPr>
              <a:t> market demand – both nationally and for </a:t>
            </a:r>
            <a:r>
              <a:rPr lang="en-US" sz="1200" b="0" kern="1200" baseline="0" dirty="0" err="1">
                <a:solidFill>
                  <a:schemeClr val="tx1"/>
                </a:solidFill>
                <a:effectLst/>
                <a:latin typeface="+mn-lt"/>
                <a:ea typeface="+mn-ea"/>
                <a:cs typeface="+mn-cs"/>
              </a:rPr>
              <a:t>labour</a:t>
            </a:r>
            <a:r>
              <a:rPr lang="en-US" sz="1200" b="0" kern="1200" baseline="0" dirty="0">
                <a:solidFill>
                  <a:schemeClr val="tx1"/>
                </a:solidFill>
                <a:effectLst/>
                <a:latin typeface="+mn-lt"/>
                <a:ea typeface="+mn-ea"/>
                <a:cs typeface="+mn-cs"/>
              </a:rPr>
              <a:t> mobility. We are enhancing our planning, monitoring, evaluation and learning processes to ensure we are producing the evidence to support the benefits of </a:t>
            </a:r>
            <a:r>
              <a:rPr lang="en-US" sz="1200" b="0" kern="1200" baseline="0" dirty="0" err="1">
                <a:solidFill>
                  <a:schemeClr val="tx1"/>
                </a:solidFill>
                <a:effectLst/>
                <a:latin typeface="+mn-lt"/>
                <a:ea typeface="+mn-ea"/>
                <a:cs typeface="+mn-cs"/>
              </a:rPr>
              <a:t>labour</a:t>
            </a:r>
            <a:r>
              <a:rPr lang="en-US" sz="1200" b="0" kern="1200" baseline="0" dirty="0">
                <a:solidFill>
                  <a:schemeClr val="tx1"/>
                </a:solidFill>
                <a:effectLst/>
                <a:latin typeface="+mn-lt"/>
                <a:ea typeface="+mn-ea"/>
                <a:cs typeface="+mn-cs"/>
              </a:rPr>
              <a:t> mobility. </a:t>
            </a:r>
          </a:p>
          <a:p>
            <a:pPr marL="628650" lvl="1" indent="-171450">
              <a:buFont typeface="Arial" panose="020B0604020202020204" pitchFamily="34" charset="0"/>
              <a:buChar char="•"/>
            </a:pPr>
            <a:r>
              <a:rPr lang="en-US" sz="1200" b="0" kern="1200" baseline="0" dirty="0">
                <a:solidFill>
                  <a:schemeClr val="tx1"/>
                </a:solidFill>
                <a:effectLst/>
                <a:latin typeface="+mn-lt"/>
                <a:ea typeface="+mn-ea"/>
                <a:cs typeface="+mn-cs"/>
              </a:rPr>
              <a:t>As a coalition, we are re-invigorating existing partnerships and brokering new ones, as this must be a collective effort.</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699370-473A-42C0-A873-9349A9F7F76C}" type="slidenum">
              <a:rPr lang="en-AU" smtClean="0"/>
              <a:t>10</a:t>
            </a:fld>
            <a:endParaRPr lang="en-AU"/>
          </a:p>
        </p:txBody>
      </p:sp>
    </p:spTree>
    <p:extLst>
      <p:ext uri="{BB962C8B-B14F-4D97-AF65-F5344CB8AC3E}">
        <p14:creationId xmlns:p14="http://schemas.microsoft.com/office/powerpoint/2010/main" val="158115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As mentioned in APTC’s approach to supporting locally and Pacific led skills development, we </a:t>
            </a:r>
            <a:r>
              <a:rPr lang="en-US" sz="1200" b="1" kern="1200" baseline="0" dirty="0" err="1">
                <a:solidFill>
                  <a:schemeClr val="tx1"/>
                </a:solidFill>
                <a:effectLst/>
                <a:latin typeface="+mn-lt"/>
                <a:ea typeface="+mn-ea"/>
                <a:cs typeface="+mn-cs"/>
              </a:rPr>
              <a:t>recognise</a:t>
            </a:r>
            <a:r>
              <a:rPr lang="en-US" sz="1200" b="1" kern="1200" baseline="0" dirty="0">
                <a:solidFill>
                  <a:schemeClr val="tx1"/>
                </a:solidFill>
                <a:effectLst/>
                <a:latin typeface="+mn-lt"/>
                <a:ea typeface="+mn-ea"/>
                <a:cs typeface="+mn-cs"/>
              </a:rPr>
              <a:t> that this must be a collective and collaborative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We welcome the opportunity to collaborate with diverse stakeholders on TVET reform and we give our full commitment to seeing the whole Pacific region benefit from a skilled, inclusive and productive workforce that enhances Pacific prosperity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We give our full commitment to gender equality, social inclusion and </a:t>
            </a:r>
            <a:r>
              <a:rPr lang="en-US" sz="1200" b="0" kern="1200" baseline="0" dirty="0" err="1">
                <a:solidFill>
                  <a:schemeClr val="tx1"/>
                </a:solidFill>
                <a:effectLst/>
                <a:latin typeface="+mn-lt"/>
                <a:ea typeface="+mn-ea"/>
                <a:cs typeface="+mn-cs"/>
              </a:rPr>
              <a:t>recognising</a:t>
            </a:r>
            <a:r>
              <a:rPr lang="en-US" sz="1200" b="0" kern="1200" baseline="0" dirty="0">
                <a:solidFill>
                  <a:schemeClr val="tx1"/>
                </a:solidFill>
                <a:effectLst/>
                <a:latin typeface="+mn-lt"/>
                <a:ea typeface="+mn-ea"/>
                <a:cs typeface="+mn-cs"/>
              </a:rPr>
              <a:t> the unique vulnerabilities of Pacific Small Island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699370-473A-42C0-A873-9349A9F7F76C}" type="slidenum">
              <a:rPr lang="en-AU" smtClean="0"/>
              <a:t>11</a:t>
            </a:fld>
            <a:endParaRPr lang="en-AU"/>
          </a:p>
        </p:txBody>
      </p:sp>
    </p:spTree>
    <p:extLst>
      <p:ext uri="{BB962C8B-B14F-4D97-AF65-F5344CB8AC3E}">
        <p14:creationId xmlns:p14="http://schemas.microsoft.com/office/powerpoint/2010/main" val="33143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BE34A75-CF04-764A-B0B1-571ED77EE68C}" type="datetimeFigureOut">
              <a:rPr lang="en-US" smtClean="0"/>
              <a:pPr/>
              <a:t>4/1/2019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60DDB1-2B86-9242-959B-3719A0987B23}" type="slidenum">
              <a:rPr lang="en-US" smtClean="0"/>
              <a:pPr/>
              <a:t>‹#›</a:t>
            </a:fld>
            <a:endParaRPr lang="en-US" dirty="0"/>
          </a:p>
        </p:txBody>
      </p:sp>
      <p:sp>
        <p:nvSpPr>
          <p:cNvPr id="8" name="Text Placeholder 7"/>
          <p:cNvSpPr>
            <a:spLocks noGrp="1"/>
          </p:cNvSpPr>
          <p:nvPr>
            <p:ph type="body" sz="quarter" idx="13" hasCustomPrompt="1"/>
          </p:nvPr>
        </p:nvSpPr>
        <p:spPr>
          <a:xfrm>
            <a:off x="2281238" y="584200"/>
            <a:ext cx="4176712" cy="684213"/>
          </a:xfrm>
        </p:spPr>
        <p:txBody>
          <a:bodyPr/>
          <a:lstStyle>
            <a:lvl1pPr marL="0" indent="0">
              <a:buNone/>
              <a:defRPr baseline="0">
                <a:latin typeface="Arial" panose="020B0604020202020204" pitchFamily="34" charset="0"/>
                <a:cs typeface="Arial" panose="020B0604020202020204" pitchFamily="34" charset="0"/>
              </a:defRPr>
            </a:lvl1pPr>
          </a:lstStyle>
          <a:p>
            <a:pPr lvl="0"/>
            <a:r>
              <a:rPr lang="en-US" dirty="0"/>
              <a:t>Click to add title</a:t>
            </a:r>
            <a:endParaRPr lang="en-AU" dirty="0"/>
          </a:p>
        </p:txBody>
      </p:sp>
      <p:sp>
        <p:nvSpPr>
          <p:cNvPr id="10" name="Text Placeholder 9"/>
          <p:cNvSpPr>
            <a:spLocks noGrp="1"/>
          </p:cNvSpPr>
          <p:nvPr>
            <p:ph type="body" sz="quarter" idx="14"/>
          </p:nvPr>
        </p:nvSpPr>
        <p:spPr>
          <a:xfrm>
            <a:off x="601362" y="1292440"/>
            <a:ext cx="6969211" cy="914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68880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34A75-CF04-764A-B0B1-571ED77EE6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DDB1-2B86-9242-959B-3719A0987B23}" type="slidenum">
              <a:rPr lang="en-US" smtClean="0"/>
              <a:t>‹#›</a:t>
            </a:fld>
            <a:endParaRPr lang="en-US"/>
          </a:p>
        </p:txBody>
      </p:sp>
    </p:spTree>
    <p:extLst>
      <p:ext uri="{BB962C8B-B14F-4D97-AF65-F5344CB8AC3E}">
        <p14:creationId xmlns:p14="http://schemas.microsoft.com/office/powerpoint/2010/main" val="343637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E34A75-CF04-764A-B0B1-571ED77EE68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DDB1-2B86-9242-959B-3719A0987B23}" type="slidenum">
              <a:rPr lang="en-US" smtClean="0"/>
              <a:t>‹#›</a:t>
            </a:fld>
            <a:endParaRPr lang="en-US"/>
          </a:p>
        </p:txBody>
      </p:sp>
    </p:spTree>
    <p:extLst>
      <p:ext uri="{BB962C8B-B14F-4D97-AF65-F5344CB8AC3E}">
        <p14:creationId xmlns:p14="http://schemas.microsoft.com/office/powerpoint/2010/main" val="18352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52"/>
            <a:ext cx="9167979" cy="6857648"/>
          </a:xfrm>
          <a:prstGeom prst="rect">
            <a:avLst/>
          </a:prstGeom>
        </p:spPr>
      </p:pic>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BE34A75-CF04-764A-B0B1-571ED77EE68C}" type="datetimeFigureOut">
              <a:rPr lang="en-US" smtClean="0"/>
              <a:pPr/>
              <a:t>4/1/2019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60DDB1-2B86-9242-959B-3719A0987B23}" type="slidenum">
              <a:rPr lang="en-US" smtClean="0"/>
              <a:pPr/>
              <a:t>‹#›</a:t>
            </a:fld>
            <a:endParaRPr lang="en-US" dirty="0"/>
          </a:p>
        </p:txBody>
      </p:sp>
      <p:sp>
        <p:nvSpPr>
          <p:cNvPr id="8" name="Text Placeholder 7"/>
          <p:cNvSpPr>
            <a:spLocks noGrp="1"/>
          </p:cNvSpPr>
          <p:nvPr>
            <p:ph type="body" sz="quarter" idx="13" hasCustomPrompt="1"/>
          </p:nvPr>
        </p:nvSpPr>
        <p:spPr>
          <a:xfrm>
            <a:off x="457200" y="2959726"/>
            <a:ext cx="8229600" cy="1211262"/>
          </a:xfrm>
        </p:spPr>
        <p:txBody>
          <a:bodyPr>
            <a:normAutofit/>
          </a:bodyPr>
          <a:lstStyle>
            <a:lvl1pPr marL="0" indent="0" algn="r">
              <a:buNone/>
              <a:defRPr sz="6000">
                <a:solidFill>
                  <a:schemeClr val="bg1"/>
                </a:solidFill>
                <a:latin typeface="Arial" panose="020B0604020202020204" pitchFamily="34" charset="0"/>
                <a:cs typeface="Arial" panose="020B0604020202020204" pitchFamily="34" charset="0"/>
              </a:defRPr>
            </a:lvl1pPr>
          </a:lstStyle>
          <a:p>
            <a:pPr lvl="0"/>
            <a:r>
              <a:rPr lang="en-US" dirty="0"/>
              <a:t>Click to add title</a:t>
            </a:r>
            <a:endParaRPr lang="en-AU" dirty="0"/>
          </a:p>
        </p:txBody>
      </p:sp>
      <p:sp>
        <p:nvSpPr>
          <p:cNvPr id="10" name="Text Placeholder 7"/>
          <p:cNvSpPr>
            <a:spLocks noGrp="1"/>
          </p:cNvSpPr>
          <p:nvPr>
            <p:ph type="body" sz="quarter" idx="14" hasCustomPrompt="1"/>
          </p:nvPr>
        </p:nvSpPr>
        <p:spPr>
          <a:xfrm>
            <a:off x="452712" y="4258352"/>
            <a:ext cx="8217612" cy="1211262"/>
          </a:xfrm>
        </p:spPr>
        <p:txBody>
          <a:bodyPr>
            <a:normAutofit/>
          </a:bodyPr>
          <a:lstStyle>
            <a:lvl1pPr marL="0" indent="0" algn="r">
              <a:buNone/>
              <a:defRPr sz="3200">
                <a:solidFill>
                  <a:schemeClr val="bg1"/>
                </a:solidFill>
                <a:latin typeface="Arial" panose="020B0604020202020204" pitchFamily="34" charset="0"/>
                <a:cs typeface="Arial" panose="020B0604020202020204" pitchFamily="34" charset="0"/>
              </a:defRPr>
            </a:lvl1pPr>
          </a:lstStyle>
          <a:p>
            <a:pPr lvl="0"/>
            <a:r>
              <a:rPr lang="en-US" dirty="0"/>
              <a:t>Click to add subtitle</a:t>
            </a:r>
            <a:endParaRPr lang="en-AU" dirty="0"/>
          </a:p>
        </p:txBody>
      </p:sp>
    </p:spTree>
    <p:extLst>
      <p:ext uri="{BB962C8B-B14F-4D97-AF65-F5344CB8AC3E}">
        <p14:creationId xmlns:p14="http://schemas.microsoft.com/office/powerpoint/2010/main" val="175214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owerpoint-Presentation-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05310" cy="6885572"/>
          </a:xfrm>
          <a:prstGeom prst="rect">
            <a:avLst/>
          </a:prstGeom>
        </p:spPr>
      </p:pic>
      <p:sp>
        <p:nvSpPr>
          <p:cNvPr id="2" name="Title 1"/>
          <p:cNvSpPr>
            <a:spLocks noGrp="1"/>
          </p:cNvSpPr>
          <p:nvPr>
            <p:ph type="title" hasCustomPrompt="1"/>
          </p:nvPr>
        </p:nvSpPr>
        <p:spPr>
          <a:xfrm>
            <a:off x="716455" y="428368"/>
            <a:ext cx="6458702" cy="832021"/>
          </a:xfrm>
        </p:spPr>
        <p:txBody>
          <a:bodyPr anchor="ctr">
            <a:normAutofit/>
          </a:bodyPr>
          <a:lstStyle>
            <a:lvl1pPr algn="l">
              <a:defRPr sz="3200" b="0" cap="none">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8" name="Content Placeholder 2"/>
          <p:cNvSpPr>
            <a:spLocks noGrp="1"/>
          </p:cNvSpPr>
          <p:nvPr>
            <p:ph idx="1" hasCustomPrompt="1"/>
          </p:nvPr>
        </p:nvSpPr>
        <p:spPr>
          <a:xfrm>
            <a:off x="457201" y="1837037"/>
            <a:ext cx="8196648" cy="4736757"/>
          </a:xfrm>
        </p:spPr>
        <p:txBody>
          <a:bodyPr>
            <a:normAutofit/>
          </a:bodyPr>
          <a:lstStyle>
            <a:lvl1pPr marL="0" indent="0">
              <a:buNone/>
              <a:defRPr sz="1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p:txBody>
      </p:sp>
    </p:spTree>
    <p:extLst>
      <p:ext uri="{BB962C8B-B14F-4D97-AF65-F5344CB8AC3E}">
        <p14:creationId xmlns:p14="http://schemas.microsoft.com/office/powerpoint/2010/main" val="169910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E34A75-CF04-764A-B0B1-571ED77EE68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DDB1-2B86-9242-959B-3719A0987B23}" type="slidenum">
              <a:rPr lang="en-US" smtClean="0"/>
              <a:t>‹#›</a:t>
            </a:fld>
            <a:endParaRPr lang="en-US"/>
          </a:p>
        </p:txBody>
      </p:sp>
    </p:spTree>
    <p:extLst>
      <p:ext uri="{BB962C8B-B14F-4D97-AF65-F5344CB8AC3E}">
        <p14:creationId xmlns:p14="http://schemas.microsoft.com/office/powerpoint/2010/main" val="281021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E34A75-CF04-764A-B0B1-571ED77EE68C}"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0DDB1-2B86-9242-959B-3719A0987B23}" type="slidenum">
              <a:rPr lang="en-US" smtClean="0"/>
              <a:t>‹#›</a:t>
            </a:fld>
            <a:endParaRPr lang="en-US"/>
          </a:p>
        </p:txBody>
      </p:sp>
    </p:spTree>
    <p:extLst>
      <p:ext uri="{BB962C8B-B14F-4D97-AF65-F5344CB8AC3E}">
        <p14:creationId xmlns:p14="http://schemas.microsoft.com/office/powerpoint/2010/main" val="173218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BE34A75-CF04-764A-B0B1-571ED77EE68C}"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0DDB1-2B86-9242-959B-3719A0987B23}" type="slidenum">
              <a:rPr lang="en-US" smtClean="0"/>
              <a:t>‹#›</a:t>
            </a:fld>
            <a:endParaRPr lang="en-US"/>
          </a:p>
        </p:txBody>
      </p:sp>
    </p:spTree>
    <p:extLst>
      <p:ext uri="{BB962C8B-B14F-4D97-AF65-F5344CB8AC3E}">
        <p14:creationId xmlns:p14="http://schemas.microsoft.com/office/powerpoint/2010/main" val="187346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34A75-CF04-764A-B0B1-571ED77EE68C}"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0DDB1-2B86-9242-959B-3719A0987B23}" type="slidenum">
              <a:rPr lang="en-US" smtClean="0"/>
              <a:t>‹#›</a:t>
            </a:fld>
            <a:endParaRPr lang="en-US"/>
          </a:p>
        </p:txBody>
      </p:sp>
    </p:spTree>
    <p:extLst>
      <p:ext uri="{BB962C8B-B14F-4D97-AF65-F5344CB8AC3E}">
        <p14:creationId xmlns:p14="http://schemas.microsoft.com/office/powerpoint/2010/main" val="55099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E34A75-CF04-764A-B0B1-571ED77EE68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DDB1-2B86-9242-959B-3719A0987B23}" type="slidenum">
              <a:rPr lang="en-US" smtClean="0"/>
              <a:t>‹#›</a:t>
            </a:fld>
            <a:endParaRPr lang="en-US"/>
          </a:p>
        </p:txBody>
      </p:sp>
    </p:spTree>
    <p:extLst>
      <p:ext uri="{BB962C8B-B14F-4D97-AF65-F5344CB8AC3E}">
        <p14:creationId xmlns:p14="http://schemas.microsoft.com/office/powerpoint/2010/main" val="14397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E34A75-CF04-764A-B0B1-571ED77EE68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DDB1-2B86-9242-959B-3719A0987B23}" type="slidenum">
              <a:rPr lang="en-US" smtClean="0"/>
              <a:t>‹#›</a:t>
            </a:fld>
            <a:endParaRPr lang="en-US"/>
          </a:p>
        </p:txBody>
      </p:sp>
    </p:spTree>
    <p:extLst>
      <p:ext uri="{BB962C8B-B14F-4D97-AF65-F5344CB8AC3E}">
        <p14:creationId xmlns:p14="http://schemas.microsoft.com/office/powerpoint/2010/main" val="342373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34A75-CF04-764A-B0B1-571ED77EE68C}"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0DDB1-2B86-9242-959B-3719A0987B23}" type="slidenum">
              <a:rPr lang="en-US" smtClean="0"/>
              <a:t>‹#›</a:t>
            </a:fld>
            <a:endParaRPr lang="en-US"/>
          </a:p>
        </p:txBody>
      </p:sp>
    </p:spTree>
    <p:extLst>
      <p:ext uri="{BB962C8B-B14F-4D97-AF65-F5344CB8AC3E}">
        <p14:creationId xmlns:p14="http://schemas.microsoft.com/office/powerpoint/2010/main" val="2356312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2233245"/>
            <a:ext cx="8229600" cy="3578469"/>
          </a:xfrm>
        </p:spPr>
        <p:txBody>
          <a:bodyPr anchor="ctr">
            <a:normAutofit/>
          </a:bodyPr>
          <a:lstStyle/>
          <a:p>
            <a:pPr algn="ctr"/>
            <a:r>
              <a:rPr lang="en-AU" sz="4400" dirty="0"/>
              <a:t>APTC3: </a:t>
            </a:r>
          </a:p>
          <a:p>
            <a:pPr algn="ctr"/>
            <a:r>
              <a:rPr lang="en-AU" sz="4400" dirty="0"/>
              <a:t>An Enabling Coalition for Pacific Technical Vocational Education &amp; Training (TVET)  Reform</a:t>
            </a:r>
          </a:p>
          <a:p>
            <a:endParaRPr lang="en-AU" sz="2400" b="1" dirty="0"/>
          </a:p>
        </p:txBody>
      </p:sp>
      <p:sp>
        <p:nvSpPr>
          <p:cNvPr id="4" name="TextBox 3"/>
          <p:cNvSpPr txBox="1"/>
          <p:nvPr/>
        </p:nvSpPr>
        <p:spPr>
          <a:xfrm>
            <a:off x="65631" y="6469582"/>
            <a:ext cx="1210588" cy="338554"/>
          </a:xfrm>
          <a:prstGeom prst="rect">
            <a:avLst/>
          </a:prstGeom>
          <a:noFill/>
        </p:spPr>
        <p:txBody>
          <a:bodyPr wrap="none" rtlCol="0">
            <a:spAutoFit/>
          </a:bodyPr>
          <a:lstStyle/>
          <a:p>
            <a:r>
              <a:rPr lang="en-AU" sz="1600" dirty="0">
                <a:latin typeface="Arial" panose="020B0604020202020204" pitchFamily="34" charset="0"/>
                <a:cs typeface="Arial" panose="020B0604020202020204" pitchFamily="34" charset="0"/>
              </a:rPr>
              <a:t>16/10/2018</a:t>
            </a:r>
          </a:p>
        </p:txBody>
      </p:sp>
    </p:spTree>
    <p:extLst>
      <p:ext uri="{BB962C8B-B14F-4D97-AF65-F5344CB8AC3E}">
        <p14:creationId xmlns:p14="http://schemas.microsoft.com/office/powerpoint/2010/main" val="108022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APTC3: What is Different</a:t>
            </a:r>
          </a:p>
        </p:txBody>
      </p:sp>
      <p:sp>
        <p:nvSpPr>
          <p:cNvPr id="3" name="Content Placeholder 2"/>
          <p:cNvSpPr>
            <a:spLocks noGrp="1"/>
          </p:cNvSpPr>
          <p:nvPr>
            <p:ph idx="1"/>
          </p:nvPr>
        </p:nvSpPr>
        <p:spPr>
          <a:xfrm>
            <a:off x="457201" y="1837037"/>
            <a:ext cx="8249829" cy="4736757"/>
          </a:xfrm>
        </p:spPr>
        <p:txBody>
          <a:bodyPr anchor="t">
            <a:normAutofit/>
          </a:bodyPr>
          <a:lstStyle/>
          <a:p>
            <a:pPr defTabSz="914400">
              <a:spcBef>
                <a:spcPts val="0"/>
              </a:spcBef>
            </a:pPr>
            <a:r>
              <a:rPr lang="en-US" sz="1800" dirty="0">
                <a:solidFill>
                  <a:srgbClr val="A28E2A"/>
                </a:solidFill>
                <a:sym typeface="Wingdings" panose="05000000000000000000" pitchFamily="2" charset="2"/>
              </a:rPr>
              <a:t> </a:t>
            </a:r>
            <a:r>
              <a:rPr lang="en-US" sz="1800" dirty="0">
                <a:sym typeface="Wingdings" panose="05000000000000000000" pitchFamily="2" charset="2"/>
              </a:rPr>
              <a:t>We are renewing our emphasis on </a:t>
            </a:r>
            <a:r>
              <a:rPr lang="en-US" sz="1800" b="1" dirty="0" err="1">
                <a:sym typeface="Wingdings" panose="05000000000000000000" pitchFamily="2" charset="2"/>
              </a:rPr>
              <a:t>labour</a:t>
            </a:r>
            <a:r>
              <a:rPr lang="en-US" sz="1800" b="1" dirty="0">
                <a:sym typeface="Wingdings" panose="05000000000000000000" pitchFamily="2" charset="2"/>
              </a:rPr>
              <a:t> mobility</a:t>
            </a:r>
            <a:r>
              <a:rPr lang="en-US" sz="1800" dirty="0">
                <a:sym typeface="Wingdings" panose="05000000000000000000" pitchFamily="2" charset="2"/>
              </a:rPr>
              <a:t>. </a:t>
            </a:r>
          </a:p>
          <a:p>
            <a:pPr defTabSz="914400">
              <a:spcBef>
                <a:spcPts val="0"/>
              </a:spcBef>
            </a:pPr>
            <a:endParaRPr lang="en-US" sz="1800" dirty="0">
              <a:solidFill>
                <a:srgbClr val="A28E2A"/>
              </a:solidFill>
              <a:sym typeface="Wingdings" panose="05000000000000000000" pitchFamily="2" charset="2"/>
            </a:endParaRPr>
          </a:p>
          <a:p>
            <a:pPr defTabSz="914400">
              <a:spcBef>
                <a:spcPts val="0"/>
              </a:spcBef>
            </a:pPr>
            <a:r>
              <a:rPr lang="en-US" sz="1800" dirty="0">
                <a:solidFill>
                  <a:srgbClr val="A28E2A"/>
                </a:solidFill>
                <a:sym typeface="Wingdings" panose="05000000000000000000" pitchFamily="2" charset="2"/>
              </a:rPr>
              <a:t> </a:t>
            </a:r>
            <a:r>
              <a:rPr lang="en-US" sz="1800" dirty="0">
                <a:sym typeface="Wingdings" panose="05000000000000000000" pitchFamily="2" charset="2"/>
              </a:rPr>
              <a:t>We are designed to ensure </a:t>
            </a:r>
            <a:r>
              <a:rPr lang="en-US" sz="1800" b="1" dirty="0">
                <a:solidFill>
                  <a:srgbClr val="0070C0"/>
                </a:solidFill>
                <a:sym typeface="Wingdings" panose="05000000000000000000" pitchFamily="2" charset="2"/>
              </a:rPr>
              <a:t>‘net skills gain’ </a:t>
            </a:r>
            <a:r>
              <a:rPr lang="en-US" sz="1800" dirty="0">
                <a:sym typeface="Wingdings" panose="05000000000000000000" pitchFamily="2" charset="2"/>
              </a:rPr>
              <a:t>for the Pacific. </a:t>
            </a:r>
          </a:p>
          <a:p>
            <a:pPr defTabSz="914400">
              <a:spcBef>
                <a:spcPts val="0"/>
              </a:spcBef>
            </a:pPr>
            <a:endParaRPr lang="en-US" sz="1800" dirty="0">
              <a:solidFill>
                <a:srgbClr val="A28E2A"/>
              </a:solidFill>
              <a:sym typeface="Wingdings" panose="05000000000000000000" pitchFamily="2" charset="2"/>
            </a:endParaRPr>
          </a:p>
          <a:p>
            <a:pPr defTabSz="914400">
              <a:spcBef>
                <a:spcPts val="0"/>
              </a:spcBef>
            </a:pPr>
            <a:r>
              <a:rPr lang="en-US" sz="1800" dirty="0">
                <a:solidFill>
                  <a:srgbClr val="A28E2A"/>
                </a:solidFill>
                <a:sym typeface="Wingdings" panose="05000000000000000000" pitchFamily="2" charset="2"/>
              </a:rPr>
              <a:t>      </a:t>
            </a:r>
            <a:r>
              <a:rPr lang="en-US" sz="1800" dirty="0">
                <a:sym typeface="Wingdings" panose="05000000000000000000" pitchFamily="2" charset="2"/>
              </a:rPr>
              <a:t>Aligning activities with national and regional policies on </a:t>
            </a:r>
            <a:r>
              <a:rPr lang="en-US" sz="1800" dirty="0" err="1">
                <a:sym typeface="Wingdings" panose="05000000000000000000" pitchFamily="2" charset="2"/>
              </a:rPr>
              <a:t>labour</a:t>
            </a:r>
            <a:r>
              <a:rPr lang="en-US" sz="1800" dirty="0">
                <a:sym typeface="Wingdings" panose="05000000000000000000" pitchFamily="2" charset="2"/>
              </a:rPr>
              <a:t> mobility. </a:t>
            </a:r>
          </a:p>
          <a:p>
            <a:pPr defTabSz="914400">
              <a:spcBef>
                <a:spcPts val="0"/>
              </a:spcBef>
            </a:pPr>
            <a:endParaRPr lang="en-US" sz="1800" dirty="0">
              <a:sym typeface="Wingdings" panose="05000000000000000000" pitchFamily="2" charset="2"/>
            </a:endParaRPr>
          </a:p>
          <a:p>
            <a:pPr defTabSz="914400">
              <a:spcBef>
                <a:spcPts val="0"/>
              </a:spcBef>
            </a:pPr>
            <a:r>
              <a:rPr lang="en-US" sz="1800" dirty="0">
                <a:solidFill>
                  <a:srgbClr val="A28E2A"/>
                </a:solidFill>
                <a:sym typeface="Wingdings" panose="05000000000000000000" pitchFamily="2" charset="2"/>
              </a:rPr>
              <a:t>      </a:t>
            </a:r>
            <a:r>
              <a:rPr lang="en-US" sz="1800" dirty="0">
                <a:sym typeface="Wingdings" panose="05000000000000000000" pitchFamily="2" charset="2"/>
              </a:rPr>
              <a:t>Seeking and strengthening links to </a:t>
            </a:r>
            <a:r>
              <a:rPr lang="en-US" sz="1800" dirty="0" err="1">
                <a:sym typeface="Wingdings" panose="05000000000000000000" pitchFamily="2" charset="2"/>
              </a:rPr>
              <a:t>Labour</a:t>
            </a:r>
            <a:r>
              <a:rPr lang="en-US" sz="1800" dirty="0">
                <a:sym typeface="Wingdings" panose="05000000000000000000" pitchFamily="2" charset="2"/>
              </a:rPr>
              <a:t> Market Analysis, and feedback </a:t>
            </a:r>
          </a:p>
          <a:p>
            <a:pPr defTabSz="914400">
              <a:spcBef>
                <a:spcPts val="0"/>
              </a:spcBef>
            </a:pPr>
            <a:r>
              <a:rPr lang="en-US" sz="1800" dirty="0">
                <a:sym typeface="Wingdings" panose="05000000000000000000" pitchFamily="2" charset="2"/>
              </a:rPr>
              <a:t>         from graduates and employers.</a:t>
            </a:r>
          </a:p>
          <a:p>
            <a:pPr defTabSz="914400">
              <a:spcBef>
                <a:spcPts val="0"/>
              </a:spcBef>
            </a:pPr>
            <a:endParaRPr lang="en-US" sz="1800" dirty="0">
              <a:sym typeface="Wingdings" panose="05000000000000000000" pitchFamily="2" charset="2"/>
            </a:endParaRPr>
          </a:p>
          <a:p>
            <a:pPr defTabSz="914400">
              <a:spcBef>
                <a:spcPts val="0"/>
              </a:spcBef>
            </a:pPr>
            <a:r>
              <a:rPr lang="en-US" sz="2000" dirty="0">
                <a:solidFill>
                  <a:srgbClr val="A28E2A"/>
                </a:solidFill>
                <a:sym typeface="Wingdings" panose="05000000000000000000" pitchFamily="2" charset="2"/>
              </a:rPr>
              <a:t>    </a:t>
            </a:r>
            <a:r>
              <a:rPr lang="en-US" sz="1800" dirty="0">
                <a:solidFill>
                  <a:srgbClr val="A28E2A"/>
                </a:solidFill>
                <a:sym typeface="Wingdings" panose="05000000000000000000" pitchFamily="2" charset="2"/>
              </a:rPr>
              <a:t></a:t>
            </a:r>
            <a:r>
              <a:rPr lang="en-US" sz="2000" dirty="0">
                <a:solidFill>
                  <a:srgbClr val="A28E2A"/>
                </a:solidFill>
                <a:sym typeface="Wingdings" panose="05000000000000000000" pitchFamily="2" charset="2"/>
              </a:rPr>
              <a:t> </a:t>
            </a:r>
            <a:r>
              <a:rPr lang="en-US" sz="1800" dirty="0">
                <a:sym typeface="Wingdings" panose="05000000000000000000" pitchFamily="2" charset="2"/>
              </a:rPr>
              <a:t>Working through partnerships with national and regional stakeholders. </a:t>
            </a:r>
          </a:p>
          <a:p>
            <a:pPr defTabSz="914400">
              <a:spcBef>
                <a:spcPts val="0"/>
              </a:spcBef>
            </a:pPr>
            <a:endParaRPr lang="en-US" sz="2000" dirty="0">
              <a:solidFill>
                <a:prstClr val="black"/>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985199"/>
            <a:ext cx="2726423" cy="180199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7632" y="4982017"/>
            <a:ext cx="2718545" cy="1796788"/>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8493" y="4979992"/>
            <a:ext cx="2719992" cy="1801995"/>
          </a:xfrm>
          <a:prstGeom prst="rect">
            <a:avLst/>
          </a:prstGeom>
        </p:spPr>
      </p:pic>
    </p:spTree>
    <p:extLst>
      <p:ext uri="{BB962C8B-B14F-4D97-AF65-F5344CB8AC3E}">
        <p14:creationId xmlns:p14="http://schemas.microsoft.com/office/powerpoint/2010/main" val="424175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837037"/>
            <a:ext cx="8249829" cy="4736757"/>
          </a:xfrm>
        </p:spPr>
        <p:txBody>
          <a:bodyPr anchor="t">
            <a:normAutofit/>
          </a:bodyPr>
          <a:lstStyle/>
          <a:p>
            <a:pPr marL="342900" indent="-342900" defTabSz="914400">
              <a:spcBef>
                <a:spcPts val="0"/>
              </a:spcBef>
              <a:buFont typeface="Wingdings" panose="05000000000000000000" pitchFamily="2" charset="2"/>
              <a:buChar char="ä"/>
            </a:pPr>
            <a:r>
              <a:rPr lang="en-US" sz="2400" dirty="0">
                <a:solidFill>
                  <a:srgbClr val="A28E2A"/>
                </a:solidFill>
                <a:sym typeface="Wingdings" panose="05000000000000000000" pitchFamily="2" charset="2"/>
              </a:rPr>
              <a:t> </a:t>
            </a:r>
            <a:r>
              <a:rPr lang="en-US" sz="2400" dirty="0">
                <a:sym typeface="Wingdings" panose="05000000000000000000" pitchFamily="2" charset="2"/>
              </a:rPr>
              <a:t>We welcome the opportunity to collaborate inclusively in furthering the skills agenda of Pacific Island Countries.</a:t>
            </a:r>
          </a:p>
          <a:p>
            <a:pPr defTabSz="914400">
              <a:spcBef>
                <a:spcPts val="0"/>
              </a:spcBef>
            </a:pPr>
            <a:endParaRPr lang="en-US" sz="2400" dirty="0">
              <a:sym typeface="Wingdings" panose="05000000000000000000" pitchFamily="2" charset="2"/>
            </a:endParaRPr>
          </a:p>
          <a:p>
            <a:pPr marL="342900" indent="-342900" defTabSz="914400">
              <a:spcBef>
                <a:spcPts val="0"/>
              </a:spcBef>
              <a:buFont typeface="Wingdings" panose="05000000000000000000" pitchFamily="2" charset="2"/>
              <a:buChar char="ä"/>
            </a:pPr>
            <a:r>
              <a:rPr lang="en-US" sz="2400" dirty="0">
                <a:solidFill>
                  <a:srgbClr val="A28E2A"/>
                </a:solidFill>
                <a:sym typeface="Wingdings" panose="05000000000000000000" pitchFamily="2" charset="2"/>
              </a:rPr>
              <a:t> </a:t>
            </a:r>
            <a:r>
              <a:rPr lang="en-US" sz="2400" dirty="0">
                <a:sym typeface="Wingdings" panose="05000000000000000000" pitchFamily="2" charset="2"/>
              </a:rPr>
              <a:t>As we continue APTC’s brand for quality, we will also </a:t>
            </a:r>
            <a:r>
              <a:rPr lang="en-US" sz="2400" dirty="0" err="1">
                <a:sym typeface="Wingdings" panose="05000000000000000000" pitchFamily="2" charset="2"/>
              </a:rPr>
              <a:t>harmonise</a:t>
            </a:r>
            <a:r>
              <a:rPr lang="en-US" sz="2400" dirty="0">
                <a:sym typeface="Wingdings" panose="05000000000000000000" pitchFamily="2" charset="2"/>
              </a:rPr>
              <a:t> with other DFAT projects and to share ideas and resources to improve opportunity for all.</a:t>
            </a:r>
            <a:endParaRPr lang="en-US" sz="2000" b="1" dirty="0"/>
          </a:p>
          <a:p>
            <a:pPr marL="342900" indent="-342900" defTabSz="914400">
              <a:spcBef>
                <a:spcPts val="0"/>
              </a:spcBef>
              <a:buFont typeface="Wingdings" panose="05000000000000000000" pitchFamily="2" charset="2"/>
              <a:buChar char="ä"/>
            </a:pPr>
            <a:endParaRPr lang="en-US" sz="2400" dirty="0">
              <a:sym typeface="Wingdings" panose="05000000000000000000" pitchFamily="2" charset="2"/>
            </a:endParaRPr>
          </a:p>
          <a:p>
            <a:pPr defTabSz="914400">
              <a:spcBef>
                <a:spcPts val="0"/>
              </a:spcBef>
            </a:pPr>
            <a:endParaRPr lang="en-US" sz="2000" dirty="0"/>
          </a:p>
        </p:txBody>
      </p:sp>
      <p:sp>
        <p:nvSpPr>
          <p:cNvPr id="6" name="Text Placeholder 11"/>
          <p:cNvSpPr txBox="1">
            <a:spLocks/>
          </p:cNvSpPr>
          <p:nvPr/>
        </p:nvSpPr>
        <p:spPr>
          <a:xfrm>
            <a:off x="845126" y="307260"/>
            <a:ext cx="6026729" cy="113763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bg1"/>
                </a:solidFill>
              </a:rPr>
              <a:t>APTC3: An enabling coalition for Pacific TVET reform</a:t>
            </a:r>
            <a:endParaRPr lang="en-AU" sz="2800" dirty="0">
              <a:solidFill>
                <a:schemeClr val="bg1"/>
              </a:solidFill>
            </a:endParaRPr>
          </a:p>
        </p:txBody>
      </p:sp>
    </p:spTree>
    <p:extLst>
      <p:ext uri="{BB962C8B-B14F-4D97-AF65-F5344CB8AC3E}">
        <p14:creationId xmlns:p14="http://schemas.microsoft.com/office/powerpoint/2010/main" val="75314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Delivery to date</a:t>
            </a:r>
          </a:p>
        </p:txBody>
      </p:sp>
      <p:sp>
        <p:nvSpPr>
          <p:cNvPr id="3" name="Content Placeholder 2"/>
          <p:cNvSpPr>
            <a:spLocks noGrp="1"/>
          </p:cNvSpPr>
          <p:nvPr>
            <p:ph idx="1"/>
          </p:nvPr>
        </p:nvSpPr>
        <p:spPr>
          <a:xfrm>
            <a:off x="457201" y="1837037"/>
            <a:ext cx="8315324" cy="4736757"/>
          </a:xfrm>
        </p:spPr>
        <p:txBody>
          <a:bodyPr anchor="t">
            <a:normAutofit/>
          </a:bodyPr>
          <a:lstStyle/>
          <a:p>
            <a:pPr lvl="0" defTabSz="914400">
              <a:spcBef>
                <a:spcPts val="0"/>
              </a:spcBef>
            </a:pPr>
            <a:r>
              <a:rPr lang="en-US" sz="1800" dirty="0">
                <a:solidFill>
                  <a:srgbClr val="A28E2A"/>
                </a:solidFill>
                <a:sym typeface="Wingdings" panose="05000000000000000000" pitchFamily="2" charset="2"/>
              </a:rPr>
              <a:t>  </a:t>
            </a:r>
            <a:r>
              <a:rPr lang="en-US" sz="1800" dirty="0">
                <a:sym typeface="Wingdings" panose="05000000000000000000" pitchFamily="2" charset="2"/>
              </a:rPr>
              <a:t>To date, we deliver:</a:t>
            </a:r>
          </a:p>
          <a:p>
            <a:pPr lvl="1" indent="0" defTabSz="914400">
              <a:spcBef>
                <a:spcPts val="0"/>
              </a:spcBef>
              <a:buNone/>
            </a:pPr>
            <a:endParaRPr lang="en-US" sz="3200" dirty="0">
              <a:sym typeface="Wingdings" panose="05000000000000000000" pitchFamily="2" charset="2"/>
            </a:endParaRPr>
          </a:p>
          <a:p>
            <a:pPr marL="342900" lvl="0" indent="-342900" defTabSz="914400">
              <a:spcBef>
                <a:spcPts val="0"/>
              </a:spcBef>
              <a:buFont typeface="Wingdings" panose="05000000000000000000" pitchFamily="2" charset="2"/>
              <a:buChar char="ä"/>
            </a:pPr>
            <a:endParaRPr lang="en-US" sz="2000" dirty="0">
              <a:solidFill>
                <a:prstClr val="black"/>
              </a:solidFill>
            </a:endParaRPr>
          </a:p>
          <a:p>
            <a:endParaRPr lang="en-AU" sz="2000" dirty="0"/>
          </a:p>
          <a:p>
            <a:pPr lvl="0" defTabSz="914400">
              <a:spcBef>
                <a:spcPts val="0"/>
              </a:spcBef>
            </a:pPr>
            <a:r>
              <a:rPr lang="en-US" sz="2000" dirty="0">
                <a:solidFill>
                  <a:prstClr val="black"/>
                </a:solidFill>
              </a:rPr>
              <a:t> </a:t>
            </a:r>
          </a:p>
          <a:p>
            <a:r>
              <a:rPr lang="en-AU" sz="2000" dirty="0"/>
              <a:t>Automotive &amp; </a:t>
            </a:r>
            <a:r>
              <a:rPr lang="en-AU" sz="2000" dirty="0" err="1"/>
              <a:t>Electrotechnology</a:t>
            </a:r>
            <a:endParaRPr lang="en-AU" sz="2000" dirty="0"/>
          </a:p>
          <a:p>
            <a:r>
              <a:rPr lang="en-AU" sz="2000" dirty="0"/>
              <a:t>Building &amp; Construction</a:t>
            </a:r>
          </a:p>
          <a:p>
            <a:r>
              <a:rPr lang="en-AU" sz="2000" dirty="0"/>
              <a:t>Childcare, Community Services, Health</a:t>
            </a:r>
          </a:p>
          <a:p>
            <a:r>
              <a:rPr lang="en-AU" sz="2000" dirty="0"/>
              <a:t>Business &amp; Management</a:t>
            </a:r>
          </a:p>
          <a:p>
            <a:r>
              <a:rPr lang="en-AU" sz="2000" dirty="0"/>
              <a:t>Education &amp; Training</a:t>
            </a:r>
          </a:p>
          <a:p>
            <a:r>
              <a:rPr lang="en-AU" sz="2000" dirty="0"/>
              <a:t>Hospitality, Cookery &amp; Tourism</a:t>
            </a:r>
          </a:p>
          <a:p>
            <a:r>
              <a:rPr lang="en-AU" sz="2000" dirty="0"/>
              <a:t>Fashion, Design &amp; Technology</a:t>
            </a:r>
          </a:p>
          <a:p>
            <a:endParaRPr lang="en-AU" sz="2000" dirty="0"/>
          </a:p>
          <a:p>
            <a:endParaRPr lang="en-AU"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875" y="5737455"/>
            <a:ext cx="2571750" cy="1033081"/>
          </a:xfrm>
          <a:prstGeom prst="rect">
            <a:avLst/>
          </a:prstGeom>
        </p:spPr>
      </p:pic>
      <p:sp>
        <p:nvSpPr>
          <p:cNvPr id="6" name="Rectangle 5"/>
          <p:cNvSpPr/>
          <p:nvPr/>
        </p:nvSpPr>
        <p:spPr>
          <a:xfrm>
            <a:off x="1438275" y="2486188"/>
            <a:ext cx="4572000" cy="877163"/>
          </a:xfrm>
          <a:prstGeom prst="rect">
            <a:avLst/>
          </a:prstGeom>
        </p:spPr>
        <p:txBody>
          <a:bodyPr>
            <a:spAutoFit/>
          </a:bodyPr>
          <a:lstStyle/>
          <a:p>
            <a:pPr lvl="1" indent="0" defTabSz="914400">
              <a:spcBef>
                <a:spcPts val="0"/>
              </a:spcBef>
              <a:buNone/>
            </a:pPr>
            <a:r>
              <a:rPr lang="en-US" sz="2900" dirty="0">
                <a:latin typeface="Arial" panose="020B0604020202020204" pitchFamily="34" charset="0"/>
                <a:cs typeface="Arial" panose="020B0604020202020204" pitchFamily="34" charset="0"/>
                <a:sym typeface="Wingdings" panose="05000000000000000000" pitchFamily="2" charset="2"/>
              </a:rPr>
              <a:t>INTERNATIONALLY </a:t>
            </a:r>
          </a:p>
          <a:p>
            <a:pPr lvl="1" indent="0" defTabSz="914400">
              <a:spcBef>
                <a:spcPts val="0"/>
              </a:spcBef>
              <a:buNone/>
            </a:pPr>
            <a:r>
              <a:rPr lang="en-US" sz="2200" dirty="0">
                <a:latin typeface="Arial" panose="020B0604020202020204" pitchFamily="34" charset="0"/>
                <a:cs typeface="Arial" panose="020B0604020202020204" pitchFamily="34" charset="0"/>
                <a:sym typeface="Wingdings" panose="05000000000000000000" pitchFamily="2" charset="2"/>
              </a:rPr>
              <a:t>RECOGNISED COURSES</a:t>
            </a:r>
          </a:p>
        </p:txBody>
      </p:sp>
      <p:sp>
        <p:nvSpPr>
          <p:cNvPr id="7" name="Rectangle 6"/>
          <p:cNvSpPr/>
          <p:nvPr/>
        </p:nvSpPr>
        <p:spPr>
          <a:xfrm>
            <a:off x="348703" y="2370772"/>
            <a:ext cx="1579070" cy="1107996"/>
          </a:xfrm>
          <a:prstGeom prst="rect">
            <a:avLst/>
          </a:prstGeom>
        </p:spPr>
        <p:txBody>
          <a:bodyPr wrap="square">
            <a:spAutoFit/>
          </a:bodyPr>
          <a:lstStyle/>
          <a:p>
            <a:pPr lvl="1" indent="0" defTabSz="914400">
              <a:spcBef>
                <a:spcPts val="0"/>
              </a:spcBef>
              <a:buNone/>
            </a:pPr>
            <a:r>
              <a:rPr lang="en-US" sz="6600" dirty="0">
                <a:solidFill>
                  <a:srgbClr val="0067A0"/>
                </a:solidFill>
                <a:latin typeface="Arial" panose="020B0604020202020204" pitchFamily="34" charset="0"/>
                <a:cs typeface="Arial" panose="020B0604020202020204" pitchFamily="34" charset="0"/>
                <a:sym typeface="Wingdings" panose="05000000000000000000" pitchFamily="2" charset="2"/>
              </a:rPr>
              <a:t>43</a:t>
            </a:r>
            <a:endParaRPr lang="en-US" sz="4400" dirty="0">
              <a:solidFill>
                <a:srgbClr val="0067A0"/>
              </a:solidFill>
              <a:latin typeface="Arial" panose="020B0604020202020204" pitchFamily="34" charset="0"/>
              <a:cs typeface="Arial" panose="020B0604020202020204" pitchFamily="34" charset="0"/>
              <a:sym typeface="Wingdings" panose="05000000000000000000" pitchFamily="2" charset="2"/>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9227" y="1594004"/>
            <a:ext cx="2813974" cy="4248549"/>
          </a:xfrm>
          <a:prstGeom prst="rect">
            <a:avLst/>
          </a:prstGeom>
        </p:spPr>
      </p:pic>
    </p:spTree>
    <p:extLst>
      <p:ext uri="{BB962C8B-B14F-4D97-AF65-F5344CB8AC3E}">
        <p14:creationId xmlns:p14="http://schemas.microsoft.com/office/powerpoint/2010/main" val="151091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Delivery to Date</a:t>
            </a:r>
          </a:p>
        </p:txBody>
      </p:sp>
      <p:sp>
        <p:nvSpPr>
          <p:cNvPr id="3" name="Content Placeholder 2"/>
          <p:cNvSpPr>
            <a:spLocks noGrp="1"/>
          </p:cNvSpPr>
          <p:nvPr>
            <p:ph idx="1"/>
          </p:nvPr>
        </p:nvSpPr>
        <p:spPr>
          <a:xfrm>
            <a:off x="457200" y="1837037"/>
            <a:ext cx="8229600" cy="4736757"/>
          </a:xfrm>
        </p:spPr>
        <p:txBody>
          <a:bodyPr anchor="t">
            <a:normAutofit fontScale="85000" lnSpcReduction="20000"/>
          </a:bodyPr>
          <a:lstStyle/>
          <a:p>
            <a:pPr lvl="0" defTabSz="914400">
              <a:spcBef>
                <a:spcPts val="0"/>
              </a:spcBef>
            </a:pPr>
            <a:r>
              <a:rPr lang="en-US" sz="1800" dirty="0">
                <a:solidFill>
                  <a:srgbClr val="A28E2A"/>
                </a:solidFill>
                <a:sym typeface="Wingdings" panose="05000000000000000000" pitchFamily="2" charset="2"/>
              </a:rPr>
              <a:t> </a:t>
            </a:r>
            <a:r>
              <a:rPr lang="en-US" sz="6600" dirty="0">
                <a:solidFill>
                  <a:srgbClr val="0067A0"/>
                </a:solidFill>
                <a:sym typeface="Wingdings" panose="05000000000000000000" pitchFamily="2" charset="2"/>
              </a:rPr>
              <a:t>12,800+ </a:t>
            </a:r>
          </a:p>
          <a:p>
            <a:pPr lvl="0" defTabSz="914400">
              <a:spcBef>
                <a:spcPts val="0"/>
              </a:spcBef>
            </a:pPr>
            <a:r>
              <a:rPr lang="en-US" sz="2450" dirty="0">
                <a:solidFill>
                  <a:prstClr val="black"/>
                </a:solidFill>
                <a:sym typeface="Wingdings" panose="05000000000000000000" pitchFamily="2" charset="2"/>
              </a:rPr>
              <a:t>    TOTAL GRADUATES</a:t>
            </a:r>
          </a:p>
          <a:p>
            <a:pPr defTabSz="914400">
              <a:spcBef>
                <a:spcPts val="0"/>
              </a:spcBef>
            </a:pPr>
            <a:endParaRPr lang="en-US" sz="5400" dirty="0">
              <a:solidFill>
                <a:srgbClr val="0067A0"/>
              </a:solidFill>
              <a:sym typeface="Wingdings" panose="05000000000000000000" pitchFamily="2" charset="2"/>
            </a:endParaRPr>
          </a:p>
          <a:p>
            <a:pPr defTabSz="914400">
              <a:spcBef>
                <a:spcPts val="0"/>
              </a:spcBef>
            </a:pPr>
            <a:r>
              <a:rPr lang="en-US" sz="5400" dirty="0">
                <a:solidFill>
                  <a:srgbClr val="0067A0"/>
                </a:solidFill>
                <a:sym typeface="Wingdings" panose="05000000000000000000" pitchFamily="2" charset="2"/>
              </a:rPr>
              <a:t>41% </a:t>
            </a:r>
            <a:r>
              <a:rPr lang="en-US" sz="2800" dirty="0">
                <a:sym typeface="Wingdings" panose="05000000000000000000" pitchFamily="2" charset="2"/>
              </a:rPr>
              <a:t>FEMALE </a:t>
            </a:r>
          </a:p>
          <a:p>
            <a:pPr lvl="0" defTabSz="914400">
              <a:spcBef>
                <a:spcPts val="0"/>
              </a:spcBef>
            </a:pPr>
            <a:endParaRPr lang="en-US" sz="3600" dirty="0">
              <a:solidFill>
                <a:srgbClr val="0067A0"/>
              </a:solidFill>
              <a:sym typeface="Wingdings" panose="05000000000000000000" pitchFamily="2" charset="2"/>
            </a:endParaRPr>
          </a:p>
          <a:p>
            <a:pPr lvl="0" defTabSz="914400">
              <a:spcBef>
                <a:spcPts val="0"/>
              </a:spcBef>
            </a:pPr>
            <a:r>
              <a:rPr lang="en-US" sz="3600" dirty="0">
                <a:solidFill>
                  <a:srgbClr val="0067A0"/>
                </a:solidFill>
                <a:sym typeface="Wingdings" panose="05000000000000000000" pitchFamily="2" charset="2"/>
              </a:rPr>
              <a:t>99% </a:t>
            </a:r>
            <a:r>
              <a:rPr lang="en-US" sz="1200" dirty="0">
                <a:solidFill>
                  <a:prstClr val="black"/>
                </a:solidFill>
                <a:sym typeface="Wingdings" panose="05000000000000000000" pitchFamily="2" charset="2"/>
              </a:rPr>
              <a:t>STUDENT SATISFACTION RATE</a:t>
            </a:r>
            <a:r>
              <a:rPr lang="en-US" sz="2000" dirty="0">
                <a:solidFill>
                  <a:prstClr val="black"/>
                </a:solidFill>
                <a:sym typeface="Wingdings" panose="05000000000000000000" pitchFamily="2" charset="2"/>
              </a:rPr>
              <a:t> </a:t>
            </a:r>
            <a:endParaRPr lang="en-US" sz="2000" b="1" dirty="0">
              <a:solidFill>
                <a:prstClr val="black"/>
              </a:solidFill>
            </a:endParaRPr>
          </a:p>
          <a:p>
            <a:pPr lvl="0"/>
            <a:r>
              <a:rPr lang="en-US" sz="3600" dirty="0">
                <a:solidFill>
                  <a:srgbClr val="0067A0"/>
                </a:solidFill>
                <a:sym typeface="Wingdings" panose="05000000000000000000" pitchFamily="2" charset="2"/>
              </a:rPr>
              <a:t>98%</a:t>
            </a:r>
            <a:r>
              <a:rPr lang="en-US" sz="3300" dirty="0">
                <a:solidFill>
                  <a:srgbClr val="0067A0"/>
                </a:solidFill>
                <a:sym typeface="Wingdings" panose="05000000000000000000" pitchFamily="2" charset="2"/>
              </a:rPr>
              <a:t> </a:t>
            </a:r>
            <a:r>
              <a:rPr lang="en-US" sz="1200" dirty="0">
                <a:solidFill>
                  <a:prstClr val="black"/>
                </a:solidFill>
                <a:sym typeface="Wingdings" panose="05000000000000000000" pitchFamily="2" charset="2"/>
              </a:rPr>
              <a:t>EMPLOYER SATISFACTION RATE</a:t>
            </a:r>
            <a:endParaRPr lang="en-AU" sz="1200" dirty="0">
              <a:solidFill>
                <a:prstClr val="black"/>
              </a:solidFill>
            </a:endParaRPr>
          </a:p>
          <a:p>
            <a:pPr defTabSz="914400">
              <a:spcBef>
                <a:spcPts val="0"/>
              </a:spcBef>
            </a:pPr>
            <a:endParaRPr lang="en-US" sz="2800" dirty="0">
              <a:sym typeface="Wingdings" panose="05000000000000000000" pitchFamily="2" charset="2"/>
            </a:endParaRPr>
          </a:p>
          <a:p>
            <a:pPr lvl="0" defTabSz="914400">
              <a:spcBef>
                <a:spcPts val="0"/>
              </a:spcBef>
            </a:pPr>
            <a:endParaRPr lang="en-US" sz="2450" dirty="0">
              <a:solidFill>
                <a:prstClr val="black"/>
              </a:solidFill>
              <a:sym typeface="Wingdings" panose="05000000000000000000" pitchFamily="2" charset="2"/>
            </a:endParaRPr>
          </a:p>
          <a:p>
            <a:endParaRPr lang="en-AU" sz="1800" dirty="0"/>
          </a:p>
          <a:p>
            <a:pPr lvl="0" defTabSz="914400">
              <a:spcBef>
                <a:spcPts val="0"/>
              </a:spcBef>
            </a:pPr>
            <a:r>
              <a:rPr lang="en-US" sz="1800" dirty="0">
                <a:solidFill>
                  <a:prstClr val="black"/>
                </a:solidFill>
              </a:rPr>
              <a:t> </a:t>
            </a:r>
          </a:p>
          <a:p>
            <a:endParaRPr lang="en-AU"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875" y="5737455"/>
            <a:ext cx="2571750" cy="1033081"/>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4344" y="1606429"/>
            <a:ext cx="4111094" cy="4097160"/>
          </a:xfrm>
          <a:prstGeom prst="rect">
            <a:avLst/>
          </a:prstGeom>
        </p:spPr>
      </p:pic>
    </p:spTree>
    <p:extLst>
      <p:ext uri="{BB962C8B-B14F-4D97-AF65-F5344CB8AC3E}">
        <p14:creationId xmlns:p14="http://schemas.microsoft.com/office/powerpoint/2010/main" val="426182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Numbe</a:t>
            </a:r>
            <a:r>
              <a:rPr lang="en-US" dirty="0"/>
              <a:t> of Graduates- Hospitality; Cookery</a:t>
            </a:r>
          </a:p>
        </p:txBody>
      </p:sp>
      <p:pic>
        <p:nvPicPr>
          <p:cNvPr id="4" name="Content Placeholder 3"/>
          <p:cNvPicPr>
            <a:picLocks noGrp="1" noChangeAspect="1"/>
          </p:cNvPicPr>
          <p:nvPr>
            <p:ph idx="1"/>
          </p:nvPr>
        </p:nvPicPr>
        <p:blipFill>
          <a:blip r:embed="rId2"/>
          <a:stretch>
            <a:fillRect/>
          </a:stretch>
        </p:blipFill>
        <p:spPr>
          <a:xfrm>
            <a:off x="89968" y="1665397"/>
            <a:ext cx="4273666" cy="4590686"/>
          </a:xfrm>
          <a:prstGeom prst="rect">
            <a:avLst/>
          </a:prstGeom>
        </p:spPr>
      </p:pic>
      <p:sp>
        <p:nvSpPr>
          <p:cNvPr id="5" name="Explosion 1 4"/>
          <p:cNvSpPr/>
          <p:nvPr/>
        </p:nvSpPr>
        <p:spPr>
          <a:xfrm>
            <a:off x="5231219" y="2083982"/>
            <a:ext cx="3317358" cy="3211032"/>
          </a:xfrm>
          <a:prstGeom prst="irregularSeal1">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FIJI</a:t>
            </a:r>
          </a:p>
        </p:txBody>
      </p:sp>
    </p:spTree>
    <p:extLst>
      <p:ext uri="{BB962C8B-B14F-4D97-AF65-F5344CB8AC3E}">
        <p14:creationId xmlns:p14="http://schemas.microsoft.com/office/powerpoint/2010/main" val="21357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taking actions…</a:t>
            </a:r>
          </a:p>
        </p:txBody>
      </p:sp>
      <p:sp>
        <p:nvSpPr>
          <p:cNvPr id="3" name="TextBox 2"/>
          <p:cNvSpPr txBox="1"/>
          <p:nvPr/>
        </p:nvSpPr>
        <p:spPr>
          <a:xfrm>
            <a:off x="244549" y="1924493"/>
            <a:ext cx="8527311" cy="3046988"/>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Advocating for TVET as a credible career pathway</a:t>
            </a:r>
          </a:p>
          <a:p>
            <a:pPr marL="285750" indent="-285750">
              <a:buFont typeface="Wingdings" panose="05000000000000000000" pitchFamily="2" charset="2"/>
              <a:buChar char="ü"/>
            </a:pPr>
            <a:r>
              <a:rPr lang="en-US" sz="2400" dirty="0"/>
              <a:t>Revisiting delivery of Cookery/Hospitality at Pacific Fusion</a:t>
            </a:r>
          </a:p>
          <a:p>
            <a:pPr marL="285750" indent="-285750">
              <a:buFont typeface="Wingdings" panose="05000000000000000000" pitchFamily="2" charset="2"/>
              <a:buChar char="ü"/>
            </a:pPr>
            <a:r>
              <a:rPr lang="en-US" sz="2400" dirty="0"/>
              <a:t>Trainer and student placements in support of pacific food/culinary tourism</a:t>
            </a:r>
          </a:p>
          <a:p>
            <a:pPr marL="285750" indent="-285750">
              <a:buFont typeface="Wingdings" panose="05000000000000000000" pitchFamily="2" charset="2"/>
              <a:buChar char="ü"/>
            </a:pPr>
            <a:r>
              <a:rPr lang="en-US" sz="2400" dirty="0"/>
              <a:t>Supporting national/regional frameworks (E.g. FHEC, SPC)</a:t>
            </a:r>
          </a:p>
          <a:p>
            <a:pPr marL="285750" indent="-285750">
              <a:buFont typeface="Wingdings" panose="05000000000000000000" pitchFamily="2" charset="2"/>
              <a:buChar char="ü"/>
            </a:pPr>
            <a:r>
              <a:rPr lang="en-US" sz="2400" dirty="0"/>
              <a:t>Labour market assessment</a:t>
            </a:r>
          </a:p>
          <a:p>
            <a:pPr marL="285750" indent="-285750">
              <a:buFont typeface="Wingdings" panose="05000000000000000000" pitchFamily="2" charset="2"/>
              <a:buChar char="ü"/>
            </a:pPr>
            <a:r>
              <a:rPr lang="en-US" sz="2400" dirty="0"/>
              <a:t>Ongoing engagements</a:t>
            </a:r>
          </a:p>
          <a:p>
            <a:pPr marL="285750" indent="-285750">
              <a:buFont typeface="Wingdings" panose="05000000000000000000" pitchFamily="2" charset="2"/>
              <a:buChar char="ü"/>
            </a:pPr>
            <a:r>
              <a:rPr lang="en-US" sz="2400" dirty="0"/>
              <a:t>Pacific Skills Summit- June 2019</a:t>
            </a:r>
          </a:p>
        </p:txBody>
      </p:sp>
    </p:spTree>
    <p:extLst>
      <p:ext uri="{BB962C8B-B14F-4D97-AF65-F5344CB8AC3E}">
        <p14:creationId xmlns:p14="http://schemas.microsoft.com/office/powerpoint/2010/main" val="420945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520701" y="2586337"/>
            <a:ext cx="8196648" cy="1738013"/>
          </a:xfrm>
        </p:spPr>
        <p:txBody>
          <a:bodyPr>
            <a:normAutofit/>
          </a:bodyPr>
          <a:lstStyle/>
          <a:p>
            <a:r>
              <a:rPr lang="en-US" sz="10000" dirty="0" err="1"/>
              <a:t>Vinaka</a:t>
            </a:r>
            <a:r>
              <a:rPr lang="en-US" sz="10000" dirty="0"/>
              <a:t>…</a:t>
            </a:r>
          </a:p>
        </p:txBody>
      </p:sp>
    </p:spTree>
    <p:extLst>
      <p:ext uri="{BB962C8B-B14F-4D97-AF65-F5344CB8AC3E}">
        <p14:creationId xmlns:p14="http://schemas.microsoft.com/office/powerpoint/2010/main" val="100229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37715531"/>
              </p:ext>
            </p:extLst>
          </p:nvPr>
        </p:nvGraphicFramePr>
        <p:xfrm>
          <a:off x="1336085" y="98894"/>
          <a:ext cx="4022725" cy="5686457"/>
        </p:xfrm>
        <a:graphic>
          <a:graphicData uri="http://schemas.openxmlformats.org/presentationml/2006/ole">
            <mc:AlternateContent xmlns:mc="http://schemas.openxmlformats.org/markup-compatibility/2006">
              <mc:Choice xmlns:v="urn:schemas-microsoft-com:vml" Requires="v">
                <p:oleObj spid="_x0000_s1029" name="Acrobat Document" r:id="rId3" imgW="7562772" imgH="10693077" progId="AcroExch.Document.DC">
                  <p:embed/>
                </p:oleObj>
              </mc:Choice>
              <mc:Fallback>
                <p:oleObj name="Acrobat Document" r:id="rId3" imgW="7562772" imgH="10693077" progId="AcroExch.Document.DC">
                  <p:embed/>
                  <p:pic>
                    <p:nvPicPr>
                      <p:cNvPr id="0" name=""/>
                      <p:cNvPicPr/>
                      <p:nvPr/>
                    </p:nvPicPr>
                    <p:blipFill>
                      <a:blip r:embed="rId4"/>
                      <a:stretch>
                        <a:fillRect/>
                      </a:stretch>
                    </p:blipFill>
                    <p:spPr>
                      <a:xfrm>
                        <a:off x="1336085" y="98894"/>
                        <a:ext cx="4022725" cy="5686457"/>
                      </a:xfrm>
                      <a:prstGeom prst="rect">
                        <a:avLst/>
                      </a:prstGeom>
                    </p:spPr>
                  </p:pic>
                </p:oleObj>
              </mc:Fallback>
            </mc:AlternateContent>
          </a:graphicData>
        </a:graphic>
      </p:graphicFrame>
    </p:spTree>
    <p:extLst>
      <p:ext uri="{BB962C8B-B14F-4D97-AF65-F5344CB8AC3E}">
        <p14:creationId xmlns:p14="http://schemas.microsoft.com/office/powerpoint/2010/main" val="263662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9288335"/>
              </p:ext>
            </p:extLst>
          </p:nvPr>
        </p:nvGraphicFramePr>
        <p:xfrm>
          <a:off x="457201" y="166502"/>
          <a:ext cx="5032818" cy="6513059"/>
        </p:xfrm>
        <a:graphic>
          <a:graphicData uri="http://schemas.openxmlformats.org/presentationml/2006/ole">
            <mc:AlternateContent xmlns:mc="http://schemas.openxmlformats.org/markup-compatibility/2006">
              <mc:Choice xmlns:v="urn:schemas-microsoft-com:vml" Requires="v">
                <p:oleObj spid="_x0000_s2053" name="Acrobat Document" r:id="rId3" imgW="3886096" imgH="5029200" progId="AcroExch.Document.DC">
                  <p:embed/>
                </p:oleObj>
              </mc:Choice>
              <mc:Fallback>
                <p:oleObj name="Acrobat Document" r:id="rId3" imgW="3886096" imgH="5029200" progId="AcroExch.Document.DC">
                  <p:embed/>
                  <p:pic>
                    <p:nvPicPr>
                      <p:cNvPr id="0" name=""/>
                      <p:cNvPicPr/>
                      <p:nvPr/>
                    </p:nvPicPr>
                    <p:blipFill>
                      <a:blip r:embed="rId4"/>
                      <a:stretch>
                        <a:fillRect/>
                      </a:stretch>
                    </p:blipFill>
                    <p:spPr>
                      <a:xfrm>
                        <a:off x="457201" y="166502"/>
                        <a:ext cx="5032818" cy="6513059"/>
                      </a:xfrm>
                      <a:prstGeom prst="rect">
                        <a:avLst/>
                      </a:prstGeom>
                    </p:spPr>
                  </p:pic>
                </p:oleObj>
              </mc:Fallback>
            </mc:AlternateContent>
          </a:graphicData>
        </a:graphic>
      </p:graphicFrame>
    </p:spTree>
    <p:extLst>
      <p:ext uri="{BB962C8B-B14F-4D97-AF65-F5344CB8AC3E}">
        <p14:creationId xmlns:p14="http://schemas.microsoft.com/office/powerpoint/2010/main" val="428184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2" y="428368"/>
            <a:ext cx="6559695" cy="832021"/>
          </a:xfrm>
        </p:spPr>
        <p:txBody>
          <a:bodyPr/>
          <a:lstStyle/>
          <a:p>
            <a:pPr algn="ctr"/>
            <a:r>
              <a:rPr lang="en-AU" dirty="0"/>
              <a:t>APTC in Phase 3</a:t>
            </a:r>
          </a:p>
        </p:txBody>
      </p:sp>
      <p:sp>
        <p:nvSpPr>
          <p:cNvPr id="4" name="Rectangle 3"/>
          <p:cNvSpPr/>
          <p:nvPr/>
        </p:nvSpPr>
        <p:spPr>
          <a:xfrm>
            <a:off x="5191126" y="3108324"/>
            <a:ext cx="4767741" cy="2617961"/>
          </a:xfrm>
          <a:prstGeom prst="rect">
            <a:avLst/>
          </a:prstGeom>
        </p:spPr>
        <p:txBody>
          <a:bodyPr wrap="square" anchor="ctr">
            <a:spAutoFit/>
          </a:bodyPr>
          <a:lstStyle/>
          <a:p>
            <a:pPr>
              <a:lnSpc>
                <a:spcPct val="107000"/>
              </a:lnSpc>
              <a:spcAft>
                <a:spcPts val="800"/>
              </a:spcAft>
            </a:pPr>
            <a:r>
              <a:rPr lang="en-US" sz="1600" dirty="0">
                <a:solidFill>
                  <a:srgbClr val="A28E2A"/>
                </a:solidFill>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ea typeface="Calibri" panose="020F0502020204030204" pitchFamily="34" charset="0"/>
                <a:cs typeface="Arial" panose="020B0604020202020204" pitchFamily="34" charset="0"/>
              </a:rPr>
              <a:t>Who We Are</a:t>
            </a:r>
          </a:p>
          <a:p>
            <a:pPr>
              <a:lnSpc>
                <a:spcPct val="107000"/>
              </a:lnSpc>
              <a:spcAft>
                <a:spcPts val="800"/>
              </a:spcAft>
            </a:pPr>
            <a:endParaRPr lang="en-US" sz="1600" dirty="0">
              <a:solidFill>
                <a:srgbClr val="A28E2A"/>
              </a:solidFill>
              <a:latin typeface="Arial" panose="020B0604020202020204" pitchFamily="34" charset="0"/>
              <a:cs typeface="Arial" panose="020B0604020202020204" pitchFamily="34" charset="0"/>
              <a:sym typeface="Wingdings" panose="05000000000000000000" pitchFamily="2" charset="2"/>
            </a:endParaRPr>
          </a:p>
          <a:p>
            <a:pPr>
              <a:lnSpc>
                <a:spcPct val="107000"/>
              </a:lnSpc>
              <a:spcAft>
                <a:spcPts val="800"/>
              </a:spcAft>
            </a:pPr>
            <a:r>
              <a:rPr lang="en-US" sz="1600" dirty="0">
                <a:solidFill>
                  <a:srgbClr val="A28E2A"/>
                </a:solidFill>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sym typeface="Wingdings" panose="05000000000000000000" pitchFamily="2" charset="2"/>
              </a:rPr>
              <a:t>APTC3 Goal, Purpose and Outcomes</a:t>
            </a:r>
            <a:endParaRPr lang="en-US" sz="1600" dirty="0">
              <a:solidFill>
                <a:srgbClr val="A28E2A"/>
              </a:solidFill>
              <a:latin typeface="Arial" panose="020B0604020202020204" pitchFamily="34" charset="0"/>
              <a:cs typeface="Arial" panose="020B0604020202020204" pitchFamily="34" charset="0"/>
              <a:sym typeface="Wingdings" panose="05000000000000000000" pitchFamily="2" charset="2"/>
            </a:endParaRPr>
          </a:p>
          <a:p>
            <a:pPr>
              <a:lnSpc>
                <a:spcPct val="107000"/>
              </a:lnSpc>
              <a:spcAft>
                <a:spcPts val="800"/>
              </a:spcAft>
            </a:pPr>
            <a:endParaRPr lang="en-US" sz="1600" dirty="0">
              <a:solidFill>
                <a:srgbClr val="A28E2A"/>
              </a:solidFill>
              <a:latin typeface="Arial" panose="020B0604020202020204" pitchFamily="34" charset="0"/>
              <a:cs typeface="Arial" panose="020B0604020202020204" pitchFamily="34" charset="0"/>
              <a:sym typeface="Wingdings" panose="05000000000000000000" pitchFamily="2" charset="2"/>
            </a:endParaRPr>
          </a:p>
          <a:p>
            <a:pPr>
              <a:lnSpc>
                <a:spcPct val="107000"/>
              </a:lnSpc>
              <a:spcAft>
                <a:spcPts val="800"/>
              </a:spcAft>
            </a:pPr>
            <a:r>
              <a:rPr lang="en-US" sz="1600" dirty="0">
                <a:solidFill>
                  <a:srgbClr val="A28E2A"/>
                </a:solidFill>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sym typeface="Wingdings" panose="05000000000000000000" pitchFamily="2" charset="2"/>
              </a:rPr>
              <a:t>APTC3: What’s Different</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2" y="2154264"/>
            <a:ext cx="4874871" cy="3394129"/>
          </a:xfrm>
          <a:prstGeom prst="rect">
            <a:avLst/>
          </a:prstGeom>
        </p:spPr>
      </p:pic>
    </p:spTree>
    <p:extLst>
      <p:ext uri="{BB962C8B-B14F-4D97-AF65-F5344CB8AC3E}">
        <p14:creationId xmlns:p14="http://schemas.microsoft.com/office/powerpoint/2010/main" val="75321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Who We Are</a:t>
            </a:r>
          </a:p>
        </p:txBody>
      </p:sp>
      <p:sp>
        <p:nvSpPr>
          <p:cNvPr id="3" name="Content Placeholder 2"/>
          <p:cNvSpPr>
            <a:spLocks noGrp="1"/>
          </p:cNvSpPr>
          <p:nvPr>
            <p:ph idx="1"/>
          </p:nvPr>
        </p:nvSpPr>
        <p:spPr>
          <a:xfrm>
            <a:off x="428625" y="2030467"/>
            <a:ext cx="8335107" cy="4736757"/>
          </a:xfrm>
        </p:spPr>
        <p:txBody>
          <a:bodyPr anchor="t">
            <a:normAutofit/>
          </a:bodyPr>
          <a:lstStyle/>
          <a:p>
            <a:pPr lvl="0" defTabSz="914400">
              <a:spcBef>
                <a:spcPts val="0"/>
              </a:spcBef>
            </a:pPr>
            <a:r>
              <a:rPr lang="en-US" sz="2000" dirty="0">
                <a:solidFill>
                  <a:srgbClr val="A28E2A"/>
                </a:solidFill>
                <a:sym typeface="Wingdings" panose="05000000000000000000" pitchFamily="2" charset="2"/>
              </a:rPr>
              <a:t>  </a:t>
            </a:r>
            <a:r>
              <a:rPr lang="en-US" sz="1800" dirty="0">
                <a:sym typeface="Wingdings" panose="05000000000000000000" pitchFamily="2" charset="2"/>
              </a:rPr>
              <a:t>The Australia Pacific Training Coalition is Australia’s flagship program for </a:t>
            </a:r>
          </a:p>
          <a:p>
            <a:pPr lvl="0" defTabSz="914400">
              <a:spcBef>
                <a:spcPts val="0"/>
              </a:spcBef>
            </a:pPr>
            <a:r>
              <a:rPr lang="en-US" sz="1800" dirty="0">
                <a:sym typeface="Wingdings" panose="05000000000000000000" pitchFamily="2" charset="2"/>
              </a:rPr>
              <a:t>training</a:t>
            </a:r>
            <a:r>
              <a:rPr lang="en-US" sz="400" dirty="0">
                <a:sym typeface="Wingdings" panose="05000000000000000000" pitchFamily="2" charset="2"/>
              </a:rPr>
              <a:t>  </a:t>
            </a:r>
            <a:r>
              <a:rPr lang="en-US" sz="1800" dirty="0">
                <a:sym typeface="Wingdings" panose="05000000000000000000" pitchFamily="2" charset="2"/>
              </a:rPr>
              <a:t>excellence, helping Pacific Island citizens </a:t>
            </a:r>
            <a:r>
              <a:rPr lang="en-US" sz="400" dirty="0">
                <a:sym typeface="Wingdings" panose="05000000000000000000" pitchFamily="2" charset="2"/>
              </a:rPr>
              <a:t> </a:t>
            </a:r>
            <a:r>
              <a:rPr lang="en-US" sz="1800" dirty="0">
                <a:sym typeface="Wingdings" panose="05000000000000000000" pitchFamily="2" charset="2"/>
              </a:rPr>
              <a:t>to be economically empowered by gaining  Australian skills and </a:t>
            </a:r>
            <a:r>
              <a:rPr lang="en-US" sz="600" dirty="0">
                <a:sym typeface="Wingdings" panose="05000000000000000000" pitchFamily="2" charset="2"/>
              </a:rPr>
              <a:t> </a:t>
            </a:r>
            <a:r>
              <a:rPr lang="en-US" sz="1800" dirty="0">
                <a:sym typeface="Wingdings" panose="05000000000000000000" pitchFamily="2" charset="2"/>
              </a:rPr>
              <a:t>qualifications </a:t>
            </a:r>
            <a:r>
              <a:rPr lang="en-US" sz="400" dirty="0">
                <a:sym typeface="Wingdings" panose="05000000000000000000" pitchFamily="2" charset="2"/>
              </a:rPr>
              <a:t> </a:t>
            </a:r>
            <a:r>
              <a:rPr lang="en-US" sz="1800" dirty="0">
                <a:sym typeface="Wingdings" panose="05000000000000000000" pitchFamily="2" charset="2"/>
              </a:rPr>
              <a:t>for a wide range of vocational careers.</a:t>
            </a:r>
          </a:p>
          <a:p>
            <a:pPr lvl="0" defTabSz="914400">
              <a:spcBef>
                <a:spcPts val="0"/>
              </a:spcBef>
            </a:pPr>
            <a:endParaRPr lang="en-AU" sz="2000" dirty="0"/>
          </a:p>
          <a:p>
            <a:pPr lvl="0" defTabSz="914400">
              <a:spcBef>
                <a:spcPts val="0"/>
              </a:spcBef>
            </a:pPr>
            <a:r>
              <a:rPr lang="en-US" sz="2000" dirty="0">
                <a:solidFill>
                  <a:prstClr val="black"/>
                </a:solidFill>
              </a:rPr>
              <a:t> </a:t>
            </a:r>
            <a:r>
              <a:rPr lang="en-US" sz="1800" dirty="0">
                <a:solidFill>
                  <a:prstClr val="black"/>
                </a:solidFill>
                <a:sym typeface="Wingdings" panose="05000000000000000000" pitchFamily="2" charset="2"/>
              </a:rPr>
              <a:t>Supported by the Australian Government </a:t>
            </a:r>
          </a:p>
          <a:p>
            <a:pPr marL="285750" indent="-285750" defTabSz="914400">
              <a:spcBef>
                <a:spcPts val="0"/>
              </a:spcBef>
              <a:buFont typeface="Wingdings" panose="05000000000000000000" pitchFamily="2" charset="2"/>
              <a:buChar char="ä"/>
            </a:pPr>
            <a:r>
              <a:rPr lang="en-US" sz="1800" dirty="0">
                <a:solidFill>
                  <a:prstClr val="black"/>
                </a:solidFill>
                <a:sym typeface="Wingdings" panose="05000000000000000000" pitchFamily="2" charset="2"/>
              </a:rPr>
              <a:t>APTC is managed  by TAFE Queensland </a:t>
            </a:r>
          </a:p>
          <a:p>
            <a:pPr defTabSz="914400">
              <a:spcBef>
                <a:spcPts val="0"/>
              </a:spcBef>
            </a:pPr>
            <a:r>
              <a:rPr lang="en-US" sz="1800" dirty="0">
                <a:solidFill>
                  <a:prstClr val="black"/>
                </a:solidFill>
                <a:sym typeface="Wingdings" panose="05000000000000000000" pitchFamily="2" charset="2"/>
              </a:rPr>
              <a:t>    (RTO 0275)</a:t>
            </a:r>
            <a:endParaRPr lang="en-US" sz="1800" dirty="0">
              <a:solidFill>
                <a:prstClr val="black"/>
              </a:solidFill>
            </a:endParaRPr>
          </a:p>
          <a:p>
            <a:endParaRPr lang="en-AU"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5" y="5280338"/>
            <a:ext cx="1297594" cy="13169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382739" y="3661804"/>
            <a:ext cx="3409949" cy="2258537"/>
          </a:xfrm>
          <a:prstGeom prst="rect">
            <a:avLst/>
          </a:prstGeom>
        </p:spPr>
      </p:pic>
    </p:spTree>
    <p:extLst>
      <p:ext uri="{BB962C8B-B14F-4D97-AF65-F5344CB8AC3E}">
        <p14:creationId xmlns:p14="http://schemas.microsoft.com/office/powerpoint/2010/main" val="243621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a:stretch>
            <a:fillRect/>
          </a:stretch>
        </p:blipFill>
        <p:spPr>
          <a:xfrm>
            <a:off x="0" y="1578281"/>
            <a:ext cx="9144000" cy="531071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66315" b="11789"/>
          <a:stretch/>
        </p:blipFill>
        <p:spPr>
          <a:xfrm flipH="1" flipV="1">
            <a:off x="-3448" y="-22882"/>
            <a:ext cx="9144000" cy="1556541"/>
          </a:xfrm>
          <a:prstGeom prst="rect">
            <a:avLst/>
          </a:prstGeom>
        </p:spPr>
      </p:pic>
      <p:sp>
        <p:nvSpPr>
          <p:cNvPr id="7" name="Rectangle 6"/>
          <p:cNvSpPr/>
          <p:nvPr/>
        </p:nvSpPr>
        <p:spPr>
          <a:xfrm flipV="1">
            <a:off x="0" y="1365993"/>
            <a:ext cx="9144000" cy="198514"/>
          </a:xfrm>
          <a:prstGeom prst="rect">
            <a:avLst/>
          </a:prstGeom>
          <a:solidFill>
            <a:srgbClr val="005782"/>
          </a:solidFill>
          <a:ln>
            <a:solidFill>
              <a:srgbClr val="005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prstClr val="white"/>
              </a:solidFill>
            </a:endParaRPr>
          </a:p>
        </p:txBody>
      </p:sp>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8234" y="5349888"/>
            <a:ext cx="1192170" cy="535116"/>
          </a:xfrm>
          <a:prstGeom prst="rect">
            <a:avLst/>
          </a:prstGeom>
        </p:spPr>
      </p:pic>
      <p:sp>
        <p:nvSpPr>
          <p:cNvPr id="3" name="Title 2"/>
          <p:cNvSpPr>
            <a:spLocks noGrp="1"/>
          </p:cNvSpPr>
          <p:nvPr>
            <p:ph type="title"/>
          </p:nvPr>
        </p:nvSpPr>
        <p:spPr>
          <a:xfrm>
            <a:off x="144050" y="-39248"/>
            <a:ext cx="8640961" cy="1411507"/>
          </a:xfrm>
        </p:spPr>
        <p:txBody>
          <a:bodyPr>
            <a:noAutofit/>
          </a:bodyPr>
          <a:lstStyle/>
          <a:p>
            <a:r>
              <a:rPr lang="en-AU" sz="3200" b="1" dirty="0">
                <a:solidFill>
                  <a:schemeClr val="accent6">
                    <a:lumMod val="75000"/>
                  </a:schemeClr>
                </a:solidFill>
              </a:rPr>
              <a:t>Where we are </a:t>
            </a:r>
            <a:br>
              <a:rPr lang="en-AU" sz="3200" b="1" dirty="0">
                <a:solidFill>
                  <a:schemeClr val="accent6">
                    <a:lumMod val="75000"/>
                  </a:schemeClr>
                </a:solidFill>
              </a:rPr>
            </a:br>
            <a:r>
              <a:rPr lang="en-AU" sz="2000" b="1" dirty="0">
                <a:solidFill>
                  <a:schemeClr val="accent6">
                    <a:lumMod val="75000"/>
                  </a:schemeClr>
                </a:solidFill>
              </a:rPr>
              <a:t>Fiji, PNG, Solomon Islands, Samoa, Vanuatu, Tonga, </a:t>
            </a:r>
            <a:br>
              <a:rPr lang="en-AU" sz="2000" b="1" dirty="0">
                <a:solidFill>
                  <a:schemeClr val="accent6">
                    <a:lumMod val="75000"/>
                  </a:schemeClr>
                </a:solidFill>
              </a:rPr>
            </a:br>
            <a:r>
              <a:rPr lang="en-AU" sz="2000" b="1" dirty="0">
                <a:solidFill>
                  <a:schemeClr val="accent6">
                    <a:lumMod val="75000"/>
                  </a:schemeClr>
                </a:solidFill>
              </a:rPr>
              <a:t>Kiribati, Tuvalu, Nauru                               </a:t>
            </a:r>
          </a:p>
        </p:txBody>
      </p:sp>
      <p:sp>
        <p:nvSpPr>
          <p:cNvPr id="22" name="Oval Callout 21"/>
          <p:cNvSpPr/>
          <p:nvPr/>
        </p:nvSpPr>
        <p:spPr>
          <a:xfrm>
            <a:off x="4058943" y="4712986"/>
            <a:ext cx="1026114" cy="248802"/>
          </a:xfrm>
          <a:prstGeom prst="wedgeEllipseCallout">
            <a:avLst>
              <a:gd name="adj1" fmla="val 16250"/>
              <a:gd name="adj2" fmla="val -145083"/>
            </a:avLst>
          </a:prstGeom>
        </p:spPr>
        <p:style>
          <a:lnRef idx="0">
            <a:schemeClr val="accent2"/>
          </a:lnRef>
          <a:fillRef idx="3">
            <a:schemeClr val="accent2"/>
          </a:fillRef>
          <a:effectRef idx="3">
            <a:schemeClr val="accent2"/>
          </a:effectRef>
          <a:fontRef idx="minor">
            <a:schemeClr val="lt1"/>
          </a:fontRef>
        </p:style>
        <p:txBody>
          <a:bodyPr lIns="0" tIns="13500" rIns="0" bIns="13500" rtlCol="0" anchor="ctr"/>
          <a:lstStyle/>
          <a:p>
            <a:pPr algn="ctr"/>
            <a:r>
              <a:rPr lang="en-AU" sz="900" dirty="0"/>
              <a:t>Campus &amp; RHO</a:t>
            </a:r>
          </a:p>
        </p:txBody>
      </p:sp>
      <p:sp>
        <p:nvSpPr>
          <p:cNvPr id="23" name="Oval Callout 22"/>
          <p:cNvSpPr/>
          <p:nvPr/>
        </p:nvSpPr>
        <p:spPr>
          <a:xfrm>
            <a:off x="5620081" y="4077071"/>
            <a:ext cx="630233" cy="175232"/>
          </a:xfrm>
          <a:prstGeom prst="wedgeEllipseCallout">
            <a:avLst>
              <a:gd name="adj1" fmla="val -59761"/>
              <a:gd name="adj2" fmla="val 81175"/>
            </a:avLst>
          </a:prstGeom>
        </p:spPr>
        <p:style>
          <a:lnRef idx="0">
            <a:schemeClr val="accent2"/>
          </a:lnRef>
          <a:fillRef idx="3">
            <a:schemeClr val="accent2"/>
          </a:fillRef>
          <a:effectRef idx="3">
            <a:schemeClr val="accent2"/>
          </a:effectRef>
          <a:fontRef idx="minor">
            <a:schemeClr val="lt1"/>
          </a:fontRef>
        </p:style>
        <p:txBody>
          <a:bodyPr lIns="13500" tIns="13500" rIns="13500" bIns="13500" rtlCol="0" anchor="ctr"/>
          <a:lstStyle/>
          <a:p>
            <a:pPr algn="ctr"/>
            <a:r>
              <a:rPr lang="en-AU" sz="900" dirty="0"/>
              <a:t>Campus </a:t>
            </a:r>
          </a:p>
        </p:txBody>
      </p:sp>
      <p:sp>
        <p:nvSpPr>
          <p:cNvPr id="24" name="Oval Callout 23"/>
          <p:cNvSpPr/>
          <p:nvPr/>
        </p:nvSpPr>
        <p:spPr>
          <a:xfrm>
            <a:off x="3851920" y="3871577"/>
            <a:ext cx="576064" cy="205494"/>
          </a:xfrm>
          <a:prstGeom prst="wedgeEllipseCallout">
            <a:avLst>
              <a:gd name="adj1" fmla="val -105089"/>
              <a:gd name="adj2" fmla="val 26341"/>
            </a:avLst>
          </a:prstGeom>
        </p:spPr>
        <p:style>
          <a:lnRef idx="0">
            <a:schemeClr val="accent2"/>
          </a:lnRef>
          <a:fillRef idx="3">
            <a:schemeClr val="accent2"/>
          </a:fillRef>
          <a:effectRef idx="3">
            <a:schemeClr val="accent2"/>
          </a:effectRef>
          <a:fontRef idx="minor">
            <a:schemeClr val="lt1"/>
          </a:fontRef>
        </p:style>
        <p:txBody>
          <a:bodyPr lIns="13500" tIns="13500" rIns="13500" bIns="13500" rtlCol="0" anchor="ctr"/>
          <a:lstStyle/>
          <a:p>
            <a:pPr algn="ctr"/>
            <a:r>
              <a:rPr lang="en-AU" sz="900" dirty="0"/>
              <a:t>Campus </a:t>
            </a:r>
          </a:p>
        </p:txBody>
      </p:sp>
      <p:sp>
        <p:nvSpPr>
          <p:cNvPr id="25" name="Oval Callout 24"/>
          <p:cNvSpPr/>
          <p:nvPr/>
        </p:nvSpPr>
        <p:spPr>
          <a:xfrm>
            <a:off x="2208577" y="4005064"/>
            <a:ext cx="779247" cy="247239"/>
          </a:xfrm>
          <a:prstGeom prst="wedgeEllipseCallout">
            <a:avLst>
              <a:gd name="adj1" fmla="val -17078"/>
              <a:gd name="adj2" fmla="val -140660"/>
            </a:avLst>
          </a:prstGeom>
        </p:spPr>
        <p:style>
          <a:lnRef idx="0">
            <a:schemeClr val="accent2"/>
          </a:lnRef>
          <a:fillRef idx="3">
            <a:schemeClr val="accent2"/>
          </a:fillRef>
          <a:effectRef idx="3">
            <a:schemeClr val="accent2"/>
          </a:effectRef>
          <a:fontRef idx="minor">
            <a:schemeClr val="lt1"/>
          </a:fontRef>
        </p:style>
        <p:txBody>
          <a:bodyPr lIns="13500" tIns="13500" rIns="13500" bIns="13500" rtlCol="0" anchor="ctr"/>
          <a:lstStyle/>
          <a:p>
            <a:pPr algn="ctr"/>
            <a:r>
              <a:rPr lang="en-AU" sz="900" dirty="0"/>
              <a:t>Campus </a:t>
            </a:r>
          </a:p>
        </p:txBody>
      </p:sp>
      <p:sp>
        <p:nvSpPr>
          <p:cNvPr id="26" name="Oval Callout 25"/>
          <p:cNvSpPr/>
          <p:nvPr/>
        </p:nvSpPr>
        <p:spPr>
          <a:xfrm>
            <a:off x="3491880" y="4437111"/>
            <a:ext cx="644284" cy="154697"/>
          </a:xfrm>
          <a:prstGeom prst="wedgeEllipseCallout">
            <a:avLst>
              <a:gd name="adj1" fmla="val 76065"/>
              <a:gd name="adj2" fmla="val 32335"/>
            </a:avLst>
          </a:prstGeom>
        </p:spPr>
        <p:style>
          <a:lnRef idx="0">
            <a:schemeClr val="accent2"/>
          </a:lnRef>
          <a:fillRef idx="3">
            <a:schemeClr val="accent2"/>
          </a:fillRef>
          <a:effectRef idx="3">
            <a:schemeClr val="accent2"/>
          </a:effectRef>
          <a:fontRef idx="minor">
            <a:schemeClr val="lt1"/>
          </a:fontRef>
        </p:style>
        <p:txBody>
          <a:bodyPr lIns="13500" tIns="13500" rIns="13500" bIns="13500" rtlCol="0" anchor="ctr"/>
          <a:lstStyle/>
          <a:p>
            <a:pPr algn="ctr"/>
            <a:r>
              <a:rPr lang="en-AU" sz="900" dirty="0"/>
              <a:t>Campus </a:t>
            </a:r>
          </a:p>
        </p:txBody>
      </p:sp>
      <p:sp>
        <p:nvSpPr>
          <p:cNvPr id="2" name="Oval 1"/>
          <p:cNvSpPr/>
          <p:nvPr/>
        </p:nvSpPr>
        <p:spPr>
          <a:xfrm>
            <a:off x="1876926" y="3056020"/>
            <a:ext cx="5958159" cy="20395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84534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60567" y="2402378"/>
            <a:ext cx="4389119" cy="344146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pPr algn="ctr"/>
            <a:r>
              <a:rPr lang="en-AU" dirty="0"/>
              <a:t>Our Goal, Purpose and Outcomes</a:t>
            </a:r>
          </a:p>
        </p:txBody>
      </p:sp>
      <p:sp>
        <p:nvSpPr>
          <p:cNvPr id="5" name="Content Placeholder 2"/>
          <p:cNvSpPr txBox="1">
            <a:spLocks/>
          </p:cNvSpPr>
          <p:nvPr/>
        </p:nvSpPr>
        <p:spPr>
          <a:xfrm>
            <a:off x="323850" y="1885950"/>
            <a:ext cx="8553450" cy="466725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800" dirty="0">
                <a:solidFill>
                  <a:srgbClr val="A28E2A"/>
                </a:solidFill>
                <a:sym typeface="Wingdings" panose="05000000000000000000" pitchFamily="2" charset="2"/>
              </a:rPr>
              <a:t>  </a:t>
            </a:r>
            <a:r>
              <a:rPr lang="en-US" sz="1800" dirty="0">
                <a:sym typeface="Wingdings" panose="05000000000000000000" pitchFamily="2" charset="2"/>
              </a:rPr>
              <a:t>APTC3 GOAL</a:t>
            </a:r>
          </a:p>
          <a:p>
            <a:pPr marL="285750" indent="-285750" algn="just">
              <a:buFont typeface="Wingdings" panose="05000000000000000000" pitchFamily="2" charset="2"/>
              <a:buChar char="ä"/>
            </a:pPr>
            <a:endParaRPr lang="en-US" sz="1800" b="1" dirty="0">
              <a:sym typeface="Wingdings" panose="05000000000000000000" pitchFamily="2" charset="2"/>
            </a:endParaRPr>
          </a:p>
          <a:p>
            <a:pPr lvl="1" indent="0">
              <a:spcBef>
                <a:spcPts val="0"/>
              </a:spcBef>
              <a:buNone/>
            </a:pPr>
            <a:r>
              <a:rPr lang="en-US" dirty="0">
                <a:sym typeface="Wingdings" panose="05000000000000000000" pitchFamily="2" charset="2"/>
              </a:rPr>
              <a:t>				A more </a:t>
            </a:r>
          </a:p>
          <a:p>
            <a:pPr lvl="1" indent="0">
              <a:spcBef>
                <a:spcPts val="0"/>
              </a:spcBef>
              <a:buNone/>
            </a:pPr>
            <a:r>
              <a:rPr lang="en-US" sz="6000" dirty="0">
                <a:solidFill>
                  <a:srgbClr val="CFB023"/>
                </a:solidFill>
                <a:sym typeface="Wingdings" panose="05000000000000000000" pitchFamily="2" charset="2"/>
              </a:rPr>
              <a:t>				</a:t>
            </a:r>
            <a:endParaRPr lang="en-US" sz="6000" dirty="0">
              <a:sym typeface="Wingdings" panose="05000000000000000000" pitchFamily="2" charset="2"/>
            </a:endParaRPr>
          </a:p>
          <a:p>
            <a:pPr lvl="1" indent="0">
              <a:spcBef>
                <a:spcPts val="0"/>
              </a:spcBef>
              <a:buNone/>
            </a:pPr>
            <a:r>
              <a:rPr lang="en-US" sz="6000" dirty="0">
                <a:solidFill>
                  <a:srgbClr val="3E87CB"/>
                </a:solidFill>
                <a:sym typeface="Wingdings" panose="05000000000000000000" pitchFamily="2" charset="2"/>
              </a:rPr>
              <a:t>			</a:t>
            </a:r>
            <a:r>
              <a:rPr lang="en-US" sz="5400" dirty="0">
                <a:solidFill>
                  <a:srgbClr val="3E87CB"/>
                </a:solidFill>
                <a:sym typeface="Wingdings" panose="05000000000000000000" pitchFamily="2" charset="2"/>
              </a:rPr>
              <a:t>  </a:t>
            </a:r>
            <a:endParaRPr lang="en-US" sz="3800" dirty="0">
              <a:sym typeface="Wingdings" panose="05000000000000000000" pitchFamily="2" charset="2"/>
            </a:endParaRPr>
          </a:p>
          <a:p>
            <a:pPr lvl="1" indent="0">
              <a:spcBef>
                <a:spcPts val="0"/>
              </a:spcBef>
              <a:buNone/>
            </a:pPr>
            <a:r>
              <a:rPr lang="en-US" dirty="0">
                <a:sym typeface="Wingdings" panose="05000000000000000000" pitchFamily="2" charset="2"/>
              </a:rPr>
              <a:t>				</a:t>
            </a:r>
            <a:endParaRPr lang="en-US" sz="1200" dirty="0">
              <a:solidFill>
                <a:srgbClr val="A28E2A"/>
              </a:solidFill>
              <a:sym typeface="Wingdings" panose="05000000000000000000" pitchFamily="2" charset="2"/>
            </a:endParaRPr>
          </a:p>
          <a:p>
            <a:pPr algn="just"/>
            <a:endParaRPr lang="en-US" sz="1800" dirty="0">
              <a:solidFill>
                <a:srgbClr val="A28E2A"/>
              </a:solidFill>
              <a:sym typeface="Wingdings" panose="05000000000000000000" pitchFamily="2" charset="2"/>
            </a:endParaRPr>
          </a:p>
          <a:p>
            <a:pPr algn="just"/>
            <a:endParaRPr lang="en-US" sz="2000" dirty="0">
              <a:solidFill>
                <a:srgbClr val="A28E2A"/>
              </a:solidFill>
              <a:sym typeface="Wingdings" panose="05000000000000000000" pitchFamily="2" charset="2"/>
            </a:endParaRPr>
          </a:p>
          <a:p>
            <a:pPr algn="just"/>
            <a:endParaRPr lang="en-US" sz="2000" dirty="0">
              <a:solidFill>
                <a:srgbClr val="A28E2A"/>
              </a:solidFill>
              <a:sym typeface="Wingdings" panose="05000000000000000000" pitchFamily="2" charset="2"/>
            </a:endParaRPr>
          </a:p>
          <a:p>
            <a:pPr algn="just"/>
            <a:endParaRPr lang="en-US" sz="1100" dirty="0">
              <a:solidFill>
                <a:srgbClr val="A28E2A"/>
              </a:solidFill>
              <a:sym typeface="Wingdings" panose="05000000000000000000" pitchFamily="2" charset="2"/>
            </a:endParaRPr>
          </a:p>
          <a:p>
            <a:pPr algn="just"/>
            <a:endParaRPr lang="en-US" sz="2000" dirty="0">
              <a:solidFill>
                <a:srgbClr val="A28E2A"/>
              </a:solidFill>
              <a:sym typeface="Wingdings" panose="05000000000000000000" pitchFamily="2" charset="2"/>
            </a:endParaRPr>
          </a:p>
          <a:p>
            <a:pPr algn="just"/>
            <a:endParaRPr lang="en-US" sz="2000" dirty="0">
              <a:solidFill>
                <a:srgbClr val="A28E2A"/>
              </a:solidFill>
              <a:sym typeface="Wingdings" panose="05000000000000000000" pitchFamily="2" charset="2"/>
            </a:endParaRPr>
          </a:p>
          <a:p>
            <a:pPr algn="just"/>
            <a:endParaRPr lang="en-US" dirty="0">
              <a:solidFill>
                <a:srgbClr val="A28E2A"/>
              </a:solidFill>
              <a:sym typeface="Wingdings" panose="05000000000000000000" pitchFamily="2" charset="2"/>
            </a:endParaRPr>
          </a:p>
          <a:p>
            <a:pPr algn="just"/>
            <a:endParaRPr lang="en-AU" sz="2000" dirty="0"/>
          </a:p>
        </p:txBody>
      </p:sp>
      <p:sp>
        <p:nvSpPr>
          <p:cNvPr id="3" name="TextBox 2"/>
          <p:cNvSpPr txBox="1"/>
          <p:nvPr/>
        </p:nvSpPr>
        <p:spPr>
          <a:xfrm>
            <a:off x="2548306" y="4219426"/>
            <a:ext cx="492443" cy="752475"/>
          </a:xfrm>
          <a:prstGeom prst="rect">
            <a:avLst/>
          </a:prstGeom>
          <a:noFill/>
        </p:spPr>
        <p:txBody>
          <a:bodyPr vert="vert270" wrap="square" rtlCol="0">
            <a:spAutoFit/>
          </a:bodyPr>
          <a:lstStyle/>
          <a:p>
            <a:pPr algn="ctr"/>
            <a:r>
              <a:rPr lang="en-US" sz="2000" dirty="0">
                <a:latin typeface="Arial" panose="020B0604020202020204" pitchFamily="34" charset="0"/>
                <a:cs typeface="Arial" panose="020B0604020202020204" pitchFamily="34" charset="0"/>
                <a:sym typeface="Wingdings" panose="05000000000000000000" pitchFamily="2" charset="2"/>
              </a:rPr>
              <a:t>and</a:t>
            </a:r>
            <a:endParaRPr lang="en-AU" sz="2000" dirty="0">
              <a:latin typeface="Arial" panose="020B0604020202020204" pitchFamily="34" charset="0"/>
              <a:cs typeface="Arial" panose="020B0604020202020204" pitchFamily="34" charset="0"/>
            </a:endParaRPr>
          </a:p>
        </p:txBody>
      </p:sp>
      <p:sp>
        <p:nvSpPr>
          <p:cNvPr id="8" name="Rectangle 7"/>
          <p:cNvSpPr/>
          <p:nvPr/>
        </p:nvSpPr>
        <p:spPr>
          <a:xfrm>
            <a:off x="2538756" y="2781786"/>
            <a:ext cx="3348994" cy="1015663"/>
          </a:xfrm>
          <a:prstGeom prst="rect">
            <a:avLst/>
          </a:prstGeom>
        </p:spPr>
        <p:txBody>
          <a:bodyPr wrap="none">
            <a:spAutoFit/>
          </a:bodyPr>
          <a:lstStyle/>
          <a:p>
            <a:r>
              <a:rPr lang="en-US" sz="6000" dirty="0">
                <a:solidFill>
                  <a:srgbClr val="CFB023"/>
                </a:solidFill>
                <a:latin typeface="Arial" panose="020B0604020202020204" pitchFamily="34" charset="0"/>
                <a:cs typeface="Arial" panose="020B0604020202020204" pitchFamily="34" charset="0"/>
                <a:sym typeface="Wingdings" panose="05000000000000000000" pitchFamily="2" charset="2"/>
              </a:rPr>
              <a:t>SKILLED</a:t>
            </a:r>
            <a:endParaRPr lang="en-AU" sz="6000" dirty="0">
              <a:latin typeface="Arial" panose="020B0604020202020204" pitchFamily="34" charset="0"/>
              <a:cs typeface="Arial" panose="020B0604020202020204" pitchFamily="34" charset="0"/>
            </a:endParaRPr>
          </a:p>
        </p:txBody>
      </p:sp>
      <p:sp>
        <p:nvSpPr>
          <p:cNvPr id="11" name="Rectangle 10"/>
          <p:cNvSpPr/>
          <p:nvPr/>
        </p:nvSpPr>
        <p:spPr>
          <a:xfrm>
            <a:off x="2538756" y="3470883"/>
            <a:ext cx="4246675" cy="1015663"/>
          </a:xfrm>
          <a:prstGeom prst="rect">
            <a:avLst/>
          </a:prstGeom>
        </p:spPr>
        <p:txBody>
          <a:bodyPr wrap="none">
            <a:spAutoFit/>
          </a:bodyPr>
          <a:lstStyle/>
          <a:p>
            <a:r>
              <a:rPr lang="en-US" sz="6000" dirty="0">
                <a:solidFill>
                  <a:srgbClr val="3E87CB"/>
                </a:solidFill>
                <a:latin typeface="Arial" panose="020B0604020202020204" pitchFamily="34" charset="0"/>
                <a:cs typeface="Arial" panose="020B0604020202020204" pitchFamily="34" charset="0"/>
                <a:sym typeface="Wingdings" panose="05000000000000000000" pitchFamily="2" charset="2"/>
              </a:rPr>
              <a:t>INCLUSIVE</a:t>
            </a:r>
            <a:endParaRPr lang="en-AU" sz="6000" dirty="0">
              <a:latin typeface="Arial" panose="020B0604020202020204" pitchFamily="34" charset="0"/>
              <a:cs typeface="Arial" panose="020B0604020202020204" pitchFamily="34" charset="0"/>
            </a:endParaRPr>
          </a:p>
        </p:txBody>
      </p:sp>
      <p:sp>
        <p:nvSpPr>
          <p:cNvPr id="12" name="Rectangle 11"/>
          <p:cNvSpPr/>
          <p:nvPr/>
        </p:nvSpPr>
        <p:spPr>
          <a:xfrm>
            <a:off x="2981165" y="4213562"/>
            <a:ext cx="3796232" cy="754053"/>
          </a:xfrm>
          <a:prstGeom prst="rect">
            <a:avLst/>
          </a:prstGeom>
        </p:spPr>
        <p:txBody>
          <a:bodyPr wrap="none">
            <a:spAutoFit/>
          </a:bodyPr>
          <a:lstStyle/>
          <a:p>
            <a:r>
              <a:rPr lang="en-US" sz="4300" dirty="0">
                <a:solidFill>
                  <a:srgbClr val="97D700"/>
                </a:solidFill>
                <a:latin typeface="Arial" panose="020B0604020202020204" pitchFamily="34" charset="0"/>
                <a:cs typeface="Arial" panose="020B0604020202020204" pitchFamily="34" charset="0"/>
                <a:sym typeface="Wingdings" panose="05000000000000000000" pitchFamily="2" charset="2"/>
              </a:rPr>
              <a:t>PRODUCTIVE</a:t>
            </a:r>
            <a:endParaRPr lang="en-AU" sz="4300" dirty="0">
              <a:latin typeface="Arial" panose="020B0604020202020204" pitchFamily="34" charset="0"/>
              <a:cs typeface="Arial" panose="020B0604020202020204" pitchFamily="34" charset="0"/>
            </a:endParaRPr>
          </a:p>
        </p:txBody>
      </p:sp>
      <p:sp>
        <p:nvSpPr>
          <p:cNvPr id="13" name="Rectangle 12"/>
          <p:cNvSpPr/>
          <p:nvPr/>
        </p:nvSpPr>
        <p:spPr>
          <a:xfrm>
            <a:off x="2103072" y="4794438"/>
            <a:ext cx="4658450" cy="954107"/>
          </a:xfrm>
          <a:prstGeom prst="rect">
            <a:avLst/>
          </a:prstGeom>
        </p:spPr>
        <p:txBody>
          <a:bodyPr wrap="square">
            <a:spAutoFit/>
          </a:bodyPr>
          <a:lstStyle/>
          <a:p>
            <a:pPr lvl="1" indent="0">
              <a:spcBef>
                <a:spcPts val="0"/>
              </a:spcBef>
              <a:buNone/>
            </a:pPr>
            <a:r>
              <a:rPr lang="en-US" sz="2800" dirty="0">
                <a:latin typeface="Arial" panose="020B0604020202020204" pitchFamily="34" charset="0"/>
                <a:cs typeface="Arial" panose="020B0604020202020204" pitchFamily="34" charset="0"/>
                <a:sym typeface="Wingdings" panose="05000000000000000000" pitchFamily="2" charset="2"/>
              </a:rPr>
              <a:t>WORKFORCE enhances </a:t>
            </a:r>
          </a:p>
          <a:p>
            <a:pPr lvl="1" indent="0">
              <a:spcBef>
                <a:spcPts val="0"/>
              </a:spcBef>
              <a:buNone/>
            </a:pPr>
            <a:r>
              <a:rPr lang="en-US" sz="2800" dirty="0">
                <a:latin typeface="Arial" panose="020B0604020202020204" pitchFamily="34" charset="0"/>
                <a:cs typeface="Arial" panose="020B0604020202020204" pitchFamily="34" charset="0"/>
                <a:sym typeface="Wingdings" panose="05000000000000000000" pitchFamily="2" charset="2"/>
              </a:rPr>
              <a:t>PACIFIC PROSPERITY</a:t>
            </a:r>
          </a:p>
        </p:txBody>
      </p:sp>
    </p:spTree>
    <p:extLst>
      <p:ext uri="{BB962C8B-B14F-4D97-AF65-F5344CB8AC3E}">
        <p14:creationId xmlns:p14="http://schemas.microsoft.com/office/powerpoint/2010/main" val="262769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Our Goal, Purpose and Outcomes</a:t>
            </a:r>
          </a:p>
        </p:txBody>
      </p:sp>
      <p:sp>
        <p:nvSpPr>
          <p:cNvPr id="5" name="Content Placeholder 2"/>
          <p:cNvSpPr txBox="1">
            <a:spLocks/>
          </p:cNvSpPr>
          <p:nvPr/>
        </p:nvSpPr>
        <p:spPr>
          <a:xfrm>
            <a:off x="371475" y="1771650"/>
            <a:ext cx="8486775" cy="478155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800" dirty="0">
                <a:solidFill>
                  <a:srgbClr val="A28E2A"/>
                </a:solidFill>
                <a:sym typeface="Wingdings" panose="05000000000000000000" pitchFamily="2" charset="2"/>
              </a:rPr>
              <a:t></a:t>
            </a:r>
            <a:r>
              <a:rPr lang="en-US" sz="2000" dirty="0">
                <a:solidFill>
                  <a:srgbClr val="A28E2A"/>
                </a:solidFill>
                <a:sym typeface="Wingdings" panose="05000000000000000000" pitchFamily="2" charset="2"/>
              </a:rPr>
              <a:t>  </a:t>
            </a:r>
            <a:r>
              <a:rPr lang="en-US" sz="1800" dirty="0">
                <a:sym typeface="Wingdings" panose="05000000000000000000" pitchFamily="2" charset="2"/>
              </a:rPr>
              <a:t>APTC3 Outcomes</a:t>
            </a:r>
          </a:p>
          <a:p>
            <a:pPr algn="just"/>
            <a:endParaRPr lang="en-US" sz="1800" dirty="0">
              <a:sym typeface="Wingdings" panose="05000000000000000000" pitchFamily="2" charset="2"/>
            </a:endParaRPr>
          </a:p>
          <a:p>
            <a:pPr lvl="1" indent="0" algn="just">
              <a:buNone/>
            </a:pPr>
            <a:r>
              <a:rPr lang="en-US" sz="1800" dirty="0">
                <a:solidFill>
                  <a:srgbClr val="A28E2A"/>
                </a:solidFill>
                <a:sym typeface="Wingdings" panose="05000000000000000000" pitchFamily="2" charset="2"/>
              </a:rPr>
              <a:t>  </a:t>
            </a:r>
            <a:r>
              <a:rPr lang="en-US" sz="1800" dirty="0">
                <a:sym typeface="Wingdings" panose="05000000000000000000" pitchFamily="2" charset="2"/>
              </a:rPr>
              <a:t>Improved employment outcomes for graduates</a:t>
            </a:r>
          </a:p>
          <a:p>
            <a:pPr lvl="1" indent="0" algn="just">
              <a:buNone/>
            </a:pPr>
            <a:endParaRPr lang="en-US" sz="1800" dirty="0">
              <a:sym typeface="Wingdings" panose="05000000000000000000" pitchFamily="2" charset="2"/>
            </a:endParaRPr>
          </a:p>
          <a:p>
            <a:pPr lvl="1" indent="0" algn="just">
              <a:buNone/>
            </a:pPr>
            <a:r>
              <a:rPr lang="en-US" sz="1800" dirty="0">
                <a:solidFill>
                  <a:srgbClr val="A28E2A"/>
                </a:solidFill>
                <a:sym typeface="Wingdings" panose="05000000000000000000" pitchFamily="2" charset="2"/>
              </a:rPr>
              <a:t>  </a:t>
            </a:r>
            <a:r>
              <a:rPr lang="en-US" sz="1800" dirty="0">
                <a:sym typeface="Wingdings" panose="05000000000000000000" pitchFamily="2" charset="2"/>
              </a:rPr>
              <a:t>Increased co-investment in skills training</a:t>
            </a:r>
          </a:p>
          <a:p>
            <a:pPr lvl="1" indent="0" algn="just">
              <a:buNone/>
            </a:pPr>
            <a:endParaRPr lang="en-US" sz="1800" dirty="0">
              <a:sym typeface="Wingdings" panose="05000000000000000000" pitchFamily="2" charset="2"/>
            </a:endParaRPr>
          </a:p>
          <a:p>
            <a:pPr lvl="1" indent="0" algn="just">
              <a:buNone/>
            </a:pPr>
            <a:r>
              <a:rPr lang="en-US" sz="1800" dirty="0">
                <a:solidFill>
                  <a:srgbClr val="A28E2A"/>
                </a:solidFill>
                <a:sym typeface="Wingdings" panose="05000000000000000000" pitchFamily="2" charset="2"/>
              </a:rPr>
              <a:t>  </a:t>
            </a:r>
            <a:r>
              <a:rPr lang="en-US" sz="1800" dirty="0">
                <a:sym typeface="Wingdings" panose="05000000000000000000" pitchFamily="2" charset="2"/>
              </a:rPr>
              <a:t>Quality TVET provision demonstrated by selected TVET partners </a:t>
            </a:r>
          </a:p>
          <a:p>
            <a:pPr algn="just"/>
            <a:endParaRPr lang="en-US" sz="1200" dirty="0">
              <a:solidFill>
                <a:srgbClr val="A28E2A"/>
              </a:solidFill>
              <a:sym typeface="Wingdings" panose="05000000000000000000" pitchFamily="2" charset="2"/>
            </a:endParaRPr>
          </a:p>
          <a:p>
            <a:pPr algn="just"/>
            <a:endParaRPr lang="en-US" sz="1800" dirty="0">
              <a:solidFill>
                <a:srgbClr val="A28E2A"/>
              </a:solidFill>
              <a:sym typeface="Wingdings" panose="05000000000000000000" pitchFamily="2" charset="2"/>
            </a:endParaRPr>
          </a:p>
          <a:p>
            <a:pPr algn="just"/>
            <a:endParaRPr lang="en-US" sz="2000" dirty="0">
              <a:solidFill>
                <a:srgbClr val="A28E2A"/>
              </a:solidFill>
              <a:sym typeface="Wingdings" panose="05000000000000000000" pitchFamily="2" charset="2"/>
            </a:endParaRPr>
          </a:p>
          <a:p>
            <a:pPr algn="just"/>
            <a:endParaRPr lang="en-US" sz="2000" dirty="0">
              <a:solidFill>
                <a:srgbClr val="A28E2A"/>
              </a:solidFill>
              <a:sym typeface="Wingdings" panose="05000000000000000000" pitchFamily="2" charset="2"/>
            </a:endParaRPr>
          </a:p>
          <a:p>
            <a:pPr algn="just"/>
            <a:endParaRPr lang="en-US" sz="1100" dirty="0">
              <a:solidFill>
                <a:srgbClr val="A28E2A"/>
              </a:solidFill>
              <a:sym typeface="Wingdings" panose="05000000000000000000" pitchFamily="2" charset="2"/>
            </a:endParaRPr>
          </a:p>
          <a:p>
            <a:pPr algn="just"/>
            <a:endParaRPr lang="en-US" sz="2000" dirty="0">
              <a:solidFill>
                <a:srgbClr val="A28E2A"/>
              </a:solidFill>
              <a:sym typeface="Wingdings" panose="05000000000000000000" pitchFamily="2" charset="2"/>
            </a:endParaRPr>
          </a:p>
          <a:p>
            <a:pPr algn="just"/>
            <a:endParaRPr lang="en-US" sz="2000" dirty="0">
              <a:solidFill>
                <a:srgbClr val="A28E2A"/>
              </a:solidFill>
              <a:sym typeface="Wingdings" panose="05000000000000000000" pitchFamily="2" charset="2"/>
            </a:endParaRPr>
          </a:p>
          <a:p>
            <a:pPr algn="just"/>
            <a:endParaRPr lang="en-US" dirty="0">
              <a:solidFill>
                <a:srgbClr val="A28E2A"/>
              </a:solidFill>
              <a:sym typeface="Wingdings" panose="05000000000000000000" pitchFamily="2" charset="2"/>
            </a:endParaRPr>
          </a:p>
          <a:p>
            <a:pPr algn="just"/>
            <a:endParaRPr lang="en-AU" sz="2000" dirty="0"/>
          </a:p>
        </p:txBody>
      </p:sp>
    </p:spTree>
    <p:extLst>
      <p:ext uri="{BB962C8B-B14F-4D97-AF65-F5344CB8AC3E}">
        <p14:creationId xmlns:p14="http://schemas.microsoft.com/office/powerpoint/2010/main" val="70631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APTC3: What Is Different</a:t>
            </a:r>
          </a:p>
        </p:txBody>
      </p:sp>
      <p:sp>
        <p:nvSpPr>
          <p:cNvPr id="3" name="Content Placeholder 2"/>
          <p:cNvSpPr>
            <a:spLocks noGrp="1"/>
          </p:cNvSpPr>
          <p:nvPr>
            <p:ph idx="1"/>
          </p:nvPr>
        </p:nvSpPr>
        <p:spPr/>
        <p:txBody>
          <a:bodyPr>
            <a:normAutofit/>
          </a:bodyPr>
          <a:lstStyle/>
          <a:p>
            <a:pPr lvl="0" defTabSz="914400">
              <a:spcBef>
                <a:spcPts val="0"/>
              </a:spcBef>
            </a:pPr>
            <a:r>
              <a:rPr lang="en-US" sz="3400" dirty="0">
                <a:solidFill>
                  <a:srgbClr val="A28E2A"/>
                </a:solidFill>
                <a:sym typeface="Wingdings" panose="05000000000000000000" pitchFamily="2" charset="2"/>
              </a:rPr>
              <a:t>  </a:t>
            </a:r>
            <a:r>
              <a:rPr lang="en-US" sz="2600" dirty="0">
                <a:solidFill>
                  <a:prstClr val="black"/>
                </a:solidFill>
                <a:sym typeface="Wingdings" panose="05000000000000000000" pitchFamily="2" charset="2"/>
              </a:rPr>
              <a:t>APTC is establishing a TVET Systems </a:t>
            </a:r>
          </a:p>
          <a:p>
            <a:pPr lvl="0" defTabSz="914400">
              <a:spcBef>
                <a:spcPts val="0"/>
              </a:spcBef>
            </a:pPr>
            <a:r>
              <a:rPr lang="en-US" sz="2600" dirty="0">
                <a:solidFill>
                  <a:prstClr val="black"/>
                </a:solidFill>
                <a:sym typeface="Wingdings" panose="05000000000000000000" pitchFamily="2" charset="2"/>
              </a:rPr>
              <a:t>      Strengthening Platform to support and </a:t>
            </a:r>
            <a:r>
              <a:rPr lang="en-US" sz="2600" dirty="0" err="1">
                <a:solidFill>
                  <a:prstClr val="black"/>
                </a:solidFill>
                <a:sym typeface="Wingdings" panose="05000000000000000000" pitchFamily="2" charset="2"/>
              </a:rPr>
              <a:t>incentivise</a:t>
            </a:r>
            <a:r>
              <a:rPr lang="en-US" sz="2600" dirty="0">
                <a:solidFill>
                  <a:prstClr val="black"/>
                </a:solidFill>
                <a:sym typeface="Wingdings" panose="05000000000000000000" pitchFamily="2" charset="2"/>
              </a:rPr>
              <a:t>   </a:t>
            </a:r>
          </a:p>
          <a:p>
            <a:pPr lvl="0" defTabSz="914400">
              <a:spcBef>
                <a:spcPts val="0"/>
              </a:spcBef>
            </a:pPr>
            <a:r>
              <a:rPr lang="en-US" sz="2600" dirty="0">
                <a:solidFill>
                  <a:prstClr val="black"/>
                </a:solidFill>
                <a:sym typeface="Wingdings" panose="05000000000000000000" pitchFamily="2" charset="2"/>
              </a:rPr>
              <a:t>      TVET reform initiatives by APTC’s partners.</a:t>
            </a:r>
            <a:r>
              <a:rPr lang="en-US" sz="2800" dirty="0">
                <a:solidFill>
                  <a:prstClr val="black"/>
                </a:solidFill>
                <a:sym typeface="Wingdings" panose="05000000000000000000" pitchFamily="2" charset="2"/>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266" y="3777806"/>
            <a:ext cx="4544810" cy="300383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777806"/>
            <a:ext cx="4524291" cy="2996608"/>
          </a:xfrm>
          <a:prstGeom prst="rect">
            <a:avLst/>
          </a:prstGeom>
        </p:spPr>
      </p:pic>
    </p:spTree>
    <p:extLst>
      <p:ext uri="{BB962C8B-B14F-4D97-AF65-F5344CB8AC3E}">
        <p14:creationId xmlns:p14="http://schemas.microsoft.com/office/powerpoint/2010/main" val="749388574"/>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B0A11C0C0CAE4A9590743E633A6E35" ma:contentTypeVersion="1" ma:contentTypeDescription="Create a new document." ma:contentTypeScope="" ma:versionID="8bd5606df045327f7188ab2279ec9c05">
  <xsd:schema xmlns:xsd="http://www.w3.org/2001/XMLSchema" xmlns:xs="http://www.w3.org/2001/XMLSchema" xmlns:p="http://schemas.microsoft.com/office/2006/metadata/properties" xmlns:ns2="6c573a88-1642-4da8-9f82-d002b57d3cb1" targetNamespace="http://schemas.microsoft.com/office/2006/metadata/properties" ma:root="true" ma:fieldsID="d72b588f12deb4ee50e480dca1459185" ns2:_="">
    <xsd:import namespace="6c573a88-1642-4da8-9f82-d002b57d3cb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73a88-1642-4da8-9f82-d002b57d3cb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44330-8090-4DAD-B4AB-BEECDBB4E69B}">
  <ds:schemaRefs>
    <ds:schemaRef ds:uri="http://purl.org/dc/dcmitype/"/>
    <ds:schemaRef ds:uri="http://schemas.microsoft.com/office/2006/documentManagement/types"/>
    <ds:schemaRef ds:uri="http://schemas.openxmlformats.org/package/2006/metadata/core-properties"/>
    <ds:schemaRef ds:uri="http://purl.org/dc/elements/1.1/"/>
    <ds:schemaRef ds:uri="6c573a88-1642-4da8-9f82-d002b57d3cb1"/>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67E633D3-67AC-472B-B86D-23D9517BB3BE}">
  <ds:schemaRefs>
    <ds:schemaRef ds:uri="http://schemas.microsoft.com/sharepoint/v3/contenttype/forms"/>
  </ds:schemaRefs>
</ds:datastoreItem>
</file>

<file path=customXml/itemProps3.xml><?xml version="1.0" encoding="utf-8"?>
<ds:datastoreItem xmlns:ds="http://schemas.openxmlformats.org/officeDocument/2006/customXml" ds:itemID="{7C12DB41-9C65-4D8C-B075-2147FA586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573a88-1642-4da8-9f82-d002b57d3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8687</TotalTime>
  <Words>1016</Words>
  <Application>Microsoft Office PowerPoint</Application>
  <PresentationFormat>On-screen Show (4:3)</PresentationFormat>
  <Paragraphs>163</Paragraphs>
  <Slides>16</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Wingdings</vt:lpstr>
      <vt:lpstr>Office Theme</vt:lpstr>
      <vt:lpstr>Acrobat Document</vt:lpstr>
      <vt:lpstr>PowerPoint Presentation</vt:lpstr>
      <vt:lpstr>PowerPoint Presentation</vt:lpstr>
      <vt:lpstr>PowerPoint Presentation</vt:lpstr>
      <vt:lpstr>APTC in Phase 3</vt:lpstr>
      <vt:lpstr>Who We Are</vt:lpstr>
      <vt:lpstr>Where we are  Fiji, PNG, Solomon Islands, Samoa, Vanuatu, Tonga,  Kiribati, Tuvalu, Nauru                               </vt:lpstr>
      <vt:lpstr>Our Goal, Purpose and Outcomes</vt:lpstr>
      <vt:lpstr>Our Goal, Purpose and Outcomes</vt:lpstr>
      <vt:lpstr>APTC3: What Is Different</vt:lpstr>
      <vt:lpstr>APTC3: What is Different</vt:lpstr>
      <vt:lpstr>PowerPoint Presentation</vt:lpstr>
      <vt:lpstr>Delivery to date</vt:lpstr>
      <vt:lpstr>Delivery to Date</vt:lpstr>
      <vt:lpstr>Numbe of Graduates- Hospitality; Cookery</vt:lpstr>
      <vt:lpstr>We are taking actions…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sheik</dc:creator>
  <cp:lastModifiedBy>GuestPIPSO</cp:lastModifiedBy>
  <cp:revision>138</cp:revision>
  <cp:lastPrinted>2019-03-18T01:41:53Z</cp:lastPrinted>
  <dcterms:created xsi:type="dcterms:W3CDTF">2018-08-14T22:48:51Z</dcterms:created>
  <dcterms:modified xsi:type="dcterms:W3CDTF">2019-04-01T04:43:14Z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0x0101003FB0A11C0C0CAE4A9590743E633A6E35</vt:lpwstr>
  </property>
</Properties>
</file>