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21.jpg" ContentType="image/jpg"/>
  <Override PartName="/ppt/media/image22.jpg" ContentType="image/jpg"/>
  <Override PartName="/ppt/media/image23.jpg" ContentType="image/jp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27.jpg" ContentType="image/jpg"/>
  <Override PartName="/ppt/media/image28.jpg" ContentType="image/jp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325" r:id="rId3"/>
    <p:sldId id="326" r:id="rId4"/>
    <p:sldId id="327" r:id="rId5"/>
    <p:sldId id="328" r:id="rId6"/>
    <p:sldId id="329" r:id="rId7"/>
    <p:sldId id="330" r:id="rId8"/>
    <p:sldId id="331" r:id="rId9"/>
    <p:sldId id="332" r:id="rId10"/>
    <p:sldId id="370" r:id="rId11"/>
    <p:sldId id="334" r:id="rId12"/>
    <p:sldId id="335" r:id="rId13"/>
    <p:sldId id="358" r:id="rId14"/>
    <p:sldId id="336" r:id="rId15"/>
    <p:sldId id="337" r:id="rId16"/>
    <p:sldId id="338" r:id="rId17"/>
    <p:sldId id="339" r:id="rId18"/>
    <p:sldId id="340" r:id="rId19"/>
    <p:sldId id="341" r:id="rId20"/>
    <p:sldId id="371" r:id="rId21"/>
    <p:sldId id="359" r:id="rId22"/>
    <p:sldId id="367" r:id="rId23"/>
    <p:sldId id="363" r:id="rId24"/>
    <p:sldId id="360" r:id="rId25"/>
    <p:sldId id="364" r:id="rId26"/>
    <p:sldId id="365" r:id="rId27"/>
    <p:sldId id="368" r:id="rId28"/>
    <p:sldId id="366" r:id="rId29"/>
    <p:sldId id="361" r:id="rId30"/>
    <p:sldId id="37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3" autoAdjust="0"/>
    <p:restoredTop sz="88655" autoAdjust="0"/>
  </p:normalViewPr>
  <p:slideViewPr>
    <p:cSldViewPr snapToGrid="0">
      <p:cViewPr varScale="1">
        <p:scale>
          <a:sx n="64" d="100"/>
          <a:sy n="64" d="100"/>
        </p:scale>
        <p:origin x="95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DDA0E8-9EA0-4C5C-A76D-027AB4C1B7AA}"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AU"/>
        </a:p>
      </dgm:t>
    </dgm:pt>
    <dgm:pt modelId="{DB79F0B2-05BB-4055-BC96-35FDC4CCF085}">
      <dgm:prSet phldrT="[Text]" custT="1"/>
      <dgm:spPr>
        <a:solidFill>
          <a:srgbClr val="0070C0">
            <a:alpha val="50000"/>
          </a:srgbClr>
        </a:solidFill>
        <a:ln>
          <a:solidFill>
            <a:srgbClr val="0070C0"/>
          </a:solidFill>
        </a:ln>
      </dgm:spPr>
      <dgm:t>
        <a:bodyPr/>
        <a:lstStyle/>
        <a:p>
          <a:r>
            <a:rPr lang="en-AU" sz="2000" dirty="0"/>
            <a:t>Solved Operations Centre</a:t>
          </a:r>
        </a:p>
      </dgm:t>
    </dgm:pt>
    <dgm:pt modelId="{33454485-2735-4CF1-8F69-732EBB14ED47}" type="parTrans" cxnId="{E2085700-48F1-4270-9AFA-29583188E611}">
      <dgm:prSet/>
      <dgm:spPr/>
      <dgm:t>
        <a:bodyPr/>
        <a:lstStyle/>
        <a:p>
          <a:endParaRPr lang="en-AU"/>
        </a:p>
      </dgm:t>
    </dgm:pt>
    <dgm:pt modelId="{513ECC30-6184-4C64-AC02-7709CE4A13DC}" type="sibTrans" cxnId="{E2085700-48F1-4270-9AFA-29583188E611}">
      <dgm:prSet/>
      <dgm:spPr/>
      <dgm:t>
        <a:bodyPr/>
        <a:lstStyle/>
        <a:p>
          <a:endParaRPr lang="en-AU"/>
        </a:p>
      </dgm:t>
    </dgm:pt>
    <dgm:pt modelId="{5A842668-9D2F-4016-8836-DD4F87C42638}">
      <dgm:prSet phldrT="[Text]"/>
      <dgm:spPr>
        <a:solidFill>
          <a:srgbClr val="00B0F0">
            <a:alpha val="50000"/>
          </a:srgbClr>
        </a:solidFill>
        <a:ln>
          <a:solidFill>
            <a:srgbClr val="00B0F0"/>
          </a:solidFill>
        </a:ln>
      </dgm:spPr>
      <dgm:t>
        <a:bodyPr/>
        <a:lstStyle/>
        <a:p>
          <a:r>
            <a:rPr lang="en-AU" b="1" dirty="0"/>
            <a:t>People</a:t>
          </a:r>
        </a:p>
      </dgm:t>
    </dgm:pt>
    <dgm:pt modelId="{0C4EEB99-E13F-49BF-BAB1-8B3AA42D867F}" type="parTrans" cxnId="{91E69E18-1A74-4806-9F03-5DD14601C9AA}">
      <dgm:prSet/>
      <dgm:spPr/>
      <dgm:t>
        <a:bodyPr/>
        <a:lstStyle/>
        <a:p>
          <a:endParaRPr lang="en-AU"/>
        </a:p>
      </dgm:t>
    </dgm:pt>
    <dgm:pt modelId="{40BC127F-473E-442B-A4B6-9494F5509199}" type="sibTrans" cxnId="{91E69E18-1A74-4806-9F03-5DD14601C9AA}">
      <dgm:prSet/>
      <dgm:spPr/>
      <dgm:t>
        <a:bodyPr/>
        <a:lstStyle/>
        <a:p>
          <a:endParaRPr lang="en-AU"/>
        </a:p>
      </dgm:t>
    </dgm:pt>
    <dgm:pt modelId="{25036C46-929D-4D9C-9F8E-CBEB97058CEF}">
      <dgm:prSet phldrT="[Text]"/>
      <dgm:spPr>
        <a:solidFill>
          <a:srgbClr val="00B0F0">
            <a:alpha val="50000"/>
          </a:srgbClr>
        </a:solidFill>
        <a:ln>
          <a:solidFill>
            <a:srgbClr val="00B0F0"/>
          </a:solidFill>
        </a:ln>
      </dgm:spPr>
      <dgm:t>
        <a:bodyPr/>
        <a:lstStyle/>
        <a:p>
          <a:r>
            <a:rPr lang="en-AU" b="1" dirty="0"/>
            <a:t>Technology</a:t>
          </a:r>
        </a:p>
      </dgm:t>
    </dgm:pt>
    <dgm:pt modelId="{44BDF7AF-FB9A-48DF-89C9-7C97E5B19368}" type="parTrans" cxnId="{C3929541-C385-4667-BEED-94D0D3F7C36B}">
      <dgm:prSet/>
      <dgm:spPr/>
      <dgm:t>
        <a:bodyPr/>
        <a:lstStyle/>
        <a:p>
          <a:endParaRPr lang="en-AU"/>
        </a:p>
      </dgm:t>
    </dgm:pt>
    <dgm:pt modelId="{74AFA26A-BAFA-4970-92F5-7F6AB4D89EEF}" type="sibTrans" cxnId="{C3929541-C385-4667-BEED-94D0D3F7C36B}">
      <dgm:prSet/>
      <dgm:spPr/>
      <dgm:t>
        <a:bodyPr/>
        <a:lstStyle/>
        <a:p>
          <a:endParaRPr lang="en-AU"/>
        </a:p>
      </dgm:t>
    </dgm:pt>
    <dgm:pt modelId="{A8234D35-98AF-4DAF-9373-8787F10FB172}">
      <dgm:prSet phldrT="[Text]"/>
      <dgm:spPr>
        <a:solidFill>
          <a:srgbClr val="00B0F0">
            <a:alpha val="50000"/>
          </a:srgbClr>
        </a:solidFill>
        <a:ln>
          <a:solidFill>
            <a:srgbClr val="00B0F0"/>
          </a:solidFill>
        </a:ln>
      </dgm:spPr>
      <dgm:t>
        <a:bodyPr/>
        <a:lstStyle/>
        <a:p>
          <a:r>
            <a:rPr lang="en-AU" b="1" dirty="0"/>
            <a:t>Processes</a:t>
          </a:r>
        </a:p>
      </dgm:t>
    </dgm:pt>
    <dgm:pt modelId="{C0FC6B28-5FE5-42B0-A230-0DB423C2BFB4}" type="parTrans" cxnId="{EA4F303B-30D9-4E12-A457-73537AAA25D5}">
      <dgm:prSet/>
      <dgm:spPr/>
      <dgm:t>
        <a:bodyPr/>
        <a:lstStyle/>
        <a:p>
          <a:endParaRPr lang="en-AU"/>
        </a:p>
      </dgm:t>
    </dgm:pt>
    <dgm:pt modelId="{AB609021-0F7F-4093-BF53-F00B1A0A6BA4}" type="sibTrans" cxnId="{EA4F303B-30D9-4E12-A457-73537AAA25D5}">
      <dgm:prSet/>
      <dgm:spPr/>
      <dgm:t>
        <a:bodyPr/>
        <a:lstStyle/>
        <a:p>
          <a:endParaRPr lang="en-AU"/>
        </a:p>
      </dgm:t>
    </dgm:pt>
    <dgm:pt modelId="{4D0D18E7-DC61-4B57-84ED-98C6BA5A72CD}" type="pres">
      <dgm:prSet presAssocID="{C9DDA0E8-9EA0-4C5C-A76D-027AB4C1B7AA}" presName="composite" presStyleCnt="0">
        <dgm:presLayoutVars>
          <dgm:chMax val="1"/>
          <dgm:dir/>
          <dgm:resizeHandles val="exact"/>
        </dgm:presLayoutVars>
      </dgm:prSet>
      <dgm:spPr/>
    </dgm:pt>
    <dgm:pt modelId="{4492E4D4-3571-488E-B2F5-02851A7812D4}" type="pres">
      <dgm:prSet presAssocID="{C9DDA0E8-9EA0-4C5C-A76D-027AB4C1B7AA}" presName="radial" presStyleCnt="0">
        <dgm:presLayoutVars>
          <dgm:animLvl val="ctr"/>
        </dgm:presLayoutVars>
      </dgm:prSet>
      <dgm:spPr/>
    </dgm:pt>
    <dgm:pt modelId="{CDAE2981-3E23-4777-A07B-6530918FD36C}" type="pres">
      <dgm:prSet presAssocID="{DB79F0B2-05BB-4055-BC96-35FDC4CCF085}" presName="centerShape" presStyleLbl="vennNode1" presStyleIdx="0" presStyleCnt="4"/>
      <dgm:spPr/>
    </dgm:pt>
    <dgm:pt modelId="{B22563D7-CD77-4A63-9D0C-FD129C20B6A8}" type="pres">
      <dgm:prSet presAssocID="{5A842668-9D2F-4016-8836-DD4F87C42638}" presName="node" presStyleLbl="vennNode1" presStyleIdx="1" presStyleCnt="4">
        <dgm:presLayoutVars>
          <dgm:bulletEnabled val="1"/>
        </dgm:presLayoutVars>
      </dgm:prSet>
      <dgm:spPr/>
    </dgm:pt>
    <dgm:pt modelId="{4C5A8571-A0B5-4E22-B756-134F1D9CC3FC}" type="pres">
      <dgm:prSet presAssocID="{25036C46-929D-4D9C-9F8E-CBEB97058CEF}" presName="node" presStyleLbl="vennNode1" presStyleIdx="2" presStyleCnt="4">
        <dgm:presLayoutVars>
          <dgm:bulletEnabled val="1"/>
        </dgm:presLayoutVars>
      </dgm:prSet>
      <dgm:spPr/>
    </dgm:pt>
    <dgm:pt modelId="{CE4F19A8-3975-47F9-AD11-4F284232F011}" type="pres">
      <dgm:prSet presAssocID="{A8234D35-98AF-4DAF-9373-8787F10FB172}" presName="node" presStyleLbl="vennNode1" presStyleIdx="3" presStyleCnt="4">
        <dgm:presLayoutVars>
          <dgm:bulletEnabled val="1"/>
        </dgm:presLayoutVars>
      </dgm:prSet>
      <dgm:spPr/>
    </dgm:pt>
  </dgm:ptLst>
  <dgm:cxnLst>
    <dgm:cxn modelId="{E2085700-48F1-4270-9AFA-29583188E611}" srcId="{C9DDA0E8-9EA0-4C5C-A76D-027AB4C1B7AA}" destId="{DB79F0B2-05BB-4055-BC96-35FDC4CCF085}" srcOrd="0" destOrd="0" parTransId="{33454485-2735-4CF1-8F69-732EBB14ED47}" sibTransId="{513ECC30-6184-4C64-AC02-7709CE4A13DC}"/>
    <dgm:cxn modelId="{6514FA07-64F2-44F1-B0C4-FFF39B636475}" type="presOf" srcId="{A8234D35-98AF-4DAF-9373-8787F10FB172}" destId="{CE4F19A8-3975-47F9-AD11-4F284232F011}" srcOrd="0" destOrd="0" presId="urn:microsoft.com/office/officeart/2005/8/layout/radial3"/>
    <dgm:cxn modelId="{91E69E18-1A74-4806-9F03-5DD14601C9AA}" srcId="{DB79F0B2-05BB-4055-BC96-35FDC4CCF085}" destId="{5A842668-9D2F-4016-8836-DD4F87C42638}" srcOrd="0" destOrd="0" parTransId="{0C4EEB99-E13F-49BF-BAB1-8B3AA42D867F}" sibTransId="{40BC127F-473E-442B-A4B6-9494F5509199}"/>
    <dgm:cxn modelId="{EA4F303B-30D9-4E12-A457-73537AAA25D5}" srcId="{DB79F0B2-05BB-4055-BC96-35FDC4CCF085}" destId="{A8234D35-98AF-4DAF-9373-8787F10FB172}" srcOrd="2" destOrd="0" parTransId="{C0FC6B28-5FE5-42B0-A230-0DB423C2BFB4}" sibTransId="{AB609021-0F7F-4093-BF53-F00B1A0A6BA4}"/>
    <dgm:cxn modelId="{C3929541-C385-4667-BEED-94D0D3F7C36B}" srcId="{DB79F0B2-05BB-4055-BC96-35FDC4CCF085}" destId="{25036C46-929D-4D9C-9F8E-CBEB97058CEF}" srcOrd="1" destOrd="0" parTransId="{44BDF7AF-FB9A-48DF-89C9-7C97E5B19368}" sibTransId="{74AFA26A-BAFA-4970-92F5-7F6AB4D89EEF}"/>
    <dgm:cxn modelId="{C56EEF77-7678-412D-B996-7F4F3DCC663C}" type="presOf" srcId="{DB79F0B2-05BB-4055-BC96-35FDC4CCF085}" destId="{CDAE2981-3E23-4777-A07B-6530918FD36C}" srcOrd="0" destOrd="0" presId="urn:microsoft.com/office/officeart/2005/8/layout/radial3"/>
    <dgm:cxn modelId="{888EA1B3-4492-4456-94E8-B55C9597F03E}" type="presOf" srcId="{5A842668-9D2F-4016-8836-DD4F87C42638}" destId="{B22563D7-CD77-4A63-9D0C-FD129C20B6A8}" srcOrd="0" destOrd="0" presId="urn:microsoft.com/office/officeart/2005/8/layout/radial3"/>
    <dgm:cxn modelId="{EBDBA3D5-1180-4692-AF5A-6049C0BE9B42}" type="presOf" srcId="{25036C46-929D-4D9C-9F8E-CBEB97058CEF}" destId="{4C5A8571-A0B5-4E22-B756-134F1D9CC3FC}" srcOrd="0" destOrd="0" presId="urn:microsoft.com/office/officeart/2005/8/layout/radial3"/>
    <dgm:cxn modelId="{0E26BDE2-FF64-46A2-B152-A8D61BA4D797}" type="presOf" srcId="{C9DDA0E8-9EA0-4C5C-A76D-027AB4C1B7AA}" destId="{4D0D18E7-DC61-4B57-84ED-98C6BA5A72CD}" srcOrd="0" destOrd="0" presId="urn:microsoft.com/office/officeart/2005/8/layout/radial3"/>
    <dgm:cxn modelId="{7BA9CEB5-34FA-4BB7-A07B-A5457C9DC87C}" type="presParOf" srcId="{4D0D18E7-DC61-4B57-84ED-98C6BA5A72CD}" destId="{4492E4D4-3571-488E-B2F5-02851A7812D4}" srcOrd="0" destOrd="0" presId="urn:microsoft.com/office/officeart/2005/8/layout/radial3"/>
    <dgm:cxn modelId="{E9D0EF29-9BF0-4DB6-96B7-94EE9E0A4522}" type="presParOf" srcId="{4492E4D4-3571-488E-B2F5-02851A7812D4}" destId="{CDAE2981-3E23-4777-A07B-6530918FD36C}" srcOrd="0" destOrd="0" presId="urn:microsoft.com/office/officeart/2005/8/layout/radial3"/>
    <dgm:cxn modelId="{E60F3A31-1254-4AB9-B61D-E9D77224B4F5}" type="presParOf" srcId="{4492E4D4-3571-488E-B2F5-02851A7812D4}" destId="{B22563D7-CD77-4A63-9D0C-FD129C20B6A8}" srcOrd="1" destOrd="0" presId="urn:microsoft.com/office/officeart/2005/8/layout/radial3"/>
    <dgm:cxn modelId="{71D93BDD-66CA-4AE1-B97A-8C5C44BBC003}" type="presParOf" srcId="{4492E4D4-3571-488E-B2F5-02851A7812D4}" destId="{4C5A8571-A0B5-4E22-B756-134F1D9CC3FC}" srcOrd="2" destOrd="0" presId="urn:microsoft.com/office/officeart/2005/8/layout/radial3"/>
    <dgm:cxn modelId="{E08844F9-075F-48EA-83E9-D1A757565F71}" type="presParOf" srcId="{4492E4D4-3571-488E-B2F5-02851A7812D4}" destId="{CE4F19A8-3975-47F9-AD11-4F284232F011}" srcOrd="3"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E2981-3E23-4777-A07B-6530918FD36C}">
      <dsp:nvSpPr>
        <dsp:cNvPr id="0" name=""/>
        <dsp:cNvSpPr/>
      </dsp:nvSpPr>
      <dsp:spPr>
        <a:xfrm>
          <a:off x="1799828" y="1189854"/>
          <a:ext cx="2496343" cy="2496343"/>
        </a:xfrm>
        <a:prstGeom prst="ellipse">
          <a:avLst/>
        </a:prstGeom>
        <a:solidFill>
          <a:srgbClr val="0070C0">
            <a:alpha val="50000"/>
          </a:srgbClr>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AU" sz="2000" kern="1200" dirty="0"/>
            <a:t>Solved Operations Centre</a:t>
          </a:r>
        </a:p>
      </dsp:txBody>
      <dsp:txXfrm>
        <a:off x="2165409" y="1555435"/>
        <a:ext cx="1765181" cy="1765181"/>
      </dsp:txXfrm>
    </dsp:sp>
    <dsp:sp modelId="{B22563D7-CD77-4A63-9D0C-FD129C20B6A8}">
      <dsp:nvSpPr>
        <dsp:cNvPr id="0" name=""/>
        <dsp:cNvSpPr/>
      </dsp:nvSpPr>
      <dsp:spPr>
        <a:xfrm>
          <a:off x="2423914" y="189835"/>
          <a:ext cx="1248171" cy="1248171"/>
        </a:xfrm>
        <a:prstGeom prst="ellipse">
          <a:avLst/>
        </a:prstGeom>
        <a:solidFill>
          <a:srgbClr val="00B0F0">
            <a:alpha val="50000"/>
          </a:srgbClr>
        </a:solidFill>
        <a:ln w="127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AU" sz="1400" b="1" kern="1200" dirty="0"/>
            <a:t>People</a:t>
          </a:r>
        </a:p>
      </dsp:txBody>
      <dsp:txXfrm>
        <a:off x="2606704" y="372625"/>
        <a:ext cx="882591" cy="882591"/>
      </dsp:txXfrm>
    </dsp:sp>
    <dsp:sp modelId="{4C5A8571-A0B5-4E22-B756-134F1D9CC3FC}">
      <dsp:nvSpPr>
        <dsp:cNvPr id="0" name=""/>
        <dsp:cNvSpPr/>
      </dsp:nvSpPr>
      <dsp:spPr>
        <a:xfrm>
          <a:off x="3830430" y="2625992"/>
          <a:ext cx="1248171" cy="1248171"/>
        </a:xfrm>
        <a:prstGeom prst="ellipse">
          <a:avLst/>
        </a:prstGeom>
        <a:solidFill>
          <a:srgbClr val="00B0F0">
            <a:alpha val="50000"/>
          </a:srgbClr>
        </a:solidFill>
        <a:ln w="127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AU" sz="1400" b="1" kern="1200" dirty="0"/>
            <a:t>Technology</a:t>
          </a:r>
        </a:p>
      </dsp:txBody>
      <dsp:txXfrm>
        <a:off x="4013220" y="2808782"/>
        <a:ext cx="882591" cy="882591"/>
      </dsp:txXfrm>
    </dsp:sp>
    <dsp:sp modelId="{CE4F19A8-3975-47F9-AD11-4F284232F011}">
      <dsp:nvSpPr>
        <dsp:cNvPr id="0" name=""/>
        <dsp:cNvSpPr/>
      </dsp:nvSpPr>
      <dsp:spPr>
        <a:xfrm>
          <a:off x="1017397" y="2625992"/>
          <a:ext cx="1248171" cy="1248171"/>
        </a:xfrm>
        <a:prstGeom prst="ellipse">
          <a:avLst/>
        </a:prstGeom>
        <a:solidFill>
          <a:srgbClr val="00B0F0">
            <a:alpha val="50000"/>
          </a:srgbClr>
        </a:solidFill>
        <a:ln w="127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AU" sz="1400" b="1" kern="1200" dirty="0"/>
            <a:t>Processes</a:t>
          </a:r>
        </a:p>
      </dsp:txBody>
      <dsp:txXfrm>
        <a:off x="1200187" y="2808782"/>
        <a:ext cx="882591" cy="882591"/>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7A44A9-813A-4A3B-843B-DF37FBBF6707}" type="datetimeFigureOut">
              <a:rPr lang="en-AU" smtClean="0"/>
              <a:t>1/04/2019</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188467-5B49-4BF9-AE16-D767B50938A2}" type="slidenum">
              <a:rPr lang="en-AU" smtClean="0"/>
              <a:t>‹#›</a:t>
            </a:fld>
            <a:endParaRPr lang="en-AU" dirty="0"/>
          </a:p>
        </p:txBody>
      </p:sp>
    </p:spTree>
    <p:extLst>
      <p:ext uri="{BB962C8B-B14F-4D97-AF65-F5344CB8AC3E}">
        <p14:creationId xmlns:p14="http://schemas.microsoft.com/office/powerpoint/2010/main" val="1045732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blackrock.com/corporate/en-no/investor-relations/larry-fink-ceo-letter"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Laurence Fink, the founder and chief executive of the global investment firm, BlackRock,  and was delivered as a letter to the CEOs of the world’s largest companies.</a:t>
            </a:r>
          </a:p>
          <a:p>
            <a:r>
              <a:rPr lang="en-AU" sz="1200" dirty="0"/>
              <a:t>“</a:t>
            </a:r>
            <a:r>
              <a:rPr lang="en-AU" sz="1200" dirty="0">
                <a:hlinkClick r:id="rId3"/>
              </a:rPr>
              <a:t>A Sense of Purpose</a:t>
            </a:r>
            <a:r>
              <a:rPr lang="en-AU" sz="1200" dirty="0"/>
              <a:t>,” the letter informed business leaders that driving record profits is no longer enough to garner BlackRock’s support. Companies must also positively contribute to society, or in Mr. Fink’s words, “Companies must benefit all of their stakeholders, including shareholders, employees, customers, and the communities in which they operate.”</a:t>
            </a:r>
          </a:p>
          <a:p>
            <a:endParaRPr lang="en-AU" sz="1200" dirty="0"/>
          </a:p>
          <a:p>
            <a:r>
              <a:rPr lang="en-AU" sz="1200" b="0" i="0" kern="1200" dirty="0">
                <a:solidFill>
                  <a:schemeClr val="tx1"/>
                </a:solidFill>
                <a:effectLst/>
                <a:latin typeface="+mn-lt"/>
                <a:ea typeface="+mn-ea"/>
                <a:cs typeface="+mn-cs"/>
              </a:rPr>
              <a:t>Jack Welch – Originally</a:t>
            </a:r>
            <a:r>
              <a:rPr lang="en-AU" sz="1200" b="0" i="0" kern="1200" baseline="0" dirty="0">
                <a:solidFill>
                  <a:schemeClr val="tx1"/>
                </a:solidFill>
                <a:effectLst/>
                <a:latin typeface="+mn-lt"/>
                <a:ea typeface="+mn-ea"/>
                <a:cs typeface="+mn-cs"/>
              </a:rPr>
              <a:t> was a supporter</a:t>
            </a:r>
          </a:p>
          <a:p>
            <a:r>
              <a:rPr lang="en-AU" sz="1200" b="0" i="0" kern="1200" dirty="0">
                <a:solidFill>
                  <a:schemeClr val="tx1"/>
                </a:solidFill>
                <a:effectLst/>
                <a:latin typeface="+mn-lt"/>
                <a:ea typeface="+mn-ea"/>
                <a:cs typeface="+mn-cs"/>
              </a:rPr>
              <a:t>So many executives today still live by the old management adage, </a:t>
            </a:r>
            <a:r>
              <a:rPr lang="en-AU" sz="1200" b="0" i="1" kern="1200" dirty="0">
                <a:solidFill>
                  <a:schemeClr val="tx1"/>
                </a:solidFill>
                <a:effectLst/>
                <a:latin typeface="+mn-lt"/>
                <a:ea typeface="+mn-ea"/>
                <a:cs typeface="+mn-cs"/>
              </a:rPr>
              <a:t>companies are in business to maximize shareholder value</a:t>
            </a:r>
            <a:r>
              <a:rPr lang="en-AU" sz="1200" b="0" i="0" kern="1200" dirty="0">
                <a:solidFill>
                  <a:schemeClr val="tx1"/>
                </a:solidFill>
                <a:effectLst/>
                <a:latin typeface="+mn-lt"/>
                <a:ea typeface="+mn-ea"/>
                <a:cs typeface="+mn-cs"/>
              </a:rPr>
              <a:t>. In doing so, they put profits before people, rather than the other way around. Ironically, in the 1970s, Jack Welch was a huge proponent of that adage, but within the last ten years he has renounced it, calling it “the dumbest idea in the world” and saying:</a:t>
            </a:r>
          </a:p>
          <a:p>
            <a:r>
              <a:rPr lang="en-AU" i="1" dirty="0">
                <a:effectLst/>
              </a:rPr>
              <a:t>Shareholder value is a result, not a strategy. Your main constituencies are your employees, your customers, and your products. Managers and investors should not set share price increases as their overarching goal. Short-term profits should be allied with an increase in the long-term value of a company</a:t>
            </a:r>
            <a:r>
              <a:rPr lang="en-AU" dirty="0">
                <a:effectLst/>
              </a:rPr>
              <a:t>.</a:t>
            </a:r>
          </a:p>
          <a:p>
            <a:br>
              <a:rPr lang="en-AU" sz="1200" b="0" i="0" kern="1200" dirty="0">
                <a:solidFill>
                  <a:schemeClr val="tx1"/>
                </a:solidFill>
                <a:effectLst/>
                <a:latin typeface="+mn-lt"/>
                <a:ea typeface="+mn-ea"/>
                <a:cs typeface="+mn-cs"/>
              </a:rPr>
            </a:br>
            <a:r>
              <a:rPr lang="en-AU" sz="1200" b="0" i="0" kern="1200" dirty="0">
                <a:solidFill>
                  <a:schemeClr val="tx1"/>
                </a:solidFill>
                <a:effectLst/>
                <a:latin typeface="+mn-lt"/>
                <a:ea typeface="+mn-ea"/>
                <a:cs typeface="+mn-cs"/>
              </a:rPr>
              <a:t>Read more at https://www.business2community.com/human-resources/put-people-profits-01999459</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AU" dirty="0"/>
          </a:p>
        </p:txBody>
      </p:sp>
      <p:sp>
        <p:nvSpPr>
          <p:cNvPr id="4" name="Slide Number Placeholder 3"/>
          <p:cNvSpPr>
            <a:spLocks noGrp="1"/>
          </p:cNvSpPr>
          <p:nvPr>
            <p:ph type="sldNum" sz="quarter" idx="10"/>
          </p:nvPr>
        </p:nvSpPr>
        <p:spPr/>
        <p:txBody>
          <a:bodyPr/>
          <a:lstStyle/>
          <a:p>
            <a:fld id="{FB188467-5B49-4BF9-AE16-D767B50938A2}" type="slidenum">
              <a:rPr lang="en-AU" smtClean="0"/>
              <a:t>3</a:t>
            </a:fld>
            <a:endParaRPr lang="en-AU" dirty="0"/>
          </a:p>
        </p:txBody>
      </p:sp>
    </p:spTree>
    <p:extLst>
      <p:ext uri="{BB962C8B-B14F-4D97-AF65-F5344CB8AC3E}">
        <p14:creationId xmlns:p14="http://schemas.microsoft.com/office/powerpoint/2010/main" val="2714691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are currently trialling a new sustainability App for Pacific. This should be available by the time of the conference is on so we could demonstrate the live version. Find out what your sustainable mobility is worth! When you share a car, bike, walk, or use public transport. You are avoiding CO2 emissions and earning credits. Turn your credits into rewards and discounts with this application.</a:t>
            </a:r>
          </a:p>
          <a:p>
            <a:pPr lvl="1"/>
            <a:r>
              <a:rPr lang="en-AU" dirty="0"/>
              <a:t>1 kg of CO2 every 7 km - This is the average emission of a car in urban traffic. In Europe, 150 million vehicles emit 1 million tons of co2 into the atmosphere every day</a:t>
            </a:r>
          </a:p>
          <a:p>
            <a:pPr lvl="1"/>
            <a:r>
              <a:rPr lang="en-AU" dirty="0"/>
              <a:t>CO2 credits - Gives you credits for every kg of avoided CO2: choose how you get around and find out what your sustainable mobility is worth.</a:t>
            </a:r>
          </a:p>
          <a:p>
            <a:pPr lvl="1"/>
            <a:r>
              <a:rPr lang="en-AU" dirty="0"/>
              <a:t>Certified CO2 - The only platform in the world that allows you to truly contribute to reducing the emission of greenhouse gases. ISO 14064 Certified</a:t>
            </a:r>
          </a:p>
          <a:p>
            <a:pPr lvl="1"/>
            <a:r>
              <a:rPr lang="en-AU" dirty="0"/>
              <a:t>Carpooling - The App makes carpooling super easy! Offer a ride or find the ride you need. More passengers mean more credits: 4 credits each for 2 passengers, 5 credits for 3, and 6 credits for 4 (per km).</a:t>
            </a:r>
          </a:p>
          <a:p>
            <a:pPr lvl="1"/>
            <a:r>
              <a:rPr lang="en-AU" dirty="0"/>
              <a:t>Public Transport  - The amount of CO2 you avoid depends on the type (train, bus) and the fuel (gasoline, natural gas, electricity). that’s why the credits you earn are based on an average: 4 per km</a:t>
            </a:r>
          </a:p>
        </p:txBody>
      </p:sp>
      <p:sp>
        <p:nvSpPr>
          <p:cNvPr id="4" name="Slide Number Placeholder 3"/>
          <p:cNvSpPr>
            <a:spLocks noGrp="1"/>
          </p:cNvSpPr>
          <p:nvPr>
            <p:ph type="sldNum" sz="quarter" idx="10"/>
          </p:nvPr>
        </p:nvSpPr>
        <p:spPr/>
        <p:txBody>
          <a:bodyPr/>
          <a:lstStyle/>
          <a:p>
            <a:fld id="{FB188467-5B49-4BF9-AE16-D767B50938A2}" type="slidenum">
              <a:rPr lang="en-AU" smtClean="0"/>
              <a:t>27</a:t>
            </a:fld>
            <a:endParaRPr lang="en-AU" dirty="0"/>
          </a:p>
        </p:txBody>
      </p:sp>
    </p:spTree>
    <p:extLst>
      <p:ext uri="{BB962C8B-B14F-4D97-AF65-F5344CB8AC3E}">
        <p14:creationId xmlns:p14="http://schemas.microsoft.com/office/powerpoint/2010/main" val="905623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BE68A-CCAB-724B-8C87-D554C66EA775}" type="slidenum">
              <a:rPr lang="en-US" smtClean="0"/>
              <a:t>30</a:t>
            </a:fld>
            <a:endParaRPr lang="en-US" dirty="0"/>
          </a:p>
        </p:txBody>
      </p:sp>
    </p:spTree>
    <p:extLst>
      <p:ext uri="{BB962C8B-B14F-4D97-AF65-F5344CB8AC3E}">
        <p14:creationId xmlns:p14="http://schemas.microsoft.com/office/powerpoint/2010/main" val="966111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Talk ab</a:t>
            </a:r>
          </a:p>
          <a:p>
            <a:r>
              <a:rPr lang="en-AU" dirty="0"/>
              <a:t>CBA AML</a:t>
            </a:r>
          </a:p>
          <a:p>
            <a:r>
              <a:rPr lang="en-AU" dirty="0"/>
              <a:t>Project was too late</a:t>
            </a:r>
          </a:p>
          <a:p>
            <a:r>
              <a:rPr lang="en-AU" dirty="0"/>
              <a:t>Project was not the solution</a:t>
            </a:r>
          </a:p>
          <a:p>
            <a:r>
              <a:rPr lang="en-AU" dirty="0"/>
              <a:t>Agility and Innovation was required</a:t>
            </a:r>
          </a:p>
          <a:p>
            <a:r>
              <a:rPr lang="en-AU" dirty="0"/>
              <a:t>out how CBA was too big and not Agile</a:t>
            </a:r>
          </a:p>
        </p:txBody>
      </p:sp>
      <p:sp>
        <p:nvSpPr>
          <p:cNvPr id="4" name="Slide Number Placeholder 3"/>
          <p:cNvSpPr>
            <a:spLocks noGrp="1"/>
          </p:cNvSpPr>
          <p:nvPr>
            <p:ph type="sldNum" sz="quarter" idx="10"/>
          </p:nvPr>
        </p:nvSpPr>
        <p:spPr/>
        <p:txBody>
          <a:bodyPr/>
          <a:lstStyle/>
          <a:p>
            <a:fld id="{FB188467-5B49-4BF9-AE16-D767B50938A2}" type="slidenum">
              <a:rPr lang="en-AU" smtClean="0"/>
              <a:t>4</a:t>
            </a:fld>
            <a:endParaRPr lang="en-AU" dirty="0"/>
          </a:p>
        </p:txBody>
      </p:sp>
    </p:spTree>
    <p:extLst>
      <p:ext uri="{BB962C8B-B14F-4D97-AF65-F5344CB8AC3E}">
        <p14:creationId xmlns:p14="http://schemas.microsoft.com/office/powerpoint/2010/main" val="241401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200" b="1" dirty="0">
                <a:solidFill>
                  <a:schemeClr val="tx1"/>
                </a:solidFill>
              </a:rPr>
              <a:t>PLAY</a:t>
            </a:r>
            <a:r>
              <a:rPr lang="en-AU" sz="1200" b="1" baseline="0" dirty="0">
                <a:solidFill>
                  <a:schemeClr val="tx1"/>
                </a:solidFill>
              </a:rPr>
              <a:t> VIDEO</a:t>
            </a:r>
          </a:p>
          <a:p>
            <a:pPr algn="l"/>
            <a:endParaRPr lang="en-AU" sz="1200" b="0" dirty="0">
              <a:solidFill>
                <a:schemeClr val="tx1"/>
              </a:solidFill>
            </a:endParaRPr>
          </a:p>
          <a:p>
            <a:pPr algn="l"/>
            <a:r>
              <a:rPr lang="en-AU" sz="1200" b="0" dirty="0">
                <a:solidFill>
                  <a:schemeClr val="tx1"/>
                </a:solidFill>
              </a:rPr>
              <a:t>Selected by WEF’s Expert Network and Global Future Councils in collaboration with Scientific America and its Board of Advisors. Each technology was chosen for its potential to </a:t>
            </a:r>
            <a:r>
              <a:rPr lang="en-AU" sz="1200" dirty="0">
                <a:solidFill>
                  <a:schemeClr val="tx1"/>
                </a:solidFill>
              </a:rPr>
              <a:t>improve lives, transform industries and safeguard the planet</a:t>
            </a:r>
            <a:r>
              <a:rPr lang="en-AU" sz="1200" b="0" dirty="0">
                <a:solidFill>
                  <a:schemeClr val="tx1"/>
                </a:solidFill>
              </a:rPr>
              <a:t>.</a:t>
            </a:r>
          </a:p>
          <a:p>
            <a:pPr algn="l"/>
            <a:endParaRPr lang="en-AU" sz="1200" b="0" dirty="0">
              <a:solidFill>
                <a:schemeClr val="tx1"/>
              </a:solidFill>
            </a:endParaRPr>
          </a:p>
          <a:p>
            <a:pPr algn="l"/>
            <a:r>
              <a:rPr lang="en-AU" sz="1200" b="0" dirty="0">
                <a:solidFill>
                  <a:schemeClr val="tx1"/>
                </a:solidFill>
              </a:rPr>
              <a:t>The</a:t>
            </a:r>
            <a:r>
              <a:rPr lang="en-AU" sz="1200" b="0" baseline="0" dirty="0">
                <a:solidFill>
                  <a:schemeClr val="tx1"/>
                </a:solidFill>
              </a:rPr>
              <a:t> experts were also looking for indications that the technologies have reached a level of maturity that would enable widespread take-up in the coming 3 to 5 years.</a:t>
            </a:r>
            <a:endParaRPr lang="en-AU" sz="1200" b="0" dirty="0">
              <a:solidFill>
                <a:schemeClr val="tx1"/>
              </a:solidFill>
            </a:endParaRPr>
          </a:p>
        </p:txBody>
      </p:sp>
      <p:sp>
        <p:nvSpPr>
          <p:cNvPr id="4" name="Slide Number Placeholder 3"/>
          <p:cNvSpPr>
            <a:spLocks noGrp="1"/>
          </p:cNvSpPr>
          <p:nvPr>
            <p:ph type="sldNum" sz="quarter" idx="10"/>
          </p:nvPr>
        </p:nvSpPr>
        <p:spPr/>
        <p:txBody>
          <a:bodyPr/>
          <a:lstStyle/>
          <a:p>
            <a:fld id="{FB188467-5B49-4BF9-AE16-D767B50938A2}" type="slidenum">
              <a:rPr lang="en-AU" smtClean="0"/>
              <a:t>5</a:t>
            </a:fld>
            <a:endParaRPr lang="en-AU" dirty="0"/>
          </a:p>
        </p:txBody>
      </p:sp>
    </p:spTree>
    <p:extLst>
      <p:ext uri="{BB962C8B-B14F-4D97-AF65-F5344CB8AC3E}">
        <p14:creationId xmlns:p14="http://schemas.microsoft.com/office/powerpoint/2010/main" val="2910156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Now let’s look at the risks and then apply this to the theme</a:t>
            </a:r>
            <a:r>
              <a:rPr lang="en-AU" baseline="0" dirty="0"/>
              <a:t> of 2020 Challenges</a:t>
            </a:r>
          </a:p>
          <a:p>
            <a:endParaRPr lang="en-AU" baseline="0" dirty="0"/>
          </a:p>
          <a:p>
            <a:r>
              <a:rPr lang="en-AU" baseline="0" dirty="0"/>
              <a:t>The Global Risks Report 2017 features perspectives from nearly 750 experts on the perceived impact and likelihood of 30 prevalent global risks as well as 13 underlying trends that could amplify them or alter the interconnections between then over a 10-year timeframe.</a:t>
            </a:r>
            <a:endParaRPr lang="en-AU" dirty="0"/>
          </a:p>
        </p:txBody>
      </p:sp>
      <p:sp>
        <p:nvSpPr>
          <p:cNvPr id="4" name="Slide Number Placeholder 3"/>
          <p:cNvSpPr>
            <a:spLocks noGrp="1"/>
          </p:cNvSpPr>
          <p:nvPr>
            <p:ph type="sldNum" sz="quarter" idx="10"/>
          </p:nvPr>
        </p:nvSpPr>
        <p:spPr/>
        <p:txBody>
          <a:bodyPr/>
          <a:lstStyle/>
          <a:p>
            <a:fld id="{FB188467-5B49-4BF9-AE16-D767B50938A2}" type="slidenum">
              <a:rPr lang="en-AU" smtClean="0"/>
              <a:t>6</a:t>
            </a:fld>
            <a:endParaRPr lang="en-AU" dirty="0"/>
          </a:p>
        </p:txBody>
      </p:sp>
    </p:spTree>
    <p:extLst>
      <p:ext uri="{BB962C8B-B14F-4D97-AF65-F5344CB8AC3E}">
        <p14:creationId xmlns:p14="http://schemas.microsoft.com/office/powerpoint/2010/main" val="39864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681385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solidFill>
                  <a:schemeClr val="tx1"/>
                </a:solidFill>
              </a:rPr>
              <a:t>PLAY</a:t>
            </a:r>
            <a:r>
              <a:rPr lang="en-AU" sz="1200" b="1" baseline="0" dirty="0">
                <a:solidFill>
                  <a:schemeClr val="tx1"/>
                </a:solidFill>
              </a:rPr>
              <a:t> VIDEO</a:t>
            </a:r>
          </a:p>
          <a:p>
            <a:endParaRPr lang="en-AU" b="0" dirty="0"/>
          </a:p>
          <a:p>
            <a:r>
              <a:rPr lang="en-AU" b="0" dirty="0"/>
              <a:t>End to End sensing is available, but at the moment it is</a:t>
            </a:r>
            <a:r>
              <a:rPr lang="en-AU" b="0" baseline="0" dirty="0"/>
              <a:t> cost prohibited for small acre farms. However Remote Sensing is a solution.</a:t>
            </a:r>
            <a:endParaRPr lang="en-AU" b="0" dirty="0"/>
          </a:p>
        </p:txBody>
      </p:sp>
      <p:sp>
        <p:nvSpPr>
          <p:cNvPr id="4" name="Slide Number Placeholder 3"/>
          <p:cNvSpPr>
            <a:spLocks noGrp="1"/>
          </p:cNvSpPr>
          <p:nvPr>
            <p:ph type="sldNum" sz="quarter" idx="10"/>
          </p:nvPr>
        </p:nvSpPr>
        <p:spPr/>
        <p:txBody>
          <a:bodyPr/>
          <a:lstStyle/>
          <a:p>
            <a:fld id="{FB188467-5B49-4BF9-AE16-D767B50938A2}" type="slidenum">
              <a:rPr lang="en-AU" smtClean="0"/>
              <a:t>11</a:t>
            </a:fld>
            <a:endParaRPr lang="en-AU" dirty="0"/>
          </a:p>
        </p:txBody>
      </p:sp>
    </p:spTree>
    <p:extLst>
      <p:ext uri="{BB962C8B-B14F-4D97-AF65-F5344CB8AC3E}">
        <p14:creationId xmlns:p14="http://schemas.microsoft.com/office/powerpoint/2010/main" val="1924781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F4727-CCC1-40D9-8073-69D2BC7D9016}" type="slidenum">
              <a:rPr lang="en-US" smtClean="0"/>
              <a:t>22</a:t>
            </a:fld>
            <a:endParaRPr lang="en-US" dirty="0"/>
          </a:p>
        </p:txBody>
      </p:sp>
    </p:spTree>
    <p:extLst>
      <p:ext uri="{BB962C8B-B14F-4D97-AF65-F5344CB8AC3E}">
        <p14:creationId xmlns:p14="http://schemas.microsoft.com/office/powerpoint/2010/main" val="732710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BE68A-CCAB-724B-8C87-D554C66EA775}" type="slidenum">
              <a:rPr lang="en-US" smtClean="0"/>
              <a:t>25</a:t>
            </a:fld>
            <a:endParaRPr lang="en-US" dirty="0"/>
          </a:p>
        </p:txBody>
      </p:sp>
    </p:spTree>
    <p:extLst>
      <p:ext uri="{BB962C8B-B14F-4D97-AF65-F5344CB8AC3E}">
        <p14:creationId xmlns:p14="http://schemas.microsoft.com/office/powerpoint/2010/main" val="3663424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BE68A-CCAB-724B-8C87-D554C66EA775}" type="slidenum">
              <a:rPr lang="en-US" smtClean="0"/>
              <a:t>26</a:t>
            </a:fld>
            <a:endParaRPr lang="en-US" dirty="0"/>
          </a:p>
        </p:txBody>
      </p:sp>
    </p:spTree>
    <p:extLst>
      <p:ext uri="{BB962C8B-B14F-4D97-AF65-F5344CB8AC3E}">
        <p14:creationId xmlns:p14="http://schemas.microsoft.com/office/powerpoint/2010/main" val="2780888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BCBA1310-BD1B-4E43-B0AC-E1B6F292691E}" type="datetimeFigureOut">
              <a:rPr lang="en-AU" smtClean="0"/>
              <a:t>1/04/2019</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880640B1-5D55-4B8F-AF74-3E89B33AF191}" type="slidenum">
              <a:rPr lang="en-AU" smtClean="0"/>
              <a:t>‹#›</a:t>
            </a:fld>
            <a:endParaRPr lang="en-AU" dirty="0"/>
          </a:p>
        </p:txBody>
      </p:sp>
    </p:spTree>
    <p:extLst>
      <p:ext uri="{BB962C8B-B14F-4D97-AF65-F5344CB8AC3E}">
        <p14:creationId xmlns:p14="http://schemas.microsoft.com/office/powerpoint/2010/main" val="3192674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BCBA1310-BD1B-4E43-B0AC-E1B6F292691E}" type="datetimeFigureOut">
              <a:rPr lang="en-AU" smtClean="0"/>
              <a:t>1/04/2019</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880640B1-5D55-4B8F-AF74-3E89B33AF191}" type="slidenum">
              <a:rPr lang="en-AU" smtClean="0"/>
              <a:t>‹#›</a:t>
            </a:fld>
            <a:endParaRPr lang="en-AU" dirty="0"/>
          </a:p>
        </p:txBody>
      </p:sp>
    </p:spTree>
    <p:extLst>
      <p:ext uri="{BB962C8B-B14F-4D97-AF65-F5344CB8AC3E}">
        <p14:creationId xmlns:p14="http://schemas.microsoft.com/office/powerpoint/2010/main" val="2153701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BCBA1310-BD1B-4E43-B0AC-E1B6F292691E}" type="datetimeFigureOut">
              <a:rPr lang="en-AU" smtClean="0"/>
              <a:t>1/04/2019</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880640B1-5D55-4B8F-AF74-3E89B33AF191}" type="slidenum">
              <a:rPr lang="en-AU" smtClean="0"/>
              <a:t>‹#›</a:t>
            </a:fld>
            <a:endParaRPr lang="en-AU" dirty="0"/>
          </a:p>
        </p:txBody>
      </p:sp>
    </p:spTree>
    <p:extLst>
      <p:ext uri="{BB962C8B-B14F-4D97-AF65-F5344CB8AC3E}">
        <p14:creationId xmlns:p14="http://schemas.microsoft.com/office/powerpoint/2010/main" val="734103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a:t>Click to edit Master title style</a:t>
            </a:r>
            <a:endParaRPr lang="en-AU"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BCBA1310-BD1B-4E43-B0AC-E1B6F292691E}" type="datetimeFigureOut">
              <a:rPr lang="en-AU" smtClean="0"/>
              <a:t>1/04/2019</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880640B1-5D55-4B8F-AF74-3E89B33AF191}" type="slidenum">
              <a:rPr lang="en-AU" smtClean="0"/>
              <a:t>‹#›</a:t>
            </a:fld>
            <a:endParaRPr lang="en-AU" dirty="0"/>
          </a:p>
        </p:txBody>
      </p:sp>
    </p:spTree>
    <p:extLst>
      <p:ext uri="{BB962C8B-B14F-4D97-AF65-F5344CB8AC3E}">
        <p14:creationId xmlns:p14="http://schemas.microsoft.com/office/powerpoint/2010/main" val="2846281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BA1310-BD1B-4E43-B0AC-E1B6F292691E}" type="datetimeFigureOut">
              <a:rPr lang="en-AU" smtClean="0"/>
              <a:t>1/04/2019</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880640B1-5D55-4B8F-AF74-3E89B33AF191}" type="slidenum">
              <a:rPr lang="en-AU" smtClean="0"/>
              <a:t>‹#›</a:t>
            </a:fld>
            <a:endParaRPr lang="en-AU" dirty="0"/>
          </a:p>
        </p:txBody>
      </p:sp>
    </p:spTree>
    <p:extLst>
      <p:ext uri="{BB962C8B-B14F-4D97-AF65-F5344CB8AC3E}">
        <p14:creationId xmlns:p14="http://schemas.microsoft.com/office/powerpoint/2010/main" val="249566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BCBA1310-BD1B-4E43-B0AC-E1B6F292691E}" type="datetimeFigureOut">
              <a:rPr lang="en-AU" smtClean="0"/>
              <a:t>1/04/2019</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880640B1-5D55-4B8F-AF74-3E89B33AF191}" type="slidenum">
              <a:rPr lang="en-AU" smtClean="0"/>
              <a:t>‹#›</a:t>
            </a:fld>
            <a:endParaRPr lang="en-AU" dirty="0"/>
          </a:p>
        </p:txBody>
      </p:sp>
    </p:spTree>
    <p:extLst>
      <p:ext uri="{BB962C8B-B14F-4D97-AF65-F5344CB8AC3E}">
        <p14:creationId xmlns:p14="http://schemas.microsoft.com/office/powerpoint/2010/main" val="4123532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BCBA1310-BD1B-4E43-B0AC-E1B6F292691E}" type="datetimeFigureOut">
              <a:rPr lang="en-AU" smtClean="0"/>
              <a:t>1/04/2019</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880640B1-5D55-4B8F-AF74-3E89B33AF191}" type="slidenum">
              <a:rPr lang="en-AU" smtClean="0"/>
              <a:t>‹#›</a:t>
            </a:fld>
            <a:endParaRPr lang="en-AU" dirty="0"/>
          </a:p>
        </p:txBody>
      </p:sp>
    </p:spTree>
    <p:extLst>
      <p:ext uri="{BB962C8B-B14F-4D97-AF65-F5344CB8AC3E}">
        <p14:creationId xmlns:p14="http://schemas.microsoft.com/office/powerpoint/2010/main" val="439998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BCBA1310-BD1B-4E43-B0AC-E1B6F292691E}" type="datetimeFigureOut">
              <a:rPr lang="en-AU" smtClean="0"/>
              <a:t>1/04/2019</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880640B1-5D55-4B8F-AF74-3E89B33AF191}" type="slidenum">
              <a:rPr lang="en-AU" smtClean="0"/>
              <a:t>‹#›</a:t>
            </a:fld>
            <a:endParaRPr lang="en-AU" dirty="0"/>
          </a:p>
        </p:txBody>
      </p:sp>
    </p:spTree>
    <p:extLst>
      <p:ext uri="{BB962C8B-B14F-4D97-AF65-F5344CB8AC3E}">
        <p14:creationId xmlns:p14="http://schemas.microsoft.com/office/powerpoint/2010/main" val="454002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BA1310-BD1B-4E43-B0AC-E1B6F292691E}" type="datetimeFigureOut">
              <a:rPr lang="en-AU" smtClean="0"/>
              <a:t>1/04/2019</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880640B1-5D55-4B8F-AF74-3E89B33AF191}" type="slidenum">
              <a:rPr lang="en-AU" smtClean="0"/>
              <a:t>‹#›</a:t>
            </a:fld>
            <a:endParaRPr lang="en-AU" dirty="0"/>
          </a:p>
        </p:txBody>
      </p:sp>
    </p:spTree>
    <p:extLst>
      <p:ext uri="{BB962C8B-B14F-4D97-AF65-F5344CB8AC3E}">
        <p14:creationId xmlns:p14="http://schemas.microsoft.com/office/powerpoint/2010/main" val="3747199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BA1310-BD1B-4E43-B0AC-E1B6F292691E}" type="datetimeFigureOut">
              <a:rPr lang="en-AU" smtClean="0"/>
              <a:t>1/04/2019</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880640B1-5D55-4B8F-AF74-3E89B33AF191}" type="slidenum">
              <a:rPr lang="en-AU" smtClean="0"/>
              <a:t>‹#›</a:t>
            </a:fld>
            <a:endParaRPr lang="en-AU" dirty="0"/>
          </a:p>
        </p:txBody>
      </p:sp>
    </p:spTree>
    <p:extLst>
      <p:ext uri="{BB962C8B-B14F-4D97-AF65-F5344CB8AC3E}">
        <p14:creationId xmlns:p14="http://schemas.microsoft.com/office/powerpoint/2010/main" val="208455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BA1310-BD1B-4E43-B0AC-E1B6F292691E}" type="datetimeFigureOut">
              <a:rPr lang="en-AU" smtClean="0"/>
              <a:t>1/04/2019</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880640B1-5D55-4B8F-AF74-3E89B33AF191}" type="slidenum">
              <a:rPr lang="en-AU" smtClean="0"/>
              <a:t>‹#›</a:t>
            </a:fld>
            <a:endParaRPr lang="en-AU" dirty="0"/>
          </a:p>
        </p:txBody>
      </p:sp>
    </p:spTree>
    <p:extLst>
      <p:ext uri="{BB962C8B-B14F-4D97-AF65-F5344CB8AC3E}">
        <p14:creationId xmlns:p14="http://schemas.microsoft.com/office/powerpoint/2010/main" val="2617735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BA1310-BD1B-4E43-B0AC-E1B6F292691E}" type="datetimeFigureOut">
              <a:rPr lang="en-AU" smtClean="0"/>
              <a:t>1/04/2019</a:t>
            </a:fld>
            <a:endParaRPr lang="en-AU"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0640B1-5D55-4B8F-AF74-3E89B33AF191}" type="slidenum">
              <a:rPr lang="en-AU" smtClean="0"/>
              <a:t>‹#›</a:t>
            </a:fld>
            <a:endParaRPr lang="en-AU" dirty="0"/>
          </a:p>
        </p:txBody>
      </p:sp>
    </p:spTree>
    <p:extLst>
      <p:ext uri="{BB962C8B-B14F-4D97-AF65-F5344CB8AC3E}">
        <p14:creationId xmlns:p14="http://schemas.microsoft.com/office/powerpoint/2010/main" val="2241210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farminstitute.org.au/CampaignProcess.aspx?A=Link&amp;VID=34216594&amp;KID=214061&amp;LID=980880" TargetMode="External"/><Relationship Id="rId2" Type="http://schemas.openxmlformats.org/officeDocument/2006/relationships/hyperlink" Target="http://farminstitute.org.au/ag-forum/is-a-100b-target-for-agriculture-ambitious-enough" TargetMode="Externa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jp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jpg"/><Relationship Id="rId5" Type="http://schemas.openxmlformats.org/officeDocument/2006/relationships/image" Target="../media/image16.png"/><Relationship Id="rId10" Type="http://schemas.openxmlformats.org/officeDocument/2006/relationships/image" Target="../media/image21.jpg"/><Relationship Id="rId4" Type="http://schemas.openxmlformats.org/officeDocument/2006/relationships/image" Target="../media/image15.pn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diagramLayout" Target="../diagrams/layout1.xml"/><Relationship Id="rId7" Type="http://schemas.openxmlformats.org/officeDocument/2006/relationships/image" Target="../media/image2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30.png"/><Relationship Id="rId5" Type="http://schemas.openxmlformats.org/officeDocument/2006/relationships/diagramColors" Target="../diagrams/colors1.xml"/><Relationship Id="rId10" Type="http://schemas.openxmlformats.org/officeDocument/2006/relationships/image" Target="../media/image29.png"/><Relationship Id="rId4" Type="http://schemas.openxmlformats.org/officeDocument/2006/relationships/diagramQuickStyle" Target="../diagrams/quickStyle1.xml"/><Relationship Id="rId9" Type="http://schemas.openxmlformats.org/officeDocument/2006/relationships/image" Target="../media/image28.jpg"/></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pn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43205"/>
            <a:ext cx="9144000" cy="2387600"/>
          </a:xfrm>
          <a:solidFill>
            <a:srgbClr val="00B0F0"/>
          </a:solidFill>
        </p:spPr>
        <p:txBody>
          <a:bodyPr>
            <a:noAutofit/>
          </a:bodyPr>
          <a:lstStyle/>
          <a:p>
            <a:r>
              <a:rPr lang="en-AU" sz="4800" b="1" dirty="0">
                <a:solidFill>
                  <a:schemeClr val="bg1"/>
                </a:solidFill>
              </a:rPr>
              <a:t>Initiatives in Trade, Tourism and Agriculture</a:t>
            </a:r>
            <a:br>
              <a:rPr lang="en-AU" sz="4800" b="1" dirty="0">
                <a:solidFill>
                  <a:schemeClr val="bg1"/>
                </a:solidFill>
              </a:rPr>
            </a:br>
            <a:br>
              <a:rPr lang="en-AU" sz="4800" b="1" dirty="0">
                <a:solidFill>
                  <a:schemeClr val="bg1"/>
                </a:solidFill>
              </a:rPr>
            </a:br>
            <a:r>
              <a:rPr lang="en-AU" sz="4800" b="1" dirty="0">
                <a:solidFill>
                  <a:schemeClr val="bg1"/>
                </a:solidFill>
              </a:rPr>
              <a:t>Ideas for AgriTourism</a:t>
            </a:r>
          </a:p>
        </p:txBody>
      </p:sp>
      <p:sp>
        <p:nvSpPr>
          <p:cNvPr id="3" name="Subtitle 2"/>
          <p:cNvSpPr>
            <a:spLocks noGrp="1"/>
          </p:cNvSpPr>
          <p:nvPr>
            <p:ph type="subTitle" idx="1"/>
          </p:nvPr>
        </p:nvSpPr>
        <p:spPr>
          <a:xfrm>
            <a:off x="1524000" y="4331368"/>
            <a:ext cx="9144000" cy="926432"/>
          </a:xfrm>
        </p:spPr>
        <p:txBody>
          <a:bodyPr/>
          <a:lstStyle/>
          <a:p>
            <a:endParaRPr lang="en-AU" b="1" dirty="0">
              <a:solidFill>
                <a:schemeClr val="bg1"/>
              </a:solidFill>
            </a:endParaRPr>
          </a:p>
          <a:p>
            <a:r>
              <a:rPr lang="en-AU" b="1" dirty="0">
                <a:solidFill>
                  <a:schemeClr val="bg1"/>
                </a:solidFill>
              </a:rPr>
              <a:t>John Magnifico</a:t>
            </a:r>
          </a:p>
        </p:txBody>
      </p:sp>
    </p:spTree>
    <p:extLst>
      <p:ext uri="{BB962C8B-B14F-4D97-AF65-F5344CB8AC3E}">
        <p14:creationId xmlns:p14="http://schemas.microsoft.com/office/powerpoint/2010/main" val="3164732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827078" y="5722942"/>
            <a:ext cx="6523248" cy="307777"/>
          </a:xfrm>
          <a:prstGeom prst="rect">
            <a:avLst/>
          </a:prstGeom>
        </p:spPr>
        <p:txBody>
          <a:bodyPr vert="horz" wrap="square" lIns="0" tIns="0" rIns="0" bIns="0" rtlCol="0">
            <a:spAutoFit/>
          </a:bodyPr>
          <a:lstStyle/>
          <a:p>
            <a:pPr marL="12700" algn="ctr"/>
            <a:r>
              <a:rPr lang="en-AU" sz="2000" spc="-5" dirty="0">
                <a:solidFill>
                  <a:srgbClr val="FFFFFF"/>
                </a:solidFill>
                <a:cs typeface="Arial"/>
              </a:rPr>
              <a:t>Next Generation Field Management System</a:t>
            </a:r>
            <a:endParaRPr lang="en-AU" sz="2000" dirty="0">
              <a:cs typeface="Arial"/>
            </a:endParaRPr>
          </a:p>
        </p:txBody>
      </p:sp>
      <p:sp>
        <p:nvSpPr>
          <p:cNvPr id="11" name="object 8"/>
          <p:cNvSpPr txBox="1"/>
          <p:nvPr/>
        </p:nvSpPr>
        <p:spPr>
          <a:xfrm>
            <a:off x="2110468" y="1749205"/>
            <a:ext cx="8157946" cy="2577629"/>
          </a:xfrm>
          <a:prstGeom prst="rect">
            <a:avLst/>
          </a:prstGeom>
        </p:spPr>
        <p:txBody>
          <a:bodyPr vert="horz" wrap="square" lIns="0" tIns="0" rIns="0" bIns="0" rtlCol="0">
            <a:spAutoFit/>
          </a:bodyPr>
          <a:lstStyle/>
          <a:p>
            <a:pPr marL="11516" algn="ctr">
              <a:lnSpc>
                <a:spcPts val="6665"/>
              </a:lnSpc>
            </a:pPr>
            <a:r>
              <a:rPr lang="en-AU" sz="5622" b="1" spc="-295" dirty="0">
                <a:solidFill>
                  <a:schemeClr val="bg1"/>
                </a:solidFill>
                <a:latin typeface="Arial Black"/>
                <a:cs typeface="Arial Black"/>
              </a:rPr>
              <a:t>Innovation</a:t>
            </a:r>
          </a:p>
          <a:p>
            <a:pPr marL="11516" algn="ctr">
              <a:lnSpc>
                <a:spcPts val="6665"/>
              </a:lnSpc>
            </a:pPr>
            <a:r>
              <a:rPr lang="en-AU" sz="5622" b="1" spc="-295" dirty="0">
                <a:solidFill>
                  <a:schemeClr val="bg1"/>
                </a:solidFill>
                <a:latin typeface="Arial Black"/>
                <a:cs typeface="Arial Black"/>
              </a:rPr>
              <a:t>For</a:t>
            </a:r>
          </a:p>
          <a:p>
            <a:pPr marL="11516" algn="ctr">
              <a:lnSpc>
                <a:spcPts val="6665"/>
              </a:lnSpc>
            </a:pPr>
            <a:r>
              <a:rPr lang="en-AU" sz="5622" b="1" spc="-295" dirty="0">
                <a:solidFill>
                  <a:schemeClr val="bg1"/>
                </a:solidFill>
                <a:latin typeface="Arial Black"/>
                <a:cs typeface="Arial Black"/>
              </a:rPr>
              <a:t>Fiji Agriculture</a:t>
            </a:r>
            <a:endParaRPr sz="5441" dirty="0">
              <a:solidFill>
                <a:schemeClr val="bg1"/>
              </a:solidFill>
              <a:latin typeface="Arial Black"/>
              <a:cs typeface="Arial Black"/>
            </a:endParaRPr>
          </a:p>
        </p:txBody>
      </p:sp>
      <p:pic>
        <p:nvPicPr>
          <p:cNvPr id="2" name="Picture 1"/>
          <p:cNvPicPr>
            <a:picLocks noChangeAspect="1"/>
          </p:cNvPicPr>
          <p:nvPr/>
        </p:nvPicPr>
        <p:blipFill>
          <a:blip r:embed="rId3"/>
          <a:stretch>
            <a:fillRect/>
          </a:stretch>
        </p:blipFill>
        <p:spPr>
          <a:xfrm>
            <a:off x="-16042" y="-27991"/>
            <a:ext cx="12208042" cy="6902033"/>
          </a:xfrm>
          <a:prstGeom prst="rect">
            <a:avLst/>
          </a:prstGeom>
        </p:spPr>
      </p:pic>
      <p:sp>
        <p:nvSpPr>
          <p:cNvPr id="6" name="object 5"/>
          <p:cNvSpPr txBox="1"/>
          <p:nvPr/>
        </p:nvSpPr>
        <p:spPr>
          <a:xfrm>
            <a:off x="2827078" y="5740872"/>
            <a:ext cx="6523248" cy="307777"/>
          </a:xfrm>
          <a:prstGeom prst="rect">
            <a:avLst/>
          </a:prstGeom>
        </p:spPr>
        <p:txBody>
          <a:bodyPr vert="horz" wrap="square" lIns="0" tIns="0" rIns="0" bIns="0" rtlCol="0">
            <a:spAutoFit/>
          </a:bodyPr>
          <a:lstStyle/>
          <a:p>
            <a:pPr marL="12700" algn="ctr"/>
            <a:r>
              <a:rPr lang="en-AU" sz="2000" spc="-5" dirty="0">
                <a:solidFill>
                  <a:srgbClr val="FFFFFF"/>
                </a:solidFill>
                <a:cs typeface="Arial"/>
              </a:rPr>
              <a:t>Digital Agriculture Platform</a:t>
            </a:r>
            <a:endParaRPr lang="en-AU" sz="2000" dirty="0">
              <a:cs typeface="Arial"/>
            </a:endParaRPr>
          </a:p>
        </p:txBody>
      </p:sp>
      <p:sp>
        <p:nvSpPr>
          <p:cNvPr id="7" name="object 8"/>
          <p:cNvSpPr txBox="1"/>
          <p:nvPr/>
        </p:nvSpPr>
        <p:spPr>
          <a:xfrm>
            <a:off x="2110468" y="1767135"/>
            <a:ext cx="8157946" cy="2577629"/>
          </a:xfrm>
          <a:prstGeom prst="rect">
            <a:avLst/>
          </a:prstGeom>
        </p:spPr>
        <p:txBody>
          <a:bodyPr vert="horz" wrap="square" lIns="0" tIns="0" rIns="0" bIns="0" rtlCol="0">
            <a:spAutoFit/>
          </a:bodyPr>
          <a:lstStyle/>
          <a:p>
            <a:pPr marL="11516" algn="ctr">
              <a:lnSpc>
                <a:spcPts val="6665"/>
              </a:lnSpc>
            </a:pPr>
            <a:r>
              <a:rPr lang="en-AU" sz="5622" b="1" spc="-295" dirty="0">
                <a:solidFill>
                  <a:schemeClr val="bg1"/>
                </a:solidFill>
                <a:latin typeface="Arial Black"/>
                <a:cs typeface="Arial Black"/>
              </a:rPr>
              <a:t>Innovation</a:t>
            </a:r>
          </a:p>
          <a:p>
            <a:pPr marL="11516" algn="ctr">
              <a:lnSpc>
                <a:spcPts val="6665"/>
              </a:lnSpc>
            </a:pPr>
            <a:r>
              <a:rPr lang="en-AU" sz="5622" b="1" spc="-295" dirty="0">
                <a:solidFill>
                  <a:schemeClr val="bg1"/>
                </a:solidFill>
                <a:latin typeface="Arial Black"/>
                <a:cs typeface="Arial Black"/>
              </a:rPr>
              <a:t>For</a:t>
            </a:r>
          </a:p>
          <a:p>
            <a:pPr marL="11516" algn="ctr">
              <a:lnSpc>
                <a:spcPts val="6665"/>
              </a:lnSpc>
            </a:pPr>
            <a:r>
              <a:rPr lang="en-AU" sz="5622" b="1" spc="-295" dirty="0">
                <a:solidFill>
                  <a:schemeClr val="bg1"/>
                </a:solidFill>
                <a:latin typeface="Arial Black"/>
                <a:cs typeface="Arial Black"/>
              </a:rPr>
              <a:t>Pacific Agriculture</a:t>
            </a:r>
            <a:endParaRPr sz="5441" dirty="0">
              <a:solidFill>
                <a:schemeClr val="bg1"/>
              </a:solidFill>
              <a:latin typeface="Arial Black"/>
              <a:cs typeface="Arial Black"/>
            </a:endParaRPr>
          </a:p>
        </p:txBody>
      </p:sp>
    </p:spTree>
    <p:extLst>
      <p:ext uri="{BB962C8B-B14F-4D97-AF65-F5344CB8AC3E}">
        <p14:creationId xmlns:p14="http://schemas.microsoft.com/office/powerpoint/2010/main" val="74406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4000" dirty="0">
                <a:latin typeface="+mn-lt"/>
              </a:rPr>
              <a:t>Future of Farming</a:t>
            </a:r>
            <a:br>
              <a:rPr lang="en-AU" sz="4000" dirty="0">
                <a:latin typeface="+mn-lt"/>
              </a:rPr>
            </a:br>
            <a:r>
              <a:rPr lang="en-AU" sz="2800" dirty="0">
                <a:solidFill>
                  <a:srgbClr val="00B0F0"/>
                </a:solidFill>
                <a:latin typeface="+mn-lt"/>
              </a:rPr>
              <a:t>Digital Agriculture</a:t>
            </a:r>
            <a:endParaRPr lang="en-AU" sz="4400" dirty="0">
              <a:latin typeface="+mn-lt"/>
            </a:endParaRPr>
          </a:p>
        </p:txBody>
      </p:sp>
      <p:pic>
        <p:nvPicPr>
          <p:cNvPr id="5" name="Precision Agriculture Overview">
            <a:hlinkClick r:id="" action="ppaction://media"/>
          </p:cNvPr>
          <p:cNvPicPr>
            <a:picLocks noGrp="1" noChangeAspect="1"/>
          </p:cNvPicPr>
          <p:nvPr>
            <p:ph idx="1"/>
            <a:videoFile r:link="rId1"/>
            <p:extLst>
              <p:ext uri="{DAA4B4D4-6D71-4841-9C94-3DE7FCFB9230}">
                <p14:media xmlns:p14="http://schemas.microsoft.com/office/powerpoint/2010/main" r:embed="rId2">
                  <p14:trim st="2445" end="5239"/>
                </p14:media>
              </p:ext>
            </p:extLst>
          </p:nvPr>
        </p:nvPicPr>
        <p:blipFill>
          <a:blip r:embed="rId5"/>
          <a:stretch>
            <a:fillRect/>
          </a:stretch>
        </p:blipFill>
        <p:spPr>
          <a:xfrm>
            <a:off x="2227263" y="1825625"/>
            <a:ext cx="7735887" cy="4351338"/>
          </a:xfrm>
        </p:spPr>
      </p:pic>
    </p:spTree>
    <p:extLst>
      <p:ext uri="{BB962C8B-B14F-4D97-AF65-F5344CB8AC3E}">
        <p14:creationId xmlns:p14="http://schemas.microsoft.com/office/powerpoint/2010/main" val="26641639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remove"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4000" dirty="0">
                <a:latin typeface="+mn-lt"/>
              </a:rPr>
              <a:t>Top 10 Emerging Technologies of 2017</a:t>
            </a:r>
            <a:br>
              <a:rPr lang="en-AU" sz="4000" dirty="0">
                <a:latin typeface="+mn-lt"/>
              </a:rPr>
            </a:br>
            <a:r>
              <a:rPr lang="en-AU" sz="2800" dirty="0">
                <a:solidFill>
                  <a:srgbClr val="00B0F0"/>
                </a:solidFill>
                <a:latin typeface="+mn-lt"/>
              </a:rPr>
              <a:t>Precision Farming (Digital Agriculture)</a:t>
            </a:r>
            <a:endParaRPr lang="en-AU" sz="4400" dirty="0">
              <a:latin typeface="+mn-l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3738" y="1936495"/>
            <a:ext cx="7984524" cy="3445702"/>
          </a:xfrm>
          <a:prstGeom prst="rect">
            <a:avLst/>
          </a:prstGeom>
          <a:solidFill>
            <a:schemeClr val="bg1">
              <a:lumMod val="50000"/>
              <a:alpha val="20000"/>
            </a:schemeClr>
          </a:solidFill>
        </p:spPr>
      </p:pic>
      <p:sp>
        <p:nvSpPr>
          <p:cNvPr id="9" name="Rectangle 8"/>
          <p:cNvSpPr/>
          <p:nvPr/>
        </p:nvSpPr>
        <p:spPr>
          <a:xfrm>
            <a:off x="628135" y="6269165"/>
            <a:ext cx="7168846" cy="246221"/>
          </a:xfrm>
          <a:prstGeom prst="rect">
            <a:avLst/>
          </a:prstGeom>
        </p:spPr>
        <p:txBody>
          <a:bodyPr wrap="square">
            <a:spAutoFit/>
          </a:bodyPr>
          <a:lstStyle/>
          <a:p>
            <a:r>
              <a:rPr lang="en-AU" sz="1000" dirty="0"/>
              <a:t>Source: World Economic Forum - https://www.weforum.org/agenda/2017/06/these-are-the-top-10-emerging-technologies-of-2017/</a:t>
            </a:r>
          </a:p>
        </p:txBody>
      </p:sp>
      <p:sp>
        <p:nvSpPr>
          <p:cNvPr id="3" name="Rectangle 2"/>
          <p:cNvSpPr/>
          <p:nvPr/>
        </p:nvSpPr>
        <p:spPr>
          <a:xfrm>
            <a:off x="2083981" y="1913860"/>
            <a:ext cx="7995684" cy="1743740"/>
          </a:xfrm>
          <a:prstGeom prst="rect">
            <a:avLst/>
          </a:prstGeom>
          <a:solidFill>
            <a:schemeClr val="bg1">
              <a:lumMod val="5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Rectangle 9"/>
          <p:cNvSpPr/>
          <p:nvPr/>
        </p:nvSpPr>
        <p:spPr>
          <a:xfrm>
            <a:off x="3530009" y="3638457"/>
            <a:ext cx="6549656" cy="1743740"/>
          </a:xfrm>
          <a:prstGeom prst="rect">
            <a:avLst/>
          </a:prstGeom>
          <a:solidFill>
            <a:schemeClr val="bg1">
              <a:lumMod val="5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Down Arrow 3"/>
          <p:cNvSpPr/>
          <p:nvPr/>
        </p:nvSpPr>
        <p:spPr>
          <a:xfrm rot="3021012">
            <a:off x="3923575" y="3736171"/>
            <a:ext cx="584791" cy="1297172"/>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TextBox 4"/>
          <p:cNvSpPr txBox="1"/>
          <p:nvPr/>
        </p:nvSpPr>
        <p:spPr>
          <a:xfrm>
            <a:off x="3883268" y="2641937"/>
            <a:ext cx="6513602" cy="1015663"/>
          </a:xfrm>
          <a:prstGeom prst="rect">
            <a:avLst/>
          </a:prstGeom>
          <a:noFill/>
        </p:spPr>
        <p:txBody>
          <a:bodyPr wrap="square" rtlCol="0">
            <a:spAutoFit/>
          </a:bodyPr>
          <a:lstStyle/>
          <a:p>
            <a:r>
              <a:rPr lang="en-AU" sz="6000" b="1" dirty="0">
                <a:solidFill>
                  <a:srgbClr val="FFFF00"/>
                </a:solidFill>
              </a:rPr>
              <a:t>Digital Agriculture</a:t>
            </a:r>
          </a:p>
        </p:txBody>
      </p:sp>
    </p:spTree>
    <p:extLst>
      <p:ext uri="{BB962C8B-B14F-4D97-AF65-F5344CB8AC3E}">
        <p14:creationId xmlns:p14="http://schemas.microsoft.com/office/powerpoint/2010/main" val="3514414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sz="4000" dirty="0">
                <a:latin typeface="+mn-lt"/>
              </a:rPr>
              <a:t>Global Insights and Predictions</a:t>
            </a:r>
            <a:br>
              <a:rPr lang="en-AU" sz="4000" dirty="0">
                <a:latin typeface="+mn-lt"/>
              </a:rPr>
            </a:br>
            <a:r>
              <a:rPr lang="en-AU" sz="2800" dirty="0">
                <a:solidFill>
                  <a:srgbClr val="00B0F0"/>
                </a:solidFill>
                <a:latin typeface="+mn-lt"/>
              </a:rPr>
              <a:t>Technology is the enabler to increase production &amp; efficiency in agriculture</a:t>
            </a:r>
            <a:endParaRPr lang="en-AU" sz="4400" dirty="0">
              <a:latin typeface="+mn-lt"/>
            </a:endParaRPr>
          </a:p>
        </p:txBody>
      </p:sp>
      <p:sp>
        <p:nvSpPr>
          <p:cNvPr id="29" name="Text Placeholder 3"/>
          <p:cNvSpPr txBox="1">
            <a:spLocks/>
          </p:cNvSpPr>
          <p:nvPr/>
        </p:nvSpPr>
        <p:spPr>
          <a:xfrm>
            <a:off x="1820444" y="6187779"/>
            <a:ext cx="8928100" cy="343629"/>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700" dirty="0"/>
              <a:t>1 - </a:t>
            </a:r>
            <a:r>
              <a:rPr lang="en-AU" sz="700" dirty="0">
                <a:hlinkClick r:id="rId2"/>
              </a:rPr>
              <a:t>http://farminstitute.org.au/ag-forum/is-a-100b-target-for-agriculture-ambitious-enough</a:t>
            </a:r>
            <a:endParaRPr lang="en-AU" sz="700" dirty="0"/>
          </a:p>
          <a:p>
            <a:r>
              <a:rPr lang="en-AU" sz="700" dirty="0"/>
              <a:t>2 - </a:t>
            </a:r>
            <a:r>
              <a:rPr lang="en-AU" sz="700" dirty="0">
                <a:hlinkClick r:id="rId3"/>
              </a:rPr>
              <a:t>http://farminstitute.org.au/CampaignProcess.aspx?A=Link&amp;VID=34216594&amp;KID=214061&amp;LID=980880</a:t>
            </a:r>
            <a:endParaRPr lang="en-AU" sz="700" dirty="0"/>
          </a:p>
          <a:p>
            <a:endParaRPr lang="en-AU" sz="700" dirty="0"/>
          </a:p>
        </p:txBody>
      </p:sp>
      <p:sp>
        <p:nvSpPr>
          <p:cNvPr id="30" name="Rounded Rectangle 29"/>
          <p:cNvSpPr/>
          <p:nvPr/>
        </p:nvSpPr>
        <p:spPr>
          <a:xfrm>
            <a:off x="7486395" y="1690688"/>
            <a:ext cx="3309552" cy="181706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t"/>
          <a:lstStyle/>
          <a:p>
            <a:pPr algn="ctr"/>
            <a:r>
              <a:rPr lang="en-AU" sz="1400" b="1" dirty="0">
                <a:solidFill>
                  <a:schemeClr val="bg1"/>
                </a:solidFill>
              </a:rPr>
              <a:t>Australian Agriculture Target 67% Production Growth By 2030</a:t>
            </a:r>
          </a:p>
          <a:p>
            <a:pPr algn="ctr"/>
            <a:endParaRPr lang="en-AU" sz="900" dirty="0">
              <a:solidFill>
                <a:schemeClr val="bg1"/>
              </a:solidFill>
            </a:endParaRPr>
          </a:p>
          <a:p>
            <a:pPr algn="ctr"/>
            <a:r>
              <a:rPr lang="en-AU" sz="900" dirty="0">
                <a:solidFill>
                  <a:schemeClr val="bg1"/>
                </a:solidFill>
              </a:rPr>
              <a:t>The National Farmers’ Federation (NFF) recently held its first meeting with the new Agriculture and Water Resources Minister, David Littleproud. In this meeting the NFF emphasised the goal for agriculture to be a $100 billion industry by 2030. </a:t>
            </a:r>
            <a:r>
              <a:rPr lang="en-AU" sz="900" baseline="30000" dirty="0">
                <a:solidFill>
                  <a:schemeClr val="bg1"/>
                </a:solidFill>
              </a:rPr>
              <a:t>1</a:t>
            </a:r>
          </a:p>
        </p:txBody>
      </p:sp>
      <p:sp>
        <p:nvSpPr>
          <p:cNvPr id="36" name="Rounded Rectangle 35"/>
          <p:cNvSpPr/>
          <p:nvPr/>
        </p:nvSpPr>
        <p:spPr>
          <a:xfrm>
            <a:off x="7107261" y="3808903"/>
            <a:ext cx="3688686" cy="237887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t"/>
          <a:lstStyle/>
          <a:p>
            <a:pPr algn="ctr"/>
            <a:r>
              <a:rPr lang="en-AU" sz="1400" b="1" dirty="0">
                <a:solidFill>
                  <a:schemeClr val="bg1"/>
                </a:solidFill>
              </a:rPr>
              <a:t>Digital Technology Can Boost Australian Agriculture Value by 25% per annum or $20.3 Billion</a:t>
            </a:r>
          </a:p>
          <a:p>
            <a:pPr algn="ctr"/>
            <a:endParaRPr lang="en-AU" sz="900" dirty="0">
              <a:solidFill>
                <a:schemeClr val="bg1"/>
              </a:solidFill>
            </a:endParaRPr>
          </a:p>
          <a:p>
            <a:pPr algn="ctr"/>
            <a:r>
              <a:rPr lang="en-AU" sz="900" dirty="0">
                <a:solidFill>
                  <a:schemeClr val="bg1"/>
                </a:solidFill>
              </a:rPr>
              <a:t>The impact that unconstrained digital agriculture may have on the Australian economy was estimated by modelling potential productivity gains arising from the application of digital technology. The size of the productivity gains modelled were determined using assumptions of the potential of digital agriculture to lead to more efficient and higher value production and sale of Australian agricultural produce. </a:t>
            </a:r>
            <a:r>
              <a:rPr lang="en-AU" sz="900" baseline="30000" dirty="0">
                <a:solidFill>
                  <a:schemeClr val="bg1"/>
                </a:solidFill>
              </a:rPr>
              <a:t>2</a:t>
            </a:r>
          </a:p>
        </p:txBody>
      </p: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7229" y="1666522"/>
            <a:ext cx="4592336" cy="1466754"/>
          </a:xfrm>
          <a:prstGeom prst="rect">
            <a:avLst/>
          </a:prstGeom>
        </p:spPr>
      </p:pic>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0444" y="3415230"/>
            <a:ext cx="3771636" cy="2611590"/>
          </a:xfrm>
          <a:prstGeom prst="rect">
            <a:avLst/>
          </a:prstGeom>
          <a:ln w="19050">
            <a:solidFill>
              <a:srgbClr val="EAAA00"/>
            </a:solidFill>
          </a:ln>
        </p:spPr>
      </p:pic>
      <p:sp>
        <p:nvSpPr>
          <p:cNvPr id="39" name="Bent-Up Arrow 38"/>
          <p:cNvSpPr/>
          <p:nvPr/>
        </p:nvSpPr>
        <p:spPr>
          <a:xfrm rot="5400000" flipV="1">
            <a:off x="5063131" y="3953373"/>
            <a:ext cx="1912187" cy="491222"/>
          </a:xfrm>
          <a:prstGeom prst="bentUp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AU" sz="900" dirty="0">
              <a:solidFill>
                <a:schemeClr val="bg1"/>
              </a:solidFill>
            </a:endParaRPr>
          </a:p>
        </p:txBody>
      </p:sp>
    </p:spTree>
    <p:extLst>
      <p:ext uri="{BB962C8B-B14F-4D97-AF65-F5344CB8AC3E}">
        <p14:creationId xmlns:p14="http://schemas.microsoft.com/office/powerpoint/2010/main" val="406436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4000" dirty="0">
                <a:latin typeface="+mn-lt"/>
              </a:rPr>
              <a:t>Digital Agriculture Platform</a:t>
            </a:r>
            <a:br>
              <a:rPr lang="en-AU" sz="4000" dirty="0">
                <a:latin typeface="+mn-lt"/>
              </a:rPr>
            </a:br>
            <a:r>
              <a:rPr lang="en-AU" sz="2800" dirty="0">
                <a:solidFill>
                  <a:srgbClr val="00B0F0"/>
                </a:solidFill>
                <a:latin typeface="+mn-lt"/>
              </a:rPr>
              <a:t>Technology Overview</a:t>
            </a:r>
            <a:endParaRPr lang="en-AU" sz="4400" dirty="0">
              <a:latin typeface="+mn-lt"/>
            </a:endParaRPr>
          </a:p>
        </p:txBody>
      </p:sp>
      <p:pic>
        <p:nvPicPr>
          <p:cNvPr id="5" name="Picture 4"/>
          <p:cNvPicPr>
            <a:picLocks noChangeAspect="1"/>
          </p:cNvPicPr>
          <p:nvPr/>
        </p:nvPicPr>
        <p:blipFill>
          <a:blip r:embed="rId2"/>
          <a:stretch>
            <a:fillRect/>
          </a:stretch>
        </p:blipFill>
        <p:spPr>
          <a:xfrm>
            <a:off x="1876327" y="4494989"/>
            <a:ext cx="2767993" cy="2077298"/>
          </a:xfrm>
          <a:prstGeom prst="rect">
            <a:avLst/>
          </a:prstGeom>
        </p:spPr>
      </p:pic>
      <p:grpSp>
        <p:nvGrpSpPr>
          <p:cNvPr id="7" name="Group 6"/>
          <p:cNvGrpSpPr>
            <a:grpSpLocks noChangeAspect="1"/>
          </p:cNvGrpSpPr>
          <p:nvPr/>
        </p:nvGrpSpPr>
        <p:grpSpPr>
          <a:xfrm>
            <a:off x="6451183" y="4481891"/>
            <a:ext cx="3701607" cy="1839787"/>
            <a:chOff x="1854543" y="2021706"/>
            <a:chExt cx="8534400" cy="4241800"/>
          </a:xfrm>
        </p:grpSpPr>
        <p:sp>
          <p:nvSpPr>
            <p:cNvPr id="8" name="object 3"/>
            <p:cNvSpPr/>
            <p:nvPr/>
          </p:nvSpPr>
          <p:spPr>
            <a:xfrm>
              <a:off x="8344243" y="3177406"/>
              <a:ext cx="2044700" cy="863600"/>
            </a:xfrm>
            <a:prstGeom prst="rect">
              <a:avLst/>
            </a:prstGeom>
            <a:blipFill>
              <a:blip r:embed="rId3" cstate="print"/>
              <a:stretch>
                <a:fillRect/>
              </a:stretch>
            </a:blipFill>
          </p:spPr>
          <p:txBody>
            <a:bodyPr wrap="square" lIns="0" tIns="0" rIns="0" bIns="0" rtlCol="0"/>
            <a:lstStyle/>
            <a:p>
              <a:endParaRPr dirty="0"/>
            </a:p>
          </p:txBody>
        </p:sp>
        <p:sp>
          <p:nvSpPr>
            <p:cNvPr id="9" name="object 4"/>
            <p:cNvSpPr/>
            <p:nvPr/>
          </p:nvSpPr>
          <p:spPr>
            <a:xfrm>
              <a:off x="1854543" y="3063106"/>
              <a:ext cx="2667000" cy="889000"/>
            </a:xfrm>
            <a:prstGeom prst="rect">
              <a:avLst/>
            </a:prstGeom>
            <a:blipFill>
              <a:blip r:embed="rId4" cstate="print"/>
              <a:stretch>
                <a:fillRect/>
              </a:stretch>
            </a:blipFill>
          </p:spPr>
          <p:txBody>
            <a:bodyPr wrap="square" lIns="0" tIns="0" rIns="0" bIns="0" rtlCol="0"/>
            <a:lstStyle/>
            <a:p>
              <a:endParaRPr dirty="0"/>
            </a:p>
          </p:txBody>
        </p:sp>
        <p:sp>
          <p:nvSpPr>
            <p:cNvPr id="10" name="object 5"/>
            <p:cNvSpPr/>
            <p:nvPr/>
          </p:nvSpPr>
          <p:spPr>
            <a:xfrm>
              <a:off x="5207343" y="3266306"/>
              <a:ext cx="2108200" cy="762000"/>
            </a:xfrm>
            <a:custGeom>
              <a:avLst/>
              <a:gdLst/>
              <a:ahLst/>
              <a:cxnLst/>
              <a:rect l="l" t="t" r="r" b="b"/>
              <a:pathLst>
                <a:path w="2108200" h="762000">
                  <a:moveTo>
                    <a:pt x="0" y="762000"/>
                  </a:moveTo>
                  <a:lnTo>
                    <a:pt x="2108200" y="762000"/>
                  </a:lnTo>
                  <a:lnTo>
                    <a:pt x="2108200" y="0"/>
                  </a:lnTo>
                  <a:lnTo>
                    <a:pt x="0" y="0"/>
                  </a:lnTo>
                  <a:lnTo>
                    <a:pt x="0" y="762000"/>
                  </a:lnTo>
                  <a:close/>
                </a:path>
              </a:pathLst>
            </a:custGeom>
            <a:solidFill>
              <a:srgbClr val="FFFFFF"/>
            </a:solidFill>
          </p:spPr>
          <p:txBody>
            <a:bodyPr wrap="square" lIns="0" tIns="0" rIns="0" bIns="0" rtlCol="0"/>
            <a:lstStyle/>
            <a:p>
              <a:endParaRPr dirty="0"/>
            </a:p>
          </p:txBody>
        </p:sp>
        <p:sp>
          <p:nvSpPr>
            <p:cNvPr id="11" name="object 6"/>
            <p:cNvSpPr/>
            <p:nvPr/>
          </p:nvSpPr>
          <p:spPr>
            <a:xfrm>
              <a:off x="5207343" y="3266306"/>
              <a:ext cx="2108200" cy="762000"/>
            </a:xfrm>
            <a:prstGeom prst="rect">
              <a:avLst/>
            </a:prstGeom>
            <a:blipFill>
              <a:blip r:embed="rId5" cstate="print"/>
              <a:stretch>
                <a:fillRect/>
              </a:stretch>
            </a:blipFill>
          </p:spPr>
          <p:txBody>
            <a:bodyPr wrap="square" lIns="0" tIns="0" rIns="0" bIns="0" rtlCol="0"/>
            <a:lstStyle/>
            <a:p>
              <a:endParaRPr dirty="0"/>
            </a:p>
          </p:txBody>
        </p:sp>
        <p:sp>
          <p:nvSpPr>
            <p:cNvPr id="12" name="object 7"/>
            <p:cNvSpPr/>
            <p:nvPr/>
          </p:nvSpPr>
          <p:spPr>
            <a:xfrm>
              <a:off x="4813643" y="2021706"/>
              <a:ext cx="2540001" cy="711199"/>
            </a:xfrm>
            <a:prstGeom prst="rect">
              <a:avLst/>
            </a:prstGeom>
            <a:blipFill>
              <a:blip r:embed="rId6" cstate="print"/>
              <a:stretch>
                <a:fillRect/>
              </a:stretch>
            </a:blipFill>
          </p:spPr>
          <p:txBody>
            <a:bodyPr wrap="square" lIns="0" tIns="0" rIns="0" bIns="0" rtlCol="0"/>
            <a:lstStyle/>
            <a:p>
              <a:endParaRPr dirty="0"/>
            </a:p>
          </p:txBody>
        </p:sp>
        <p:sp>
          <p:nvSpPr>
            <p:cNvPr id="13" name="object 8"/>
            <p:cNvSpPr/>
            <p:nvPr/>
          </p:nvSpPr>
          <p:spPr>
            <a:xfrm>
              <a:off x="1892643" y="4536306"/>
              <a:ext cx="2413000" cy="1727200"/>
            </a:xfrm>
            <a:prstGeom prst="rect">
              <a:avLst/>
            </a:prstGeom>
            <a:blipFill>
              <a:blip r:embed="rId7" cstate="print"/>
              <a:stretch>
                <a:fillRect/>
              </a:stretch>
            </a:blipFill>
          </p:spPr>
          <p:txBody>
            <a:bodyPr wrap="square" lIns="0" tIns="0" rIns="0" bIns="0" rtlCol="0"/>
            <a:lstStyle/>
            <a:p>
              <a:endParaRPr dirty="0"/>
            </a:p>
          </p:txBody>
        </p:sp>
        <p:sp>
          <p:nvSpPr>
            <p:cNvPr id="14" name="object 9"/>
            <p:cNvSpPr/>
            <p:nvPr/>
          </p:nvSpPr>
          <p:spPr>
            <a:xfrm>
              <a:off x="5423243" y="5044306"/>
              <a:ext cx="1676400" cy="596900"/>
            </a:xfrm>
            <a:prstGeom prst="rect">
              <a:avLst/>
            </a:prstGeom>
            <a:blipFill>
              <a:blip r:embed="rId8" cstate="print"/>
              <a:stretch>
                <a:fillRect/>
              </a:stretch>
            </a:blipFill>
          </p:spPr>
          <p:txBody>
            <a:bodyPr wrap="square" lIns="0" tIns="0" rIns="0" bIns="0" rtlCol="0"/>
            <a:lstStyle/>
            <a:p>
              <a:endParaRPr dirty="0"/>
            </a:p>
          </p:txBody>
        </p:sp>
        <p:sp>
          <p:nvSpPr>
            <p:cNvPr id="15" name="object 12"/>
            <p:cNvSpPr/>
            <p:nvPr/>
          </p:nvSpPr>
          <p:spPr>
            <a:xfrm>
              <a:off x="8712543" y="4663306"/>
              <a:ext cx="1054100" cy="1473200"/>
            </a:xfrm>
            <a:prstGeom prst="rect">
              <a:avLst/>
            </a:prstGeom>
            <a:blipFill>
              <a:blip r:embed="rId9" cstate="print"/>
              <a:stretch>
                <a:fillRect/>
              </a:stretch>
            </a:blipFill>
          </p:spPr>
          <p:txBody>
            <a:bodyPr wrap="square" lIns="0" tIns="0" rIns="0" bIns="0" rtlCol="0"/>
            <a:lstStyle/>
            <a:p>
              <a:endParaRPr dirty="0"/>
            </a:p>
          </p:txBody>
        </p:sp>
      </p:grpSp>
      <p:grpSp>
        <p:nvGrpSpPr>
          <p:cNvPr id="16" name="Group 15"/>
          <p:cNvGrpSpPr>
            <a:grpSpLocks noChangeAspect="1"/>
          </p:cNvGrpSpPr>
          <p:nvPr/>
        </p:nvGrpSpPr>
        <p:grpSpPr>
          <a:xfrm>
            <a:off x="658978" y="1820546"/>
            <a:ext cx="2268000" cy="1512000"/>
            <a:chOff x="1219197" y="1298760"/>
            <a:chExt cx="7560000" cy="5040000"/>
          </a:xfrm>
        </p:grpSpPr>
        <p:sp>
          <p:nvSpPr>
            <p:cNvPr id="17" name="object 3"/>
            <p:cNvSpPr/>
            <p:nvPr/>
          </p:nvSpPr>
          <p:spPr>
            <a:xfrm>
              <a:off x="1219197" y="1298760"/>
              <a:ext cx="7560000" cy="5040000"/>
            </a:xfrm>
            <a:prstGeom prst="rect">
              <a:avLst/>
            </a:prstGeom>
            <a:blipFill>
              <a:blip r:embed="rId10" cstate="print"/>
              <a:stretch>
                <a:fillRect/>
              </a:stretch>
            </a:blipFill>
            <a:ln>
              <a:solidFill>
                <a:srgbClr val="ACB5BE"/>
              </a:solidFill>
            </a:ln>
          </p:spPr>
          <p:txBody>
            <a:bodyPr wrap="square" lIns="0" tIns="0" rIns="0" bIns="0" rtlCol="0"/>
            <a:lstStyle/>
            <a:p>
              <a:endParaRPr dirty="0"/>
            </a:p>
          </p:txBody>
        </p:sp>
        <p:sp>
          <p:nvSpPr>
            <p:cNvPr id="18" name="TextBox 17"/>
            <p:cNvSpPr txBox="1">
              <a:spLocks noChangeAspect="1"/>
            </p:cNvSpPr>
            <p:nvPr/>
          </p:nvSpPr>
          <p:spPr>
            <a:xfrm>
              <a:off x="2599054" y="1633238"/>
              <a:ext cx="1080317" cy="246221"/>
            </a:xfrm>
            <a:prstGeom prst="rect">
              <a:avLst/>
            </a:prstGeom>
            <a:solidFill>
              <a:srgbClr val="00B0F0"/>
            </a:solidFill>
          </p:spPr>
          <p:txBody>
            <a:bodyPr wrap="square" rtlCol="0">
              <a:normAutofit fontScale="25000" lnSpcReduction="20000"/>
            </a:bodyPr>
            <a:lstStyle/>
            <a:p>
              <a:pPr algn="ctr"/>
              <a:r>
                <a:rPr lang="en-AU" sz="300" b="1" dirty="0">
                  <a:solidFill>
                    <a:schemeClr val="bg1"/>
                  </a:solidFill>
                </a:rPr>
                <a:t>CROPSOLVED</a:t>
              </a:r>
              <a:endParaRPr lang="en-AU" sz="600" b="1" dirty="0">
                <a:solidFill>
                  <a:schemeClr val="bg1"/>
                </a:solidFill>
              </a:endParaRPr>
            </a:p>
          </p:txBody>
        </p:sp>
      </p:grpSp>
      <p:grpSp>
        <p:nvGrpSpPr>
          <p:cNvPr id="25" name="Group 24"/>
          <p:cNvGrpSpPr>
            <a:grpSpLocks noChangeAspect="1"/>
          </p:cNvGrpSpPr>
          <p:nvPr/>
        </p:nvGrpSpPr>
        <p:grpSpPr>
          <a:xfrm>
            <a:off x="4962000" y="1820546"/>
            <a:ext cx="2268000" cy="1512000"/>
            <a:chOff x="1219200" y="1295400"/>
            <a:chExt cx="7560000" cy="5040000"/>
          </a:xfrm>
        </p:grpSpPr>
        <p:sp>
          <p:nvSpPr>
            <p:cNvPr id="26" name="object 4"/>
            <p:cNvSpPr/>
            <p:nvPr/>
          </p:nvSpPr>
          <p:spPr>
            <a:xfrm>
              <a:off x="1219200" y="1295400"/>
              <a:ext cx="7560000" cy="5040000"/>
            </a:xfrm>
            <a:prstGeom prst="rect">
              <a:avLst/>
            </a:prstGeom>
            <a:blipFill>
              <a:blip r:embed="rId11" cstate="print"/>
              <a:stretch>
                <a:fillRect/>
              </a:stretch>
            </a:blipFill>
          </p:spPr>
          <p:txBody>
            <a:bodyPr wrap="square" lIns="0" tIns="0" rIns="0" bIns="0" rtlCol="0"/>
            <a:lstStyle/>
            <a:p>
              <a:endParaRPr dirty="0"/>
            </a:p>
          </p:txBody>
        </p:sp>
        <p:sp>
          <p:nvSpPr>
            <p:cNvPr id="27" name="TextBox 26"/>
            <p:cNvSpPr txBox="1"/>
            <p:nvPr/>
          </p:nvSpPr>
          <p:spPr>
            <a:xfrm>
              <a:off x="2599053" y="1633237"/>
              <a:ext cx="1080317" cy="359073"/>
            </a:xfrm>
            <a:prstGeom prst="rect">
              <a:avLst/>
            </a:prstGeom>
            <a:solidFill>
              <a:srgbClr val="00B0F0"/>
            </a:solidFill>
          </p:spPr>
          <p:txBody>
            <a:bodyPr wrap="square" rtlCol="0">
              <a:spAutoFit/>
            </a:bodyPr>
            <a:lstStyle/>
            <a:p>
              <a:pPr algn="ctr"/>
              <a:r>
                <a:rPr lang="en-AU" sz="100" b="1" dirty="0">
                  <a:solidFill>
                    <a:schemeClr val="bg1"/>
                  </a:solidFill>
                </a:rPr>
                <a:t>CROPSOLVED</a:t>
              </a:r>
              <a:endParaRPr lang="en-AU" sz="400" b="1" dirty="0">
                <a:solidFill>
                  <a:schemeClr val="bg1"/>
                </a:solidFill>
              </a:endParaRPr>
            </a:p>
          </p:txBody>
        </p:sp>
      </p:grpSp>
      <p:grpSp>
        <p:nvGrpSpPr>
          <p:cNvPr id="31" name="Group 30"/>
          <p:cNvGrpSpPr>
            <a:grpSpLocks noChangeAspect="1"/>
          </p:cNvGrpSpPr>
          <p:nvPr/>
        </p:nvGrpSpPr>
        <p:grpSpPr>
          <a:xfrm>
            <a:off x="9265022" y="1820546"/>
            <a:ext cx="2267018" cy="1511298"/>
            <a:chOff x="1219200" y="1295400"/>
            <a:chExt cx="7560000" cy="5040000"/>
          </a:xfrm>
        </p:grpSpPr>
        <p:sp>
          <p:nvSpPr>
            <p:cNvPr id="32" name="object 4"/>
            <p:cNvSpPr/>
            <p:nvPr/>
          </p:nvSpPr>
          <p:spPr>
            <a:xfrm>
              <a:off x="1219200" y="1295400"/>
              <a:ext cx="7560000" cy="5040000"/>
            </a:xfrm>
            <a:prstGeom prst="rect">
              <a:avLst/>
            </a:prstGeom>
            <a:blipFill>
              <a:blip r:embed="rId12" cstate="print"/>
              <a:stretch>
                <a:fillRect/>
              </a:stretch>
            </a:blipFill>
          </p:spPr>
          <p:txBody>
            <a:bodyPr wrap="square" lIns="0" tIns="0" rIns="0" bIns="0" rtlCol="0"/>
            <a:lstStyle/>
            <a:p>
              <a:endParaRPr dirty="0"/>
            </a:p>
          </p:txBody>
        </p:sp>
        <p:sp>
          <p:nvSpPr>
            <p:cNvPr id="33" name="TextBox 32"/>
            <p:cNvSpPr txBox="1"/>
            <p:nvPr/>
          </p:nvSpPr>
          <p:spPr>
            <a:xfrm>
              <a:off x="2599054" y="1633237"/>
              <a:ext cx="1080318" cy="359240"/>
            </a:xfrm>
            <a:prstGeom prst="rect">
              <a:avLst/>
            </a:prstGeom>
            <a:solidFill>
              <a:srgbClr val="00B0F0"/>
            </a:solidFill>
          </p:spPr>
          <p:txBody>
            <a:bodyPr wrap="square" rtlCol="0">
              <a:spAutoFit/>
            </a:bodyPr>
            <a:lstStyle/>
            <a:p>
              <a:pPr algn="ctr"/>
              <a:r>
                <a:rPr lang="en-AU" sz="100" b="1" dirty="0">
                  <a:solidFill>
                    <a:schemeClr val="bg1"/>
                  </a:solidFill>
                </a:rPr>
                <a:t>CROPSOLVED</a:t>
              </a:r>
              <a:endParaRPr lang="en-AU" sz="1200" b="1" dirty="0">
                <a:solidFill>
                  <a:schemeClr val="bg1"/>
                </a:solidFill>
              </a:endParaRPr>
            </a:p>
          </p:txBody>
        </p:sp>
      </p:grpSp>
      <p:sp>
        <p:nvSpPr>
          <p:cNvPr id="6" name="Rectangle 5"/>
          <p:cNvSpPr/>
          <p:nvPr/>
        </p:nvSpPr>
        <p:spPr>
          <a:xfrm>
            <a:off x="658978" y="3341316"/>
            <a:ext cx="2268000" cy="769441"/>
          </a:xfrm>
          <a:prstGeom prst="rect">
            <a:avLst/>
          </a:prstGeom>
        </p:spPr>
        <p:txBody>
          <a:bodyPr wrap="square">
            <a:spAutoFit/>
          </a:bodyPr>
          <a:lstStyle/>
          <a:p>
            <a:pPr algn="ctr"/>
            <a:r>
              <a:rPr lang="en-AU" sz="2400" dirty="0"/>
              <a:t>Crop Health</a:t>
            </a:r>
            <a:br>
              <a:rPr lang="en-AU" sz="2000" dirty="0"/>
            </a:br>
            <a:r>
              <a:rPr lang="en-AU" sz="1000" dirty="0"/>
              <a:t>Crop conditions in close to real-time mode and yield forecast</a:t>
            </a:r>
          </a:p>
        </p:txBody>
      </p:sp>
      <p:sp>
        <p:nvSpPr>
          <p:cNvPr id="34" name="Rectangle 33"/>
          <p:cNvSpPr/>
          <p:nvPr/>
        </p:nvSpPr>
        <p:spPr>
          <a:xfrm>
            <a:off x="4962000" y="3323287"/>
            <a:ext cx="2268000" cy="784830"/>
          </a:xfrm>
          <a:prstGeom prst="rect">
            <a:avLst/>
          </a:prstGeom>
        </p:spPr>
        <p:txBody>
          <a:bodyPr wrap="square">
            <a:spAutoFit/>
          </a:bodyPr>
          <a:lstStyle/>
          <a:p>
            <a:pPr algn="ctr"/>
            <a:r>
              <a:rPr lang="en-AU" sz="2400" dirty="0"/>
              <a:t>Operations</a:t>
            </a:r>
            <a:br>
              <a:rPr lang="en-AU" sz="2400" dirty="0"/>
            </a:br>
            <a:r>
              <a:rPr lang="en-AU" sz="1000" dirty="0"/>
              <a:t>Use Crop Health information to plan your Operations</a:t>
            </a:r>
            <a:endParaRPr lang="en-AU" sz="200" dirty="0"/>
          </a:p>
        </p:txBody>
      </p:sp>
      <p:sp>
        <p:nvSpPr>
          <p:cNvPr id="35" name="Rectangle 34"/>
          <p:cNvSpPr/>
          <p:nvPr/>
        </p:nvSpPr>
        <p:spPr>
          <a:xfrm>
            <a:off x="9264040" y="3312216"/>
            <a:ext cx="2268000" cy="769441"/>
          </a:xfrm>
          <a:prstGeom prst="rect">
            <a:avLst/>
          </a:prstGeom>
        </p:spPr>
        <p:txBody>
          <a:bodyPr wrap="square">
            <a:spAutoFit/>
          </a:bodyPr>
          <a:lstStyle/>
          <a:p>
            <a:pPr algn="ctr"/>
            <a:r>
              <a:rPr lang="en-AU" sz="2400" dirty="0"/>
              <a:t>Telematics</a:t>
            </a:r>
            <a:br>
              <a:rPr lang="en-AU" sz="2400" dirty="0"/>
            </a:br>
            <a:r>
              <a:rPr lang="en-AU" sz="1000" dirty="0"/>
              <a:t>Perform your planned Operations in the most efficient way</a:t>
            </a:r>
          </a:p>
        </p:txBody>
      </p:sp>
      <p:sp>
        <p:nvSpPr>
          <p:cNvPr id="3" name="TextBox 2"/>
          <p:cNvSpPr txBox="1"/>
          <p:nvPr/>
        </p:nvSpPr>
        <p:spPr>
          <a:xfrm>
            <a:off x="708641" y="4116887"/>
            <a:ext cx="5103366" cy="369332"/>
          </a:xfrm>
          <a:prstGeom prst="rect">
            <a:avLst/>
          </a:prstGeom>
          <a:noFill/>
        </p:spPr>
        <p:txBody>
          <a:bodyPr wrap="square" rtlCol="0">
            <a:spAutoFit/>
          </a:bodyPr>
          <a:lstStyle/>
          <a:p>
            <a:r>
              <a:rPr lang="en-AU" dirty="0">
                <a:solidFill>
                  <a:srgbClr val="00B0F0"/>
                </a:solidFill>
              </a:rPr>
              <a:t>Global monitor over 24 million acres in 40 Countries</a:t>
            </a:r>
          </a:p>
        </p:txBody>
      </p:sp>
      <p:sp>
        <p:nvSpPr>
          <p:cNvPr id="28" name="TextBox 27"/>
          <p:cNvSpPr txBox="1"/>
          <p:nvPr/>
        </p:nvSpPr>
        <p:spPr>
          <a:xfrm>
            <a:off x="7222169" y="4107784"/>
            <a:ext cx="2280818" cy="369332"/>
          </a:xfrm>
          <a:prstGeom prst="rect">
            <a:avLst/>
          </a:prstGeom>
          <a:noFill/>
        </p:spPr>
        <p:txBody>
          <a:bodyPr wrap="square" rtlCol="0">
            <a:spAutoFit/>
          </a:bodyPr>
          <a:lstStyle/>
          <a:p>
            <a:r>
              <a:rPr lang="en-AU" dirty="0">
                <a:solidFill>
                  <a:srgbClr val="00B0F0"/>
                </a:solidFill>
              </a:rPr>
              <a:t>Key Global Customers</a:t>
            </a:r>
          </a:p>
        </p:txBody>
      </p:sp>
    </p:spTree>
    <p:extLst>
      <p:ext uri="{BB962C8B-B14F-4D97-AF65-F5344CB8AC3E}">
        <p14:creationId xmlns:p14="http://schemas.microsoft.com/office/powerpoint/2010/main" val="306509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4" grpId="0"/>
      <p:bldP spid="35" grpId="0"/>
      <p:bldP spid="3"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4000" dirty="0">
                <a:latin typeface="+mn-lt"/>
              </a:rPr>
              <a:t>Digital Ready App</a:t>
            </a:r>
            <a:br>
              <a:rPr lang="en-AU" sz="4000" dirty="0">
                <a:latin typeface="+mn-lt"/>
              </a:rPr>
            </a:br>
            <a:r>
              <a:rPr lang="en-AU" sz="2800" dirty="0">
                <a:solidFill>
                  <a:srgbClr val="00B0F0"/>
                </a:solidFill>
                <a:latin typeface="+mn-lt"/>
              </a:rPr>
              <a:t>Access field-to-field information anywhere on any device</a:t>
            </a:r>
            <a:endParaRPr lang="en-AU" sz="4400" dirty="0">
              <a:latin typeface="+mn-lt"/>
            </a:endParaRPr>
          </a:p>
        </p:txBody>
      </p:sp>
      <p:pic>
        <p:nvPicPr>
          <p:cNvPr id="28" name="Picture 2" descr="https://latifundist.com/storage/tilda/project8102/page1914021/598b27e2a8204b69b16e044f1940332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7912" y="1690688"/>
            <a:ext cx="8736176" cy="4680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559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4000" dirty="0">
                <a:latin typeface="+mn-lt"/>
              </a:rPr>
              <a:t>Key Features</a:t>
            </a:r>
            <a:br>
              <a:rPr lang="en-AU" sz="4000" dirty="0">
                <a:latin typeface="+mn-lt"/>
              </a:rPr>
            </a:br>
            <a:r>
              <a:rPr lang="en-AU" sz="2800" dirty="0">
                <a:solidFill>
                  <a:srgbClr val="00B0F0"/>
                </a:solidFill>
                <a:latin typeface="+mn-lt"/>
              </a:rPr>
              <a:t>Extended Information About Crop Health for Each Field in One Place</a:t>
            </a:r>
            <a:endParaRPr lang="en-AU" sz="4400" dirty="0">
              <a:latin typeface="+mn-lt"/>
            </a:endParaRPr>
          </a:p>
        </p:txBody>
      </p:sp>
      <p:pic>
        <p:nvPicPr>
          <p:cNvPr id="3" name="Picture 2"/>
          <p:cNvPicPr>
            <a:picLocks noChangeAspect="1"/>
          </p:cNvPicPr>
          <p:nvPr/>
        </p:nvPicPr>
        <p:blipFill rotWithShape="1">
          <a:blip r:embed="rId2"/>
          <a:srcRect l="-908" r="482" b="50000"/>
          <a:stretch/>
        </p:blipFill>
        <p:spPr>
          <a:xfrm>
            <a:off x="2011460" y="1690688"/>
            <a:ext cx="8426678" cy="1371600"/>
          </a:xfrm>
          <a:prstGeom prst="rect">
            <a:avLst/>
          </a:prstGeom>
        </p:spPr>
      </p:pic>
      <p:pic>
        <p:nvPicPr>
          <p:cNvPr id="4" name="Picture 3"/>
          <p:cNvPicPr>
            <a:picLocks noChangeAspect="1"/>
          </p:cNvPicPr>
          <p:nvPr/>
        </p:nvPicPr>
        <p:blipFill rotWithShape="1">
          <a:blip r:embed="rId2"/>
          <a:srcRect l="353" t="52778"/>
          <a:stretch/>
        </p:blipFill>
        <p:spPr>
          <a:xfrm>
            <a:off x="2011460" y="3976688"/>
            <a:ext cx="8361364" cy="1295400"/>
          </a:xfrm>
          <a:prstGeom prst="rect">
            <a:avLst/>
          </a:prstGeom>
        </p:spPr>
      </p:pic>
      <p:graphicFrame>
        <p:nvGraphicFramePr>
          <p:cNvPr id="5" name="Table 4"/>
          <p:cNvGraphicFramePr>
            <a:graphicFrameLocks noGrp="1"/>
          </p:cNvGraphicFramePr>
          <p:nvPr>
            <p:extLst/>
          </p:nvPr>
        </p:nvGraphicFramePr>
        <p:xfrm>
          <a:off x="2076774" y="3065552"/>
          <a:ext cx="8361365" cy="777240"/>
        </p:xfrm>
        <a:graphic>
          <a:graphicData uri="http://schemas.openxmlformats.org/drawingml/2006/table">
            <a:tbl>
              <a:tblPr firstRow="1" bandRow="1">
                <a:tableStyleId>{BC89EF96-8CEA-46FF-86C4-4CE0E7609802}</a:tableStyleId>
              </a:tblPr>
              <a:tblGrid>
                <a:gridCol w="1672273">
                  <a:extLst>
                    <a:ext uri="{9D8B030D-6E8A-4147-A177-3AD203B41FA5}">
                      <a16:colId xmlns:a16="http://schemas.microsoft.com/office/drawing/2014/main" val="20000"/>
                    </a:ext>
                  </a:extLst>
                </a:gridCol>
                <a:gridCol w="1672273">
                  <a:extLst>
                    <a:ext uri="{9D8B030D-6E8A-4147-A177-3AD203B41FA5}">
                      <a16:colId xmlns:a16="http://schemas.microsoft.com/office/drawing/2014/main" val="20001"/>
                    </a:ext>
                  </a:extLst>
                </a:gridCol>
                <a:gridCol w="1672273">
                  <a:extLst>
                    <a:ext uri="{9D8B030D-6E8A-4147-A177-3AD203B41FA5}">
                      <a16:colId xmlns:a16="http://schemas.microsoft.com/office/drawing/2014/main" val="20002"/>
                    </a:ext>
                  </a:extLst>
                </a:gridCol>
                <a:gridCol w="1672273">
                  <a:extLst>
                    <a:ext uri="{9D8B030D-6E8A-4147-A177-3AD203B41FA5}">
                      <a16:colId xmlns:a16="http://schemas.microsoft.com/office/drawing/2014/main" val="20003"/>
                    </a:ext>
                  </a:extLst>
                </a:gridCol>
                <a:gridCol w="1672273">
                  <a:extLst>
                    <a:ext uri="{9D8B030D-6E8A-4147-A177-3AD203B41FA5}">
                      <a16:colId xmlns:a16="http://schemas.microsoft.com/office/drawing/2014/main" val="20004"/>
                    </a:ext>
                  </a:extLst>
                </a:gridCol>
              </a:tblGrid>
              <a:tr h="370840">
                <a:tc>
                  <a:txBody>
                    <a:bodyPr/>
                    <a:lstStyle/>
                    <a:p>
                      <a:pPr marL="0" indent="0">
                        <a:buFont typeface="Arial" panose="020B0604020202020204" pitchFamily="34" charset="0"/>
                        <a:buNone/>
                      </a:pPr>
                      <a:r>
                        <a:rPr lang="en-AU" sz="900" kern="1200" dirty="0">
                          <a:effectLst/>
                        </a:rPr>
                        <a:t>Field</a:t>
                      </a:r>
                      <a:r>
                        <a:rPr lang="en-AU" sz="900" kern="1200" baseline="0" dirty="0">
                          <a:effectLst/>
                        </a:rPr>
                        <a:t> history</a:t>
                      </a:r>
                    </a:p>
                    <a:p>
                      <a:pPr marL="0" indent="0">
                        <a:buFont typeface="Arial" panose="020B0604020202020204" pitchFamily="34" charset="0"/>
                        <a:buNone/>
                      </a:pPr>
                      <a:r>
                        <a:rPr lang="en-AU" sz="900" b="0" kern="1200" dirty="0">
                          <a:effectLst/>
                        </a:rPr>
                        <a:t>Vegetation, precipitation, soil moisture and weather history for up to 10 years</a:t>
                      </a:r>
                      <a:endParaRPr lang="en-AU" sz="500" b="0" dirty="0"/>
                    </a:p>
                  </a:txBody>
                  <a:tcPr/>
                </a:tc>
                <a:tc>
                  <a:txBody>
                    <a:bodyPr/>
                    <a:lstStyle/>
                    <a:p>
                      <a:r>
                        <a:rPr lang="en-AU" sz="900" dirty="0"/>
                        <a:t>Alerts</a:t>
                      </a:r>
                    </a:p>
                    <a:p>
                      <a:r>
                        <a:rPr lang="en-AU" sz="900" b="0" dirty="0"/>
                        <a:t>Weather,</a:t>
                      </a:r>
                      <a:r>
                        <a:rPr lang="en-AU" sz="900" b="0" baseline="0" dirty="0"/>
                        <a:t> vegetation and forecast alerts</a:t>
                      </a:r>
                      <a:endParaRPr lang="en-AU" sz="900" b="0" dirty="0"/>
                    </a:p>
                  </a:txBody>
                  <a:tcPr/>
                </a:tc>
                <a:tc>
                  <a:txBody>
                    <a:bodyPr/>
                    <a:lstStyle/>
                    <a:p>
                      <a:r>
                        <a:rPr lang="en-AU" sz="900" dirty="0"/>
                        <a:t>Vegetation map</a:t>
                      </a:r>
                    </a:p>
                    <a:p>
                      <a:r>
                        <a:rPr lang="en-AU" sz="900" b="0" dirty="0"/>
                        <a:t>Vegetation map of all your fields</a:t>
                      </a:r>
                    </a:p>
                  </a:txBody>
                  <a:tcPr/>
                </a:tc>
                <a:tc>
                  <a:txBody>
                    <a:bodyPr/>
                    <a:lstStyle/>
                    <a:p>
                      <a:r>
                        <a:rPr lang="en-AU" sz="900" dirty="0"/>
                        <a:t>Precise weather</a:t>
                      </a:r>
                    </a:p>
                    <a:p>
                      <a:r>
                        <a:rPr lang="en-AU" sz="900" b="0" dirty="0"/>
                        <a:t>Precise</a:t>
                      </a:r>
                      <a:r>
                        <a:rPr lang="en-AU" sz="900" b="0" baseline="0" dirty="0"/>
                        <a:t> weather and weather forecast for each individual field is updated hourly and available for the week ahead</a:t>
                      </a:r>
                      <a:endParaRPr lang="en-AU" sz="900" b="0" dirty="0"/>
                    </a:p>
                  </a:txBody>
                  <a:tcPr/>
                </a:tc>
                <a:tc>
                  <a:txBody>
                    <a:bodyPr/>
                    <a:lstStyle/>
                    <a:p>
                      <a:r>
                        <a:rPr lang="en-AU" sz="900" dirty="0"/>
                        <a:t>Soil Moisture</a:t>
                      </a:r>
                    </a:p>
                    <a:p>
                      <a:r>
                        <a:rPr lang="en-AU" sz="900" b="0" baseline="0" dirty="0"/>
                        <a:t>Soil moisture on different depth layers</a:t>
                      </a:r>
                    </a:p>
                  </a:txBody>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extLst/>
          </p:nvPr>
        </p:nvGraphicFramePr>
        <p:xfrm>
          <a:off x="2076774" y="5399057"/>
          <a:ext cx="8361365" cy="640080"/>
        </p:xfrm>
        <a:graphic>
          <a:graphicData uri="http://schemas.openxmlformats.org/drawingml/2006/table">
            <a:tbl>
              <a:tblPr firstRow="1" bandRow="1">
                <a:tableStyleId>{BC89EF96-8CEA-46FF-86C4-4CE0E7609802}</a:tableStyleId>
              </a:tblPr>
              <a:tblGrid>
                <a:gridCol w="1672273">
                  <a:extLst>
                    <a:ext uri="{9D8B030D-6E8A-4147-A177-3AD203B41FA5}">
                      <a16:colId xmlns:a16="http://schemas.microsoft.com/office/drawing/2014/main" val="20000"/>
                    </a:ext>
                  </a:extLst>
                </a:gridCol>
                <a:gridCol w="1672273">
                  <a:extLst>
                    <a:ext uri="{9D8B030D-6E8A-4147-A177-3AD203B41FA5}">
                      <a16:colId xmlns:a16="http://schemas.microsoft.com/office/drawing/2014/main" val="20001"/>
                    </a:ext>
                  </a:extLst>
                </a:gridCol>
                <a:gridCol w="1672273">
                  <a:extLst>
                    <a:ext uri="{9D8B030D-6E8A-4147-A177-3AD203B41FA5}">
                      <a16:colId xmlns:a16="http://schemas.microsoft.com/office/drawing/2014/main" val="20002"/>
                    </a:ext>
                  </a:extLst>
                </a:gridCol>
                <a:gridCol w="1672273">
                  <a:extLst>
                    <a:ext uri="{9D8B030D-6E8A-4147-A177-3AD203B41FA5}">
                      <a16:colId xmlns:a16="http://schemas.microsoft.com/office/drawing/2014/main" val="20003"/>
                    </a:ext>
                  </a:extLst>
                </a:gridCol>
                <a:gridCol w="1672273">
                  <a:extLst>
                    <a:ext uri="{9D8B030D-6E8A-4147-A177-3AD203B41FA5}">
                      <a16:colId xmlns:a16="http://schemas.microsoft.com/office/drawing/2014/main" val="20004"/>
                    </a:ext>
                  </a:extLst>
                </a:gridCol>
              </a:tblGrid>
              <a:tr h="370840">
                <a:tc>
                  <a:txBody>
                    <a:bodyPr/>
                    <a:lstStyle/>
                    <a:p>
                      <a:pPr marL="0" indent="0">
                        <a:buFont typeface="Arial" panose="020B0604020202020204" pitchFamily="34" charset="0"/>
                        <a:buNone/>
                      </a:pPr>
                      <a:r>
                        <a:rPr lang="en-AU" sz="900" kern="1200" dirty="0">
                          <a:effectLst/>
                        </a:rPr>
                        <a:t>Report</a:t>
                      </a:r>
                      <a:endParaRPr lang="en-AU" sz="900" kern="1200" baseline="0" dirty="0">
                        <a:effectLst/>
                      </a:endParaRPr>
                    </a:p>
                    <a:p>
                      <a:pPr marL="0" indent="0">
                        <a:buFont typeface="Arial" panose="020B0604020202020204" pitchFamily="34" charset="0"/>
                        <a:buNone/>
                      </a:pPr>
                      <a:r>
                        <a:rPr lang="en-AU" sz="900" b="0" kern="1200" dirty="0">
                          <a:effectLst/>
                        </a:rPr>
                        <a:t>Productivity, vegetation,</a:t>
                      </a:r>
                      <a:r>
                        <a:rPr lang="en-AU" sz="900" b="0" kern="1200" baseline="0" dirty="0">
                          <a:effectLst/>
                        </a:rPr>
                        <a:t> scouting, slopes and other reports</a:t>
                      </a:r>
                      <a:endParaRPr lang="en-AU" sz="500" b="0" dirty="0"/>
                    </a:p>
                  </a:txBody>
                  <a:tcPr/>
                </a:tc>
                <a:tc>
                  <a:txBody>
                    <a:bodyPr/>
                    <a:lstStyle/>
                    <a:p>
                      <a:r>
                        <a:rPr lang="en-AU" sz="900" dirty="0"/>
                        <a:t>N-deficit</a:t>
                      </a:r>
                    </a:p>
                    <a:p>
                      <a:r>
                        <a:rPr lang="en-AU" sz="900" b="0" dirty="0"/>
                        <a:t>N-deficit control for each field and each part</a:t>
                      </a:r>
                      <a:r>
                        <a:rPr lang="en-AU" sz="900" b="0" baseline="0" dirty="0"/>
                        <a:t> of the field</a:t>
                      </a:r>
                      <a:endParaRPr lang="en-AU" sz="900" b="0" dirty="0"/>
                    </a:p>
                  </a:txBody>
                  <a:tcPr/>
                </a:tc>
                <a:tc>
                  <a:txBody>
                    <a:bodyPr/>
                    <a:lstStyle/>
                    <a:p>
                      <a:r>
                        <a:rPr lang="en-AU" sz="900" dirty="0"/>
                        <a:t>Scouting</a:t>
                      </a:r>
                    </a:p>
                    <a:p>
                      <a:r>
                        <a:rPr lang="en-AU" sz="900" b="0" baseline="0" dirty="0"/>
                        <a:t>Focus your attention directly to problem areas on fields</a:t>
                      </a:r>
                      <a:endParaRPr lang="en-AU" sz="900" b="0" dirty="0"/>
                    </a:p>
                  </a:txBody>
                  <a:tcPr/>
                </a:tc>
                <a:tc>
                  <a:txBody>
                    <a:bodyPr/>
                    <a:lstStyle/>
                    <a:p>
                      <a:r>
                        <a:rPr lang="en-AU" sz="900" dirty="0"/>
                        <a:t>Soil Tests</a:t>
                      </a:r>
                    </a:p>
                    <a:p>
                      <a:r>
                        <a:rPr lang="en-AU" sz="900" b="0" dirty="0"/>
                        <a:t>Soil</a:t>
                      </a:r>
                      <a:r>
                        <a:rPr lang="en-AU" sz="900" b="0" baseline="0" dirty="0"/>
                        <a:t> tests of all your fields in a map</a:t>
                      </a:r>
                      <a:endParaRPr lang="en-AU" sz="900" b="0" dirty="0"/>
                    </a:p>
                  </a:txBody>
                  <a:tcPr/>
                </a:tc>
                <a:tc>
                  <a:txBody>
                    <a:bodyPr/>
                    <a:lstStyle/>
                    <a:p>
                      <a:r>
                        <a:rPr lang="en-AU" sz="900" dirty="0"/>
                        <a:t>Harvest forecast</a:t>
                      </a:r>
                    </a:p>
                    <a:p>
                      <a:r>
                        <a:rPr lang="en-AU" sz="900" b="0" baseline="0" dirty="0"/>
                        <a:t>Forecast starting from the fourth week of active vegetation</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671578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4000" dirty="0">
                <a:latin typeface="+mn-lt"/>
              </a:rPr>
              <a:t>Digital Agriculture For Pacific</a:t>
            </a:r>
            <a:br>
              <a:rPr lang="en-AU" sz="4000" dirty="0">
                <a:latin typeface="+mn-lt"/>
              </a:rPr>
            </a:br>
            <a:r>
              <a:rPr lang="en-AU" sz="2800" dirty="0">
                <a:solidFill>
                  <a:srgbClr val="00B0F0"/>
                </a:solidFill>
                <a:latin typeface="+mn-lt"/>
              </a:rPr>
              <a:t>Solved Operations Centre</a:t>
            </a:r>
            <a:endParaRPr lang="en-AU" sz="4400" dirty="0">
              <a:latin typeface="+mn-lt"/>
            </a:endParaRPr>
          </a:p>
        </p:txBody>
      </p:sp>
      <p:sp>
        <p:nvSpPr>
          <p:cNvPr id="28" name="Text Placeholder 1"/>
          <p:cNvSpPr txBox="1">
            <a:spLocks/>
          </p:cNvSpPr>
          <p:nvPr/>
        </p:nvSpPr>
        <p:spPr>
          <a:xfrm>
            <a:off x="710988" y="6344877"/>
            <a:ext cx="10770023" cy="44270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Tx/>
              <a:buNone/>
              <a:defRPr sz="9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900" kern="1200">
                <a:solidFill>
                  <a:schemeClr val="tx2"/>
                </a:solidFill>
                <a:latin typeface="+mn-lt"/>
                <a:ea typeface="+mn-ea"/>
                <a:cs typeface="+mn-cs"/>
              </a:defRPr>
            </a:lvl2pPr>
            <a:lvl3pPr marL="216000" indent="-216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900" kern="1200">
                <a:solidFill>
                  <a:schemeClr val="tx2"/>
                </a:solidFill>
                <a:latin typeface="+mn-lt"/>
                <a:ea typeface="+mn-ea"/>
                <a:cs typeface="+mn-cs"/>
              </a:defRPr>
            </a:lvl3pPr>
            <a:lvl4pPr marL="360000" indent="-144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900" kern="1200">
                <a:solidFill>
                  <a:schemeClr val="tx2"/>
                </a:solidFill>
                <a:latin typeface="+mn-lt"/>
                <a:ea typeface="+mn-ea"/>
                <a:cs typeface="+mn-cs"/>
              </a:defRPr>
            </a:lvl4pPr>
            <a:lvl5pPr marL="576000" indent="-216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900" kern="1200" baseline="0">
                <a:solidFill>
                  <a:schemeClr val="tx2"/>
                </a:solidFill>
                <a:latin typeface="+mn-lt"/>
                <a:ea typeface="+mn-ea"/>
                <a:cs typeface="+mn-cs"/>
              </a:defRPr>
            </a:lvl5pPr>
            <a:lvl6pPr marL="1098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900" kern="1200">
                <a:solidFill>
                  <a:schemeClr val="tx2"/>
                </a:solidFill>
                <a:latin typeface="+mn-lt"/>
                <a:ea typeface="+mn-ea"/>
                <a:cs typeface="+mn-cs"/>
              </a:defRPr>
            </a:lvl6pPr>
            <a:lvl7pPr marL="13716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900" kern="1200">
                <a:solidFill>
                  <a:schemeClr val="tx2"/>
                </a:solidFill>
                <a:latin typeface="+mn-lt"/>
                <a:ea typeface="+mn-ea"/>
                <a:cs typeface="+mn-cs"/>
              </a:defRPr>
            </a:lvl7pPr>
            <a:lvl8pPr marL="1645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9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sz="1050" b="0" dirty="0">
                <a:solidFill>
                  <a:schemeClr val="tx1"/>
                </a:solidFill>
              </a:rPr>
              <a:t>Using Digital Agriculture, Pacific can be a Global example on how to build an economically viable and sustainable agricultural enterprise. By leveraging a Digital Agriculture Platform (DAP) that facilitates remote monitoring of agricultural land and enables its users to efficiently plan and carry out agricultural operations, Pacific will become the South Pacific’s benchmark.</a:t>
            </a:r>
          </a:p>
        </p:txBody>
      </p:sp>
      <p:graphicFrame>
        <p:nvGraphicFramePr>
          <p:cNvPr id="29" name="Diagram 28"/>
          <p:cNvGraphicFramePr/>
          <p:nvPr>
            <p:extLst/>
          </p:nvPr>
        </p:nvGraphicFramePr>
        <p:xfrm>
          <a:off x="2892213" y="163673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0" name="Group 29"/>
          <p:cNvGrpSpPr/>
          <p:nvPr/>
        </p:nvGrpSpPr>
        <p:grpSpPr>
          <a:xfrm>
            <a:off x="7809254" y="1732910"/>
            <a:ext cx="2288828" cy="2002935"/>
            <a:chOff x="6475586" y="1598380"/>
            <a:chExt cx="2288828" cy="2002935"/>
          </a:xfrm>
        </p:grpSpPr>
        <p:pic>
          <p:nvPicPr>
            <p:cNvPr id="36" name="Picture 35"/>
            <p:cNvPicPr>
              <a:picLocks noChangeAspect="1"/>
            </p:cNvPicPr>
            <p:nvPr/>
          </p:nvPicPr>
          <p:blipFill rotWithShape="1">
            <a:blip r:embed="rId7"/>
            <a:srcRect l="27408" b="94655"/>
            <a:stretch/>
          </p:blipFill>
          <p:spPr>
            <a:xfrm>
              <a:off x="7094269" y="1598380"/>
              <a:ext cx="1670145" cy="107887"/>
            </a:xfrm>
            <a:prstGeom prst="rect">
              <a:avLst/>
            </a:prstGeom>
          </p:spPr>
        </p:pic>
        <p:pic>
          <p:nvPicPr>
            <p:cNvPr id="37" name="Picture 36"/>
            <p:cNvPicPr>
              <a:picLocks noChangeAspect="1"/>
            </p:cNvPicPr>
            <p:nvPr/>
          </p:nvPicPr>
          <p:blipFill rotWithShape="1">
            <a:blip r:embed="rId7"/>
            <a:srcRect l="517" t="5950"/>
            <a:stretch/>
          </p:blipFill>
          <p:spPr>
            <a:xfrm>
              <a:off x="6475586" y="1702782"/>
              <a:ext cx="2288828" cy="1898533"/>
            </a:xfrm>
            <a:prstGeom prst="rect">
              <a:avLst/>
            </a:prstGeom>
          </p:spPr>
        </p:pic>
      </p:grpSp>
      <p:sp>
        <p:nvSpPr>
          <p:cNvPr id="38" name="TextBox 37"/>
          <p:cNvSpPr txBox="1"/>
          <p:nvPr/>
        </p:nvSpPr>
        <p:spPr>
          <a:xfrm>
            <a:off x="7854506" y="1501132"/>
            <a:ext cx="2209800" cy="228600"/>
          </a:xfrm>
          <a:prstGeom prst="rect">
            <a:avLst/>
          </a:prstGeom>
          <a:noFill/>
        </p:spPr>
        <p:txBody>
          <a:bodyPr wrap="square" lIns="54000" tIns="54000" rIns="54000" bIns="54000" rtlCol="0">
            <a:noAutofit/>
          </a:bodyPr>
          <a:lstStyle/>
          <a:p>
            <a:pPr algn="ctr"/>
            <a:r>
              <a:rPr lang="en-AU" sz="900" b="1" dirty="0">
                <a:latin typeface="Arial" pitchFamily="34" charset="0"/>
                <a:cs typeface="Arial" pitchFamily="34" charset="0"/>
              </a:rPr>
              <a:t>Solved Operations Centre</a:t>
            </a:r>
          </a:p>
        </p:txBody>
      </p:sp>
      <p:sp>
        <p:nvSpPr>
          <p:cNvPr id="39" name="Right Arrow 38"/>
          <p:cNvSpPr/>
          <p:nvPr/>
        </p:nvSpPr>
        <p:spPr>
          <a:xfrm rot="19721232">
            <a:off x="7091128" y="3298371"/>
            <a:ext cx="609600" cy="228600"/>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AU" dirty="0"/>
          </a:p>
        </p:txBody>
      </p:sp>
      <p:sp>
        <p:nvSpPr>
          <p:cNvPr id="40" name="object 4"/>
          <p:cNvSpPr>
            <a:spLocks noChangeAspect="1"/>
          </p:cNvSpPr>
          <p:nvPr/>
        </p:nvSpPr>
        <p:spPr>
          <a:xfrm flipH="1">
            <a:off x="8501730" y="4240467"/>
            <a:ext cx="1512000" cy="906182"/>
          </a:xfrm>
          <a:prstGeom prst="rect">
            <a:avLst/>
          </a:prstGeom>
          <a:blipFill>
            <a:blip r:embed="rId8" cstate="print"/>
            <a:stretch>
              <a:fillRect/>
            </a:stretch>
          </a:blipFill>
        </p:spPr>
        <p:txBody>
          <a:bodyPr wrap="square" lIns="0" tIns="0" rIns="0" bIns="0" rtlCol="0"/>
          <a:lstStyle/>
          <a:p>
            <a:endParaRPr dirty="0"/>
          </a:p>
        </p:txBody>
      </p:sp>
      <p:sp>
        <p:nvSpPr>
          <p:cNvPr id="41" name="object 4"/>
          <p:cNvSpPr>
            <a:spLocks noChangeAspect="1"/>
          </p:cNvSpPr>
          <p:nvPr/>
        </p:nvSpPr>
        <p:spPr>
          <a:xfrm>
            <a:off x="8514634" y="5197782"/>
            <a:ext cx="1512000" cy="1005899"/>
          </a:xfrm>
          <a:prstGeom prst="rect">
            <a:avLst/>
          </a:prstGeom>
          <a:blipFill>
            <a:blip r:embed="rId9" cstate="print"/>
            <a:stretch>
              <a:fillRect/>
            </a:stretch>
          </a:blipFill>
        </p:spPr>
        <p:txBody>
          <a:bodyPr wrap="square" lIns="0" tIns="0" rIns="0" bIns="0" rtlCol="0"/>
          <a:lstStyle/>
          <a:p>
            <a:endParaRPr dirty="0"/>
          </a:p>
        </p:txBody>
      </p:sp>
      <p:sp>
        <p:nvSpPr>
          <p:cNvPr id="42" name="Rounded Rectangle 41"/>
          <p:cNvSpPr/>
          <p:nvPr/>
        </p:nvSpPr>
        <p:spPr>
          <a:xfrm>
            <a:off x="8278590" y="4000631"/>
            <a:ext cx="1958280" cy="2269076"/>
          </a:xfrm>
          <a:prstGeom prst="roundRect">
            <a:avLst/>
          </a:prstGeom>
          <a:noFill/>
          <a:ln w="317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t" anchorCtr="0"/>
          <a:lstStyle/>
          <a:p>
            <a:pPr algn="ctr"/>
            <a:endParaRPr lang="en-AU" b="1" dirty="0">
              <a:solidFill>
                <a:schemeClr val="tx1"/>
              </a:solidFill>
            </a:endParaRPr>
          </a:p>
        </p:txBody>
      </p:sp>
      <p:sp>
        <p:nvSpPr>
          <p:cNvPr id="43" name="TextBox 42"/>
          <p:cNvSpPr txBox="1"/>
          <p:nvPr/>
        </p:nvSpPr>
        <p:spPr>
          <a:xfrm>
            <a:off x="8152830" y="4000631"/>
            <a:ext cx="2209800" cy="228600"/>
          </a:xfrm>
          <a:prstGeom prst="rect">
            <a:avLst/>
          </a:prstGeom>
          <a:noFill/>
        </p:spPr>
        <p:txBody>
          <a:bodyPr wrap="square" lIns="54000" tIns="54000" rIns="54000" bIns="54000" rtlCol="0">
            <a:noAutofit/>
          </a:bodyPr>
          <a:lstStyle/>
          <a:p>
            <a:pPr algn="ctr"/>
            <a:r>
              <a:rPr lang="en-AU" sz="900" b="1" dirty="0"/>
              <a:t>Drip Irrigation</a:t>
            </a:r>
          </a:p>
        </p:txBody>
      </p:sp>
      <p:sp>
        <p:nvSpPr>
          <p:cNvPr id="44" name="Right Arrow 43"/>
          <p:cNvSpPr/>
          <p:nvPr/>
        </p:nvSpPr>
        <p:spPr>
          <a:xfrm rot="1467435">
            <a:off x="7945941" y="5104022"/>
            <a:ext cx="324000" cy="1800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AU" dirty="0"/>
          </a:p>
        </p:txBody>
      </p:sp>
      <p:pic>
        <p:nvPicPr>
          <p:cNvPr id="45" name="Picture 44"/>
          <p:cNvPicPr>
            <a:picLocks noChangeAspect="1"/>
          </p:cNvPicPr>
          <p:nvPr/>
        </p:nvPicPr>
        <p:blipFill>
          <a:blip r:embed="rId10"/>
          <a:stretch>
            <a:fillRect/>
          </a:stretch>
        </p:blipFill>
        <p:spPr>
          <a:xfrm>
            <a:off x="1547527" y="4216106"/>
            <a:ext cx="1997938" cy="1024109"/>
          </a:xfrm>
          <a:prstGeom prst="rect">
            <a:avLst/>
          </a:prstGeom>
        </p:spPr>
      </p:pic>
      <p:pic>
        <p:nvPicPr>
          <p:cNvPr id="46" name="Picture 45"/>
          <p:cNvPicPr>
            <a:picLocks noChangeAspect="1"/>
          </p:cNvPicPr>
          <p:nvPr/>
        </p:nvPicPr>
        <p:blipFill>
          <a:blip r:embed="rId11"/>
          <a:stretch>
            <a:fillRect/>
          </a:stretch>
        </p:blipFill>
        <p:spPr>
          <a:xfrm>
            <a:off x="1651133" y="5079310"/>
            <a:ext cx="1778131" cy="1003082"/>
          </a:xfrm>
          <a:prstGeom prst="rect">
            <a:avLst/>
          </a:prstGeom>
        </p:spPr>
      </p:pic>
      <p:sp>
        <p:nvSpPr>
          <p:cNvPr id="47" name="Rounded Rectangle 46"/>
          <p:cNvSpPr/>
          <p:nvPr/>
        </p:nvSpPr>
        <p:spPr>
          <a:xfrm>
            <a:off x="1520613" y="4012111"/>
            <a:ext cx="2084040" cy="2269076"/>
          </a:xfrm>
          <a:prstGeom prst="roundRect">
            <a:avLst/>
          </a:prstGeom>
          <a:noFill/>
          <a:ln w="317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t" anchorCtr="0"/>
          <a:lstStyle/>
          <a:p>
            <a:pPr algn="ctr"/>
            <a:endParaRPr lang="en-AU" b="1" dirty="0">
              <a:solidFill>
                <a:schemeClr val="tx1"/>
              </a:solidFill>
            </a:endParaRPr>
          </a:p>
        </p:txBody>
      </p:sp>
      <p:sp>
        <p:nvSpPr>
          <p:cNvPr id="48" name="TextBox 47"/>
          <p:cNvSpPr txBox="1"/>
          <p:nvPr/>
        </p:nvSpPr>
        <p:spPr>
          <a:xfrm>
            <a:off x="1457733" y="4001385"/>
            <a:ext cx="2209800" cy="228600"/>
          </a:xfrm>
          <a:prstGeom prst="rect">
            <a:avLst/>
          </a:prstGeom>
          <a:noFill/>
        </p:spPr>
        <p:txBody>
          <a:bodyPr wrap="square" lIns="54000" tIns="54000" rIns="54000" bIns="54000" rtlCol="0">
            <a:noAutofit/>
          </a:bodyPr>
          <a:lstStyle/>
          <a:p>
            <a:pPr algn="ctr"/>
            <a:r>
              <a:rPr lang="en-AU" sz="900" b="1" dirty="0"/>
              <a:t>Agriculture Best Practices</a:t>
            </a:r>
          </a:p>
        </p:txBody>
      </p:sp>
      <p:sp>
        <p:nvSpPr>
          <p:cNvPr id="49" name="Right Arrow 48"/>
          <p:cNvSpPr/>
          <p:nvPr/>
        </p:nvSpPr>
        <p:spPr>
          <a:xfrm rot="8383968">
            <a:off x="3640412" y="5277404"/>
            <a:ext cx="324000" cy="1800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AU" dirty="0"/>
          </a:p>
        </p:txBody>
      </p:sp>
      <p:sp>
        <p:nvSpPr>
          <p:cNvPr id="50" name="Right Arrow 49"/>
          <p:cNvSpPr/>
          <p:nvPr/>
        </p:nvSpPr>
        <p:spPr>
          <a:xfrm rot="10800000">
            <a:off x="4864734" y="2297130"/>
            <a:ext cx="324000" cy="1800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AU" dirty="0"/>
          </a:p>
        </p:txBody>
      </p:sp>
      <p:sp>
        <p:nvSpPr>
          <p:cNvPr id="51" name="Rounded Rectangle 50"/>
          <p:cNvSpPr/>
          <p:nvPr/>
        </p:nvSpPr>
        <p:spPr>
          <a:xfrm>
            <a:off x="2347507" y="1543839"/>
            <a:ext cx="2423709" cy="1750975"/>
          </a:xfrm>
          <a:prstGeom prst="roundRect">
            <a:avLst/>
          </a:prstGeom>
          <a:noFill/>
          <a:ln w="317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t" anchorCtr="0"/>
          <a:lstStyle/>
          <a:p>
            <a:pPr marL="285750" indent="-285750">
              <a:buFont typeface="Arial" panose="020B0604020202020204" pitchFamily="34" charset="0"/>
              <a:buChar char="•"/>
            </a:pPr>
            <a:endParaRPr lang="en-AU" sz="800" b="1" dirty="0">
              <a:solidFill>
                <a:schemeClr val="tx1"/>
              </a:solidFill>
            </a:endParaRPr>
          </a:p>
          <a:p>
            <a:pPr marL="174625" indent="-174625">
              <a:buFont typeface="Arial" panose="020B0604020202020204" pitchFamily="34" charset="0"/>
              <a:buChar char="•"/>
            </a:pPr>
            <a:r>
              <a:rPr lang="en-AU" sz="800" dirty="0">
                <a:solidFill>
                  <a:schemeClr val="tx1"/>
                </a:solidFill>
              </a:rPr>
              <a:t>Centre of Excellence</a:t>
            </a:r>
          </a:p>
          <a:p>
            <a:pPr marL="360363" lvl="1" indent="-193675">
              <a:buFont typeface="Arial" panose="020B0604020202020204" pitchFamily="34" charset="0"/>
              <a:buChar char="•"/>
            </a:pPr>
            <a:r>
              <a:rPr lang="en-AU" sz="800" dirty="0">
                <a:solidFill>
                  <a:schemeClr val="tx1"/>
                </a:solidFill>
              </a:rPr>
              <a:t>Digital Agriculture</a:t>
            </a:r>
          </a:p>
          <a:p>
            <a:pPr marL="360363" lvl="1" indent="-193675">
              <a:buFont typeface="Arial" panose="020B0604020202020204" pitchFamily="34" charset="0"/>
              <a:buChar char="•"/>
            </a:pPr>
            <a:r>
              <a:rPr lang="en-AU" sz="800" dirty="0">
                <a:solidFill>
                  <a:schemeClr val="tx1"/>
                </a:solidFill>
              </a:rPr>
              <a:t>Irrigation Practise Management</a:t>
            </a:r>
          </a:p>
          <a:p>
            <a:pPr marL="360363" lvl="1" indent="-193675">
              <a:buFont typeface="Arial" panose="020B0604020202020204" pitchFamily="34" charset="0"/>
              <a:buChar char="•"/>
            </a:pPr>
            <a:r>
              <a:rPr lang="en-AU" sz="800" dirty="0">
                <a:solidFill>
                  <a:schemeClr val="tx1"/>
                </a:solidFill>
              </a:rPr>
              <a:t>Horticulture</a:t>
            </a:r>
          </a:p>
          <a:p>
            <a:pPr marL="360363" lvl="1" indent="-193675">
              <a:buFont typeface="Arial" panose="020B0604020202020204" pitchFamily="34" charset="0"/>
              <a:buChar char="•"/>
            </a:pPr>
            <a:r>
              <a:rPr lang="en-AU" sz="800" dirty="0">
                <a:solidFill>
                  <a:schemeClr val="tx1"/>
                </a:solidFill>
              </a:rPr>
              <a:t>Soils and Disease</a:t>
            </a:r>
          </a:p>
          <a:p>
            <a:pPr indent="-290512">
              <a:buFont typeface="Arial" panose="020B0604020202020204" pitchFamily="34" charset="0"/>
              <a:buChar char="•"/>
            </a:pPr>
            <a:r>
              <a:rPr lang="en-AU" sz="800" dirty="0">
                <a:solidFill>
                  <a:schemeClr val="tx1"/>
                </a:solidFill>
              </a:rPr>
              <a:t>Agriculture Stakeholders</a:t>
            </a:r>
          </a:p>
          <a:p>
            <a:pPr indent="-290512">
              <a:buFont typeface="Arial" panose="020B0604020202020204" pitchFamily="34" charset="0"/>
              <a:buChar char="•"/>
            </a:pPr>
            <a:r>
              <a:rPr lang="en-AU" sz="800" dirty="0">
                <a:solidFill>
                  <a:schemeClr val="tx1"/>
                </a:solidFill>
              </a:rPr>
              <a:t>Research and Universities</a:t>
            </a:r>
          </a:p>
          <a:p>
            <a:pPr indent="-290512">
              <a:buFont typeface="Arial" panose="020B0604020202020204" pitchFamily="34" charset="0"/>
              <a:buChar char="•"/>
            </a:pPr>
            <a:r>
              <a:rPr lang="en-AU" sz="800" dirty="0">
                <a:solidFill>
                  <a:schemeClr val="tx1"/>
                </a:solidFill>
              </a:rPr>
              <a:t>Education</a:t>
            </a:r>
          </a:p>
          <a:p>
            <a:pPr indent="-290512">
              <a:buFont typeface="Arial" panose="020B0604020202020204" pitchFamily="34" charset="0"/>
              <a:buChar char="•"/>
            </a:pPr>
            <a:r>
              <a:rPr lang="en-AU" sz="800" dirty="0">
                <a:solidFill>
                  <a:schemeClr val="tx1"/>
                </a:solidFill>
              </a:rPr>
              <a:t>Program Management and Governance</a:t>
            </a:r>
          </a:p>
          <a:p>
            <a:pPr indent="-290512">
              <a:buFont typeface="Arial" panose="020B0604020202020204" pitchFamily="34" charset="0"/>
              <a:buChar char="•"/>
            </a:pPr>
            <a:r>
              <a:rPr lang="en-AU" sz="800" dirty="0">
                <a:solidFill>
                  <a:schemeClr val="tx1"/>
                </a:solidFill>
              </a:rPr>
              <a:t>Innovation Council</a:t>
            </a:r>
          </a:p>
        </p:txBody>
      </p:sp>
      <p:sp>
        <p:nvSpPr>
          <p:cNvPr id="52" name="TextBox 51"/>
          <p:cNvSpPr txBox="1"/>
          <p:nvPr/>
        </p:nvSpPr>
        <p:spPr>
          <a:xfrm>
            <a:off x="2454459" y="1511642"/>
            <a:ext cx="2209800" cy="228600"/>
          </a:xfrm>
          <a:prstGeom prst="rect">
            <a:avLst/>
          </a:prstGeom>
          <a:noFill/>
        </p:spPr>
        <p:txBody>
          <a:bodyPr wrap="square" lIns="54000" tIns="54000" rIns="54000" bIns="54000" rtlCol="0">
            <a:noAutofit/>
          </a:bodyPr>
          <a:lstStyle/>
          <a:p>
            <a:pPr algn="ctr"/>
            <a:r>
              <a:rPr lang="en-AU" sz="900" b="1" dirty="0"/>
              <a:t>Expert Teams</a:t>
            </a:r>
          </a:p>
        </p:txBody>
      </p:sp>
      <p:sp>
        <p:nvSpPr>
          <p:cNvPr id="53" name="Rounded Rectangle 52"/>
          <p:cNvSpPr/>
          <p:nvPr/>
        </p:nvSpPr>
        <p:spPr>
          <a:xfrm>
            <a:off x="7679505" y="1501134"/>
            <a:ext cx="2664531" cy="2391921"/>
          </a:xfrm>
          <a:prstGeom prst="roundRect">
            <a:avLst/>
          </a:prstGeom>
          <a:noFill/>
          <a:ln w="317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t" anchorCtr="0"/>
          <a:lstStyle/>
          <a:p>
            <a:pPr marL="285750" indent="-285750">
              <a:buFont typeface="Arial" panose="020B0604020202020204" pitchFamily="34" charset="0"/>
              <a:buChar char="•"/>
            </a:pPr>
            <a:endParaRPr lang="en-AU" sz="800" b="1" dirty="0">
              <a:solidFill>
                <a:schemeClr val="tx1"/>
              </a:solidFill>
            </a:endParaRPr>
          </a:p>
        </p:txBody>
      </p:sp>
    </p:spTree>
    <p:extLst>
      <p:ext uri="{BB962C8B-B14F-4D97-AF65-F5344CB8AC3E}">
        <p14:creationId xmlns:p14="http://schemas.microsoft.com/office/powerpoint/2010/main" val="3842237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4000" dirty="0">
                <a:latin typeface="+mn-lt"/>
              </a:rPr>
              <a:t>Solved Operations Centre</a:t>
            </a:r>
            <a:br>
              <a:rPr lang="en-AU" sz="4000" dirty="0">
                <a:latin typeface="+mn-lt"/>
              </a:rPr>
            </a:br>
            <a:r>
              <a:rPr lang="en-AU" sz="2800" dirty="0">
                <a:solidFill>
                  <a:srgbClr val="00B0F0"/>
                </a:solidFill>
                <a:latin typeface="+mn-lt"/>
              </a:rPr>
              <a:t>Snapshot From Our Monitoring Dashboard</a:t>
            </a:r>
            <a:endParaRPr lang="en-AU" sz="4400" dirty="0">
              <a:latin typeface="+mn-lt"/>
            </a:endParaRPr>
          </a:p>
        </p:txBody>
      </p:sp>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566109"/>
            <a:ext cx="7770836" cy="4929517"/>
          </a:xfrm>
          <a:prstGeom prst="rect">
            <a:avLst/>
          </a:prstGeom>
        </p:spPr>
      </p:pic>
      <p:sp>
        <p:nvSpPr>
          <p:cNvPr id="25" name="Text Placeholder 2"/>
          <p:cNvSpPr txBox="1">
            <a:spLocks/>
          </p:cNvSpPr>
          <p:nvPr/>
        </p:nvSpPr>
        <p:spPr>
          <a:xfrm>
            <a:off x="8798559" y="1566109"/>
            <a:ext cx="3000587" cy="696644"/>
          </a:xfrm>
          <a:prstGeom prst="rect">
            <a:avLst/>
          </a:prstGeom>
        </p:spPr>
        <p:txBody>
          <a:bodyPr vert="horz" lIns="91440" tIns="45720" rIns="91440" bIns="45720" rtlCol="0" anchor="t"/>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AU" sz="1400" b="1" dirty="0">
                <a:solidFill>
                  <a:schemeClr val="tx1"/>
                </a:solidFill>
              </a:rPr>
              <a:t>The Solved (Pacific) Operations Centre (SOC) is currently monitoring over 4,000 hectares. </a:t>
            </a:r>
          </a:p>
        </p:txBody>
      </p:sp>
      <p:sp>
        <p:nvSpPr>
          <p:cNvPr id="26" name="Text Placeholder 2"/>
          <p:cNvSpPr txBox="1">
            <a:spLocks/>
          </p:cNvSpPr>
          <p:nvPr/>
        </p:nvSpPr>
        <p:spPr>
          <a:xfrm>
            <a:off x="8798559" y="2350011"/>
            <a:ext cx="3000587" cy="1044118"/>
          </a:xfrm>
          <a:prstGeom prst="rect">
            <a:avLst/>
          </a:prstGeom>
        </p:spPr>
        <p:txBody>
          <a:bodyPr vert="horz" lIns="91440" tIns="45720" rIns="91440" bIns="45720" rtlCol="0" anchor="t"/>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AU" sz="1400" b="1" dirty="0">
                <a:solidFill>
                  <a:schemeClr val="tx1"/>
                </a:solidFill>
              </a:rPr>
              <a:t>The image on the left is a snapshot of over 500 farms in the West of Pacific. The Colour indicates the Vegetation Index (Growth). </a:t>
            </a:r>
          </a:p>
        </p:txBody>
      </p:sp>
      <p:sp>
        <p:nvSpPr>
          <p:cNvPr id="31" name="Text Placeholder 2"/>
          <p:cNvSpPr txBox="1">
            <a:spLocks/>
          </p:cNvSpPr>
          <p:nvPr/>
        </p:nvSpPr>
        <p:spPr>
          <a:xfrm>
            <a:off x="8798559" y="3364635"/>
            <a:ext cx="3000587" cy="533194"/>
          </a:xfrm>
          <a:prstGeom prst="rect">
            <a:avLst/>
          </a:prstGeom>
        </p:spPr>
        <p:txBody>
          <a:bodyPr vert="horz" lIns="91440" tIns="45720" rIns="91440" bIns="45720" rtlCol="0" anchor="t"/>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AU" sz="1400" b="1" dirty="0">
                <a:solidFill>
                  <a:schemeClr val="tx1"/>
                </a:solidFill>
              </a:rPr>
              <a:t>Provide Feasibility Data for Investors prior to Land acquisition.</a:t>
            </a:r>
          </a:p>
        </p:txBody>
      </p:sp>
      <p:sp>
        <p:nvSpPr>
          <p:cNvPr id="32" name="Text Placeholder 2"/>
          <p:cNvSpPr txBox="1">
            <a:spLocks/>
          </p:cNvSpPr>
          <p:nvPr/>
        </p:nvSpPr>
        <p:spPr>
          <a:xfrm>
            <a:off x="8798559" y="3897829"/>
            <a:ext cx="3000587" cy="480448"/>
          </a:xfrm>
          <a:prstGeom prst="rect">
            <a:avLst/>
          </a:prstGeom>
        </p:spPr>
        <p:txBody>
          <a:bodyPr vert="horz" lIns="91440" tIns="45720" rIns="91440" bIns="45720" rtlCol="0" anchor="t"/>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AU" sz="1400" b="1" dirty="0">
                <a:solidFill>
                  <a:schemeClr val="tx1"/>
                </a:solidFill>
              </a:rPr>
              <a:t>Provide operational farms with regular, near real-time, productivity reports.</a:t>
            </a:r>
          </a:p>
        </p:txBody>
      </p:sp>
      <p:sp>
        <p:nvSpPr>
          <p:cNvPr id="33" name="Text Placeholder 2"/>
          <p:cNvSpPr txBox="1">
            <a:spLocks/>
          </p:cNvSpPr>
          <p:nvPr/>
        </p:nvSpPr>
        <p:spPr>
          <a:xfrm>
            <a:off x="8798558" y="4686978"/>
            <a:ext cx="3000587" cy="985400"/>
          </a:xfrm>
          <a:prstGeom prst="rect">
            <a:avLst/>
          </a:prstGeom>
        </p:spPr>
        <p:txBody>
          <a:bodyPr vert="horz" lIns="91440" tIns="45720" rIns="91440" bIns="45720" rtlCol="0" anchor="t"/>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AU" sz="1400" b="1" dirty="0">
                <a:solidFill>
                  <a:schemeClr val="tx1"/>
                </a:solidFill>
              </a:rPr>
              <a:t>The Data can be used for Disaster Management and Biosecurity teams to investigate impacts and deploy resources optimally.</a:t>
            </a:r>
          </a:p>
        </p:txBody>
      </p:sp>
      <p:sp>
        <p:nvSpPr>
          <p:cNvPr id="34" name="Text Placeholder 2"/>
          <p:cNvSpPr txBox="1">
            <a:spLocks/>
          </p:cNvSpPr>
          <p:nvPr/>
        </p:nvSpPr>
        <p:spPr>
          <a:xfrm>
            <a:off x="8798557" y="5703371"/>
            <a:ext cx="3000587" cy="768424"/>
          </a:xfrm>
          <a:prstGeom prst="rect">
            <a:avLst/>
          </a:prstGeom>
        </p:spPr>
        <p:txBody>
          <a:bodyPr vert="horz" lIns="91440" tIns="45720" rIns="91440" bIns="45720" rtlCol="0" anchor="t"/>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AU" sz="1400" b="1" dirty="0">
                <a:solidFill>
                  <a:schemeClr val="tx1"/>
                </a:solidFill>
              </a:rPr>
              <a:t>Data is also used by insurance providers to determine insurance premiums for Agriculture insurance.</a:t>
            </a:r>
          </a:p>
        </p:txBody>
      </p:sp>
    </p:spTree>
    <p:extLst>
      <p:ext uri="{BB962C8B-B14F-4D97-AF65-F5344CB8AC3E}">
        <p14:creationId xmlns:p14="http://schemas.microsoft.com/office/powerpoint/2010/main" val="77164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31" grpId="0"/>
      <p:bldP spid="32" grpId="0"/>
      <p:bldP spid="33" grpId="0"/>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5756"/>
            <a:ext cx="10515600" cy="1325563"/>
          </a:xfrm>
        </p:spPr>
        <p:txBody>
          <a:bodyPr>
            <a:normAutofit/>
          </a:bodyPr>
          <a:lstStyle/>
          <a:p>
            <a:r>
              <a:rPr lang="en-AU" sz="4000" dirty="0">
                <a:latin typeface="+mn-lt"/>
              </a:rPr>
              <a:t>What Information Is Available</a:t>
            </a:r>
            <a:br>
              <a:rPr lang="en-AU" sz="4000" dirty="0">
                <a:latin typeface="+mn-lt"/>
              </a:rPr>
            </a:br>
            <a:r>
              <a:rPr lang="en-AU" sz="2800" dirty="0">
                <a:solidFill>
                  <a:srgbClr val="00B0F0"/>
                </a:solidFill>
                <a:latin typeface="+mn-lt"/>
              </a:rPr>
              <a:t>Provide Near Real-time Information About Crop Conditions</a:t>
            </a:r>
            <a:endParaRPr lang="en-AU" sz="4400" dirty="0">
              <a:latin typeface="+mn-lt"/>
            </a:endParaRPr>
          </a:p>
        </p:txBody>
      </p:sp>
      <p:sp>
        <p:nvSpPr>
          <p:cNvPr id="10" name="object 3"/>
          <p:cNvSpPr/>
          <p:nvPr/>
        </p:nvSpPr>
        <p:spPr>
          <a:xfrm>
            <a:off x="3882950" y="2400281"/>
            <a:ext cx="3610434" cy="2055476"/>
          </a:xfrm>
          <a:prstGeom prst="rect">
            <a:avLst/>
          </a:prstGeom>
          <a:blipFill>
            <a:blip r:embed="rId2" cstate="print"/>
            <a:stretch>
              <a:fillRect/>
            </a:stretch>
          </a:blipFill>
        </p:spPr>
        <p:txBody>
          <a:bodyPr wrap="square" lIns="0" tIns="0" rIns="0" bIns="0" rtlCol="0"/>
          <a:lstStyle/>
          <a:p>
            <a:endParaRPr dirty="0"/>
          </a:p>
        </p:txBody>
      </p:sp>
      <p:sp>
        <p:nvSpPr>
          <p:cNvPr id="16" name="object 9"/>
          <p:cNvSpPr/>
          <p:nvPr/>
        </p:nvSpPr>
        <p:spPr>
          <a:xfrm>
            <a:off x="4954718" y="2911859"/>
            <a:ext cx="30480" cy="30480"/>
          </a:xfrm>
          <a:custGeom>
            <a:avLst/>
            <a:gdLst/>
            <a:ahLst/>
            <a:cxnLst/>
            <a:rect l="l" t="t" r="r" b="b"/>
            <a:pathLst>
              <a:path w="30479" h="30480">
                <a:moveTo>
                  <a:pt x="7882" y="1099"/>
                </a:moveTo>
                <a:lnTo>
                  <a:pt x="19873" y="0"/>
                </a:lnTo>
                <a:lnTo>
                  <a:pt x="29178" y="7617"/>
                </a:lnTo>
                <a:lnTo>
                  <a:pt x="30412" y="19694"/>
                </a:lnTo>
                <a:lnTo>
                  <a:pt x="22991" y="29019"/>
                </a:lnTo>
                <a:lnTo>
                  <a:pt x="10832" y="30385"/>
                </a:lnTo>
                <a:lnTo>
                  <a:pt x="1488" y="23146"/>
                </a:lnTo>
                <a:lnTo>
                  <a:pt x="0" y="10913"/>
                </a:lnTo>
                <a:lnTo>
                  <a:pt x="7069" y="1552"/>
                </a:lnTo>
              </a:path>
            </a:pathLst>
          </a:custGeom>
          <a:ln w="6349">
            <a:solidFill>
              <a:srgbClr val="606060"/>
            </a:solidFill>
          </a:ln>
        </p:spPr>
        <p:txBody>
          <a:bodyPr wrap="square" lIns="0" tIns="0" rIns="0" bIns="0" rtlCol="0"/>
          <a:lstStyle/>
          <a:p>
            <a:endParaRPr dirty="0"/>
          </a:p>
        </p:txBody>
      </p:sp>
      <p:sp>
        <p:nvSpPr>
          <p:cNvPr id="18" name="object 11"/>
          <p:cNvSpPr/>
          <p:nvPr/>
        </p:nvSpPr>
        <p:spPr>
          <a:xfrm>
            <a:off x="5145161" y="3394546"/>
            <a:ext cx="30480" cy="30480"/>
          </a:xfrm>
          <a:custGeom>
            <a:avLst/>
            <a:gdLst/>
            <a:ahLst/>
            <a:cxnLst/>
            <a:rect l="l" t="t" r="r" b="b"/>
            <a:pathLst>
              <a:path w="30479" h="30479">
                <a:moveTo>
                  <a:pt x="7830" y="1161"/>
                </a:moveTo>
                <a:lnTo>
                  <a:pt x="19816" y="0"/>
                </a:lnTo>
                <a:lnTo>
                  <a:pt x="29160" y="7568"/>
                </a:lnTo>
                <a:lnTo>
                  <a:pt x="30458" y="19639"/>
                </a:lnTo>
                <a:lnTo>
                  <a:pt x="23085" y="29002"/>
                </a:lnTo>
                <a:lnTo>
                  <a:pt x="10934" y="30432"/>
                </a:lnTo>
                <a:lnTo>
                  <a:pt x="1552" y="23242"/>
                </a:lnTo>
                <a:lnTo>
                  <a:pt x="0" y="11017"/>
                </a:lnTo>
                <a:lnTo>
                  <a:pt x="7021" y="1619"/>
                </a:lnTo>
              </a:path>
            </a:pathLst>
          </a:custGeom>
          <a:ln w="6350">
            <a:solidFill>
              <a:srgbClr val="606060"/>
            </a:solidFill>
          </a:ln>
        </p:spPr>
        <p:txBody>
          <a:bodyPr wrap="square" lIns="0" tIns="0" rIns="0" bIns="0" rtlCol="0"/>
          <a:lstStyle/>
          <a:p>
            <a:endParaRPr dirty="0"/>
          </a:p>
        </p:txBody>
      </p:sp>
      <p:sp>
        <p:nvSpPr>
          <p:cNvPr id="20" name="object 13"/>
          <p:cNvSpPr/>
          <p:nvPr/>
        </p:nvSpPr>
        <p:spPr>
          <a:xfrm>
            <a:off x="4954718" y="3661159"/>
            <a:ext cx="30480" cy="30480"/>
          </a:xfrm>
          <a:custGeom>
            <a:avLst/>
            <a:gdLst/>
            <a:ahLst/>
            <a:cxnLst/>
            <a:rect l="l" t="t" r="r" b="b"/>
            <a:pathLst>
              <a:path w="30479" h="30479">
                <a:moveTo>
                  <a:pt x="7882" y="1099"/>
                </a:moveTo>
                <a:lnTo>
                  <a:pt x="19873" y="0"/>
                </a:lnTo>
                <a:lnTo>
                  <a:pt x="29178" y="7617"/>
                </a:lnTo>
                <a:lnTo>
                  <a:pt x="30412" y="19694"/>
                </a:lnTo>
                <a:lnTo>
                  <a:pt x="22991" y="29019"/>
                </a:lnTo>
                <a:lnTo>
                  <a:pt x="10832" y="30385"/>
                </a:lnTo>
                <a:lnTo>
                  <a:pt x="1488" y="23146"/>
                </a:lnTo>
                <a:lnTo>
                  <a:pt x="0" y="10913"/>
                </a:lnTo>
                <a:lnTo>
                  <a:pt x="7069" y="1552"/>
                </a:lnTo>
              </a:path>
            </a:pathLst>
          </a:custGeom>
          <a:ln w="6349">
            <a:solidFill>
              <a:srgbClr val="606060"/>
            </a:solidFill>
          </a:ln>
        </p:spPr>
        <p:txBody>
          <a:bodyPr wrap="square" lIns="0" tIns="0" rIns="0" bIns="0" rtlCol="0"/>
          <a:lstStyle/>
          <a:p>
            <a:endParaRPr dirty="0"/>
          </a:p>
        </p:txBody>
      </p:sp>
      <p:sp>
        <p:nvSpPr>
          <p:cNvPr id="22" name="object 15"/>
          <p:cNvSpPr/>
          <p:nvPr/>
        </p:nvSpPr>
        <p:spPr>
          <a:xfrm>
            <a:off x="6559462" y="3184310"/>
            <a:ext cx="31115" cy="31115"/>
          </a:xfrm>
          <a:custGeom>
            <a:avLst/>
            <a:gdLst/>
            <a:ahLst/>
            <a:cxnLst/>
            <a:rect l="l" t="t" r="r" b="b"/>
            <a:pathLst>
              <a:path w="31114" h="31114">
                <a:moveTo>
                  <a:pt x="28713" y="24206"/>
                </a:moveTo>
                <a:lnTo>
                  <a:pt x="18749" y="30967"/>
                </a:lnTo>
                <a:lnTo>
                  <a:pt x="6921" y="28800"/>
                </a:lnTo>
                <a:lnTo>
                  <a:pt x="0" y="18826"/>
                </a:lnTo>
                <a:lnTo>
                  <a:pt x="1986" y="7075"/>
                </a:lnTo>
                <a:lnTo>
                  <a:pt x="11967" y="0"/>
                </a:lnTo>
                <a:lnTo>
                  <a:pt x="23646" y="1816"/>
                </a:lnTo>
                <a:lnTo>
                  <a:pt x="30866" y="11803"/>
                </a:lnTo>
                <a:lnTo>
                  <a:pt x="29205" y="23416"/>
                </a:lnTo>
              </a:path>
            </a:pathLst>
          </a:custGeom>
          <a:ln w="6349">
            <a:solidFill>
              <a:srgbClr val="606060"/>
            </a:solidFill>
          </a:ln>
        </p:spPr>
        <p:txBody>
          <a:bodyPr wrap="square" lIns="0" tIns="0" rIns="0" bIns="0" rtlCol="0"/>
          <a:lstStyle/>
          <a:p>
            <a:endParaRPr dirty="0"/>
          </a:p>
        </p:txBody>
      </p:sp>
      <p:sp>
        <p:nvSpPr>
          <p:cNvPr id="27" name="object 17"/>
          <p:cNvSpPr/>
          <p:nvPr/>
        </p:nvSpPr>
        <p:spPr>
          <a:xfrm>
            <a:off x="7113444" y="3459857"/>
            <a:ext cx="31115" cy="31115"/>
          </a:xfrm>
          <a:custGeom>
            <a:avLst/>
            <a:gdLst/>
            <a:ahLst/>
            <a:cxnLst/>
            <a:rect l="l" t="t" r="r" b="b"/>
            <a:pathLst>
              <a:path w="31114" h="31114">
                <a:moveTo>
                  <a:pt x="28745" y="24106"/>
                </a:moveTo>
                <a:lnTo>
                  <a:pt x="18821" y="30926"/>
                </a:lnTo>
                <a:lnTo>
                  <a:pt x="6980" y="28829"/>
                </a:lnTo>
                <a:lnTo>
                  <a:pt x="0" y="18897"/>
                </a:lnTo>
                <a:lnTo>
                  <a:pt x="1916" y="7134"/>
                </a:lnTo>
                <a:lnTo>
                  <a:pt x="11855" y="0"/>
                </a:lnTo>
                <a:lnTo>
                  <a:pt x="23545" y="1747"/>
                </a:lnTo>
                <a:lnTo>
                  <a:pt x="30824" y="11691"/>
                </a:lnTo>
                <a:lnTo>
                  <a:pt x="29232" y="23313"/>
                </a:lnTo>
              </a:path>
            </a:pathLst>
          </a:custGeom>
          <a:ln w="6350">
            <a:solidFill>
              <a:srgbClr val="606060"/>
            </a:solidFill>
          </a:ln>
        </p:spPr>
        <p:txBody>
          <a:bodyPr wrap="square" lIns="0" tIns="0" rIns="0" bIns="0" rtlCol="0"/>
          <a:lstStyle/>
          <a:p>
            <a:endParaRPr dirty="0"/>
          </a:p>
        </p:txBody>
      </p:sp>
      <p:sp>
        <p:nvSpPr>
          <p:cNvPr id="29" name="object 19"/>
          <p:cNvSpPr/>
          <p:nvPr/>
        </p:nvSpPr>
        <p:spPr>
          <a:xfrm>
            <a:off x="6559462" y="2803310"/>
            <a:ext cx="31115" cy="31115"/>
          </a:xfrm>
          <a:custGeom>
            <a:avLst/>
            <a:gdLst/>
            <a:ahLst/>
            <a:cxnLst/>
            <a:rect l="l" t="t" r="r" b="b"/>
            <a:pathLst>
              <a:path w="31114" h="31114">
                <a:moveTo>
                  <a:pt x="28713" y="24206"/>
                </a:moveTo>
                <a:lnTo>
                  <a:pt x="18749" y="30967"/>
                </a:lnTo>
                <a:lnTo>
                  <a:pt x="6921" y="28800"/>
                </a:lnTo>
                <a:lnTo>
                  <a:pt x="0" y="18826"/>
                </a:lnTo>
                <a:lnTo>
                  <a:pt x="1986" y="7075"/>
                </a:lnTo>
                <a:lnTo>
                  <a:pt x="11967" y="0"/>
                </a:lnTo>
                <a:lnTo>
                  <a:pt x="23646" y="1816"/>
                </a:lnTo>
                <a:lnTo>
                  <a:pt x="30866" y="11803"/>
                </a:lnTo>
                <a:lnTo>
                  <a:pt x="29205" y="23416"/>
                </a:lnTo>
              </a:path>
            </a:pathLst>
          </a:custGeom>
          <a:ln w="6349">
            <a:solidFill>
              <a:srgbClr val="606060"/>
            </a:solidFill>
          </a:ln>
        </p:spPr>
        <p:txBody>
          <a:bodyPr wrap="square" lIns="0" tIns="0" rIns="0" bIns="0" rtlCol="0"/>
          <a:lstStyle/>
          <a:p>
            <a:endParaRPr dirty="0"/>
          </a:p>
        </p:txBody>
      </p:sp>
      <p:sp>
        <p:nvSpPr>
          <p:cNvPr id="30" name="object 20"/>
          <p:cNvSpPr txBox="1"/>
          <p:nvPr/>
        </p:nvSpPr>
        <p:spPr>
          <a:xfrm>
            <a:off x="2027406" y="5916991"/>
            <a:ext cx="8137188" cy="276999"/>
          </a:xfrm>
          <a:prstGeom prst="rect">
            <a:avLst/>
          </a:prstGeom>
        </p:spPr>
        <p:txBody>
          <a:bodyPr vert="horz" wrap="square" lIns="0" tIns="0" rIns="0" bIns="0" rtlCol="0">
            <a:spAutoFit/>
          </a:bodyPr>
          <a:lstStyle/>
          <a:p>
            <a:pPr marL="12700" algn="ctr"/>
            <a:r>
              <a:rPr lang="en-AU" dirty="0">
                <a:solidFill>
                  <a:srgbClr val="4F9CE4"/>
                </a:solidFill>
                <a:latin typeface="Arial"/>
                <a:cs typeface="Arial"/>
              </a:rPr>
              <a:t>Data is available </a:t>
            </a:r>
            <a:r>
              <a:rPr dirty="0">
                <a:solidFill>
                  <a:srgbClr val="4F9CE4"/>
                </a:solidFill>
                <a:latin typeface="Arial"/>
                <a:cs typeface="Arial"/>
              </a:rPr>
              <a:t>within 24h</a:t>
            </a:r>
            <a:r>
              <a:rPr lang="en-AU" dirty="0">
                <a:solidFill>
                  <a:srgbClr val="4F9CE4"/>
                </a:solidFill>
                <a:latin typeface="Arial"/>
                <a:cs typeface="Arial"/>
              </a:rPr>
              <a:t>rs</a:t>
            </a:r>
            <a:r>
              <a:rPr dirty="0">
                <a:solidFill>
                  <a:srgbClr val="4F9CE4"/>
                </a:solidFill>
                <a:latin typeface="Arial"/>
                <a:cs typeface="Arial"/>
              </a:rPr>
              <a:t> after an image </a:t>
            </a:r>
            <a:r>
              <a:rPr lang="en-AU" dirty="0">
                <a:solidFill>
                  <a:srgbClr val="4F9CE4"/>
                </a:solidFill>
                <a:latin typeface="Arial"/>
                <a:cs typeface="Arial"/>
              </a:rPr>
              <a:t>i</a:t>
            </a:r>
            <a:r>
              <a:rPr dirty="0">
                <a:solidFill>
                  <a:srgbClr val="4F9CE4"/>
                </a:solidFill>
                <a:latin typeface="Arial"/>
                <a:cs typeface="Arial"/>
              </a:rPr>
              <a:t>s </a:t>
            </a:r>
            <a:r>
              <a:rPr lang="en-AU" dirty="0">
                <a:solidFill>
                  <a:srgbClr val="4F9CE4"/>
                </a:solidFill>
                <a:latin typeface="Arial"/>
                <a:cs typeface="Arial"/>
              </a:rPr>
              <a:t>processed</a:t>
            </a:r>
            <a:endParaRPr dirty="0">
              <a:latin typeface="Arial"/>
              <a:cs typeface="Arial"/>
            </a:endParaRPr>
          </a:p>
        </p:txBody>
      </p:sp>
      <p:grpSp>
        <p:nvGrpSpPr>
          <p:cNvPr id="4" name="Group 3"/>
          <p:cNvGrpSpPr/>
          <p:nvPr/>
        </p:nvGrpSpPr>
        <p:grpSpPr>
          <a:xfrm>
            <a:off x="6592373" y="1729600"/>
            <a:ext cx="4611419" cy="1742580"/>
            <a:chOff x="6592373" y="1729600"/>
            <a:chExt cx="4611419" cy="1742580"/>
          </a:xfrm>
        </p:grpSpPr>
        <p:sp>
          <p:nvSpPr>
            <p:cNvPr id="12" name="object 5"/>
            <p:cNvSpPr txBox="1"/>
            <p:nvPr/>
          </p:nvSpPr>
          <p:spPr>
            <a:xfrm>
              <a:off x="8168492" y="1729600"/>
              <a:ext cx="3035300" cy="1523494"/>
            </a:xfrm>
            <a:prstGeom prst="rect">
              <a:avLst/>
            </a:prstGeom>
          </p:spPr>
          <p:txBody>
            <a:bodyPr vert="horz" wrap="square" lIns="0" tIns="0" rIns="0" bIns="0" rtlCol="0">
              <a:spAutoFit/>
            </a:bodyPr>
            <a:lstStyle/>
            <a:p>
              <a:pPr marL="203200" marR="834390" indent="-190500">
                <a:lnSpc>
                  <a:spcPct val="149600"/>
                </a:lnSpc>
              </a:pPr>
              <a:r>
                <a:rPr spc="-80" dirty="0">
                  <a:solidFill>
                    <a:srgbClr val="4F9CE4"/>
                  </a:solidFill>
                  <a:latin typeface="Arial"/>
                  <a:cs typeface="Arial"/>
                </a:rPr>
                <a:t>Detect</a:t>
              </a:r>
              <a:r>
                <a:rPr spc="-40" dirty="0">
                  <a:solidFill>
                    <a:srgbClr val="4F9CE4"/>
                  </a:solidFill>
                  <a:latin typeface="Arial"/>
                  <a:cs typeface="Arial"/>
                </a:rPr>
                <a:t> </a:t>
              </a:r>
              <a:r>
                <a:rPr spc="-180" dirty="0">
                  <a:solidFill>
                    <a:srgbClr val="4F9CE4"/>
                  </a:solidFill>
                  <a:latin typeface="Arial"/>
                  <a:cs typeface="Arial"/>
                </a:rPr>
                <a:t>Fraud</a:t>
              </a:r>
              <a:endParaRPr lang="en-AU" spc="-95" dirty="0">
                <a:solidFill>
                  <a:srgbClr val="4F9CE4"/>
                </a:solidFill>
                <a:latin typeface="Arial"/>
                <a:cs typeface="Arial"/>
              </a:endParaRPr>
            </a:p>
            <a:p>
              <a:pPr marL="203200" marR="834390" indent="-190500">
                <a:lnSpc>
                  <a:spcPct val="149600"/>
                </a:lnSpc>
              </a:pPr>
              <a:r>
                <a:rPr sz="1600" spc="-114" dirty="0">
                  <a:solidFill>
                    <a:srgbClr val="444444"/>
                  </a:solidFill>
                  <a:latin typeface="Arial"/>
                  <a:cs typeface="Arial"/>
                </a:rPr>
                <a:t>Crop</a:t>
              </a:r>
              <a:r>
                <a:rPr sz="1600" spc="-35" dirty="0">
                  <a:solidFill>
                    <a:srgbClr val="444444"/>
                  </a:solidFill>
                  <a:latin typeface="Arial"/>
                  <a:cs typeface="Arial"/>
                </a:rPr>
                <a:t> </a:t>
              </a:r>
              <a:r>
                <a:rPr sz="1600" spc="-105" dirty="0">
                  <a:solidFill>
                    <a:srgbClr val="444444"/>
                  </a:solidFill>
                  <a:latin typeface="Arial"/>
                  <a:cs typeface="Arial"/>
                </a:rPr>
                <a:t>mismatch</a:t>
              </a:r>
              <a:endParaRPr lang="en-AU" sz="1600" spc="-55" dirty="0">
                <a:solidFill>
                  <a:srgbClr val="444444"/>
                </a:solidFill>
                <a:latin typeface="Arial"/>
                <a:cs typeface="Arial"/>
              </a:endParaRPr>
            </a:p>
            <a:p>
              <a:pPr marL="203200" marR="834390" indent="-190500">
                <a:lnSpc>
                  <a:spcPct val="149600"/>
                </a:lnSpc>
              </a:pPr>
              <a:r>
                <a:rPr sz="1600" spc="-155" dirty="0">
                  <a:solidFill>
                    <a:srgbClr val="444444"/>
                  </a:solidFill>
                  <a:latin typeface="Arial"/>
                  <a:cs typeface="Arial"/>
                </a:rPr>
                <a:t>Area</a:t>
              </a:r>
              <a:r>
                <a:rPr sz="1600" spc="-35" dirty="0">
                  <a:solidFill>
                    <a:srgbClr val="444444"/>
                  </a:solidFill>
                  <a:latin typeface="Arial"/>
                  <a:cs typeface="Arial"/>
                </a:rPr>
                <a:t> </a:t>
              </a:r>
              <a:r>
                <a:rPr sz="1600" spc="-105" dirty="0">
                  <a:solidFill>
                    <a:srgbClr val="444444"/>
                  </a:solidFill>
                  <a:latin typeface="Arial"/>
                  <a:cs typeface="Arial"/>
                </a:rPr>
                <a:t>mismatch</a:t>
              </a:r>
              <a:endParaRPr lang="en-AU" sz="1600" dirty="0">
                <a:latin typeface="Arial"/>
                <a:cs typeface="Arial"/>
              </a:endParaRPr>
            </a:p>
            <a:p>
              <a:pPr marL="203200" marR="834390" indent="-190500">
                <a:lnSpc>
                  <a:spcPct val="149600"/>
                </a:lnSpc>
              </a:pPr>
              <a:r>
                <a:rPr sz="1600" spc="-125" dirty="0">
                  <a:solidFill>
                    <a:srgbClr val="444444"/>
                  </a:solidFill>
                  <a:latin typeface="Arial"/>
                  <a:cs typeface="Arial"/>
                </a:rPr>
                <a:t>Input</a:t>
              </a:r>
              <a:r>
                <a:rPr sz="1600" spc="-35" dirty="0">
                  <a:solidFill>
                    <a:srgbClr val="444444"/>
                  </a:solidFill>
                  <a:latin typeface="Arial"/>
                  <a:cs typeface="Arial"/>
                </a:rPr>
                <a:t> </a:t>
              </a:r>
              <a:r>
                <a:rPr sz="1600" spc="155" dirty="0">
                  <a:solidFill>
                    <a:srgbClr val="444444"/>
                  </a:solidFill>
                  <a:latin typeface="Arial"/>
                  <a:cs typeface="Arial"/>
                </a:rPr>
                <a:t>/</a:t>
              </a:r>
              <a:r>
                <a:rPr sz="1600" spc="-100" dirty="0">
                  <a:solidFill>
                    <a:srgbClr val="444444"/>
                  </a:solidFill>
                  <a:latin typeface="Arial"/>
                  <a:cs typeface="Arial"/>
                </a:rPr>
                <a:t>operation</a:t>
              </a:r>
              <a:r>
                <a:rPr lang="en-AU" sz="1600" spc="-35" dirty="0">
                  <a:solidFill>
                    <a:srgbClr val="444444"/>
                  </a:solidFill>
                  <a:latin typeface="Arial"/>
                  <a:cs typeface="Arial"/>
                </a:rPr>
                <a:t> m</a:t>
              </a:r>
              <a:r>
                <a:rPr sz="1600" spc="-105" dirty="0" err="1">
                  <a:solidFill>
                    <a:srgbClr val="444444"/>
                  </a:solidFill>
                  <a:latin typeface="Arial"/>
                  <a:cs typeface="Arial"/>
                </a:rPr>
                <a:t>ismatch</a:t>
              </a:r>
              <a:endParaRPr sz="1600" dirty="0">
                <a:latin typeface="Arial"/>
                <a:cs typeface="Arial"/>
              </a:endParaRPr>
            </a:p>
          </p:txBody>
        </p:sp>
        <p:sp>
          <p:nvSpPr>
            <p:cNvPr id="21" name="object 14"/>
            <p:cNvSpPr/>
            <p:nvPr/>
          </p:nvSpPr>
          <p:spPr>
            <a:xfrm>
              <a:off x="6592373" y="2882900"/>
              <a:ext cx="2726055" cy="313690"/>
            </a:xfrm>
            <a:custGeom>
              <a:avLst/>
              <a:gdLst/>
              <a:ahLst/>
              <a:cxnLst/>
              <a:rect l="l" t="t" r="r" b="b"/>
              <a:pathLst>
                <a:path w="2726054" h="313689">
                  <a:moveTo>
                    <a:pt x="2725831" y="0"/>
                  </a:moveTo>
                  <a:lnTo>
                    <a:pt x="1547136" y="0"/>
                  </a:lnTo>
                  <a:lnTo>
                    <a:pt x="3116" y="312681"/>
                  </a:lnTo>
                  <a:lnTo>
                    <a:pt x="0" y="313313"/>
                  </a:lnTo>
                </a:path>
              </a:pathLst>
            </a:custGeom>
            <a:ln w="6350">
              <a:solidFill>
                <a:srgbClr val="606060"/>
              </a:solidFill>
              <a:prstDash val="dash"/>
            </a:ln>
          </p:spPr>
          <p:txBody>
            <a:bodyPr wrap="square" lIns="0" tIns="0" rIns="0" bIns="0" rtlCol="0"/>
            <a:lstStyle/>
            <a:p>
              <a:endParaRPr dirty="0"/>
            </a:p>
          </p:txBody>
        </p:sp>
        <p:sp>
          <p:nvSpPr>
            <p:cNvPr id="23" name="object 16"/>
            <p:cNvSpPr/>
            <p:nvPr/>
          </p:nvSpPr>
          <p:spPr>
            <a:xfrm>
              <a:off x="7146312" y="3263901"/>
              <a:ext cx="3117850" cy="208279"/>
            </a:xfrm>
            <a:custGeom>
              <a:avLst/>
              <a:gdLst/>
              <a:ahLst/>
              <a:cxnLst/>
              <a:rect l="l" t="t" r="r" b="b"/>
              <a:pathLst>
                <a:path w="3117850" h="208279">
                  <a:moveTo>
                    <a:pt x="3117544" y="0"/>
                  </a:moveTo>
                  <a:lnTo>
                    <a:pt x="995355" y="0"/>
                  </a:lnTo>
                  <a:lnTo>
                    <a:pt x="3112" y="207084"/>
                  </a:lnTo>
                  <a:lnTo>
                    <a:pt x="0" y="207735"/>
                  </a:lnTo>
                </a:path>
              </a:pathLst>
            </a:custGeom>
            <a:ln w="6350">
              <a:solidFill>
                <a:srgbClr val="606060"/>
              </a:solidFill>
              <a:prstDash val="dash"/>
            </a:ln>
          </p:spPr>
          <p:txBody>
            <a:bodyPr wrap="square" lIns="0" tIns="0" rIns="0" bIns="0" rtlCol="0"/>
            <a:lstStyle/>
            <a:p>
              <a:endParaRPr dirty="0"/>
            </a:p>
          </p:txBody>
        </p:sp>
        <p:sp>
          <p:nvSpPr>
            <p:cNvPr id="28" name="object 18"/>
            <p:cNvSpPr/>
            <p:nvPr/>
          </p:nvSpPr>
          <p:spPr>
            <a:xfrm>
              <a:off x="6592373" y="2501900"/>
              <a:ext cx="2726055" cy="313690"/>
            </a:xfrm>
            <a:custGeom>
              <a:avLst/>
              <a:gdLst/>
              <a:ahLst/>
              <a:cxnLst/>
              <a:rect l="l" t="t" r="r" b="b"/>
              <a:pathLst>
                <a:path w="2726054" h="313689">
                  <a:moveTo>
                    <a:pt x="2725831" y="0"/>
                  </a:moveTo>
                  <a:lnTo>
                    <a:pt x="1547136" y="0"/>
                  </a:lnTo>
                  <a:lnTo>
                    <a:pt x="3116" y="312681"/>
                  </a:lnTo>
                  <a:lnTo>
                    <a:pt x="0" y="313313"/>
                  </a:lnTo>
                </a:path>
              </a:pathLst>
            </a:custGeom>
            <a:ln w="6350">
              <a:solidFill>
                <a:srgbClr val="606060"/>
              </a:solidFill>
              <a:prstDash val="dash"/>
            </a:ln>
          </p:spPr>
          <p:txBody>
            <a:bodyPr wrap="square" lIns="0" tIns="0" rIns="0" bIns="0" rtlCol="0"/>
            <a:lstStyle/>
            <a:p>
              <a:endParaRPr dirty="0"/>
            </a:p>
          </p:txBody>
        </p:sp>
        <p:pic>
          <p:nvPicPr>
            <p:cNvPr id="35" name="Picture 34"/>
            <p:cNvPicPr>
              <a:picLocks noChangeAspect="1"/>
            </p:cNvPicPr>
            <p:nvPr/>
          </p:nvPicPr>
          <p:blipFill>
            <a:blip r:embed="rId3"/>
            <a:stretch>
              <a:fillRect/>
            </a:stretch>
          </p:blipFill>
          <p:spPr>
            <a:xfrm>
              <a:off x="7583288" y="1736716"/>
              <a:ext cx="495300" cy="476250"/>
            </a:xfrm>
            <a:prstGeom prst="rect">
              <a:avLst/>
            </a:prstGeom>
          </p:spPr>
        </p:pic>
      </p:grpSp>
      <p:grpSp>
        <p:nvGrpSpPr>
          <p:cNvPr id="3" name="Group 2"/>
          <p:cNvGrpSpPr/>
          <p:nvPr/>
        </p:nvGrpSpPr>
        <p:grpSpPr>
          <a:xfrm>
            <a:off x="1971676" y="1746241"/>
            <a:ext cx="3607583" cy="1925329"/>
            <a:chOff x="1971676" y="1746241"/>
            <a:chExt cx="3607583" cy="1925329"/>
          </a:xfrm>
        </p:grpSpPr>
        <p:sp>
          <p:nvSpPr>
            <p:cNvPr id="11" name="object 4"/>
            <p:cNvSpPr txBox="1"/>
            <p:nvPr/>
          </p:nvSpPr>
          <p:spPr>
            <a:xfrm>
              <a:off x="2577614" y="1834895"/>
              <a:ext cx="3001645" cy="1384995"/>
            </a:xfrm>
            <a:prstGeom prst="rect">
              <a:avLst/>
            </a:prstGeom>
          </p:spPr>
          <p:txBody>
            <a:bodyPr vert="horz" wrap="square" lIns="0" tIns="0" rIns="0" bIns="0" rtlCol="0">
              <a:spAutoFit/>
            </a:bodyPr>
            <a:lstStyle/>
            <a:p>
              <a:pPr marL="12700"/>
              <a:r>
                <a:rPr spc="-80" dirty="0">
                  <a:solidFill>
                    <a:srgbClr val="4F9CE4"/>
                  </a:solidFill>
                  <a:latin typeface="Arial"/>
                  <a:cs typeface="Arial"/>
                </a:rPr>
                <a:t>Identify</a:t>
              </a:r>
              <a:r>
                <a:rPr spc="-40" dirty="0">
                  <a:solidFill>
                    <a:srgbClr val="4F9CE4"/>
                  </a:solidFill>
                  <a:latin typeface="Arial"/>
                  <a:cs typeface="Arial"/>
                </a:rPr>
                <a:t> </a:t>
              </a:r>
              <a:r>
                <a:rPr spc="-100" dirty="0">
                  <a:solidFill>
                    <a:srgbClr val="4F9CE4"/>
                  </a:solidFill>
                  <a:latin typeface="Arial"/>
                  <a:cs typeface="Arial"/>
                </a:rPr>
                <a:t>non-performing</a:t>
              </a:r>
              <a:r>
                <a:rPr spc="-40" dirty="0">
                  <a:solidFill>
                    <a:srgbClr val="4F9CE4"/>
                  </a:solidFill>
                  <a:latin typeface="Arial"/>
                  <a:cs typeface="Arial"/>
                </a:rPr>
                <a:t> </a:t>
              </a:r>
              <a:r>
                <a:rPr spc="-85" dirty="0">
                  <a:solidFill>
                    <a:srgbClr val="4F9CE4"/>
                  </a:solidFill>
                  <a:latin typeface="Arial"/>
                  <a:cs typeface="Arial"/>
                </a:rPr>
                <a:t>fields</a:t>
              </a:r>
              <a:endParaRPr lang="en-AU" dirty="0">
                <a:latin typeface="Arial"/>
                <a:cs typeface="Arial"/>
              </a:endParaRPr>
            </a:p>
            <a:p>
              <a:pPr marL="12700">
                <a:lnSpc>
                  <a:spcPct val="150000"/>
                </a:lnSpc>
              </a:pPr>
              <a:r>
                <a:rPr sz="1600" spc="-90" dirty="0">
                  <a:solidFill>
                    <a:srgbClr val="444444"/>
                  </a:solidFill>
                  <a:latin typeface="Arial"/>
                  <a:cs typeface="Arial"/>
                </a:rPr>
                <a:t>Low</a:t>
              </a:r>
              <a:r>
                <a:rPr sz="1600" spc="-35" dirty="0">
                  <a:solidFill>
                    <a:srgbClr val="444444"/>
                  </a:solidFill>
                  <a:latin typeface="Arial"/>
                  <a:cs typeface="Arial"/>
                </a:rPr>
                <a:t> </a:t>
              </a:r>
              <a:r>
                <a:rPr sz="1600" spc="-120" dirty="0">
                  <a:solidFill>
                    <a:srgbClr val="444444"/>
                  </a:solidFill>
                  <a:latin typeface="Arial"/>
                  <a:cs typeface="Arial"/>
                </a:rPr>
                <a:t>biomass</a:t>
              </a:r>
              <a:endParaRPr lang="en-AU" sz="1600" dirty="0">
                <a:latin typeface="Arial"/>
                <a:cs typeface="Arial"/>
              </a:endParaRPr>
            </a:p>
            <a:p>
              <a:pPr marL="12700">
                <a:lnSpc>
                  <a:spcPct val="150000"/>
                </a:lnSpc>
              </a:pPr>
              <a:r>
                <a:rPr sz="1600" spc="-229" dirty="0">
                  <a:solidFill>
                    <a:srgbClr val="444444"/>
                  </a:solidFill>
                  <a:latin typeface="Arial"/>
                  <a:cs typeface="Arial"/>
                </a:rPr>
                <a:t>&gt;5%</a:t>
              </a:r>
              <a:r>
                <a:rPr sz="1600" spc="-35" dirty="0">
                  <a:solidFill>
                    <a:srgbClr val="444444"/>
                  </a:solidFill>
                  <a:latin typeface="Arial"/>
                  <a:cs typeface="Arial"/>
                </a:rPr>
                <a:t> </a:t>
              </a:r>
              <a:r>
                <a:rPr sz="1600" spc="-114" dirty="0">
                  <a:solidFill>
                    <a:srgbClr val="444444"/>
                  </a:solidFill>
                  <a:latin typeface="Arial"/>
                  <a:cs typeface="Arial"/>
                </a:rPr>
                <a:t>slope</a:t>
              </a:r>
              <a:endParaRPr lang="en-AU" sz="1600" spc="-70" dirty="0">
                <a:solidFill>
                  <a:srgbClr val="444444"/>
                </a:solidFill>
                <a:latin typeface="Arial"/>
                <a:cs typeface="Arial"/>
              </a:endParaRPr>
            </a:p>
            <a:p>
              <a:pPr marL="12700">
                <a:lnSpc>
                  <a:spcPct val="150000"/>
                </a:lnSpc>
              </a:pPr>
              <a:r>
                <a:rPr sz="1600" spc="-90" dirty="0">
                  <a:solidFill>
                    <a:srgbClr val="444444"/>
                  </a:solidFill>
                  <a:latin typeface="Arial"/>
                  <a:cs typeface="Arial"/>
                </a:rPr>
                <a:t>Low</a:t>
              </a:r>
              <a:r>
                <a:rPr sz="1600" spc="-35" dirty="0">
                  <a:solidFill>
                    <a:srgbClr val="444444"/>
                  </a:solidFill>
                  <a:latin typeface="Arial"/>
                  <a:cs typeface="Arial"/>
                </a:rPr>
                <a:t> </a:t>
              </a:r>
              <a:r>
                <a:rPr sz="1600" spc="-75" dirty="0">
                  <a:solidFill>
                    <a:srgbClr val="444444"/>
                  </a:solidFill>
                  <a:latin typeface="Arial"/>
                  <a:cs typeface="Arial"/>
                </a:rPr>
                <a:t>humidity</a:t>
              </a:r>
              <a:endParaRPr sz="1600" dirty="0">
                <a:latin typeface="Arial"/>
                <a:cs typeface="Arial"/>
              </a:endParaRPr>
            </a:p>
          </p:txBody>
        </p:sp>
        <p:sp>
          <p:nvSpPr>
            <p:cNvPr id="15" name="object 8"/>
            <p:cNvSpPr/>
            <p:nvPr/>
          </p:nvSpPr>
          <p:spPr>
            <a:xfrm>
              <a:off x="2590800" y="2501900"/>
              <a:ext cx="2362200" cy="420370"/>
            </a:xfrm>
            <a:custGeom>
              <a:avLst/>
              <a:gdLst/>
              <a:ahLst/>
              <a:cxnLst/>
              <a:rect l="l" t="t" r="r" b="b"/>
              <a:pathLst>
                <a:path w="2362200" h="420369">
                  <a:moveTo>
                    <a:pt x="0" y="0"/>
                  </a:moveTo>
                  <a:lnTo>
                    <a:pt x="1028700" y="0"/>
                  </a:lnTo>
                  <a:lnTo>
                    <a:pt x="2359140" y="418842"/>
                  </a:lnTo>
                  <a:lnTo>
                    <a:pt x="2362177" y="419798"/>
                  </a:lnTo>
                </a:path>
              </a:pathLst>
            </a:custGeom>
            <a:ln w="6350">
              <a:solidFill>
                <a:srgbClr val="606060"/>
              </a:solidFill>
              <a:prstDash val="dash"/>
            </a:ln>
          </p:spPr>
          <p:txBody>
            <a:bodyPr wrap="square" lIns="0" tIns="0" rIns="0" bIns="0" rtlCol="0"/>
            <a:lstStyle/>
            <a:p>
              <a:endParaRPr dirty="0"/>
            </a:p>
          </p:txBody>
        </p:sp>
        <p:sp>
          <p:nvSpPr>
            <p:cNvPr id="17" name="object 10"/>
            <p:cNvSpPr/>
            <p:nvPr/>
          </p:nvSpPr>
          <p:spPr>
            <a:xfrm>
              <a:off x="2590800" y="2857500"/>
              <a:ext cx="2552700" cy="547370"/>
            </a:xfrm>
            <a:custGeom>
              <a:avLst/>
              <a:gdLst/>
              <a:ahLst/>
              <a:cxnLst/>
              <a:rect l="l" t="t" r="r" b="b"/>
              <a:pathLst>
                <a:path w="2552700" h="547370">
                  <a:moveTo>
                    <a:pt x="0" y="0"/>
                  </a:moveTo>
                  <a:lnTo>
                    <a:pt x="782932" y="0"/>
                  </a:lnTo>
                  <a:lnTo>
                    <a:pt x="2549573" y="546057"/>
                  </a:lnTo>
                  <a:lnTo>
                    <a:pt x="2552614" y="546997"/>
                  </a:lnTo>
                </a:path>
              </a:pathLst>
            </a:custGeom>
            <a:ln w="6350">
              <a:solidFill>
                <a:srgbClr val="606060"/>
              </a:solidFill>
              <a:prstDash val="dash"/>
            </a:ln>
          </p:spPr>
          <p:txBody>
            <a:bodyPr wrap="square" lIns="0" tIns="0" rIns="0" bIns="0" rtlCol="0"/>
            <a:lstStyle/>
            <a:p>
              <a:endParaRPr dirty="0"/>
            </a:p>
          </p:txBody>
        </p:sp>
        <p:sp>
          <p:nvSpPr>
            <p:cNvPr id="19" name="object 12"/>
            <p:cNvSpPr/>
            <p:nvPr/>
          </p:nvSpPr>
          <p:spPr>
            <a:xfrm>
              <a:off x="2590800" y="3251200"/>
              <a:ext cx="2362200" cy="420370"/>
            </a:xfrm>
            <a:custGeom>
              <a:avLst/>
              <a:gdLst/>
              <a:ahLst/>
              <a:cxnLst/>
              <a:rect l="l" t="t" r="r" b="b"/>
              <a:pathLst>
                <a:path w="2362200" h="420370">
                  <a:moveTo>
                    <a:pt x="0" y="0"/>
                  </a:moveTo>
                  <a:lnTo>
                    <a:pt x="1028700" y="0"/>
                  </a:lnTo>
                  <a:lnTo>
                    <a:pt x="2359140" y="418842"/>
                  </a:lnTo>
                  <a:lnTo>
                    <a:pt x="2362177" y="419798"/>
                  </a:lnTo>
                </a:path>
              </a:pathLst>
            </a:custGeom>
            <a:ln w="6350">
              <a:solidFill>
                <a:srgbClr val="606060"/>
              </a:solidFill>
              <a:prstDash val="dash"/>
            </a:ln>
          </p:spPr>
          <p:txBody>
            <a:bodyPr wrap="square" lIns="0" tIns="0" rIns="0" bIns="0" rtlCol="0"/>
            <a:lstStyle/>
            <a:p>
              <a:endParaRPr dirty="0"/>
            </a:p>
          </p:txBody>
        </p:sp>
        <p:pic>
          <p:nvPicPr>
            <p:cNvPr id="36" name="Picture 35"/>
            <p:cNvPicPr>
              <a:picLocks noChangeAspect="1"/>
            </p:cNvPicPr>
            <p:nvPr/>
          </p:nvPicPr>
          <p:blipFill>
            <a:blip r:embed="rId4"/>
            <a:stretch>
              <a:fillRect/>
            </a:stretch>
          </p:blipFill>
          <p:spPr>
            <a:xfrm>
              <a:off x="1971676" y="1746241"/>
              <a:ext cx="504825" cy="457200"/>
            </a:xfrm>
            <a:prstGeom prst="rect">
              <a:avLst/>
            </a:prstGeom>
          </p:spPr>
        </p:pic>
      </p:grpSp>
      <p:grpSp>
        <p:nvGrpSpPr>
          <p:cNvPr id="6" name="Group 5"/>
          <p:cNvGrpSpPr/>
          <p:nvPr/>
        </p:nvGrpSpPr>
        <p:grpSpPr>
          <a:xfrm>
            <a:off x="1892490" y="4343400"/>
            <a:ext cx="2222310" cy="1247441"/>
            <a:chOff x="1892490" y="4343400"/>
            <a:chExt cx="2222310" cy="1247441"/>
          </a:xfrm>
        </p:grpSpPr>
        <p:sp>
          <p:nvSpPr>
            <p:cNvPr id="13" name="object 6"/>
            <p:cNvSpPr txBox="1"/>
            <p:nvPr/>
          </p:nvSpPr>
          <p:spPr>
            <a:xfrm>
              <a:off x="2476500" y="4436679"/>
              <a:ext cx="1638300" cy="1154162"/>
            </a:xfrm>
            <a:prstGeom prst="rect">
              <a:avLst/>
            </a:prstGeom>
          </p:spPr>
          <p:txBody>
            <a:bodyPr vert="horz" wrap="square" lIns="0" tIns="0" rIns="0" bIns="0" rtlCol="0">
              <a:spAutoFit/>
            </a:bodyPr>
            <a:lstStyle/>
            <a:p>
              <a:pPr marL="203200" marR="5080" indent="-190500">
                <a:lnSpc>
                  <a:spcPct val="149600"/>
                </a:lnSpc>
              </a:pPr>
              <a:r>
                <a:rPr spc="-114" dirty="0">
                  <a:solidFill>
                    <a:srgbClr val="4F9CE4"/>
                  </a:solidFill>
                  <a:latin typeface="Arial"/>
                  <a:cs typeface="Arial"/>
                </a:rPr>
                <a:t>Forecast</a:t>
              </a:r>
              <a:r>
                <a:rPr spc="-40" dirty="0">
                  <a:solidFill>
                    <a:srgbClr val="4F9CE4"/>
                  </a:solidFill>
                  <a:latin typeface="Arial"/>
                  <a:cs typeface="Arial"/>
                </a:rPr>
                <a:t> </a:t>
              </a:r>
              <a:r>
                <a:rPr spc="-100" dirty="0">
                  <a:solidFill>
                    <a:srgbClr val="4F9CE4"/>
                  </a:solidFill>
                  <a:latin typeface="Arial"/>
                  <a:cs typeface="Arial"/>
                </a:rPr>
                <a:t>yield</a:t>
              </a:r>
              <a:endParaRPr lang="en-AU" spc="-65" dirty="0">
                <a:solidFill>
                  <a:srgbClr val="4F9CE4"/>
                </a:solidFill>
                <a:latin typeface="Arial"/>
                <a:cs typeface="Arial"/>
              </a:endParaRPr>
            </a:p>
            <a:p>
              <a:pPr marL="203200" marR="5080" indent="-190500">
                <a:lnSpc>
                  <a:spcPct val="149600"/>
                </a:lnSpc>
              </a:pPr>
              <a:r>
                <a:rPr sz="1600" spc="-75" dirty="0">
                  <a:solidFill>
                    <a:srgbClr val="444444"/>
                  </a:solidFill>
                  <a:latin typeface="Arial"/>
                  <a:cs typeface="Arial"/>
                </a:rPr>
                <a:t>Yield</a:t>
              </a:r>
              <a:r>
                <a:rPr sz="1600" spc="-35" dirty="0">
                  <a:solidFill>
                    <a:srgbClr val="444444"/>
                  </a:solidFill>
                  <a:latin typeface="Arial"/>
                  <a:cs typeface="Arial"/>
                </a:rPr>
                <a:t> </a:t>
              </a:r>
              <a:r>
                <a:rPr sz="1600" spc="-95" dirty="0">
                  <a:solidFill>
                    <a:srgbClr val="444444"/>
                  </a:solidFill>
                  <a:latin typeface="Arial"/>
                  <a:cs typeface="Arial"/>
                </a:rPr>
                <a:t>estimate</a:t>
              </a:r>
              <a:endParaRPr lang="en-AU" sz="1600" spc="-55" dirty="0">
                <a:solidFill>
                  <a:srgbClr val="444444"/>
                </a:solidFill>
                <a:latin typeface="Arial"/>
                <a:cs typeface="Arial"/>
              </a:endParaRPr>
            </a:p>
            <a:p>
              <a:pPr marL="203200" marR="5080" indent="-190500">
                <a:lnSpc>
                  <a:spcPct val="149600"/>
                </a:lnSpc>
              </a:pPr>
              <a:r>
                <a:rPr sz="1600" spc="-114" dirty="0">
                  <a:solidFill>
                    <a:srgbClr val="444444"/>
                  </a:solidFill>
                  <a:latin typeface="Arial"/>
                  <a:cs typeface="Arial"/>
                </a:rPr>
                <a:t>Harvest</a:t>
              </a:r>
              <a:r>
                <a:rPr sz="1600" spc="-35" dirty="0">
                  <a:solidFill>
                    <a:srgbClr val="444444"/>
                  </a:solidFill>
                  <a:latin typeface="Arial"/>
                  <a:cs typeface="Arial"/>
                </a:rPr>
                <a:t> </a:t>
              </a:r>
              <a:r>
                <a:rPr sz="1600" spc="-105" dirty="0">
                  <a:solidFill>
                    <a:srgbClr val="444444"/>
                  </a:solidFill>
                  <a:latin typeface="Arial"/>
                  <a:cs typeface="Arial"/>
                </a:rPr>
                <a:t>mismatch</a:t>
              </a:r>
              <a:endParaRPr sz="1600" dirty="0">
                <a:latin typeface="Arial"/>
                <a:cs typeface="Arial"/>
              </a:endParaRPr>
            </a:p>
          </p:txBody>
        </p:sp>
        <p:pic>
          <p:nvPicPr>
            <p:cNvPr id="37" name="Picture 36"/>
            <p:cNvPicPr>
              <a:picLocks noChangeAspect="1"/>
            </p:cNvPicPr>
            <p:nvPr/>
          </p:nvPicPr>
          <p:blipFill>
            <a:blip r:embed="rId5"/>
            <a:stretch>
              <a:fillRect/>
            </a:stretch>
          </p:blipFill>
          <p:spPr>
            <a:xfrm>
              <a:off x="1892490" y="4343400"/>
              <a:ext cx="581025" cy="495300"/>
            </a:xfrm>
            <a:prstGeom prst="rect">
              <a:avLst/>
            </a:prstGeom>
          </p:spPr>
        </p:pic>
      </p:grpSp>
      <p:grpSp>
        <p:nvGrpSpPr>
          <p:cNvPr id="5" name="Group 4"/>
          <p:cNvGrpSpPr/>
          <p:nvPr/>
        </p:nvGrpSpPr>
        <p:grpSpPr>
          <a:xfrm>
            <a:off x="7559476" y="4436679"/>
            <a:ext cx="3051226" cy="1154162"/>
            <a:chOff x="7559476" y="4436679"/>
            <a:chExt cx="3051226" cy="1154162"/>
          </a:xfrm>
        </p:grpSpPr>
        <p:sp>
          <p:nvSpPr>
            <p:cNvPr id="14" name="object 7"/>
            <p:cNvSpPr txBox="1"/>
            <p:nvPr/>
          </p:nvSpPr>
          <p:spPr>
            <a:xfrm>
              <a:off x="8168492" y="4436679"/>
              <a:ext cx="2442210" cy="1154162"/>
            </a:xfrm>
            <a:prstGeom prst="rect">
              <a:avLst/>
            </a:prstGeom>
          </p:spPr>
          <p:txBody>
            <a:bodyPr vert="horz" wrap="square" lIns="0" tIns="0" rIns="0" bIns="0" rtlCol="0">
              <a:spAutoFit/>
            </a:bodyPr>
            <a:lstStyle/>
            <a:p>
              <a:pPr marL="12700">
                <a:lnSpc>
                  <a:spcPct val="150000"/>
                </a:lnSpc>
              </a:pPr>
              <a:r>
                <a:rPr spc="-85" dirty="0">
                  <a:solidFill>
                    <a:srgbClr val="4F9CE4"/>
                  </a:solidFill>
                  <a:latin typeface="Arial"/>
                  <a:cs typeface="Arial"/>
                </a:rPr>
                <a:t>Agri-operations</a:t>
              </a:r>
              <a:r>
                <a:rPr spc="-40" dirty="0">
                  <a:solidFill>
                    <a:srgbClr val="4F9CE4"/>
                  </a:solidFill>
                  <a:latin typeface="Arial"/>
                  <a:cs typeface="Arial"/>
                </a:rPr>
                <a:t> </a:t>
              </a:r>
              <a:r>
                <a:rPr spc="-80" dirty="0">
                  <a:solidFill>
                    <a:srgbClr val="4F9CE4"/>
                  </a:solidFill>
                  <a:latin typeface="Arial"/>
                  <a:cs typeface="Arial"/>
                </a:rPr>
                <a:t>control</a:t>
              </a:r>
              <a:endParaRPr lang="en-AU" dirty="0">
                <a:latin typeface="Arial"/>
                <a:cs typeface="Arial"/>
              </a:endParaRPr>
            </a:p>
            <a:p>
              <a:pPr marL="12700">
                <a:lnSpc>
                  <a:spcPct val="150000"/>
                </a:lnSpc>
              </a:pPr>
              <a:r>
                <a:rPr sz="1600" spc="-114" dirty="0">
                  <a:solidFill>
                    <a:srgbClr val="444444"/>
                  </a:solidFill>
                  <a:latin typeface="Arial"/>
                  <a:cs typeface="Arial"/>
                </a:rPr>
                <a:t>Crop</a:t>
              </a:r>
              <a:r>
                <a:rPr sz="1600" spc="-35" dirty="0">
                  <a:solidFill>
                    <a:srgbClr val="444444"/>
                  </a:solidFill>
                  <a:latin typeface="Arial"/>
                  <a:cs typeface="Arial"/>
                </a:rPr>
                <a:t> </a:t>
              </a:r>
              <a:r>
                <a:rPr sz="1600" spc="-60" dirty="0">
                  <a:solidFill>
                    <a:srgbClr val="444444"/>
                  </a:solidFill>
                  <a:latin typeface="Arial"/>
                  <a:cs typeface="Arial"/>
                </a:rPr>
                <a:t>rotation</a:t>
              </a:r>
              <a:endParaRPr lang="en-AU" sz="1600" spc="-40" dirty="0">
                <a:solidFill>
                  <a:srgbClr val="444444"/>
                </a:solidFill>
                <a:latin typeface="Arial"/>
                <a:cs typeface="Arial"/>
              </a:endParaRPr>
            </a:p>
            <a:p>
              <a:pPr marL="12700">
                <a:lnSpc>
                  <a:spcPct val="150000"/>
                </a:lnSpc>
              </a:pPr>
              <a:r>
                <a:rPr sz="1600" spc="-110" dirty="0">
                  <a:solidFill>
                    <a:srgbClr val="444444"/>
                  </a:solidFill>
                  <a:latin typeface="Arial"/>
                  <a:cs typeface="Arial"/>
                </a:rPr>
                <a:t>Operations</a:t>
              </a:r>
              <a:r>
                <a:rPr sz="1600" spc="-35" dirty="0">
                  <a:solidFill>
                    <a:srgbClr val="444444"/>
                  </a:solidFill>
                  <a:latin typeface="Arial"/>
                  <a:cs typeface="Arial"/>
                </a:rPr>
                <a:t> </a:t>
              </a:r>
              <a:r>
                <a:rPr sz="1600" spc="-70" dirty="0">
                  <a:solidFill>
                    <a:srgbClr val="444444"/>
                  </a:solidFill>
                  <a:latin typeface="Arial"/>
                  <a:cs typeface="Arial"/>
                </a:rPr>
                <a:t>control</a:t>
              </a:r>
              <a:endParaRPr sz="1600" dirty="0">
                <a:latin typeface="Arial"/>
                <a:cs typeface="Arial"/>
              </a:endParaRPr>
            </a:p>
          </p:txBody>
        </p:sp>
        <p:pic>
          <p:nvPicPr>
            <p:cNvPr id="38" name="Picture 37"/>
            <p:cNvPicPr>
              <a:picLocks noChangeAspect="1"/>
            </p:cNvPicPr>
            <p:nvPr/>
          </p:nvPicPr>
          <p:blipFill>
            <a:blip r:embed="rId6"/>
            <a:stretch>
              <a:fillRect/>
            </a:stretch>
          </p:blipFill>
          <p:spPr>
            <a:xfrm>
              <a:off x="7559476" y="4455758"/>
              <a:ext cx="542925" cy="485775"/>
            </a:xfrm>
            <a:prstGeom prst="rect">
              <a:avLst/>
            </a:prstGeom>
          </p:spPr>
        </p:pic>
      </p:grpSp>
    </p:spTree>
    <p:extLst>
      <p:ext uri="{BB962C8B-B14F-4D97-AF65-F5344CB8AC3E}">
        <p14:creationId xmlns:p14="http://schemas.microsoft.com/office/powerpoint/2010/main" val="253947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4000" dirty="0">
                <a:latin typeface="+mn-lt"/>
              </a:rPr>
              <a:t>Through The Years</a:t>
            </a:r>
            <a:br>
              <a:rPr lang="en-AU" sz="4000" dirty="0">
                <a:latin typeface="+mn-lt"/>
              </a:rPr>
            </a:br>
            <a:r>
              <a:rPr lang="en-AU" sz="2800" dirty="0">
                <a:solidFill>
                  <a:srgbClr val="00B0F0"/>
                </a:solidFill>
                <a:latin typeface="+mn-lt"/>
              </a:rPr>
              <a:t>A Brief Overview of My Experience</a:t>
            </a:r>
            <a:endParaRPr lang="en-AU" sz="4400" dirty="0">
              <a:latin typeface="+mn-lt"/>
            </a:endParaRPr>
          </a:p>
        </p:txBody>
      </p:sp>
      <p:cxnSp>
        <p:nvCxnSpPr>
          <p:cNvPr id="8" name="Straight Connector 7"/>
          <p:cNvCxnSpPr/>
          <p:nvPr/>
        </p:nvCxnSpPr>
        <p:spPr>
          <a:xfrm flipV="1">
            <a:off x="1155192" y="3519496"/>
            <a:ext cx="9842246" cy="1484"/>
          </a:xfrm>
          <a:prstGeom prst="line">
            <a:avLst/>
          </a:prstGeom>
          <a:ln>
            <a:solidFill>
              <a:schemeClr val="bg1">
                <a:lumMod val="65000"/>
              </a:schemeClr>
            </a:solidFill>
            <a:prstDash val="solid"/>
          </a:ln>
        </p:spPr>
        <p:style>
          <a:lnRef idx="3">
            <a:schemeClr val="accent1"/>
          </a:lnRef>
          <a:fillRef idx="0">
            <a:schemeClr val="accent1"/>
          </a:fillRef>
          <a:effectRef idx="2">
            <a:schemeClr val="accent1"/>
          </a:effectRef>
          <a:fontRef idx="minor">
            <a:schemeClr val="tx1"/>
          </a:fontRef>
        </p:style>
      </p:cxnSp>
      <p:cxnSp>
        <p:nvCxnSpPr>
          <p:cNvPr id="11" name="Straight Connector 10"/>
          <p:cNvCxnSpPr/>
          <p:nvPr/>
        </p:nvCxnSpPr>
        <p:spPr>
          <a:xfrm>
            <a:off x="1260421" y="2270143"/>
            <a:ext cx="14514" cy="125083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22538" y="2225693"/>
            <a:ext cx="537883" cy="276999"/>
          </a:xfrm>
          <a:prstGeom prst="rect">
            <a:avLst/>
          </a:prstGeom>
          <a:noFill/>
        </p:spPr>
        <p:txBody>
          <a:bodyPr wrap="square" rtlCol="0">
            <a:spAutoFit/>
          </a:bodyPr>
          <a:lstStyle/>
          <a:p>
            <a:r>
              <a:rPr lang="en-AU" sz="1200" dirty="0">
                <a:solidFill>
                  <a:srgbClr val="00B0F0"/>
                </a:solidFill>
              </a:rPr>
              <a:t>1995</a:t>
            </a:r>
          </a:p>
        </p:txBody>
      </p:sp>
      <p:sp>
        <p:nvSpPr>
          <p:cNvPr id="13" name="TextBox 12"/>
          <p:cNvSpPr txBox="1"/>
          <p:nvPr/>
        </p:nvSpPr>
        <p:spPr>
          <a:xfrm>
            <a:off x="1392757" y="2321227"/>
            <a:ext cx="1438835" cy="938719"/>
          </a:xfrm>
          <a:prstGeom prst="rect">
            <a:avLst/>
          </a:prstGeom>
          <a:noFill/>
        </p:spPr>
        <p:txBody>
          <a:bodyPr wrap="square" rtlCol="0">
            <a:spAutoFit/>
          </a:bodyPr>
          <a:lstStyle/>
          <a:p>
            <a:r>
              <a:rPr lang="en-AU" sz="1100" dirty="0"/>
              <a:t>Telecommunications Transformation</a:t>
            </a:r>
          </a:p>
          <a:p>
            <a:r>
              <a:rPr lang="en-AU" sz="1100" dirty="0">
                <a:solidFill>
                  <a:schemeClr val="bg1">
                    <a:lumMod val="65000"/>
                  </a:schemeClr>
                </a:solidFill>
              </a:rPr>
              <a:t>Digitisation of the Australian Telephone network.</a:t>
            </a:r>
          </a:p>
        </p:txBody>
      </p:sp>
      <p:cxnSp>
        <p:nvCxnSpPr>
          <p:cNvPr id="14" name="Straight Connector 13"/>
          <p:cNvCxnSpPr/>
          <p:nvPr/>
        </p:nvCxnSpPr>
        <p:spPr>
          <a:xfrm>
            <a:off x="2206198" y="3520980"/>
            <a:ext cx="14514" cy="125083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673336" y="4494818"/>
            <a:ext cx="537883" cy="276999"/>
          </a:xfrm>
          <a:prstGeom prst="rect">
            <a:avLst/>
          </a:prstGeom>
          <a:noFill/>
        </p:spPr>
        <p:txBody>
          <a:bodyPr wrap="square" rtlCol="0">
            <a:spAutoFit/>
          </a:bodyPr>
          <a:lstStyle/>
          <a:p>
            <a:r>
              <a:rPr lang="en-AU" sz="1200" dirty="0">
                <a:solidFill>
                  <a:srgbClr val="00B0F0"/>
                </a:solidFill>
              </a:rPr>
              <a:t>1998</a:t>
            </a:r>
          </a:p>
        </p:txBody>
      </p:sp>
      <p:sp>
        <p:nvSpPr>
          <p:cNvPr id="16" name="TextBox 15"/>
          <p:cNvSpPr txBox="1"/>
          <p:nvPr/>
        </p:nvSpPr>
        <p:spPr>
          <a:xfrm>
            <a:off x="2268418" y="3663822"/>
            <a:ext cx="1438835" cy="1107996"/>
          </a:xfrm>
          <a:prstGeom prst="rect">
            <a:avLst/>
          </a:prstGeom>
          <a:noFill/>
        </p:spPr>
        <p:txBody>
          <a:bodyPr wrap="square" rtlCol="0">
            <a:spAutoFit/>
          </a:bodyPr>
          <a:lstStyle/>
          <a:p>
            <a:r>
              <a:rPr lang="en-AU" sz="1100" dirty="0"/>
              <a:t>Speech Recognition Automation</a:t>
            </a:r>
          </a:p>
          <a:p>
            <a:r>
              <a:rPr lang="en-AU" sz="1100" dirty="0">
                <a:solidFill>
                  <a:schemeClr val="bg1">
                    <a:lumMod val="65000"/>
                  </a:schemeClr>
                </a:solidFill>
              </a:rPr>
              <a:t>Automated 1,000,000 calls each day. Displaced 5,000 contact centre staff.</a:t>
            </a:r>
          </a:p>
        </p:txBody>
      </p:sp>
      <p:cxnSp>
        <p:nvCxnSpPr>
          <p:cNvPr id="18" name="Straight Connector 17"/>
          <p:cNvCxnSpPr/>
          <p:nvPr/>
        </p:nvCxnSpPr>
        <p:spPr>
          <a:xfrm>
            <a:off x="3290819" y="2268659"/>
            <a:ext cx="14514" cy="125083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752936" y="2225693"/>
            <a:ext cx="537883" cy="276999"/>
          </a:xfrm>
          <a:prstGeom prst="rect">
            <a:avLst/>
          </a:prstGeom>
          <a:noFill/>
        </p:spPr>
        <p:txBody>
          <a:bodyPr wrap="square" rtlCol="0">
            <a:spAutoFit/>
          </a:bodyPr>
          <a:lstStyle/>
          <a:p>
            <a:r>
              <a:rPr lang="en-AU" sz="1200" dirty="0">
                <a:solidFill>
                  <a:srgbClr val="00B0F0"/>
                </a:solidFill>
              </a:rPr>
              <a:t>2000</a:t>
            </a:r>
          </a:p>
        </p:txBody>
      </p:sp>
      <p:sp>
        <p:nvSpPr>
          <p:cNvPr id="20" name="TextBox 19"/>
          <p:cNvSpPr txBox="1"/>
          <p:nvPr/>
        </p:nvSpPr>
        <p:spPr>
          <a:xfrm>
            <a:off x="3423155" y="2321227"/>
            <a:ext cx="1438835" cy="1107996"/>
          </a:xfrm>
          <a:prstGeom prst="rect">
            <a:avLst/>
          </a:prstGeom>
          <a:noFill/>
        </p:spPr>
        <p:txBody>
          <a:bodyPr wrap="square" rtlCol="0">
            <a:spAutoFit/>
          </a:bodyPr>
          <a:lstStyle/>
          <a:p>
            <a:r>
              <a:rPr lang="en-AU" sz="1100" dirty="0"/>
              <a:t>Operational Transformation</a:t>
            </a:r>
          </a:p>
          <a:p>
            <a:r>
              <a:rPr lang="en-AU" sz="1100" dirty="0">
                <a:solidFill>
                  <a:schemeClr val="bg1">
                    <a:lumMod val="65000"/>
                  </a:schemeClr>
                </a:solidFill>
              </a:rPr>
              <a:t>Transformation of Telecommunications to support the growth of the Internet. </a:t>
            </a:r>
          </a:p>
        </p:txBody>
      </p:sp>
      <p:cxnSp>
        <p:nvCxnSpPr>
          <p:cNvPr id="21" name="Straight Connector 20"/>
          <p:cNvCxnSpPr/>
          <p:nvPr/>
        </p:nvCxnSpPr>
        <p:spPr>
          <a:xfrm>
            <a:off x="4281098" y="3524719"/>
            <a:ext cx="14514" cy="125083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754959" y="4498557"/>
            <a:ext cx="537883" cy="276999"/>
          </a:xfrm>
          <a:prstGeom prst="rect">
            <a:avLst/>
          </a:prstGeom>
          <a:noFill/>
        </p:spPr>
        <p:txBody>
          <a:bodyPr wrap="square" rtlCol="0">
            <a:spAutoFit/>
          </a:bodyPr>
          <a:lstStyle/>
          <a:p>
            <a:r>
              <a:rPr lang="en-AU" sz="1200" dirty="0">
                <a:solidFill>
                  <a:srgbClr val="00B0F0"/>
                </a:solidFill>
              </a:rPr>
              <a:t>2004</a:t>
            </a:r>
          </a:p>
        </p:txBody>
      </p:sp>
      <p:sp>
        <p:nvSpPr>
          <p:cNvPr id="23" name="TextBox 22"/>
          <p:cNvSpPr txBox="1"/>
          <p:nvPr/>
        </p:nvSpPr>
        <p:spPr>
          <a:xfrm>
            <a:off x="4343318" y="3667561"/>
            <a:ext cx="1438835" cy="1107996"/>
          </a:xfrm>
          <a:prstGeom prst="rect">
            <a:avLst/>
          </a:prstGeom>
          <a:noFill/>
        </p:spPr>
        <p:txBody>
          <a:bodyPr wrap="square" rtlCol="0">
            <a:spAutoFit/>
          </a:bodyPr>
          <a:lstStyle/>
          <a:p>
            <a:r>
              <a:rPr lang="en-AU" sz="1100" dirty="0"/>
              <a:t>RFID and Advanced Visualisation</a:t>
            </a:r>
          </a:p>
          <a:p>
            <a:r>
              <a:rPr lang="en-AU" sz="1100" dirty="0">
                <a:solidFill>
                  <a:schemeClr val="bg1">
                    <a:lumMod val="65000"/>
                  </a:schemeClr>
                </a:solidFill>
              </a:rPr>
              <a:t>Expertise  with Business Intelligence and what was later to be called IoT.</a:t>
            </a:r>
          </a:p>
        </p:txBody>
      </p:sp>
      <p:cxnSp>
        <p:nvCxnSpPr>
          <p:cNvPr id="24" name="Straight Connector 23"/>
          <p:cNvCxnSpPr/>
          <p:nvPr/>
        </p:nvCxnSpPr>
        <p:spPr>
          <a:xfrm>
            <a:off x="5306703" y="2278899"/>
            <a:ext cx="14514" cy="125083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768820" y="2225693"/>
            <a:ext cx="537883" cy="276999"/>
          </a:xfrm>
          <a:prstGeom prst="rect">
            <a:avLst/>
          </a:prstGeom>
          <a:noFill/>
        </p:spPr>
        <p:txBody>
          <a:bodyPr wrap="square" rtlCol="0">
            <a:spAutoFit/>
          </a:bodyPr>
          <a:lstStyle/>
          <a:p>
            <a:r>
              <a:rPr lang="en-AU" sz="1200" dirty="0">
                <a:solidFill>
                  <a:srgbClr val="00B0F0"/>
                </a:solidFill>
              </a:rPr>
              <a:t>2007</a:t>
            </a:r>
          </a:p>
        </p:txBody>
      </p:sp>
      <p:sp>
        <p:nvSpPr>
          <p:cNvPr id="26" name="TextBox 25"/>
          <p:cNvSpPr txBox="1"/>
          <p:nvPr/>
        </p:nvSpPr>
        <p:spPr>
          <a:xfrm>
            <a:off x="5439039" y="2321227"/>
            <a:ext cx="1942564" cy="1107996"/>
          </a:xfrm>
          <a:prstGeom prst="rect">
            <a:avLst/>
          </a:prstGeom>
          <a:noFill/>
        </p:spPr>
        <p:txBody>
          <a:bodyPr wrap="square" rtlCol="0">
            <a:spAutoFit/>
          </a:bodyPr>
          <a:lstStyle/>
          <a:p>
            <a:r>
              <a:rPr lang="en-AU" sz="1100" dirty="0"/>
              <a:t>Call Centre Transformation</a:t>
            </a:r>
            <a:br>
              <a:rPr lang="en-AU" sz="1100" dirty="0"/>
            </a:br>
            <a:endParaRPr lang="en-AU" sz="1100" dirty="0"/>
          </a:p>
          <a:p>
            <a:r>
              <a:rPr lang="en-AU" sz="1100" dirty="0">
                <a:solidFill>
                  <a:schemeClr val="bg1">
                    <a:lumMod val="65000"/>
                  </a:schemeClr>
                </a:solidFill>
              </a:rPr>
              <a:t>CTI technology and advance routing for home based and offshore Agents. Applications of Big Data and Analytics.</a:t>
            </a:r>
          </a:p>
        </p:txBody>
      </p:sp>
      <p:cxnSp>
        <p:nvCxnSpPr>
          <p:cNvPr id="27" name="Straight Connector 26"/>
          <p:cNvCxnSpPr/>
          <p:nvPr/>
        </p:nvCxnSpPr>
        <p:spPr>
          <a:xfrm>
            <a:off x="6347140" y="3528840"/>
            <a:ext cx="14514" cy="125083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821001" y="4502678"/>
            <a:ext cx="537883" cy="276999"/>
          </a:xfrm>
          <a:prstGeom prst="rect">
            <a:avLst/>
          </a:prstGeom>
          <a:noFill/>
        </p:spPr>
        <p:txBody>
          <a:bodyPr wrap="square" rtlCol="0">
            <a:spAutoFit/>
          </a:bodyPr>
          <a:lstStyle/>
          <a:p>
            <a:r>
              <a:rPr lang="en-AU" sz="1200" dirty="0">
                <a:solidFill>
                  <a:srgbClr val="00B0F0"/>
                </a:solidFill>
              </a:rPr>
              <a:t>2010</a:t>
            </a:r>
          </a:p>
        </p:txBody>
      </p:sp>
      <p:sp>
        <p:nvSpPr>
          <p:cNvPr id="29" name="TextBox 28"/>
          <p:cNvSpPr txBox="1"/>
          <p:nvPr/>
        </p:nvSpPr>
        <p:spPr>
          <a:xfrm>
            <a:off x="6409360" y="3671682"/>
            <a:ext cx="1895877" cy="1107996"/>
          </a:xfrm>
          <a:prstGeom prst="rect">
            <a:avLst/>
          </a:prstGeom>
          <a:noFill/>
        </p:spPr>
        <p:txBody>
          <a:bodyPr wrap="square" rtlCol="0">
            <a:spAutoFit/>
          </a:bodyPr>
          <a:lstStyle/>
          <a:p>
            <a:r>
              <a:rPr lang="en-AU" sz="1100" dirty="0"/>
              <a:t>Digital Transformation</a:t>
            </a:r>
            <a:br>
              <a:rPr lang="en-AU" sz="1100" dirty="0"/>
            </a:br>
            <a:endParaRPr lang="en-AU" sz="1100" dirty="0"/>
          </a:p>
          <a:p>
            <a:r>
              <a:rPr lang="en-AU" sz="1100" dirty="0">
                <a:solidFill>
                  <a:schemeClr val="bg1">
                    <a:lumMod val="65000"/>
                  </a:schemeClr>
                </a:solidFill>
              </a:rPr>
              <a:t>Digital Identity solutions for Gov’t and Business – Digital First, Omni channel, connected experiences.</a:t>
            </a:r>
          </a:p>
        </p:txBody>
      </p:sp>
      <p:cxnSp>
        <p:nvCxnSpPr>
          <p:cNvPr id="30" name="Straight Connector 29"/>
          <p:cNvCxnSpPr/>
          <p:nvPr/>
        </p:nvCxnSpPr>
        <p:spPr>
          <a:xfrm>
            <a:off x="7806201" y="2268659"/>
            <a:ext cx="14514" cy="125083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7268318" y="2225693"/>
            <a:ext cx="537883" cy="276999"/>
          </a:xfrm>
          <a:prstGeom prst="rect">
            <a:avLst/>
          </a:prstGeom>
          <a:noFill/>
        </p:spPr>
        <p:txBody>
          <a:bodyPr wrap="square" rtlCol="0">
            <a:spAutoFit/>
          </a:bodyPr>
          <a:lstStyle/>
          <a:p>
            <a:r>
              <a:rPr lang="en-AU" sz="1200" dirty="0">
                <a:solidFill>
                  <a:srgbClr val="00B0F0"/>
                </a:solidFill>
              </a:rPr>
              <a:t>2014</a:t>
            </a:r>
          </a:p>
        </p:txBody>
      </p:sp>
      <p:sp>
        <p:nvSpPr>
          <p:cNvPr id="32" name="TextBox 31"/>
          <p:cNvSpPr txBox="1"/>
          <p:nvPr/>
        </p:nvSpPr>
        <p:spPr>
          <a:xfrm>
            <a:off x="7938537" y="2321227"/>
            <a:ext cx="2246863" cy="1277273"/>
          </a:xfrm>
          <a:prstGeom prst="rect">
            <a:avLst/>
          </a:prstGeom>
          <a:noFill/>
        </p:spPr>
        <p:txBody>
          <a:bodyPr wrap="square" rtlCol="0">
            <a:spAutoFit/>
          </a:bodyPr>
          <a:lstStyle/>
          <a:p>
            <a:r>
              <a:rPr lang="en-AU" sz="1100" dirty="0"/>
              <a:t>Cyber Security Transformation</a:t>
            </a:r>
            <a:br>
              <a:rPr lang="en-AU" sz="1100" dirty="0"/>
            </a:br>
            <a:endParaRPr lang="en-AU" sz="1100" dirty="0"/>
          </a:p>
          <a:p>
            <a:r>
              <a:rPr lang="en-AU" sz="1100" dirty="0">
                <a:solidFill>
                  <a:schemeClr val="bg1">
                    <a:lumMod val="65000"/>
                  </a:schemeClr>
                </a:solidFill>
              </a:rPr>
              <a:t>Digital Identity applications for Security. Application of Robotics Process Automation (RPA)</a:t>
            </a:r>
          </a:p>
          <a:p>
            <a:r>
              <a:rPr lang="en-AU" sz="1100" dirty="0">
                <a:solidFill>
                  <a:schemeClr val="bg1">
                    <a:lumMod val="65000"/>
                  </a:schemeClr>
                </a:solidFill>
              </a:rPr>
              <a:t>AI, Machine Learning.</a:t>
            </a:r>
          </a:p>
          <a:p>
            <a:endParaRPr lang="en-AU" sz="1100" dirty="0">
              <a:solidFill>
                <a:schemeClr val="bg1">
                  <a:lumMod val="65000"/>
                </a:schemeClr>
              </a:solidFill>
            </a:endParaRPr>
          </a:p>
        </p:txBody>
      </p:sp>
      <p:cxnSp>
        <p:nvCxnSpPr>
          <p:cNvPr id="33" name="Straight Connector 32"/>
          <p:cNvCxnSpPr/>
          <p:nvPr/>
        </p:nvCxnSpPr>
        <p:spPr>
          <a:xfrm>
            <a:off x="8884738" y="3528840"/>
            <a:ext cx="14514" cy="125083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8358599" y="4502678"/>
            <a:ext cx="537883" cy="276999"/>
          </a:xfrm>
          <a:prstGeom prst="rect">
            <a:avLst/>
          </a:prstGeom>
          <a:noFill/>
        </p:spPr>
        <p:txBody>
          <a:bodyPr wrap="square" rtlCol="0">
            <a:spAutoFit/>
          </a:bodyPr>
          <a:lstStyle/>
          <a:p>
            <a:r>
              <a:rPr lang="en-AU" sz="1200" dirty="0">
                <a:solidFill>
                  <a:srgbClr val="00B0F0"/>
                </a:solidFill>
              </a:rPr>
              <a:t>2017</a:t>
            </a:r>
          </a:p>
        </p:txBody>
      </p:sp>
      <p:sp>
        <p:nvSpPr>
          <p:cNvPr id="35" name="TextBox 34"/>
          <p:cNvSpPr txBox="1"/>
          <p:nvPr/>
        </p:nvSpPr>
        <p:spPr>
          <a:xfrm>
            <a:off x="8946958" y="3671682"/>
            <a:ext cx="2050480" cy="1277273"/>
          </a:xfrm>
          <a:prstGeom prst="rect">
            <a:avLst/>
          </a:prstGeom>
          <a:noFill/>
        </p:spPr>
        <p:txBody>
          <a:bodyPr wrap="square" rtlCol="0">
            <a:spAutoFit/>
          </a:bodyPr>
          <a:lstStyle/>
          <a:p>
            <a:r>
              <a:rPr lang="en-AU" sz="1100" dirty="0"/>
              <a:t>Digital Transformation of Pacific</a:t>
            </a:r>
            <a:br>
              <a:rPr lang="en-AU" sz="1100" dirty="0"/>
            </a:br>
            <a:endParaRPr lang="en-AU" sz="1100" dirty="0"/>
          </a:p>
          <a:p>
            <a:r>
              <a:rPr lang="en-AU" sz="1100" dirty="0">
                <a:solidFill>
                  <a:schemeClr val="bg1">
                    <a:lumMod val="65000"/>
                  </a:schemeClr>
                </a:solidFill>
              </a:rPr>
              <a:t>Established Pacific based operations in Pacific. Assist in the Digital Transformation of Pacific placing </a:t>
            </a:r>
            <a:r>
              <a:rPr lang="en-AU" sz="1100" b="1" dirty="0">
                <a:solidFill>
                  <a:schemeClr val="bg1">
                    <a:lumMod val="65000"/>
                  </a:schemeClr>
                </a:solidFill>
              </a:rPr>
              <a:t>People before Profits.</a:t>
            </a:r>
          </a:p>
        </p:txBody>
      </p:sp>
    </p:spTree>
    <p:extLst>
      <p:ext uri="{BB962C8B-B14F-4D97-AF65-F5344CB8AC3E}">
        <p14:creationId xmlns:p14="http://schemas.microsoft.com/office/powerpoint/2010/main" val="199721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10"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par>
                                <p:cTn id="56" presetID="10" presetClass="entr" presetSubtype="0"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par>
                                <p:cTn id="67" presetID="10" presetClass="entr" presetSubtype="0" fill="hold" nodeType="with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500"/>
                                        <p:tgtEl>
                                          <p:spTgt spid="27"/>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fade">
                                      <p:cBhvr>
                                        <p:cTn id="77" dur="500"/>
                                        <p:tgtEl>
                                          <p:spTgt spid="31"/>
                                        </p:tgtEl>
                                      </p:cBhvr>
                                    </p:animEffect>
                                  </p:childTnLst>
                                </p:cTn>
                              </p:par>
                              <p:par>
                                <p:cTn id="78" presetID="10" presetClass="entr" presetSubtype="0" fill="hold" nodeType="with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fade">
                                      <p:cBhvr>
                                        <p:cTn id="80" dur="500"/>
                                        <p:tgtEl>
                                          <p:spTgt spid="30"/>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fade">
                                      <p:cBhvr>
                                        <p:cTn id="83" dur="500"/>
                                        <p:tgtEl>
                                          <p:spTgt spid="32"/>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fade">
                                      <p:cBhvr>
                                        <p:cTn id="88" dur="500"/>
                                        <p:tgtEl>
                                          <p:spTgt spid="34"/>
                                        </p:tgtEl>
                                      </p:cBhvr>
                                    </p:animEffect>
                                  </p:childTnLst>
                                </p:cTn>
                              </p:par>
                              <p:par>
                                <p:cTn id="89" presetID="10" presetClass="entr" presetSubtype="0" fill="hold" nodeType="with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fade">
                                      <p:cBhvr>
                                        <p:cTn id="91" dur="500"/>
                                        <p:tgtEl>
                                          <p:spTgt spid="33"/>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fade">
                                      <p:cBhvr>
                                        <p:cTn id="9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p:bldP spid="19" grpId="0"/>
      <p:bldP spid="20" grpId="0"/>
      <p:bldP spid="22" grpId="0"/>
      <p:bldP spid="23" grpId="0"/>
      <p:bldP spid="25" grpId="0"/>
      <p:bldP spid="26" grpId="0"/>
      <p:bldP spid="28" grpId="0"/>
      <p:bldP spid="29" grpId="0"/>
      <p:bldP spid="31" grpId="0"/>
      <p:bldP spid="32" grpId="0"/>
      <p:bldP spid="34" grpId="0"/>
      <p:bldP spid="3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AU" dirty="0"/>
          </a:p>
        </p:txBody>
      </p:sp>
      <p:sp>
        <p:nvSpPr>
          <p:cNvPr id="3" name="Subtitle 2"/>
          <p:cNvSpPr>
            <a:spLocks noGrp="1"/>
          </p:cNvSpPr>
          <p:nvPr>
            <p:ph type="subTitle" idx="1"/>
          </p:nvPr>
        </p:nvSpPr>
        <p:spPr/>
        <p:txBody>
          <a:bodyPr/>
          <a:lstStyle/>
          <a:p>
            <a:endParaRPr lang="en-AU" dirty="0"/>
          </a:p>
        </p:txBody>
      </p:sp>
      <p:pic>
        <p:nvPicPr>
          <p:cNvPr id="6" name="Picture 5"/>
          <p:cNvPicPr>
            <a:picLocks noChangeAspect="1"/>
          </p:cNvPicPr>
          <p:nvPr/>
        </p:nvPicPr>
        <p:blipFill>
          <a:blip r:embed="rId2"/>
          <a:stretch>
            <a:fillRect/>
          </a:stretch>
        </p:blipFill>
        <p:spPr>
          <a:xfrm>
            <a:off x="0" y="0"/>
            <a:ext cx="12192000" cy="6864213"/>
          </a:xfrm>
          <a:prstGeom prst="rect">
            <a:avLst/>
          </a:prstGeom>
        </p:spPr>
      </p:pic>
      <p:sp>
        <p:nvSpPr>
          <p:cNvPr id="7" name="TextBox 6"/>
          <p:cNvSpPr txBox="1"/>
          <p:nvPr/>
        </p:nvSpPr>
        <p:spPr>
          <a:xfrm>
            <a:off x="1954133" y="1071324"/>
            <a:ext cx="8283729" cy="2687852"/>
          </a:xfrm>
          <a:prstGeom prst="rect">
            <a:avLst/>
          </a:prstGeom>
          <a:noFill/>
        </p:spPr>
        <p:txBody>
          <a:bodyPr wrap="square" rtlCol="0">
            <a:spAutoFit/>
          </a:bodyPr>
          <a:lstStyle/>
          <a:p>
            <a:pPr algn="ctr"/>
            <a:r>
              <a:rPr lang="en-AU" sz="5622" b="1" spc="-295" dirty="0">
                <a:solidFill>
                  <a:schemeClr val="bg1"/>
                </a:solidFill>
                <a:latin typeface="Arial Black"/>
                <a:cs typeface="Arial Black"/>
              </a:rPr>
              <a:t>Micro - Irrigation</a:t>
            </a:r>
          </a:p>
          <a:p>
            <a:pPr algn="ctr"/>
            <a:r>
              <a:rPr lang="en-AU" sz="5622" b="1" spc="-295" dirty="0">
                <a:solidFill>
                  <a:schemeClr val="bg1"/>
                </a:solidFill>
                <a:latin typeface="Arial Black"/>
                <a:cs typeface="Arial Black"/>
              </a:rPr>
              <a:t>And</a:t>
            </a:r>
          </a:p>
          <a:p>
            <a:pPr algn="ctr"/>
            <a:r>
              <a:rPr lang="en-AU" sz="5622" b="1" spc="-295" dirty="0">
                <a:solidFill>
                  <a:schemeClr val="bg1"/>
                </a:solidFill>
                <a:latin typeface="Arial Black"/>
                <a:cs typeface="Arial Black"/>
              </a:rPr>
              <a:t>Monitoring</a:t>
            </a:r>
            <a:endParaRPr lang="en-US" sz="5622" b="1" spc="-295" dirty="0">
              <a:solidFill>
                <a:schemeClr val="bg1"/>
              </a:solidFill>
              <a:latin typeface="Arial Black"/>
              <a:cs typeface="Arial Black"/>
            </a:endParaRPr>
          </a:p>
        </p:txBody>
      </p:sp>
    </p:spTree>
    <p:extLst>
      <p:ext uri="{BB962C8B-B14F-4D97-AF65-F5344CB8AC3E}">
        <p14:creationId xmlns:p14="http://schemas.microsoft.com/office/powerpoint/2010/main" val="1653059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5756"/>
            <a:ext cx="10515600" cy="1325563"/>
          </a:xfrm>
        </p:spPr>
        <p:txBody>
          <a:bodyPr>
            <a:normAutofit/>
          </a:bodyPr>
          <a:lstStyle/>
          <a:p>
            <a:r>
              <a:rPr lang="en-AU" sz="4000" dirty="0">
                <a:latin typeface="+mn-lt"/>
              </a:rPr>
              <a:t>Micro Irrigation and Monitoring</a:t>
            </a:r>
            <a:br>
              <a:rPr lang="en-AU" sz="4000" dirty="0">
                <a:latin typeface="+mn-lt"/>
              </a:rPr>
            </a:br>
            <a:r>
              <a:rPr lang="en-AU" sz="2800" dirty="0">
                <a:solidFill>
                  <a:srgbClr val="00B0F0"/>
                </a:solidFill>
                <a:latin typeface="+mn-lt"/>
              </a:rPr>
              <a:t>Other Initiatives</a:t>
            </a:r>
            <a:endParaRPr lang="en-AU" sz="4400" dirty="0">
              <a:latin typeface="+mn-lt"/>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8715" y="4814636"/>
            <a:ext cx="3284621" cy="1847599"/>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43320"/>
          <a:stretch/>
        </p:blipFill>
        <p:spPr>
          <a:xfrm>
            <a:off x="428234" y="1548313"/>
            <a:ext cx="3887092" cy="385762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9661" y="1395663"/>
            <a:ext cx="6654105" cy="3203683"/>
          </a:xfrm>
          <a:prstGeom prst="rect">
            <a:avLst/>
          </a:prstGeom>
        </p:spPr>
      </p:pic>
    </p:spTree>
    <p:extLst>
      <p:ext uri="{BB962C8B-B14F-4D97-AF65-F5344CB8AC3E}">
        <p14:creationId xmlns:p14="http://schemas.microsoft.com/office/powerpoint/2010/main" val="12526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 y="0"/>
            <a:ext cx="12192003" cy="6858000"/>
          </a:xfrm>
          <a:prstGeom prst="rect">
            <a:avLst/>
          </a:prstGeom>
        </p:spPr>
      </p:pic>
      <p:sp>
        <p:nvSpPr>
          <p:cNvPr id="5" name="Rectangle 4"/>
          <p:cNvSpPr/>
          <p:nvPr/>
        </p:nvSpPr>
        <p:spPr>
          <a:xfrm rot="5400000">
            <a:off x="3132108" y="-3132113"/>
            <a:ext cx="5927777" cy="12192003"/>
          </a:xfrm>
          <a:prstGeom prst="rect">
            <a:avLst/>
          </a:prstGeom>
          <a:gradFill flip="none" rotWithShape="1">
            <a:gsLst>
              <a:gs pos="0">
                <a:srgbClr val="F0F4FA"/>
              </a:gs>
              <a:gs pos="50000">
                <a:srgbClr val="F0F4FA"/>
              </a:gs>
              <a:gs pos="99000">
                <a:srgbClr val="F0F4FA">
                  <a:shade val="100000"/>
                  <a:satMod val="115000"/>
                  <a:lumMod val="0"/>
                  <a:lumOff val="100000"/>
                  <a:alpha val="0"/>
                </a:srgbClr>
              </a:gs>
            </a:gsLst>
            <a:lin ang="0" scaled="1"/>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400" dirty="0">
              <a:solidFill>
                <a:schemeClr val="tx2"/>
              </a:solidFill>
            </a:endParaRPr>
          </a:p>
        </p:txBody>
      </p:sp>
      <p:sp>
        <p:nvSpPr>
          <p:cNvPr id="6" name="TextBox 5"/>
          <p:cNvSpPr txBox="1"/>
          <p:nvPr/>
        </p:nvSpPr>
        <p:spPr>
          <a:xfrm>
            <a:off x="1954133" y="1071324"/>
            <a:ext cx="8283729" cy="1446550"/>
          </a:xfrm>
          <a:prstGeom prst="rect">
            <a:avLst/>
          </a:prstGeom>
          <a:noFill/>
        </p:spPr>
        <p:txBody>
          <a:bodyPr wrap="square" rtlCol="0">
            <a:spAutoFit/>
          </a:bodyPr>
          <a:lstStyle/>
          <a:p>
            <a:pPr algn="ctr"/>
            <a:r>
              <a:rPr lang="en-AU" sz="4400" b="1" dirty="0"/>
              <a:t>Climate Resilient and Renewable Drinking Water for Pacific</a:t>
            </a:r>
            <a:endParaRPr lang="en-US" sz="4267" b="1" dirty="0">
              <a:latin typeface="Verdana" charset="0"/>
              <a:ea typeface="Verdana" charset="0"/>
              <a:cs typeface="Verdana" charset="0"/>
            </a:endParaRPr>
          </a:p>
        </p:txBody>
      </p:sp>
      <p:sp>
        <p:nvSpPr>
          <p:cNvPr id="3" name="TextBox 2"/>
          <p:cNvSpPr txBox="1"/>
          <p:nvPr/>
        </p:nvSpPr>
        <p:spPr>
          <a:xfrm>
            <a:off x="6717793" y="-1097280"/>
            <a:ext cx="184731" cy="461665"/>
          </a:xfrm>
          <a:prstGeom prst="rect">
            <a:avLst/>
          </a:prstGeom>
          <a:noFill/>
        </p:spPr>
        <p:txBody>
          <a:bodyPr wrap="none" rtlCol="0">
            <a:spAutoFit/>
          </a:bodyPr>
          <a:lstStyle/>
          <a:p>
            <a:endParaRPr lang="en-US" sz="2400" dirty="0"/>
          </a:p>
        </p:txBody>
      </p:sp>
    </p:spTree>
    <p:extLst>
      <p:ext uri="{BB962C8B-B14F-4D97-AF65-F5344CB8AC3E}">
        <p14:creationId xmlns:p14="http://schemas.microsoft.com/office/powerpoint/2010/main" val="2619517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3738" y="1936495"/>
            <a:ext cx="7984524" cy="3445702"/>
          </a:xfrm>
          <a:prstGeom prst="rect">
            <a:avLst/>
          </a:prstGeom>
          <a:solidFill>
            <a:schemeClr val="bg1">
              <a:lumMod val="50000"/>
              <a:alpha val="20000"/>
            </a:schemeClr>
          </a:solidFill>
        </p:spPr>
      </p:pic>
      <p:sp>
        <p:nvSpPr>
          <p:cNvPr id="11" name="Rectangle 10"/>
          <p:cNvSpPr/>
          <p:nvPr/>
        </p:nvSpPr>
        <p:spPr>
          <a:xfrm>
            <a:off x="2083980" y="3661092"/>
            <a:ext cx="3168503" cy="1743740"/>
          </a:xfrm>
          <a:prstGeom prst="rect">
            <a:avLst/>
          </a:prstGeom>
          <a:solidFill>
            <a:schemeClr val="bg1">
              <a:lumMod val="5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p:cNvSpPr>
            <a:spLocks noGrp="1"/>
          </p:cNvSpPr>
          <p:nvPr>
            <p:ph type="title"/>
          </p:nvPr>
        </p:nvSpPr>
        <p:spPr/>
        <p:txBody>
          <a:bodyPr>
            <a:normAutofit/>
          </a:bodyPr>
          <a:lstStyle/>
          <a:p>
            <a:r>
              <a:rPr lang="en-AU" sz="4000" dirty="0">
                <a:latin typeface="+mn-lt"/>
              </a:rPr>
              <a:t>Top 10 Emerging Technologies of 2017</a:t>
            </a:r>
            <a:br>
              <a:rPr lang="en-AU" sz="4000" dirty="0">
                <a:latin typeface="+mn-lt"/>
              </a:rPr>
            </a:br>
            <a:r>
              <a:rPr lang="en-AU" sz="2800" dirty="0">
                <a:solidFill>
                  <a:srgbClr val="00B0F0"/>
                </a:solidFill>
                <a:latin typeface="+mn-lt"/>
              </a:rPr>
              <a:t>Harvesting Clean Water from Air</a:t>
            </a:r>
            <a:endParaRPr lang="en-AU" sz="4400" dirty="0">
              <a:latin typeface="+mn-lt"/>
            </a:endParaRPr>
          </a:p>
        </p:txBody>
      </p:sp>
      <p:sp>
        <p:nvSpPr>
          <p:cNvPr id="9" name="Rectangle 8"/>
          <p:cNvSpPr/>
          <p:nvPr/>
        </p:nvSpPr>
        <p:spPr>
          <a:xfrm>
            <a:off x="628135" y="6269165"/>
            <a:ext cx="7168846" cy="246221"/>
          </a:xfrm>
          <a:prstGeom prst="rect">
            <a:avLst/>
          </a:prstGeom>
        </p:spPr>
        <p:txBody>
          <a:bodyPr wrap="square">
            <a:spAutoFit/>
          </a:bodyPr>
          <a:lstStyle/>
          <a:p>
            <a:r>
              <a:rPr lang="en-AU" sz="1000" dirty="0"/>
              <a:t>Source: World Economic Forum - https://www.weforum.org/agenda/2017/06/these-are-the-top-10-emerging-technologies-of-2017/</a:t>
            </a:r>
          </a:p>
        </p:txBody>
      </p:sp>
      <p:sp>
        <p:nvSpPr>
          <p:cNvPr id="3" name="Rectangle 2"/>
          <p:cNvSpPr/>
          <p:nvPr/>
        </p:nvSpPr>
        <p:spPr>
          <a:xfrm>
            <a:off x="2083981" y="1913860"/>
            <a:ext cx="7995684" cy="1743740"/>
          </a:xfrm>
          <a:prstGeom prst="rect">
            <a:avLst/>
          </a:prstGeom>
          <a:solidFill>
            <a:schemeClr val="bg1">
              <a:lumMod val="5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Rectangle 9"/>
          <p:cNvSpPr/>
          <p:nvPr/>
        </p:nvSpPr>
        <p:spPr>
          <a:xfrm>
            <a:off x="6996223" y="3638457"/>
            <a:ext cx="3083442" cy="1743740"/>
          </a:xfrm>
          <a:prstGeom prst="rect">
            <a:avLst/>
          </a:prstGeom>
          <a:solidFill>
            <a:schemeClr val="bg1">
              <a:lumMod val="5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TextBox 4"/>
          <p:cNvSpPr txBox="1"/>
          <p:nvPr/>
        </p:nvSpPr>
        <p:spPr>
          <a:xfrm>
            <a:off x="4136371" y="2456432"/>
            <a:ext cx="6513602" cy="1015663"/>
          </a:xfrm>
          <a:prstGeom prst="rect">
            <a:avLst/>
          </a:prstGeom>
          <a:noFill/>
        </p:spPr>
        <p:txBody>
          <a:bodyPr wrap="square" rtlCol="0">
            <a:spAutoFit/>
          </a:bodyPr>
          <a:lstStyle/>
          <a:p>
            <a:r>
              <a:rPr lang="en-AU" sz="6000" b="1" dirty="0">
                <a:solidFill>
                  <a:srgbClr val="FFFF00"/>
                </a:solidFill>
              </a:rPr>
              <a:t>Hydropanels</a:t>
            </a:r>
          </a:p>
        </p:txBody>
      </p:sp>
    </p:spTree>
    <p:extLst>
      <p:ext uri="{BB962C8B-B14F-4D97-AF65-F5344CB8AC3E}">
        <p14:creationId xmlns:p14="http://schemas.microsoft.com/office/powerpoint/2010/main" val="3321705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5756"/>
            <a:ext cx="10515600" cy="1325563"/>
          </a:xfrm>
        </p:spPr>
        <p:txBody>
          <a:bodyPr>
            <a:normAutofit/>
          </a:bodyPr>
          <a:lstStyle/>
          <a:p>
            <a:r>
              <a:rPr lang="en-AU" sz="4000" dirty="0">
                <a:latin typeface="+mn-lt"/>
              </a:rPr>
              <a:t>Sustainable Drinking Water for The Pacific</a:t>
            </a:r>
            <a:br>
              <a:rPr lang="en-AU" sz="4000" dirty="0">
                <a:latin typeface="+mn-lt"/>
              </a:rPr>
            </a:br>
            <a:r>
              <a:rPr lang="en-AU" sz="2800" dirty="0">
                <a:solidFill>
                  <a:srgbClr val="00B0F0"/>
                </a:solidFill>
                <a:latin typeface="+mn-lt"/>
              </a:rPr>
              <a:t>Other Initiatives</a:t>
            </a:r>
            <a:endParaRPr lang="en-AU" sz="4400" dirty="0">
              <a:latin typeface="+mn-lt"/>
            </a:endParaRPr>
          </a:p>
        </p:txBody>
      </p:sp>
      <p:pic>
        <p:nvPicPr>
          <p:cNvPr id="3" name="image8.jpeg"/>
          <p:cNvPicPr/>
          <p:nvPr/>
        </p:nvPicPr>
        <p:blipFill>
          <a:blip r:embed="rId2" cstate="print">
            <a:extLst>
              <a:ext uri="{28A0092B-C50C-407E-A947-70E740481C1C}">
                <a14:useLocalDpi xmlns:a14="http://schemas.microsoft.com/office/drawing/2010/main" val="0"/>
              </a:ext>
            </a:extLst>
          </a:blip>
          <a:stretch>
            <a:fillRect/>
          </a:stretch>
        </p:blipFill>
        <p:spPr>
          <a:xfrm>
            <a:off x="5975383" y="4925261"/>
            <a:ext cx="2807970" cy="1557020"/>
          </a:xfrm>
          <a:prstGeom prst="rect">
            <a:avLst/>
          </a:prstGeom>
        </p:spPr>
      </p:pic>
      <p:pic>
        <p:nvPicPr>
          <p:cNvPr id="4" name="image7.jpeg"/>
          <p:cNvPicPr/>
          <p:nvPr/>
        </p:nvPicPr>
        <p:blipFill>
          <a:blip r:embed="rId3" cstate="print"/>
          <a:stretch>
            <a:fillRect/>
          </a:stretch>
        </p:blipFill>
        <p:spPr>
          <a:xfrm>
            <a:off x="2985870" y="4934786"/>
            <a:ext cx="2813050" cy="1547495"/>
          </a:xfrm>
          <a:prstGeom prst="rect">
            <a:avLst/>
          </a:prstGeom>
        </p:spPr>
      </p:pic>
      <p:sp>
        <p:nvSpPr>
          <p:cNvPr id="5" name="Rectangle 4"/>
          <p:cNvSpPr/>
          <p:nvPr/>
        </p:nvSpPr>
        <p:spPr>
          <a:xfrm>
            <a:off x="3069647" y="4536565"/>
            <a:ext cx="5458546" cy="388696"/>
          </a:xfrm>
          <a:prstGeom prst="rect">
            <a:avLst/>
          </a:prstGeom>
        </p:spPr>
        <p:txBody>
          <a:bodyPr wrap="none">
            <a:spAutoFit/>
          </a:bodyPr>
          <a:lstStyle/>
          <a:p>
            <a:pPr algn="just">
              <a:lnSpc>
                <a:spcPct val="107000"/>
              </a:lnSpc>
              <a:spcAft>
                <a:spcPts val="600"/>
              </a:spcAft>
            </a:pPr>
            <a:r>
              <a:rPr lang="en-US" b="1" dirty="0">
                <a:solidFill>
                  <a:srgbClr val="000000"/>
                </a:solidFill>
                <a:latin typeface="Verdana" panose="020B0604030504040204" pitchFamily="34" charset="0"/>
                <a:ea typeface="Avenir"/>
                <a:cs typeface="Avenir"/>
              </a:rPr>
              <a:t>Petros Primary School - Tanna, Vanuatu </a:t>
            </a:r>
            <a:endParaRPr lang="en-AU" dirty="0">
              <a:solidFill>
                <a:srgbClr val="000000"/>
              </a:solidFill>
              <a:effectLst/>
              <a:latin typeface="Calibri" panose="020F0502020204030204" pitchFamily="34" charset="0"/>
              <a:ea typeface="Calibri" panose="020F0502020204030204" pitchFamily="34" charset="0"/>
            </a:endParaRPr>
          </a:p>
        </p:txBody>
      </p:sp>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1532990" y="2001970"/>
            <a:ext cx="2905760" cy="2179320"/>
          </a:xfrm>
          <a:prstGeom prst="rect">
            <a:avLst/>
          </a:prstGeom>
        </p:spPr>
      </p:pic>
      <p:pic>
        <p:nvPicPr>
          <p:cNvPr id="7" name="Picture 6"/>
          <p:cNvPicPr/>
          <p:nvPr/>
        </p:nvPicPr>
        <p:blipFill>
          <a:blip r:embed="rId5">
            <a:extLst>
              <a:ext uri="{28A0092B-C50C-407E-A947-70E740481C1C}">
                <a14:useLocalDpi xmlns:a14="http://schemas.microsoft.com/office/drawing/2010/main" val="0"/>
              </a:ext>
            </a:extLst>
          </a:blip>
          <a:stretch>
            <a:fillRect/>
          </a:stretch>
        </p:blipFill>
        <p:spPr>
          <a:xfrm>
            <a:off x="7289833" y="1941010"/>
            <a:ext cx="2987040" cy="2240280"/>
          </a:xfrm>
          <a:prstGeom prst="rect">
            <a:avLst/>
          </a:prstGeom>
        </p:spPr>
      </p:pic>
      <p:sp>
        <p:nvSpPr>
          <p:cNvPr id="8" name="Rectangle 7"/>
          <p:cNvSpPr/>
          <p:nvPr/>
        </p:nvSpPr>
        <p:spPr>
          <a:xfrm>
            <a:off x="6446009" y="1590106"/>
            <a:ext cx="4932761" cy="388696"/>
          </a:xfrm>
          <a:prstGeom prst="rect">
            <a:avLst/>
          </a:prstGeom>
        </p:spPr>
        <p:txBody>
          <a:bodyPr wrap="none">
            <a:spAutoFit/>
          </a:bodyPr>
          <a:lstStyle/>
          <a:p>
            <a:pPr>
              <a:lnSpc>
                <a:spcPct val="107000"/>
              </a:lnSpc>
              <a:spcAft>
                <a:spcPts val="800"/>
              </a:spcAft>
            </a:pPr>
            <a:r>
              <a:rPr lang="en-US" b="1" dirty="0">
                <a:solidFill>
                  <a:srgbClr val="000000"/>
                </a:solidFill>
                <a:latin typeface="Verdana" panose="020B0604030504040204" pitchFamily="34" charset="0"/>
                <a:ea typeface="Calibri" panose="020F0502020204030204" pitchFamily="34" charset="0"/>
              </a:rPr>
              <a:t>Koroipita Model Town – Lautoka, Fiji</a:t>
            </a:r>
            <a:endParaRPr lang="en-AU" dirty="0">
              <a:solidFill>
                <a:srgbClr val="000000"/>
              </a:solidFill>
              <a:effectLst/>
              <a:latin typeface="Calibri" panose="020F0502020204030204" pitchFamily="34" charset="0"/>
              <a:ea typeface="Calibri" panose="020F0502020204030204" pitchFamily="34" charset="0"/>
            </a:endParaRPr>
          </a:p>
        </p:txBody>
      </p:sp>
      <p:sp>
        <p:nvSpPr>
          <p:cNvPr id="9" name="Rectangle 8"/>
          <p:cNvSpPr/>
          <p:nvPr/>
        </p:nvSpPr>
        <p:spPr>
          <a:xfrm>
            <a:off x="981123" y="1590106"/>
            <a:ext cx="4580554" cy="372794"/>
          </a:xfrm>
          <a:prstGeom prst="rect">
            <a:avLst/>
          </a:prstGeom>
        </p:spPr>
        <p:txBody>
          <a:bodyPr wrap="square">
            <a:spAutoFit/>
          </a:bodyPr>
          <a:lstStyle/>
          <a:p>
            <a:pPr>
              <a:lnSpc>
                <a:spcPct val="107000"/>
              </a:lnSpc>
              <a:spcAft>
                <a:spcPts val="800"/>
              </a:spcAft>
            </a:pPr>
            <a:r>
              <a:rPr lang="en-US" b="1" dirty="0">
                <a:solidFill>
                  <a:srgbClr val="000000"/>
                </a:solidFill>
                <a:latin typeface="Verdana" panose="020B0604030504040204" pitchFamily="34" charset="0"/>
                <a:ea typeface="Calibri" panose="020F0502020204030204" pitchFamily="34" charset="0"/>
              </a:rPr>
              <a:t>Yavusania Village – Nadi, Fiji</a:t>
            </a:r>
            <a:endParaRPr lang="en-AU" dirty="0">
              <a:solidFill>
                <a:srgbClr val="000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7423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10"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flipH="1">
            <a:off x="-76360" y="-495693"/>
            <a:ext cx="4733539" cy="6509112"/>
          </a:xfrm>
          <a:prstGeom prst="rect">
            <a:avLst/>
          </a:prstGeom>
          <a:solidFill>
            <a:srgbClr val="F0F4FA"/>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400" dirty="0"/>
          </a:p>
        </p:txBody>
      </p:sp>
      <p:sp>
        <p:nvSpPr>
          <p:cNvPr id="2" name="Rectangle 1"/>
          <p:cNvSpPr/>
          <p:nvPr/>
        </p:nvSpPr>
        <p:spPr>
          <a:xfrm>
            <a:off x="472340" y="2424593"/>
            <a:ext cx="3897696" cy="1938992"/>
          </a:xfrm>
          <a:prstGeom prst="rect">
            <a:avLst/>
          </a:prstGeom>
        </p:spPr>
        <p:txBody>
          <a:bodyPr wrap="square">
            <a:spAutoFit/>
          </a:bodyPr>
          <a:lstStyle/>
          <a:p>
            <a:r>
              <a:rPr lang="en-US" sz="4000" b="1" dirty="0">
                <a:solidFill>
                  <a:schemeClr val="bg2">
                    <a:lumMod val="25000"/>
                  </a:schemeClr>
                </a:solidFill>
                <a:latin typeface="Verdana" charset="0"/>
                <a:ea typeface="Verdana" charset="0"/>
                <a:cs typeface="Verdana" charset="0"/>
              </a:rPr>
              <a:t>HydropanelsAround the Globe</a:t>
            </a:r>
            <a:endParaRPr lang="en-US" sz="4000" dirty="0">
              <a:solidFill>
                <a:schemeClr val="bg2">
                  <a:lumMod val="25000"/>
                </a:schemeClr>
              </a:solidFill>
              <a:latin typeface="Verdana" charset="0"/>
              <a:ea typeface="Verdana" charset="0"/>
              <a:cs typeface="Verdana"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8607" y="5399618"/>
            <a:ext cx="400608" cy="50556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53755" y="1319658"/>
            <a:ext cx="510851" cy="554383"/>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4905" y="4819601"/>
            <a:ext cx="636844" cy="832799"/>
          </a:xfrm>
          <a:prstGeom prst="rect">
            <a:avLst/>
          </a:prstGeom>
        </p:spPr>
      </p:pic>
      <p:sp>
        <p:nvSpPr>
          <p:cNvPr id="10" name="TextBox 9"/>
          <p:cNvSpPr txBox="1"/>
          <p:nvPr/>
        </p:nvSpPr>
        <p:spPr>
          <a:xfrm>
            <a:off x="5332994" y="506269"/>
            <a:ext cx="4386237" cy="954107"/>
          </a:xfrm>
          <a:prstGeom prst="rect">
            <a:avLst/>
          </a:prstGeom>
          <a:noFill/>
        </p:spPr>
        <p:txBody>
          <a:bodyPr wrap="square" rtlCol="0">
            <a:spAutoFit/>
          </a:bodyPr>
          <a:lstStyle/>
          <a:p>
            <a:r>
              <a:rPr lang="en-US" sz="2133" b="1" dirty="0">
                <a:solidFill>
                  <a:schemeClr val="tx2"/>
                </a:solidFill>
                <a:latin typeface="Verdana" charset="0"/>
                <a:ea typeface="Verdana" charset="0"/>
                <a:cs typeface="Verdana" charset="0"/>
              </a:rPr>
              <a:t>Installed on 5 Continents</a:t>
            </a:r>
          </a:p>
          <a:p>
            <a:endParaRPr lang="en-US" sz="1867" dirty="0">
              <a:latin typeface="Poppins" charset="0"/>
              <a:ea typeface="Poppins" charset="0"/>
              <a:cs typeface="Poppins" charset="0"/>
            </a:endParaRPr>
          </a:p>
          <a:p>
            <a:pPr marL="228594" indent="-228594">
              <a:buFontTx/>
              <a:buChar char="-"/>
            </a:pPr>
            <a:endParaRPr lang="en-US" sz="1600" dirty="0">
              <a:latin typeface="Poppins" charset="0"/>
              <a:ea typeface="Poppins" charset="0"/>
              <a:cs typeface="Poppins" charset="0"/>
            </a:endParaRPr>
          </a:p>
        </p:txBody>
      </p:sp>
      <p:sp>
        <p:nvSpPr>
          <p:cNvPr id="12" name="TextBox 11"/>
          <p:cNvSpPr txBox="1"/>
          <p:nvPr/>
        </p:nvSpPr>
        <p:spPr>
          <a:xfrm>
            <a:off x="5332993" y="898246"/>
            <a:ext cx="6201619" cy="318100"/>
          </a:xfrm>
          <a:prstGeom prst="rect">
            <a:avLst/>
          </a:prstGeom>
          <a:noFill/>
        </p:spPr>
        <p:txBody>
          <a:bodyPr wrap="square" rtlCol="0">
            <a:spAutoFit/>
          </a:bodyPr>
          <a:lstStyle/>
          <a:p>
            <a:r>
              <a:rPr lang="en-US" sz="1467" dirty="0">
                <a:latin typeface="Verdana" charset="0"/>
                <a:ea typeface="Verdana" charset="0"/>
                <a:cs typeface="Verdana" charset="0"/>
              </a:rPr>
              <a:t>Africa, Asia, Australia, North America, South America</a:t>
            </a:r>
          </a:p>
        </p:txBody>
      </p:sp>
      <p:sp>
        <p:nvSpPr>
          <p:cNvPr id="14" name="TextBox 13"/>
          <p:cNvSpPr txBox="1"/>
          <p:nvPr/>
        </p:nvSpPr>
        <p:spPr>
          <a:xfrm>
            <a:off x="5332828" y="1320518"/>
            <a:ext cx="4386237" cy="954107"/>
          </a:xfrm>
          <a:prstGeom prst="rect">
            <a:avLst/>
          </a:prstGeom>
          <a:noFill/>
        </p:spPr>
        <p:txBody>
          <a:bodyPr wrap="square" rtlCol="0">
            <a:spAutoFit/>
          </a:bodyPr>
          <a:lstStyle/>
          <a:p>
            <a:r>
              <a:rPr lang="en-US" sz="2133" b="1" dirty="0">
                <a:solidFill>
                  <a:schemeClr val="tx2"/>
                </a:solidFill>
                <a:latin typeface="Verdana" charset="0"/>
                <a:ea typeface="Verdana" charset="0"/>
                <a:cs typeface="Verdana" charset="0"/>
              </a:rPr>
              <a:t>In over 13 Countries</a:t>
            </a:r>
          </a:p>
          <a:p>
            <a:endParaRPr lang="en-US" sz="1867" dirty="0">
              <a:latin typeface="Poppins" charset="0"/>
              <a:ea typeface="Poppins" charset="0"/>
              <a:cs typeface="Poppins" charset="0"/>
            </a:endParaRPr>
          </a:p>
          <a:p>
            <a:pPr marL="228594" indent="-228594">
              <a:buFontTx/>
              <a:buChar char="-"/>
            </a:pPr>
            <a:endParaRPr lang="en-US" sz="1600" dirty="0">
              <a:latin typeface="Poppins" charset="0"/>
              <a:ea typeface="Poppins" charset="0"/>
              <a:cs typeface="Poppins" charset="0"/>
            </a:endParaRPr>
          </a:p>
        </p:txBody>
      </p:sp>
      <p:sp>
        <p:nvSpPr>
          <p:cNvPr id="15" name="TextBox 14"/>
          <p:cNvSpPr txBox="1"/>
          <p:nvPr/>
        </p:nvSpPr>
        <p:spPr>
          <a:xfrm>
            <a:off x="5332828" y="1712495"/>
            <a:ext cx="6475995" cy="769634"/>
          </a:xfrm>
          <a:prstGeom prst="rect">
            <a:avLst/>
          </a:prstGeom>
          <a:noFill/>
        </p:spPr>
        <p:txBody>
          <a:bodyPr wrap="square" rtlCol="0">
            <a:spAutoFit/>
          </a:bodyPr>
          <a:lstStyle/>
          <a:p>
            <a:r>
              <a:rPr lang="en-US" sz="1467" dirty="0">
                <a:latin typeface="Verdana" charset="0"/>
                <a:ea typeface="Verdana" charset="0"/>
                <a:cs typeface="Verdana" charset="0"/>
              </a:rPr>
              <a:t>Australia, Ecuador, India, Indonesia, Jordan, Lebanon, Mexico, Philippines, South Africa, United Arab Emirates, United States, Vanuatu, Fiji</a:t>
            </a:r>
          </a:p>
        </p:txBody>
      </p:sp>
      <p:sp>
        <p:nvSpPr>
          <p:cNvPr id="16" name="TextBox 15"/>
          <p:cNvSpPr txBox="1"/>
          <p:nvPr/>
        </p:nvSpPr>
        <p:spPr>
          <a:xfrm>
            <a:off x="5345395" y="2632384"/>
            <a:ext cx="6318284" cy="954107"/>
          </a:xfrm>
          <a:prstGeom prst="rect">
            <a:avLst/>
          </a:prstGeom>
          <a:noFill/>
        </p:spPr>
        <p:txBody>
          <a:bodyPr wrap="square" rtlCol="0">
            <a:spAutoFit/>
          </a:bodyPr>
          <a:lstStyle/>
          <a:p>
            <a:r>
              <a:rPr lang="en-US" sz="2133" b="1" dirty="0">
                <a:solidFill>
                  <a:schemeClr val="tx2"/>
                </a:solidFill>
                <a:latin typeface="Verdana" charset="0"/>
                <a:ea typeface="Verdana" charset="0"/>
                <a:cs typeface="Verdana" charset="0"/>
              </a:rPr>
              <a:t>Making Water in Diverse Climates</a:t>
            </a:r>
          </a:p>
          <a:p>
            <a:endParaRPr lang="en-US" sz="1867" dirty="0">
              <a:latin typeface="Poppins" charset="0"/>
              <a:ea typeface="Poppins" charset="0"/>
              <a:cs typeface="Poppins" charset="0"/>
            </a:endParaRPr>
          </a:p>
          <a:p>
            <a:pPr marL="228594" indent="-228594">
              <a:buFontTx/>
              <a:buChar char="-"/>
            </a:pPr>
            <a:endParaRPr lang="en-US" sz="1600" dirty="0">
              <a:latin typeface="Poppins" charset="0"/>
              <a:ea typeface="Poppins" charset="0"/>
              <a:cs typeface="Poppins" charset="0"/>
            </a:endParaRPr>
          </a:p>
        </p:txBody>
      </p:sp>
      <p:sp>
        <p:nvSpPr>
          <p:cNvPr id="17" name="TextBox 16"/>
          <p:cNvSpPr txBox="1"/>
          <p:nvPr/>
        </p:nvSpPr>
        <p:spPr>
          <a:xfrm>
            <a:off x="5345396" y="3057438"/>
            <a:ext cx="7359409" cy="318100"/>
          </a:xfrm>
          <a:prstGeom prst="rect">
            <a:avLst/>
          </a:prstGeom>
          <a:noFill/>
        </p:spPr>
        <p:txBody>
          <a:bodyPr wrap="square" rtlCol="0">
            <a:spAutoFit/>
          </a:bodyPr>
          <a:lstStyle/>
          <a:p>
            <a:r>
              <a:rPr lang="en-US" sz="1467" dirty="0">
                <a:latin typeface="Verdana" charset="0"/>
                <a:ea typeface="Verdana" charset="0"/>
                <a:cs typeface="Verdana" charset="0"/>
              </a:rPr>
              <a:t>From the arid Sonoran Desert to the humid equatorial jungle</a:t>
            </a:r>
            <a:endParaRPr lang="en-US" sz="1400" dirty="0">
              <a:latin typeface="Verdana" charset="0"/>
              <a:ea typeface="Verdana" charset="0"/>
              <a:cs typeface="Verdana" charset="0"/>
            </a:endParaRPr>
          </a:p>
        </p:txBody>
      </p:sp>
      <p:grpSp>
        <p:nvGrpSpPr>
          <p:cNvPr id="18" name="Group 17"/>
          <p:cNvGrpSpPr/>
          <p:nvPr/>
        </p:nvGrpSpPr>
        <p:grpSpPr>
          <a:xfrm>
            <a:off x="5852426" y="3682967"/>
            <a:ext cx="5161692" cy="2537591"/>
            <a:chOff x="2788910" y="1364631"/>
            <a:chExt cx="5743075" cy="2823411"/>
          </a:xfrm>
        </p:grpSpPr>
        <p:grpSp>
          <p:nvGrpSpPr>
            <p:cNvPr id="19" name="Group 18"/>
            <p:cNvGrpSpPr/>
            <p:nvPr/>
          </p:nvGrpSpPr>
          <p:grpSpPr>
            <a:xfrm>
              <a:off x="2788910" y="1364631"/>
              <a:ext cx="5743075" cy="2823411"/>
              <a:chOff x="3070104" y="1010242"/>
              <a:chExt cx="6059000" cy="3016858"/>
            </a:xfrm>
            <a:solidFill>
              <a:srgbClr val="262626"/>
            </a:solidFill>
          </p:grpSpPr>
          <p:grpSp>
            <p:nvGrpSpPr>
              <p:cNvPr id="37" name="Group 4"/>
              <p:cNvGrpSpPr>
                <a:grpSpLocks noChangeAspect="1"/>
              </p:cNvGrpSpPr>
              <p:nvPr/>
            </p:nvGrpSpPr>
            <p:grpSpPr bwMode="auto">
              <a:xfrm>
                <a:off x="3070104" y="1010242"/>
                <a:ext cx="6059000" cy="3016858"/>
                <a:chOff x="-237" y="72"/>
                <a:chExt cx="6230" cy="3102"/>
              </a:xfrm>
              <a:grpFill/>
            </p:grpSpPr>
            <p:sp>
              <p:nvSpPr>
                <p:cNvPr id="42" name="Freeform 152"/>
                <p:cNvSpPr>
                  <a:spLocks noEditPoints="1"/>
                </p:cNvSpPr>
                <p:nvPr/>
              </p:nvSpPr>
              <p:spPr bwMode="auto">
                <a:xfrm>
                  <a:off x="-237" y="528"/>
                  <a:ext cx="2339" cy="2646"/>
                </a:xfrm>
                <a:custGeom>
                  <a:avLst/>
                  <a:gdLst>
                    <a:gd name="T0" fmla="*/ 1165 w 1319"/>
                    <a:gd name="T1" fmla="*/ 892 h 1491"/>
                    <a:gd name="T2" fmla="*/ 1156 w 1319"/>
                    <a:gd name="T3" fmla="*/ 869 h 1491"/>
                    <a:gd name="T4" fmla="*/ 1038 w 1319"/>
                    <a:gd name="T5" fmla="*/ 770 h 1491"/>
                    <a:gd name="T6" fmla="*/ 951 w 1319"/>
                    <a:gd name="T7" fmla="*/ 758 h 1491"/>
                    <a:gd name="T8" fmla="*/ 827 w 1319"/>
                    <a:gd name="T9" fmla="*/ 742 h 1491"/>
                    <a:gd name="T10" fmla="*/ 787 w 1319"/>
                    <a:gd name="T11" fmla="*/ 696 h 1491"/>
                    <a:gd name="T12" fmla="*/ 699 w 1319"/>
                    <a:gd name="T13" fmla="*/ 590 h 1491"/>
                    <a:gd name="T14" fmla="*/ 807 w 1319"/>
                    <a:gd name="T15" fmla="*/ 574 h 1491"/>
                    <a:gd name="T16" fmla="*/ 885 w 1319"/>
                    <a:gd name="T17" fmla="*/ 528 h 1491"/>
                    <a:gd name="T18" fmla="*/ 900 w 1319"/>
                    <a:gd name="T19" fmla="*/ 472 h 1491"/>
                    <a:gd name="T20" fmla="*/ 928 w 1319"/>
                    <a:gd name="T21" fmla="*/ 446 h 1491"/>
                    <a:gd name="T22" fmla="*/ 989 w 1319"/>
                    <a:gd name="T23" fmla="*/ 398 h 1491"/>
                    <a:gd name="T24" fmla="*/ 1017 w 1319"/>
                    <a:gd name="T25" fmla="*/ 362 h 1491"/>
                    <a:gd name="T26" fmla="*/ 1046 w 1319"/>
                    <a:gd name="T27" fmla="*/ 333 h 1491"/>
                    <a:gd name="T28" fmla="*/ 1056 w 1319"/>
                    <a:gd name="T29" fmla="*/ 265 h 1491"/>
                    <a:gd name="T30" fmla="*/ 952 w 1319"/>
                    <a:gd name="T31" fmla="*/ 183 h 1491"/>
                    <a:gd name="T32" fmla="*/ 892 w 1319"/>
                    <a:gd name="T33" fmla="*/ 249 h 1491"/>
                    <a:gd name="T34" fmla="*/ 820 w 1319"/>
                    <a:gd name="T35" fmla="*/ 263 h 1491"/>
                    <a:gd name="T36" fmla="*/ 714 w 1319"/>
                    <a:gd name="T37" fmla="*/ 221 h 1491"/>
                    <a:gd name="T38" fmla="*/ 793 w 1319"/>
                    <a:gd name="T39" fmla="*/ 124 h 1491"/>
                    <a:gd name="T40" fmla="*/ 811 w 1319"/>
                    <a:gd name="T41" fmla="*/ 59 h 1491"/>
                    <a:gd name="T42" fmla="*/ 735 w 1319"/>
                    <a:gd name="T43" fmla="*/ 42 h 1491"/>
                    <a:gd name="T44" fmla="*/ 719 w 1319"/>
                    <a:gd name="T45" fmla="*/ 61 h 1491"/>
                    <a:gd name="T46" fmla="*/ 577 w 1319"/>
                    <a:gd name="T47" fmla="*/ 65 h 1491"/>
                    <a:gd name="T48" fmla="*/ 522 w 1319"/>
                    <a:gd name="T49" fmla="*/ 67 h 1491"/>
                    <a:gd name="T50" fmla="*/ 358 w 1319"/>
                    <a:gd name="T51" fmla="*/ 37 h 1491"/>
                    <a:gd name="T52" fmla="*/ 220 w 1319"/>
                    <a:gd name="T53" fmla="*/ 38 h 1491"/>
                    <a:gd name="T54" fmla="*/ 37 w 1319"/>
                    <a:gd name="T55" fmla="*/ 61 h 1491"/>
                    <a:gd name="T56" fmla="*/ 13 w 1319"/>
                    <a:gd name="T57" fmla="*/ 116 h 1491"/>
                    <a:gd name="T58" fmla="*/ 71 w 1319"/>
                    <a:gd name="T59" fmla="*/ 143 h 1491"/>
                    <a:gd name="T60" fmla="*/ 62 w 1319"/>
                    <a:gd name="T61" fmla="*/ 222 h 1491"/>
                    <a:gd name="T62" fmla="*/ 78 w 1319"/>
                    <a:gd name="T63" fmla="*/ 254 h 1491"/>
                    <a:gd name="T64" fmla="*/ 153 w 1319"/>
                    <a:gd name="T65" fmla="*/ 210 h 1491"/>
                    <a:gd name="T66" fmla="*/ 305 w 1319"/>
                    <a:gd name="T67" fmla="*/ 221 h 1491"/>
                    <a:gd name="T68" fmla="*/ 345 w 1319"/>
                    <a:gd name="T69" fmla="*/ 260 h 1491"/>
                    <a:gd name="T70" fmla="*/ 361 w 1319"/>
                    <a:gd name="T71" fmla="*/ 271 h 1491"/>
                    <a:gd name="T72" fmla="*/ 438 w 1319"/>
                    <a:gd name="T73" fmla="*/ 367 h 1491"/>
                    <a:gd name="T74" fmla="*/ 445 w 1319"/>
                    <a:gd name="T75" fmla="*/ 491 h 1491"/>
                    <a:gd name="T76" fmla="*/ 546 w 1319"/>
                    <a:gd name="T77" fmla="*/ 623 h 1491"/>
                    <a:gd name="T78" fmla="*/ 543 w 1319"/>
                    <a:gd name="T79" fmla="*/ 585 h 1491"/>
                    <a:gd name="T80" fmla="*/ 656 w 1319"/>
                    <a:gd name="T81" fmla="*/ 707 h 1491"/>
                    <a:gd name="T82" fmla="*/ 810 w 1319"/>
                    <a:gd name="T83" fmla="*/ 783 h 1491"/>
                    <a:gd name="T84" fmla="*/ 890 w 1319"/>
                    <a:gd name="T85" fmla="*/ 840 h 1491"/>
                    <a:gd name="T86" fmla="*/ 947 w 1319"/>
                    <a:gd name="T87" fmla="*/ 1053 h 1491"/>
                    <a:gd name="T88" fmla="*/ 930 w 1319"/>
                    <a:gd name="T89" fmla="*/ 1287 h 1491"/>
                    <a:gd name="T90" fmla="*/ 928 w 1319"/>
                    <a:gd name="T91" fmla="*/ 1318 h 1491"/>
                    <a:gd name="T92" fmla="*/ 913 w 1319"/>
                    <a:gd name="T93" fmla="*/ 1412 h 1491"/>
                    <a:gd name="T94" fmla="*/ 987 w 1319"/>
                    <a:gd name="T95" fmla="*/ 1489 h 1491"/>
                    <a:gd name="T96" fmla="*/ 1008 w 1319"/>
                    <a:gd name="T97" fmla="*/ 1389 h 1491"/>
                    <a:gd name="T98" fmla="*/ 1019 w 1319"/>
                    <a:gd name="T99" fmla="*/ 1326 h 1491"/>
                    <a:gd name="T100" fmla="*/ 1080 w 1319"/>
                    <a:gd name="T101" fmla="*/ 1231 h 1491"/>
                    <a:gd name="T102" fmla="*/ 1221 w 1319"/>
                    <a:gd name="T103" fmla="*/ 1103 h 1491"/>
                    <a:gd name="T104" fmla="*/ 1268 w 1319"/>
                    <a:gd name="T105" fmla="*/ 1022 h 1491"/>
                    <a:gd name="T106" fmla="*/ 862 w 1319"/>
                    <a:gd name="T107" fmla="*/ 431 h 1491"/>
                    <a:gd name="T108" fmla="*/ 868 w 1319"/>
                    <a:gd name="T109" fmla="*/ 418 h 1491"/>
                    <a:gd name="T110" fmla="*/ 813 w 1319"/>
                    <a:gd name="T111" fmla="*/ 367 h 1491"/>
                    <a:gd name="T112" fmla="*/ 828 w 1319"/>
                    <a:gd name="T113" fmla="*/ 411 h 1491"/>
                    <a:gd name="T114" fmla="*/ 823 w 1319"/>
                    <a:gd name="T115" fmla="*/ 387 h 1491"/>
                    <a:gd name="T116" fmla="*/ 743 w 1319"/>
                    <a:gd name="T117" fmla="*/ 379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19" h="1491">
                      <a:moveTo>
                        <a:pt x="1301" y="925"/>
                      </a:moveTo>
                      <a:cubicBezTo>
                        <a:pt x="1282" y="928"/>
                        <a:pt x="1275" y="906"/>
                        <a:pt x="1262" y="908"/>
                      </a:cubicBezTo>
                      <a:cubicBezTo>
                        <a:pt x="1249" y="910"/>
                        <a:pt x="1230" y="892"/>
                        <a:pt x="1217" y="906"/>
                      </a:cubicBezTo>
                      <a:cubicBezTo>
                        <a:pt x="1212" y="881"/>
                        <a:pt x="1179" y="879"/>
                        <a:pt x="1166" y="900"/>
                      </a:cubicBezTo>
                      <a:cubicBezTo>
                        <a:pt x="1166" y="898"/>
                        <a:pt x="1165" y="895"/>
                        <a:pt x="1165" y="892"/>
                      </a:cubicBezTo>
                      <a:cubicBezTo>
                        <a:pt x="1154" y="898"/>
                        <a:pt x="1145" y="890"/>
                        <a:pt x="1148" y="879"/>
                      </a:cubicBezTo>
                      <a:cubicBezTo>
                        <a:pt x="1148" y="876"/>
                        <a:pt x="1151" y="874"/>
                        <a:pt x="1153" y="872"/>
                      </a:cubicBezTo>
                      <a:cubicBezTo>
                        <a:pt x="1150" y="880"/>
                        <a:pt x="1163" y="889"/>
                        <a:pt x="1171" y="881"/>
                      </a:cubicBezTo>
                      <a:cubicBezTo>
                        <a:pt x="1180" y="872"/>
                        <a:pt x="1166" y="868"/>
                        <a:pt x="1159" y="867"/>
                      </a:cubicBezTo>
                      <a:cubicBezTo>
                        <a:pt x="1158" y="868"/>
                        <a:pt x="1157" y="868"/>
                        <a:pt x="1156" y="869"/>
                      </a:cubicBezTo>
                      <a:cubicBezTo>
                        <a:pt x="1157" y="859"/>
                        <a:pt x="1154" y="865"/>
                        <a:pt x="1152" y="857"/>
                      </a:cubicBezTo>
                      <a:cubicBezTo>
                        <a:pt x="1149" y="836"/>
                        <a:pt x="1139" y="831"/>
                        <a:pt x="1125" y="822"/>
                      </a:cubicBezTo>
                      <a:cubicBezTo>
                        <a:pt x="1115" y="815"/>
                        <a:pt x="1105" y="818"/>
                        <a:pt x="1093" y="816"/>
                      </a:cubicBezTo>
                      <a:cubicBezTo>
                        <a:pt x="1081" y="815"/>
                        <a:pt x="1080" y="806"/>
                        <a:pt x="1071" y="802"/>
                      </a:cubicBezTo>
                      <a:cubicBezTo>
                        <a:pt x="1063" y="798"/>
                        <a:pt x="1026" y="777"/>
                        <a:pt x="1038" y="770"/>
                      </a:cubicBezTo>
                      <a:cubicBezTo>
                        <a:pt x="1025" y="773"/>
                        <a:pt x="1010" y="776"/>
                        <a:pt x="996" y="773"/>
                      </a:cubicBezTo>
                      <a:cubicBezTo>
                        <a:pt x="982" y="770"/>
                        <a:pt x="977" y="766"/>
                        <a:pt x="960" y="759"/>
                      </a:cubicBezTo>
                      <a:cubicBezTo>
                        <a:pt x="963" y="762"/>
                        <a:pt x="965" y="764"/>
                        <a:pt x="967" y="766"/>
                      </a:cubicBezTo>
                      <a:cubicBezTo>
                        <a:pt x="947" y="754"/>
                        <a:pt x="952" y="779"/>
                        <a:pt x="950" y="785"/>
                      </a:cubicBezTo>
                      <a:cubicBezTo>
                        <a:pt x="940" y="777"/>
                        <a:pt x="945" y="767"/>
                        <a:pt x="951" y="758"/>
                      </a:cubicBezTo>
                      <a:cubicBezTo>
                        <a:pt x="943" y="761"/>
                        <a:pt x="932" y="762"/>
                        <a:pt x="922" y="766"/>
                      </a:cubicBezTo>
                      <a:cubicBezTo>
                        <a:pt x="908" y="772"/>
                        <a:pt x="905" y="787"/>
                        <a:pt x="895" y="789"/>
                      </a:cubicBezTo>
                      <a:cubicBezTo>
                        <a:pt x="896" y="793"/>
                        <a:pt x="897" y="791"/>
                        <a:pt x="896" y="796"/>
                      </a:cubicBezTo>
                      <a:cubicBezTo>
                        <a:pt x="880" y="781"/>
                        <a:pt x="873" y="784"/>
                        <a:pt x="853" y="787"/>
                      </a:cubicBezTo>
                      <a:cubicBezTo>
                        <a:pt x="825" y="790"/>
                        <a:pt x="831" y="757"/>
                        <a:pt x="827" y="742"/>
                      </a:cubicBezTo>
                      <a:cubicBezTo>
                        <a:pt x="826" y="735"/>
                        <a:pt x="836" y="727"/>
                        <a:pt x="825" y="725"/>
                      </a:cubicBezTo>
                      <a:cubicBezTo>
                        <a:pt x="814" y="722"/>
                        <a:pt x="808" y="717"/>
                        <a:pt x="796" y="717"/>
                      </a:cubicBezTo>
                      <a:cubicBezTo>
                        <a:pt x="788" y="717"/>
                        <a:pt x="778" y="728"/>
                        <a:pt x="774" y="717"/>
                      </a:cubicBezTo>
                      <a:cubicBezTo>
                        <a:pt x="772" y="712"/>
                        <a:pt x="790" y="705"/>
                        <a:pt x="782" y="692"/>
                      </a:cubicBezTo>
                      <a:cubicBezTo>
                        <a:pt x="784" y="693"/>
                        <a:pt x="785" y="693"/>
                        <a:pt x="787" y="696"/>
                      </a:cubicBezTo>
                      <a:cubicBezTo>
                        <a:pt x="785" y="683"/>
                        <a:pt x="791" y="673"/>
                        <a:pt x="795" y="662"/>
                      </a:cubicBezTo>
                      <a:cubicBezTo>
                        <a:pt x="773" y="666"/>
                        <a:pt x="770" y="663"/>
                        <a:pt x="755" y="680"/>
                      </a:cubicBezTo>
                      <a:cubicBezTo>
                        <a:pt x="745" y="691"/>
                        <a:pt x="736" y="702"/>
                        <a:pt x="716" y="691"/>
                      </a:cubicBezTo>
                      <a:cubicBezTo>
                        <a:pt x="686" y="676"/>
                        <a:pt x="684" y="631"/>
                        <a:pt x="694" y="613"/>
                      </a:cubicBezTo>
                      <a:cubicBezTo>
                        <a:pt x="682" y="603"/>
                        <a:pt x="692" y="598"/>
                        <a:pt x="699" y="590"/>
                      </a:cubicBezTo>
                      <a:cubicBezTo>
                        <a:pt x="705" y="584"/>
                        <a:pt x="712" y="591"/>
                        <a:pt x="714" y="582"/>
                      </a:cubicBezTo>
                      <a:cubicBezTo>
                        <a:pt x="715" y="575"/>
                        <a:pt x="720" y="575"/>
                        <a:pt x="726" y="572"/>
                      </a:cubicBezTo>
                      <a:cubicBezTo>
                        <a:pt x="730" y="569"/>
                        <a:pt x="785" y="592"/>
                        <a:pt x="766" y="568"/>
                      </a:cubicBezTo>
                      <a:cubicBezTo>
                        <a:pt x="774" y="567"/>
                        <a:pt x="781" y="567"/>
                        <a:pt x="785" y="571"/>
                      </a:cubicBezTo>
                      <a:cubicBezTo>
                        <a:pt x="794" y="562"/>
                        <a:pt x="799" y="569"/>
                        <a:pt x="807" y="574"/>
                      </a:cubicBezTo>
                      <a:cubicBezTo>
                        <a:pt x="816" y="579"/>
                        <a:pt x="825" y="566"/>
                        <a:pt x="832" y="578"/>
                      </a:cubicBezTo>
                      <a:cubicBezTo>
                        <a:pt x="836" y="586"/>
                        <a:pt x="831" y="594"/>
                        <a:pt x="835" y="602"/>
                      </a:cubicBezTo>
                      <a:cubicBezTo>
                        <a:pt x="838" y="610"/>
                        <a:pt x="850" y="614"/>
                        <a:pt x="854" y="623"/>
                      </a:cubicBezTo>
                      <a:cubicBezTo>
                        <a:pt x="872" y="606"/>
                        <a:pt x="851" y="594"/>
                        <a:pt x="848" y="577"/>
                      </a:cubicBezTo>
                      <a:cubicBezTo>
                        <a:pt x="841" y="545"/>
                        <a:pt x="864" y="542"/>
                        <a:pt x="885" y="528"/>
                      </a:cubicBezTo>
                      <a:cubicBezTo>
                        <a:pt x="884" y="520"/>
                        <a:pt x="897" y="522"/>
                        <a:pt x="902" y="514"/>
                      </a:cubicBezTo>
                      <a:cubicBezTo>
                        <a:pt x="900" y="514"/>
                        <a:pt x="898" y="513"/>
                        <a:pt x="895" y="513"/>
                      </a:cubicBezTo>
                      <a:cubicBezTo>
                        <a:pt x="899" y="510"/>
                        <a:pt x="900" y="507"/>
                        <a:pt x="906" y="505"/>
                      </a:cubicBezTo>
                      <a:cubicBezTo>
                        <a:pt x="904" y="504"/>
                        <a:pt x="902" y="503"/>
                        <a:pt x="900" y="502"/>
                      </a:cubicBezTo>
                      <a:cubicBezTo>
                        <a:pt x="903" y="492"/>
                        <a:pt x="898" y="483"/>
                        <a:pt x="900" y="472"/>
                      </a:cubicBezTo>
                      <a:cubicBezTo>
                        <a:pt x="902" y="479"/>
                        <a:pt x="903" y="486"/>
                        <a:pt x="904" y="492"/>
                      </a:cubicBezTo>
                      <a:cubicBezTo>
                        <a:pt x="910" y="485"/>
                        <a:pt x="912" y="477"/>
                        <a:pt x="909" y="469"/>
                      </a:cubicBezTo>
                      <a:cubicBezTo>
                        <a:pt x="918" y="470"/>
                        <a:pt x="930" y="458"/>
                        <a:pt x="919" y="451"/>
                      </a:cubicBezTo>
                      <a:cubicBezTo>
                        <a:pt x="922" y="451"/>
                        <a:pt x="926" y="450"/>
                        <a:pt x="929" y="449"/>
                      </a:cubicBezTo>
                      <a:cubicBezTo>
                        <a:pt x="929" y="448"/>
                        <a:pt x="929" y="447"/>
                        <a:pt x="928" y="446"/>
                      </a:cubicBezTo>
                      <a:cubicBezTo>
                        <a:pt x="939" y="444"/>
                        <a:pt x="952" y="435"/>
                        <a:pt x="963" y="438"/>
                      </a:cubicBezTo>
                      <a:cubicBezTo>
                        <a:pt x="954" y="437"/>
                        <a:pt x="949" y="421"/>
                        <a:pt x="960" y="417"/>
                      </a:cubicBezTo>
                      <a:cubicBezTo>
                        <a:pt x="964" y="416"/>
                        <a:pt x="967" y="414"/>
                        <a:pt x="968" y="410"/>
                      </a:cubicBezTo>
                      <a:cubicBezTo>
                        <a:pt x="974" y="400"/>
                        <a:pt x="973" y="413"/>
                        <a:pt x="980" y="408"/>
                      </a:cubicBezTo>
                      <a:cubicBezTo>
                        <a:pt x="988" y="403"/>
                        <a:pt x="990" y="402"/>
                        <a:pt x="989" y="398"/>
                      </a:cubicBezTo>
                      <a:cubicBezTo>
                        <a:pt x="998" y="400"/>
                        <a:pt x="1008" y="393"/>
                        <a:pt x="1016" y="387"/>
                      </a:cubicBezTo>
                      <a:cubicBezTo>
                        <a:pt x="1017" y="390"/>
                        <a:pt x="1018" y="393"/>
                        <a:pt x="1019" y="396"/>
                      </a:cubicBezTo>
                      <a:cubicBezTo>
                        <a:pt x="1005" y="391"/>
                        <a:pt x="999" y="409"/>
                        <a:pt x="1006" y="420"/>
                      </a:cubicBezTo>
                      <a:cubicBezTo>
                        <a:pt x="1015" y="406"/>
                        <a:pt x="1034" y="404"/>
                        <a:pt x="1046" y="393"/>
                      </a:cubicBezTo>
                      <a:cubicBezTo>
                        <a:pt x="1036" y="390"/>
                        <a:pt x="998" y="378"/>
                        <a:pt x="1017" y="362"/>
                      </a:cubicBezTo>
                      <a:cubicBezTo>
                        <a:pt x="1013" y="362"/>
                        <a:pt x="1009" y="361"/>
                        <a:pt x="1005" y="362"/>
                      </a:cubicBezTo>
                      <a:cubicBezTo>
                        <a:pt x="1012" y="360"/>
                        <a:pt x="1015" y="355"/>
                        <a:pt x="1020" y="350"/>
                      </a:cubicBezTo>
                      <a:cubicBezTo>
                        <a:pt x="1001" y="337"/>
                        <a:pt x="987" y="353"/>
                        <a:pt x="970" y="357"/>
                      </a:cubicBezTo>
                      <a:cubicBezTo>
                        <a:pt x="982" y="351"/>
                        <a:pt x="987" y="342"/>
                        <a:pt x="998" y="336"/>
                      </a:cubicBezTo>
                      <a:cubicBezTo>
                        <a:pt x="1011" y="328"/>
                        <a:pt x="1030" y="329"/>
                        <a:pt x="1046" y="333"/>
                      </a:cubicBezTo>
                      <a:cubicBezTo>
                        <a:pt x="1059" y="337"/>
                        <a:pt x="1077" y="316"/>
                        <a:pt x="1091" y="314"/>
                      </a:cubicBezTo>
                      <a:cubicBezTo>
                        <a:pt x="1111" y="311"/>
                        <a:pt x="1095" y="291"/>
                        <a:pt x="1090" y="281"/>
                      </a:cubicBezTo>
                      <a:cubicBezTo>
                        <a:pt x="1082" y="289"/>
                        <a:pt x="1065" y="292"/>
                        <a:pt x="1056" y="288"/>
                      </a:cubicBezTo>
                      <a:cubicBezTo>
                        <a:pt x="1066" y="284"/>
                        <a:pt x="1077" y="283"/>
                        <a:pt x="1084" y="275"/>
                      </a:cubicBezTo>
                      <a:cubicBezTo>
                        <a:pt x="1076" y="269"/>
                        <a:pt x="1065" y="270"/>
                        <a:pt x="1056" y="265"/>
                      </a:cubicBezTo>
                      <a:cubicBezTo>
                        <a:pt x="1055" y="265"/>
                        <a:pt x="1059" y="256"/>
                        <a:pt x="1056" y="253"/>
                      </a:cubicBezTo>
                      <a:cubicBezTo>
                        <a:pt x="1051" y="249"/>
                        <a:pt x="1043" y="256"/>
                        <a:pt x="1037" y="248"/>
                      </a:cubicBezTo>
                      <a:cubicBezTo>
                        <a:pt x="1053" y="240"/>
                        <a:pt x="1020" y="197"/>
                        <a:pt x="1012" y="191"/>
                      </a:cubicBezTo>
                      <a:cubicBezTo>
                        <a:pt x="1004" y="205"/>
                        <a:pt x="996" y="222"/>
                        <a:pt x="980" y="216"/>
                      </a:cubicBezTo>
                      <a:cubicBezTo>
                        <a:pt x="965" y="209"/>
                        <a:pt x="967" y="185"/>
                        <a:pt x="952" y="183"/>
                      </a:cubicBezTo>
                      <a:cubicBezTo>
                        <a:pt x="944" y="182"/>
                        <a:pt x="945" y="173"/>
                        <a:pt x="937" y="168"/>
                      </a:cubicBezTo>
                      <a:cubicBezTo>
                        <a:pt x="926" y="162"/>
                        <a:pt x="923" y="167"/>
                        <a:pt x="913" y="165"/>
                      </a:cubicBezTo>
                      <a:cubicBezTo>
                        <a:pt x="906" y="164"/>
                        <a:pt x="858" y="158"/>
                        <a:pt x="885" y="174"/>
                      </a:cubicBezTo>
                      <a:cubicBezTo>
                        <a:pt x="865" y="182"/>
                        <a:pt x="897" y="207"/>
                        <a:pt x="870" y="212"/>
                      </a:cubicBezTo>
                      <a:cubicBezTo>
                        <a:pt x="882" y="224"/>
                        <a:pt x="885" y="234"/>
                        <a:pt x="892" y="249"/>
                      </a:cubicBezTo>
                      <a:cubicBezTo>
                        <a:pt x="900" y="267"/>
                        <a:pt x="859" y="268"/>
                        <a:pt x="866" y="279"/>
                      </a:cubicBezTo>
                      <a:cubicBezTo>
                        <a:pt x="874" y="291"/>
                        <a:pt x="884" y="304"/>
                        <a:pt x="870" y="316"/>
                      </a:cubicBezTo>
                      <a:cubicBezTo>
                        <a:pt x="857" y="327"/>
                        <a:pt x="840" y="306"/>
                        <a:pt x="837" y="292"/>
                      </a:cubicBezTo>
                      <a:cubicBezTo>
                        <a:pt x="835" y="284"/>
                        <a:pt x="845" y="282"/>
                        <a:pt x="838" y="272"/>
                      </a:cubicBezTo>
                      <a:cubicBezTo>
                        <a:pt x="837" y="269"/>
                        <a:pt x="823" y="264"/>
                        <a:pt x="820" y="263"/>
                      </a:cubicBezTo>
                      <a:cubicBezTo>
                        <a:pt x="814" y="261"/>
                        <a:pt x="803" y="259"/>
                        <a:pt x="797" y="258"/>
                      </a:cubicBezTo>
                      <a:cubicBezTo>
                        <a:pt x="786" y="255"/>
                        <a:pt x="784" y="249"/>
                        <a:pt x="775" y="246"/>
                      </a:cubicBezTo>
                      <a:cubicBezTo>
                        <a:pt x="769" y="243"/>
                        <a:pt x="762" y="244"/>
                        <a:pt x="754" y="240"/>
                      </a:cubicBezTo>
                      <a:cubicBezTo>
                        <a:pt x="750" y="238"/>
                        <a:pt x="742" y="244"/>
                        <a:pt x="739" y="242"/>
                      </a:cubicBezTo>
                      <a:cubicBezTo>
                        <a:pt x="728" y="234"/>
                        <a:pt x="737" y="204"/>
                        <a:pt x="714" y="221"/>
                      </a:cubicBezTo>
                      <a:cubicBezTo>
                        <a:pt x="715" y="206"/>
                        <a:pt x="715" y="192"/>
                        <a:pt x="723" y="179"/>
                      </a:cubicBezTo>
                      <a:cubicBezTo>
                        <a:pt x="732" y="163"/>
                        <a:pt x="745" y="160"/>
                        <a:pt x="758" y="150"/>
                      </a:cubicBezTo>
                      <a:cubicBezTo>
                        <a:pt x="751" y="148"/>
                        <a:pt x="744" y="145"/>
                        <a:pt x="737" y="141"/>
                      </a:cubicBezTo>
                      <a:cubicBezTo>
                        <a:pt x="748" y="142"/>
                        <a:pt x="756" y="142"/>
                        <a:pt x="766" y="139"/>
                      </a:cubicBezTo>
                      <a:cubicBezTo>
                        <a:pt x="775" y="135"/>
                        <a:pt x="782" y="127"/>
                        <a:pt x="793" y="124"/>
                      </a:cubicBezTo>
                      <a:cubicBezTo>
                        <a:pt x="784" y="115"/>
                        <a:pt x="768" y="120"/>
                        <a:pt x="762" y="106"/>
                      </a:cubicBezTo>
                      <a:cubicBezTo>
                        <a:pt x="769" y="107"/>
                        <a:pt x="783" y="119"/>
                        <a:pt x="787" y="116"/>
                      </a:cubicBezTo>
                      <a:cubicBezTo>
                        <a:pt x="795" y="109"/>
                        <a:pt x="808" y="105"/>
                        <a:pt x="798" y="95"/>
                      </a:cubicBezTo>
                      <a:cubicBezTo>
                        <a:pt x="840" y="128"/>
                        <a:pt x="867" y="45"/>
                        <a:pt x="824" y="42"/>
                      </a:cubicBezTo>
                      <a:cubicBezTo>
                        <a:pt x="803" y="40"/>
                        <a:pt x="817" y="55"/>
                        <a:pt x="811" y="59"/>
                      </a:cubicBezTo>
                      <a:cubicBezTo>
                        <a:pt x="803" y="64"/>
                        <a:pt x="799" y="82"/>
                        <a:pt x="793" y="82"/>
                      </a:cubicBezTo>
                      <a:cubicBezTo>
                        <a:pt x="772" y="84"/>
                        <a:pt x="782" y="30"/>
                        <a:pt x="757" y="65"/>
                      </a:cubicBezTo>
                      <a:cubicBezTo>
                        <a:pt x="754" y="57"/>
                        <a:pt x="753" y="58"/>
                        <a:pt x="749" y="51"/>
                      </a:cubicBezTo>
                      <a:cubicBezTo>
                        <a:pt x="751" y="50"/>
                        <a:pt x="753" y="48"/>
                        <a:pt x="755" y="47"/>
                      </a:cubicBezTo>
                      <a:cubicBezTo>
                        <a:pt x="748" y="46"/>
                        <a:pt x="741" y="44"/>
                        <a:pt x="735" y="42"/>
                      </a:cubicBezTo>
                      <a:cubicBezTo>
                        <a:pt x="738" y="40"/>
                        <a:pt x="740" y="36"/>
                        <a:pt x="744" y="34"/>
                      </a:cubicBezTo>
                      <a:cubicBezTo>
                        <a:pt x="733" y="27"/>
                        <a:pt x="733" y="15"/>
                        <a:pt x="726" y="10"/>
                      </a:cubicBezTo>
                      <a:cubicBezTo>
                        <a:pt x="709" y="0"/>
                        <a:pt x="714" y="17"/>
                        <a:pt x="698" y="17"/>
                      </a:cubicBezTo>
                      <a:cubicBezTo>
                        <a:pt x="699" y="29"/>
                        <a:pt x="698" y="31"/>
                        <a:pt x="705" y="39"/>
                      </a:cubicBezTo>
                      <a:cubicBezTo>
                        <a:pt x="712" y="47"/>
                        <a:pt x="730" y="46"/>
                        <a:pt x="719" y="61"/>
                      </a:cubicBezTo>
                      <a:cubicBezTo>
                        <a:pt x="721" y="60"/>
                        <a:pt x="722" y="59"/>
                        <a:pt x="724" y="59"/>
                      </a:cubicBezTo>
                      <a:cubicBezTo>
                        <a:pt x="717" y="66"/>
                        <a:pt x="709" y="72"/>
                        <a:pt x="709" y="83"/>
                      </a:cubicBezTo>
                      <a:cubicBezTo>
                        <a:pt x="693" y="62"/>
                        <a:pt x="685" y="68"/>
                        <a:pt x="663" y="75"/>
                      </a:cubicBezTo>
                      <a:cubicBezTo>
                        <a:pt x="646" y="80"/>
                        <a:pt x="606" y="76"/>
                        <a:pt x="605" y="53"/>
                      </a:cubicBezTo>
                      <a:cubicBezTo>
                        <a:pt x="595" y="58"/>
                        <a:pt x="585" y="58"/>
                        <a:pt x="577" y="65"/>
                      </a:cubicBezTo>
                      <a:cubicBezTo>
                        <a:pt x="584" y="67"/>
                        <a:pt x="592" y="66"/>
                        <a:pt x="600" y="63"/>
                      </a:cubicBezTo>
                      <a:cubicBezTo>
                        <a:pt x="595" y="73"/>
                        <a:pt x="583" y="73"/>
                        <a:pt x="585" y="86"/>
                      </a:cubicBezTo>
                      <a:cubicBezTo>
                        <a:pt x="573" y="83"/>
                        <a:pt x="568" y="66"/>
                        <a:pt x="552" y="73"/>
                      </a:cubicBezTo>
                      <a:cubicBezTo>
                        <a:pt x="538" y="79"/>
                        <a:pt x="523" y="76"/>
                        <a:pt x="509" y="71"/>
                      </a:cubicBezTo>
                      <a:cubicBezTo>
                        <a:pt x="514" y="71"/>
                        <a:pt x="518" y="68"/>
                        <a:pt x="522" y="67"/>
                      </a:cubicBezTo>
                      <a:cubicBezTo>
                        <a:pt x="515" y="52"/>
                        <a:pt x="481" y="55"/>
                        <a:pt x="466" y="46"/>
                      </a:cubicBezTo>
                      <a:cubicBezTo>
                        <a:pt x="458" y="42"/>
                        <a:pt x="440" y="40"/>
                        <a:pt x="433" y="45"/>
                      </a:cubicBezTo>
                      <a:cubicBezTo>
                        <a:pt x="424" y="51"/>
                        <a:pt x="419" y="33"/>
                        <a:pt x="407" y="47"/>
                      </a:cubicBezTo>
                      <a:cubicBezTo>
                        <a:pt x="403" y="40"/>
                        <a:pt x="396" y="35"/>
                        <a:pt x="389" y="30"/>
                      </a:cubicBezTo>
                      <a:cubicBezTo>
                        <a:pt x="381" y="51"/>
                        <a:pt x="372" y="32"/>
                        <a:pt x="358" y="37"/>
                      </a:cubicBezTo>
                      <a:cubicBezTo>
                        <a:pt x="347" y="41"/>
                        <a:pt x="339" y="57"/>
                        <a:pt x="325" y="44"/>
                      </a:cubicBezTo>
                      <a:cubicBezTo>
                        <a:pt x="317" y="51"/>
                        <a:pt x="323" y="52"/>
                        <a:pt x="310" y="49"/>
                      </a:cubicBezTo>
                      <a:cubicBezTo>
                        <a:pt x="311" y="52"/>
                        <a:pt x="311" y="56"/>
                        <a:pt x="311" y="59"/>
                      </a:cubicBezTo>
                      <a:cubicBezTo>
                        <a:pt x="296" y="53"/>
                        <a:pt x="273" y="47"/>
                        <a:pt x="264" y="44"/>
                      </a:cubicBezTo>
                      <a:cubicBezTo>
                        <a:pt x="249" y="39"/>
                        <a:pt x="236" y="40"/>
                        <a:pt x="220" y="38"/>
                      </a:cubicBezTo>
                      <a:cubicBezTo>
                        <a:pt x="204" y="35"/>
                        <a:pt x="179" y="37"/>
                        <a:pt x="164" y="30"/>
                      </a:cubicBezTo>
                      <a:cubicBezTo>
                        <a:pt x="149" y="24"/>
                        <a:pt x="132" y="16"/>
                        <a:pt x="117" y="25"/>
                      </a:cubicBezTo>
                      <a:cubicBezTo>
                        <a:pt x="115" y="20"/>
                        <a:pt x="110" y="17"/>
                        <a:pt x="108" y="13"/>
                      </a:cubicBezTo>
                      <a:cubicBezTo>
                        <a:pt x="102" y="28"/>
                        <a:pt x="69" y="29"/>
                        <a:pt x="56" y="39"/>
                      </a:cubicBezTo>
                      <a:cubicBezTo>
                        <a:pt x="49" y="44"/>
                        <a:pt x="44" y="57"/>
                        <a:pt x="37" y="61"/>
                      </a:cubicBezTo>
                      <a:cubicBezTo>
                        <a:pt x="27" y="65"/>
                        <a:pt x="17" y="50"/>
                        <a:pt x="11" y="68"/>
                      </a:cubicBezTo>
                      <a:cubicBezTo>
                        <a:pt x="25" y="78"/>
                        <a:pt x="57" y="86"/>
                        <a:pt x="62" y="107"/>
                      </a:cubicBezTo>
                      <a:cubicBezTo>
                        <a:pt x="51" y="107"/>
                        <a:pt x="41" y="98"/>
                        <a:pt x="33" y="98"/>
                      </a:cubicBezTo>
                      <a:cubicBezTo>
                        <a:pt x="22" y="99"/>
                        <a:pt x="13" y="112"/>
                        <a:pt x="0" y="114"/>
                      </a:cubicBezTo>
                      <a:cubicBezTo>
                        <a:pt x="5" y="113"/>
                        <a:pt x="9" y="116"/>
                        <a:pt x="13" y="116"/>
                      </a:cubicBezTo>
                      <a:cubicBezTo>
                        <a:pt x="0" y="134"/>
                        <a:pt x="23" y="132"/>
                        <a:pt x="34" y="133"/>
                      </a:cubicBezTo>
                      <a:cubicBezTo>
                        <a:pt x="49" y="133"/>
                        <a:pt x="54" y="133"/>
                        <a:pt x="69" y="129"/>
                      </a:cubicBezTo>
                      <a:cubicBezTo>
                        <a:pt x="69" y="131"/>
                        <a:pt x="70" y="133"/>
                        <a:pt x="70" y="135"/>
                      </a:cubicBezTo>
                      <a:cubicBezTo>
                        <a:pt x="68" y="135"/>
                        <a:pt x="67" y="136"/>
                        <a:pt x="65" y="136"/>
                      </a:cubicBezTo>
                      <a:cubicBezTo>
                        <a:pt x="67" y="138"/>
                        <a:pt x="69" y="140"/>
                        <a:pt x="71" y="143"/>
                      </a:cubicBezTo>
                      <a:cubicBezTo>
                        <a:pt x="63" y="150"/>
                        <a:pt x="41" y="159"/>
                        <a:pt x="30" y="162"/>
                      </a:cubicBezTo>
                      <a:cubicBezTo>
                        <a:pt x="6" y="168"/>
                        <a:pt x="21" y="179"/>
                        <a:pt x="32" y="191"/>
                      </a:cubicBezTo>
                      <a:cubicBezTo>
                        <a:pt x="29" y="190"/>
                        <a:pt x="27" y="190"/>
                        <a:pt x="24" y="190"/>
                      </a:cubicBezTo>
                      <a:cubicBezTo>
                        <a:pt x="31" y="200"/>
                        <a:pt x="45" y="212"/>
                        <a:pt x="55" y="202"/>
                      </a:cubicBezTo>
                      <a:cubicBezTo>
                        <a:pt x="60" y="208"/>
                        <a:pt x="62" y="215"/>
                        <a:pt x="62" y="222"/>
                      </a:cubicBezTo>
                      <a:cubicBezTo>
                        <a:pt x="65" y="219"/>
                        <a:pt x="69" y="218"/>
                        <a:pt x="71" y="214"/>
                      </a:cubicBezTo>
                      <a:cubicBezTo>
                        <a:pt x="77" y="223"/>
                        <a:pt x="84" y="224"/>
                        <a:pt x="90" y="216"/>
                      </a:cubicBezTo>
                      <a:cubicBezTo>
                        <a:pt x="102" y="229"/>
                        <a:pt x="106" y="211"/>
                        <a:pt x="116" y="217"/>
                      </a:cubicBezTo>
                      <a:cubicBezTo>
                        <a:pt x="108" y="224"/>
                        <a:pt x="109" y="229"/>
                        <a:pt x="101" y="236"/>
                      </a:cubicBezTo>
                      <a:cubicBezTo>
                        <a:pt x="93" y="244"/>
                        <a:pt x="85" y="245"/>
                        <a:pt x="78" y="254"/>
                      </a:cubicBezTo>
                      <a:cubicBezTo>
                        <a:pt x="72" y="260"/>
                        <a:pt x="41" y="275"/>
                        <a:pt x="32" y="278"/>
                      </a:cubicBezTo>
                      <a:cubicBezTo>
                        <a:pt x="51" y="287"/>
                        <a:pt x="96" y="251"/>
                        <a:pt x="111" y="239"/>
                      </a:cubicBezTo>
                      <a:cubicBezTo>
                        <a:pt x="134" y="222"/>
                        <a:pt x="148" y="200"/>
                        <a:pt x="169" y="181"/>
                      </a:cubicBezTo>
                      <a:cubicBezTo>
                        <a:pt x="170" y="182"/>
                        <a:pt x="171" y="184"/>
                        <a:pt x="172" y="185"/>
                      </a:cubicBezTo>
                      <a:cubicBezTo>
                        <a:pt x="164" y="193"/>
                        <a:pt x="157" y="201"/>
                        <a:pt x="153" y="210"/>
                      </a:cubicBezTo>
                      <a:cubicBezTo>
                        <a:pt x="164" y="218"/>
                        <a:pt x="182" y="200"/>
                        <a:pt x="192" y="193"/>
                      </a:cubicBezTo>
                      <a:cubicBezTo>
                        <a:pt x="191" y="191"/>
                        <a:pt x="189" y="190"/>
                        <a:pt x="188" y="188"/>
                      </a:cubicBezTo>
                      <a:cubicBezTo>
                        <a:pt x="204" y="181"/>
                        <a:pt x="212" y="196"/>
                        <a:pt x="227" y="199"/>
                      </a:cubicBezTo>
                      <a:cubicBezTo>
                        <a:pt x="243" y="202"/>
                        <a:pt x="256" y="200"/>
                        <a:pt x="271" y="205"/>
                      </a:cubicBezTo>
                      <a:cubicBezTo>
                        <a:pt x="279" y="208"/>
                        <a:pt x="302" y="224"/>
                        <a:pt x="305" y="221"/>
                      </a:cubicBezTo>
                      <a:cubicBezTo>
                        <a:pt x="314" y="210"/>
                        <a:pt x="325" y="235"/>
                        <a:pt x="326" y="242"/>
                      </a:cubicBezTo>
                      <a:cubicBezTo>
                        <a:pt x="329" y="239"/>
                        <a:pt x="332" y="238"/>
                        <a:pt x="335" y="235"/>
                      </a:cubicBezTo>
                      <a:cubicBezTo>
                        <a:pt x="333" y="238"/>
                        <a:pt x="333" y="242"/>
                        <a:pt x="331" y="245"/>
                      </a:cubicBezTo>
                      <a:cubicBezTo>
                        <a:pt x="336" y="247"/>
                        <a:pt x="348" y="253"/>
                        <a:pt x="345" y="258"/>
                      </a:cubicBezTo>
                      <a:cubicBezTo>
                        <a:pt x="345" y="259"/>
                        <a:pt x="345" y="259"/>
                        <a:pt x="345" y="260"/>
                      </a:cubicBezTo>
                      <a:cubicBezTo>
                        <a:pt x="342" y="253"/>
                        <a:pt x="337" y="249"/>
                        <a:pt x="333" y="260"/>
                      </a:cubicBezTo>
                      <a:cubicBezTo>
                        <a:pt x="335" y="260"/>
                        <a:pt x="338" y="260"/>
                        <a:pt x="340" y="260"/>
                      </a:cubicBezTo>
                      <a:cubicBezTo>
                        <a:pt x="340" y="266"/>
                        <a:pt x="341" y="270"/>
                        <a:pt x="347" y="274"/>
                      </a:cubicBezTo>
                      <a:cubicBezTo>
                        <a:pt x="348" y="272"/>
                        <a:pt x="347" y="269"/>
                        <a:pt x="347" y="266"/>
                      </a:cubicBezTo>
                      <a:cubicBezTo>
                        <a:pt x="351" y="269"/>
                        <a:pt x="359" y="269"/>
                        <a:pt x="361" y="271"/>
                      </a:cubicBezTo>
                      <a:cubicBezTo>
                        <a:pt x="369" y="280"/>
                        <a:pt x="371" y="292"/>
                        <a:pt x="380" y="304"/>
                      </a:cubicBezTo>
                      <a:cubicBezTo>
                        <a:pt x="383" y="307"/>
                        <a:pt x="390" y="307"/>
                        <a:pt x="392" y="310"/>
                      </a:cubicBezTo>
                      <a:cubicBezTo>
                        <a:pt x="394" y="312"/>
                        <a:pt x="391" y="320"/>
                        <a:pt x="393" y="323"/>
                      </a:cubicBezTo>
                      <a:cubicBezTo>
                        <a:pt x="394" y="325"/>
                        <a:pt x="413" y="335"/>
                        <a:pt x="418" y="336"/>
                      </a:cubicBezTo>
                      <a:cubicBezTo>
                        <a:pt x="431" y="341"/>
                        <a:pt x="452" y="354"/>
                        <a:pt x="438" y="367"/>
                      </a:cubicBezTo>
                      <a:cubicBezTo>
                        <a:pt x="433" y="363"/>
                        <a:pt x="427" y="364"/>
                        <a:pt x="424" y="362"/>
                      </a:cubicBezTo>
                      <a:cubicBezTo>
                        <a:pt x="433" y="381"/>
                        <a:pt x="427" y="401"/>
                        <a:pt x="427" y="419"/>
                      </a:cubicBezTo>
                      <a:cubicBezTo>
                        <a:pt x="426" y="436"/>
                        <a:pt x="426" y="456"/>
                        <a:pt x="434" y="471"/>
                      </a:cubicBezTo>
                      <a:cubicBezTo>
                        <a:pt x="435" y="474"/>
                        <a:pt x="442" y="477"/>
                        <a:pt x="445" y="478"/>
                      </a:cubicBezTo>
                      <a:cubicBezTo>
                        <a:pt x="455" y="483"/>
                        <a:pt x="441" y="485"/>
                        <a:pt x="445" y="491"/>
                      </a:cubicBezTo>
                      <a:cubicBezTo>
                        <a:pt x="449" y="498"/>
                        <a:pt x="456" y="504"/>
                        <a:pt x="462" y="511"/>
                      </a:cubicBezTo>
                      <a:cubicBezTo>
                        <a:pt x="472" y="524"/>
                        <a:pt x="484" y="531"/>
                        <a:pt x="498" y="542"/>
                      </a:cubicBezTo>
                      <a:cubicBezTo>
                        <a:pt x="493" y="552"/>
                        <a:pt x="520" y="588"/>
                        <a:pt x="530" y="594"/>
                      </a:cubicBezTo>
                      <a:cubicBezTo>
                        <a:pt x="527" y="596"/>
                        <a:pt x="523" y="597"/>
                        <a:pt x="520" y="598"/>
                      </a:cubicBezTo>
                      <a:cubicBezTo>
                        <a:pt x="531" y="600"/>
                        <a:pt x="546" y="611"/>
                        <a:pt x="546" y="623"/>
                      </a:cubicBezTo>
                      <a:cubicBezTo>
                        <a:pt x="545" y="634"/>
                        <a:pt x="562" y="639"/>
                        <a:pt x="569" y="647"/>
                      </a:cubicBezTo>
                      <a:cubicBezTo>
                        <a:pt x="570" y="646"/>
                        <a:pt x="571" y="644"/>
                        <a:pt x="572" y="643"/>
                      </a:cubicBezTo>
                      <a:cubicBezTo>
                        <a:pt x="558" y="636"/>
                        <a:pt x="545" y="609"/>
                        <a:pt x="539" y="594"/>
                      </a:cubicBezTo>
                      <a:cubicBezTo>
                        <a:pt x="536" y="584"/>
                        <a:pt x="500" y="542"/>
                        <a:pt x="531" y="558"/>
                      </a:cubicBezTo>
                      <a:cubicBezTo>
                        <a:pt x="543" y="564"/>
                        <a:pt x="536" y="577"/>
                        <a:pt x="543" y="585"/>
                      </a:cubicBezTo>
                      <a:cubicBezTo>
                        <a:pt x="548" y="591"/>
                        <a:pt x="561" y="594"/>
                        <a:pt x="562" y="598"/>
                      </a:cubicBezTo>
                      <a:cubicBezTo>
                        <a:pt x="569" y="615"/>
                        <a:pt x="604" y="633"/>
                        <a:pt x="606" y="647"/>
                      </a:cubicBezTo>
                      <a:cubicBezTo>
                        <a:pt x="608" y="659"/>
                        <a:pt x="621" y="661"/>
                        <a:pt x="614" y="674"/>
                      </a:cubicBezTo>
                      <a:cubicBezTo>
                        <a:pt x="610" y="680"/>
                        <a:pt x="627" y="693"/>
                        <a:pt x="632" y="696"/>
                      </a:cubicBezTo>
                      <a:cubicBezTo>
                        <a:pt x="642" y="701"/>
                        <a:pt x="648" y="696"/>
                        <a:pt x="656" y="707"/>
                      </a:cubicBezTo>
                      <a:cubicBezTo>
                        <a:pt x="660" y="711"/>
                        <a:pt x="681" y="714"/>
                        <a:pt x="689" y="717"/>
                      </a:cubicBezTo>
                      <a:cubicBezTo>
                        <a:pt x="698" y="720"/>
                        <a:pt x="707" y="729"/>
                        <a:pt x="714" y="717"/>
                      </a:cubicBezTo>
                      <a:cubicBezTo>
                        <a:pt x="719" y="710"/>
                        <a:pt x="735" y="721"/>
                        <a:pt x="737" y="728"/>
                      </a:cubicBezTo>
                      <a:cubicBezTo>
                        <a:pt x="742" y="740"/>
                        <a:pt x="781" y="747"/>
                        <a:pt x="790" y="745"/>
                      </a:cubicBezTo>
                      <a:cubicBezTo>
                        <a:pt x="796" y="757"/>
                        <a:pt x="810" y="769"/>
                        <a:pt x="810" y="783"/>
                      </a:cubicBezTo>
                      <a:cubicBezTo>
                        <a:pt x="814" y="779"/>
                        <a:pt x="812" y="784"/>
                        <a:pt x="814" y="779"/>
                      </a:cubicBezTo>
                      <a:cubicBezTo>
                        <a:pt x="821" y="782"/>
                        <a:pt x="833" y="786"/>
                        <a:pt x="835" y="795"/>
                      </a:cubicBezTo>
                      <a:cubicBezTo>
                        <a:pt x="834" y="794"/>
                        <a:pt x="853" y="803"/>
                        <a:pt x="857" y="809"/>
                      </a:cubicBezTo>
                      <a:cubicBezTo>
                        <a:pt x="858" y="799"/>
                        <a:pt x="862" y="806"/>
                        <a:pt x="858" y="798"/>
                      </a:cubicBezTo>
                      <a:cubicBezTo>
                        <a:pt x="892" y="772"/>
                        <a:pt x="880" y="828"/>
                        <a:pt x="890" y="840"/>
                      </a:cubicBezTo>
                      <a:cubicBezTo>
                        <a:pt x="882" y="848"/>
                        <a:pt x="834" y="910"/>
                        <a:pt x="867" y="902"/>
                      </a:cubicBezTo>
                      <a:cubicBezTo>
                        <a:pt x="853" y="918"/>
                        <a:pt x="848" y="920"/>
                        <a:pt x="860" y="942"/>
                      </a:cubicBezTo>
                      <a:cubicBezTo>
                        <a:pt x="869" y="955"/>
                        <a:pt x="877" y="968"/>
                        <a:pt x="885" y="984"/>
                      </a:cubicBezTo>
                      <a:cubicBezTo>
                        <a:pt x="892" y="998"/>
                        <a:pt x="897" y="1016"/>
                        <a:pt x="907" y="1029"/>
                      </a:cubicBezTo>
                      <a:cubicBezTo>
                        <a:pt x="918" y="1041"/>
                        <a:pt x="934" y="1044"/>
                        <a:pt x="947" y="1053"/>
                      </a:cubicBezTo>
                      <a:cubicBezTo>
                        <a:pt x="975" y="1071"/>
                        <a:pt x="960" y="1118"/>
                        <a:pt x="955" y="1143"/>
                      </a:cubicBezTo>
                      <a:cubicBezTo>
                        <a:pt x="951" y="1159"/>
                        <a:pt x="946" y="1177"/>
                        <a:pt x="945" y="1193"/>
                      </a:cubicBezTo>
                      <a:cubicBezTo>
                        <a:pt x="945" y="1201"/>
                        <a:pt x="951" y="1212"/>
                        <a:pt x="950" y="1219"/>
                      </a:cubicBezTo>
                      <a:cubicBezTo>
                        <a:pt x="949" y="1229"/>
                        <a:pt x="941" y="1230"/>
                        <a:pt x="945" y="1242"/>
                      </a:cubicBezTo>
                      <a:cubicBezTo>
                        <a:pt x="932" y="1244"/>
                        <a:pt x="932" y="1273"/>
                        <a:pt x="930" y="1287"/>
                      </a:cubicBezTo>
                      <a:cubicBezTo>
                        <a:pt x="930" y="1288"/>
                        <a:pt x="926" y="1305"/>
                        <a:pt x="927" y="1314"/>
                      </a:cubicBezTo>
                      <a:cubicBezTo>
                        <a:pt x="926" y="1313"/>
                        <a:pt x="926" y="1312"/>
                        <a:pt x="925" y="1311"/>
                      </a:cubicBezTo>
                      <a:cubicBezTo>
                        <a:pt x="924" y="1315"/>
                        <a:pt x="922" y="1318"/>
                        <a:pt x="921" y="1322"/>
                      </a:cubicBezTo>
                      <a:cubicBezTo>
                        <a:pt x="923" y="1326"/>
                        <a:pt x="922" y="1330"/>
                        <a:pt x="928" y="1331"/>
                      </a:cubicBezTo>
                      <a:cubicBezTo>
                        <a:pt x="929" y="1326"/>
                        <a:pt x="929" y="1322"/>
                        <a:pt x="928" y="1318"/>
                      </a:cubicBezTo>
                      <a:cubicBezTo>
                        <a:pt x="930" y="1319"/>
                        <a:pt x="932" y="1319"/>
                        <a:pt x="936" y="1316"/>
                      </a:cubicBezTo>
                      <a:cubicBezTo>
                        <a:pt x="939" y="1334"/>
                        <a:pt x="935" y="1356"/>
                        <a:pt x="928" y="1373"/>
                      </a:cubicBezTo>
                      <a:cubicBezTo>
                        <a:pt x="926" y="1370"/>
                        <a:pt x="921" y="1368"/>
                        <a:pt x="918" y="1365"/>
                      </a:cubicBezTo>
                      <a:cubicBezTo>
                        <a:pt x="916" y="1367"/>
                        <a:pt x="914" y="1368"/>
                        <a:pt x="913" y="1369"/>
                      </a:cubicBezTo>
                      <a:cubicBezTo>
                        <a:pt x="930" y="1382"/>
                        <a:pt x="906" y="1395"/>
                        <a:pt x="913" y="1412"/>
                      </a:cubicBezTo>
                      <a:cubicBezTo>
                        <a:pt x="917" y="1424"/>
                        <a:pt x="926" y="1442"/>
                        <a:pt x="928" y="1451"/>
                      </a:cubicBezTo>
                      <a:cubicBezTo>
                        <a:pt x="925" y="1453"/>
                        <a:pt x="922" y="1455"/>
                        <a:pt x="920" y="1457"/>
                      </a:cubicBezTo>
                      <a:cubicBezTo>
                        <a:pt x="926" y="1467"/>
                        <a:pt x="933" y="1463"/>
                        <a:pt x="941" y="1468"/>
                      </a:cubicBezTo>
                      <a:cubicBezTo>
                        <a:pt x="947" y="1472"/>
                        <a:pt x="953" y="1479"/>
                        <a:pt x="963" y="1483"/>
                      </a:cubicBezTo>
                      <a:cubicBezTo>
                        <a:pt x="975" y="1489"/>
                        <a:pt x="973" y="1491"/>
                        <a:pt x="987" y="1489"/>
                      </a:cubicBezTo>
                      <a:cubicBezTo>
                        <a:pt x="996" y="1489"/>
                        <a:pt x="1004" y="1487"/>
                        <a:pt x="1012" y="1485"/>
                      </a:cubicBezTo>
                      <a:cubicBezTo>
                        <a:pt x="1000" y="1476"/>
                        <a:pt x="994" y="1477"/>
                        <a:pt x="985" y="1464"/>
                      </a:cubicBezTo>
                      <a:cubicBezTo>
                        <a:pt x="981" y="1459"/>
                        <a:pt x="969" y="1437"/>
                        <a:pt x="970" y="1433"/>
                      </a:cubicBezTo>
                      <a:cubicBezTo>
                        <a:pt x="972" y="1419"/>
                        <a:pt x="988" y="1423"/>
                        <a:pt x="991" y="1414"/>
                      </a:cubicBezTo>
                      <a:cubicBezTo>
                        <a:pt x="994" y="1403"/>
                        <a:pt x="999" y="1395"/>
                        <a:pt x="1008" y="1389"/>
                      </a:cubicBezTo>
                      <a:cubicBezTo>
                        <a:pt x="1003" y="1386"/>
                        <a:pt x="992" y="1379"/>
                        <a:pt x="992" y="1374"/>
                      </a:cubicBezTo>
                      <a:cubicBezTo>
                        <a:pt x="991" y="1360"/>
                        <a:pt x="994" y="1365"/>
                        <a:pt x="1000" y="1356"/>
                      </a:cubicBezTo>
                      <a:cubicBezTo>
                        <a:pt x="1006" y="1345"/>
                        <a:pt x="1012" y="1338"/>
                        <a:pt x="1016" y="1328"/>
                      </a:cubicBezTo>
                      <a:cubicBezTo>
                        <a:pt x="1024" y="1326"/>
                        <a:pt x="1020" y="1327"/>
                        <a:pt x="1023" y="1322"/>
                      </a:cubicBezTo>
                      <a:cubicBezTo>
                        <a:pt x="1022" y="1324"/>
                        <a:pt x="1020" y="1325"/>
                        <a:pt x="1019" y="1326"/>
                      </a:cubicBezTo>
                      <a:cubicBezTo>
                        <a:pt x="1016" y="1321"/>
                        <a:pt x="1009" y="1310"/>
                        <a:pt x="1012" y="1307"/>
                      </a:cubicBezTo>
                      <a:cubicBezTo>
                        <a:pt x="1019" y="1298"/>
                        <a:pt x="1024" y="1316"/>
                        <a:pt x="1030" y="1313"/>
                      </a:cubicBezTo>
                      <a:cubicBezTo>
                        <a:pt x="1049" y="1304"/>
                        <a:pt x="1030" y="1287"/>
                        <a:pt x="1056" y="1282"/>
                      </a:cubicBezTo>
                      <a:cubicBezTo>
                        <a:pt x="1075" y="1278"/>
                        <a:pt x="1075" y="1281"/>
                        <a:pt x="1089" y="1267"/>
                      </a:cubicBezTo>
                      <a:cubicBezTo>
                        <a:pt x="1104" y="1252"/>
                        <a:pt x="1082" y="1246"/>
                        <a:pt x="1080" y="1231"/>
                      </a:cubicBezTo>
                      <a:cubicBezTo>
                        <a:pt x="1096" y="1235"/>
                        <a:pt x="1118" y="1244"/>
                        <a:pt x="1130" y="1225"/>
                      </a:cubicBezTo>
                      <a:cubicBezTo>
                        <a:pt x="1140" y="1209"/>
                        <a:pt x="1151" y="1192"/>
                        <a:pt x="1159" y="1180"/>
                      </a:cubicBezTo>
                      <a:cubicBezTo>
                        <a:pt x="1162" y="1176"/>
                        <a:pt x="1172" y="1162"/>
                        <a:pt x="1171" y="1159"/>
                      </a:cubicBezTo>
                      <a:cubicBezTo>
                        <a:pt x="1171" y="1154"/>
                        <a:pt x="1172" y="1134"/>
                        <a:pt x="1175" y="1130"/>
                      </a:cubicBezTo>
                      <a:cubicBezTo>
                        <a:pt x="1180" y="1122"/>
                        <a:pt x="1212" y="1105"/>
                        <a:pt x="1221" y="1103"/>
                      </a:cubicBezTo>
                      <a:cubicBezTo>
                        <a:pt x="1233" y="1100"/>
                        <a:pt x="1235" y="1110"/>
                        <a:pt x="1247" y="1097"/>
                      </a:cubicBezTo>
                      <a:cubicBezTo>
                        <a:pt x="1249" y="1094"/>
                        <a:pt x="1245" y="1090"/>
                        <a:pt x="1248" y="1086"/>
                      </a:cubicBezTo>
                      <a:cubicBezTo>
                        <a:pt x="1252" y="1082"/>
                        <a:pt x="1259" y="1077"/>
                        <a:pt x="1261" y="1072"/>
                      </a:cubicBezTo>
                      <a:cubicBezTo>
                        <a:pt x="1265" y="1064"/>
                        <a:pt x="1252" y="1054"/>
                        <a:pt x="1266" y="1048"/>
                      </a:cubicBezTo>
                      <a:cubicBezTo>
                        <a:pt x="1274" y="1045"/>
                        <a:pt x="1268" y="1029"/>
                        <a:pt x="1268" y="1022"/>
                      </a:cubicBezTo>
                      <a:cubicBezTo>
                        <a:pt x="1269" y="1010"/>
                        <a:pt x="1268" y="1011"/>
                        <a:pt x="1275" y="1000"/>
                      </a:cubicBezTo>
                      <a:cubicBezTo>
                        <a:pt x="1277" y="996"/>
                        <a:pt x="1289" y="980"/>
                        <a:pt x="1294" y="978"/>
                      </a:cubicBezTo>
                      <a:cubicBezTo>
                        <a:pt x="1307" y="973"/>
                        <a:pt x="1319" y="932"/>
                        <a:pt x="1301" y="925"/>
                      </a:cubicBezTo>
                      <a:close/>
                      <a:moveTo>
                        <a:pt x="832" y="437"/>
                      </a:moveTo>
                      <a:cubicBezTo>
                        <a:pt x="843" y="436"/>
                        <a:pt x="851" y="425"/>
                        <a:pt x="862" y="431"/>
                      </a:cubicBezTo>
                      <a:cubicBezTo>
                        <a:pt x="856" y="438"/>
                        <a:pt x="837" y="448"/>
                        <a:pt x="832" y="437"/>
                      </a:cubicBezTo>
                      <a:close/>
                      <a:moveTo>
                        <a:pt x="868" y="418"/>
                      </a:moveTo>
                      <a:cubicBezTo>
                        <a:pt x="880" y="412"/>
                        <a:pt x="889" y="413"/>
                        <a:pt x="901" y="410"/>
                      </a:cubicBezTo>
                      <a:cubicBezTo>
                        <a:pt x="890" y="421"/>
                        <a:pt x="874" y="427"/>
                        <a:pt x="860" y="420"/>
                      </a:cubicBezTo>
                      <a:cubicBezTo>
                        <a:pt x="863" y="419"/>
                        <a:pt x="865" y="419"/>
                        <a:pt x="868" y="418"/>
                      </a:cubicBezTo>
                      <a:close/>
                      <a:moveTo>
                        <a:pt x="769" y="359"/>
                      </a:moveTo>
                      <a:cubicBezTo>
                        <a:pt x="776" y="358"/>
                        <a:pt x="779" y="360"/>
                        <a:pt x="784" y="353"/>
                      </a:cubicBezTo>
                      <a:cubicBezTo>
                        <a:pt x="786" y="356"/>
                        <a:pt x="790" y="358"/>
                        <a:pt x="792" y="361"/>
                      </a:cubicBezTo>
                      <a:cubicBezTo>
                        <a:pt x="791" y="358"/>
                        <a:pt x="791" y="355"/>
                        <a:pt x="791" y="352"/>
                      </a:cubicBezTo>
                      <a:cubicBezTo>
                        <a:pt x="798" y="357"/>
                        <a:pt x="806" y="360"/>
                        <a:pt x="813" y="367"/>
                      </a:cubicBezTo>
                      <a:cubicBezTo>
                        <a:pt x="821" y="375"/>
                        <a:pt x="819" y="384"/>
                        <a:pt x="833" y="388"/>
                      </a:cubicBezTo>
                      <a:cubicBezTo>
                        <a:pt x="842" y="391"/>
                        <a:pt x="852" y="383"/>
                        <a:pt x="859" y="392"/>
                      </a:cubicBezTo>
                      <a:cubicBezTo>
                        <a:pt x="867" y="403"/>
                        <a:pt x="857" y="406"/>
                        <a:pt x="848" y="401"/>
                      </a:cubicBezTo>
                      <a:cubicBezTo>
                        <a:pt x="848" y="409"/>
                        <a:pt x="845" y="416"/>
                        <a:pt x="839" y="420"/>
                      </a:cubicBezTo>
                      <a:cubicBezTo>
                        <a:pt x="834" y="410"/>
                        <a:pt x="836" y="412"/>
                        <a:pt x="828" y="411"/>
                      </a:cubicBezTo>
                      <a:cubicBezTo>
                        <a:pt x="840" y="388"/>
                        <a:pt x="801" y="387"/>
                        <a:pt x="796" y="413"/>
                      </a:cubicBezTo>
                      <a:cubicBezTo>
                        <a:pt x="795" y="416"/>
                        <a:pt x="794" y="457"/>
                        <a:pt x="784" y="432"/>
                      </a:cubicBezTo>
                      <a:cubicBezTo>
                        <a:pt x="781" y="424"/>
                        <a:pt x="792" y="405"/>
                        <a:pt x="793" y="397"/>
                      </a:cubicBezTo>
                      <a:cubicBezTo>
                        <a:pt x="790" y="399"/>
                        <a:pt x="787" y="400"/>
                        <a:pt x="784" y="402"/>
                      </a:cubicBezTo>
                      <a:cubicBezTo>
                        <a:pt x="795" y="387"/>
                        <a:pt x="804" y="380"/>
                        <a:pt x="823" y="387"/>
                      </a:cubicBezTo>
                      <a:cubicBezTo>
                        <a:pt x="819" y="375"/>
                        <a:pt x="811" y="381"/>
                        <a:pt x="802" y="379"/>
                      </a:cubicBezTo>
                      <a:cubicBezTo>
                        <a:pt x="794" y="378"/>
                        <a:pt x="795" y="390"/>
                        <a:pt x="790" y="379"/>
                      </a:cubicBezTo>
                      <a:cubicBezTo>
                        <a:pt x="785" y="371"/>
                        <a:pt x="786" y="377"/>
                        <a:pt x="779" y="379"/>
                      </a:cubicBezTo>
                      <a:cubicBezTo>
                        <a:pt x="781" y="375"/>
                        <a:pt x="783" y="371"/>
                        <a:pt x="785" y="367"/>
                      </a:cubicBezTo>
                      <a:cubicBezTo>
                        <a:pt x="772" y="381"/>
                        <a:pt x="758" y="376"/>
                        <a:pt x="743" y="379"/>
                      </a:cubicBezTo>
                      <a:cubicBezTo>
                        <a:pt x="752" y="372"/>
                        <a:pt x="761" y="367"/>
                        <a:pt x="769" y="359"/>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43" name="Freeform 42"/>
                <p:cNvSpPr>
                  <a:spLocks/>
                </p:cNvSpPr>
                <p:nvPr/>
              </p:nvSpPr>
              <p:spPr bwMode="auto">
                <a:xfrm>
                  <a:off x="3414" y="2292"/>
                  <a:ext cx="147" cy="285"/>
                </a:xfrm>
                <a:custGeom>
                  <a:avLst/>
                  <a:gdLst>
                    <a:gd name="T0" fmla="*/ 69 w 83"/>
                    <a:gd name="T1" fmla="*/ 0 h 161"/>
                    <a:gd name="T2" fmla="*/ 32 w 83"/>
                    <a:gd name="T3" fmla="*/ 38 h 161"/>
                    <a:gd name="T4" fmla="*/ 19 w 83"/>
                    <a:gd name="T5" fmla="*/ 89 h 161"/>
                    <a:gd name="T6" fmla="*/ 52 w 83"/>
                    <a:gd name="T7" fmla="*/ 123 h 161"/>
                    <a:gd name="T8" fmla="*/ 78 w 83"/>
                    <a:gd name="T9" fmla="*/ 36 h 161"/>
                    <a:gd name="T10" fmla="*/ 83 w 83"/>
                    <a:gd name="T11" fmla="*/ 38 h 161"/>
                    <a:gd name="T12" fmla="*/ 69 w 83"/>
                    <a:gd name="T13" fmla="*/ 0 h 161"/>
                  </a:gdLst>
                  <a:ahLst/>
                  <a:cxnLst>
                    <a:cxn ang="0">
                      <a:pos x="T0" y="T1"/>
                    </a:cxn>
                    <a:cxn ang="0">
                      <a:pos x="T2" y="T3"/>
                    </a:cxn>
                    <a:cxn ang="0">
                      <a:pos x="T4" y="T5"/>
                    </a:cxn>
                    <a:cxn ang="0">
                      <a:pos x="T6" y="T7"/>
                    </a:cxn>
                    <a:cxn ang="0">
                      <a:pos x="T8" y="T9"/>
                    </a:cxn>
                    <a:cxn ang="0">
                      <a:pos x="T10" y="T11"/>
                    </a:cxn>
                    <a:cxn ang="0">
                      <a:pos x="T12" y="T13"/>
                    </a:cxn>
                  </a:cxnLst>
                  <a:rect l="0" t="0" r="r" b="b"/>
                  <a:pathLst>
                    <a:path w="83" h="161">
                      <a:moveTo>
                        <a:pt x="69" y="0"/>
                      </a:moveTo>
                      <a:cubicBezTo>
                        <a:pt x="68" y="18"/>
                        <a:pt x="47" y="32"/>
                        <a:pt x="32" y="38"/>
                      </a:cubicBezTo>
                      <a:cubicBezTo>
                        <a:pt x="11" y="47"/>
                        <a:pt x="30" y="72"/>
                        <a:pt x="19" y="89"/>
                      </a:cubicBezTo>
                      <a:cubicBezTo>
                        <a:pt x="0" y="101"/>
                        <a:pt x="24" y="161"/>
                        <a:pt x="52" y="123"/>
                      </a:cubicBezTo>
                      <a:cubicBezTo>
                        <a:pt x="67" y="103"/>
                        <a:pt x="78" y="61"/>
                        <a:pt x="78" y="36"/>
                      </a:cubicBezTo>
                      <a:cubicBezTo>
                        <a:pt x="79" y="37"/>
                        <a:pt x="81" y="37"/>
                        <a:pt x="83" y="38"/>
                      </a:cubicBezTo>
                      <a:cubicBezTo>
                        <a:pt x="83" y="25"/>
                        <a:pt x="81" y="7"/>
                        <a:pt x="69" y="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44" name="Freeform 43"/>
                <p:cNvSpPr>
                  <a:spLocks/>
                </p:cNvSpPr>
                <p:nvPr/>
              </p:nvSpPr>
              <p:spPr bwMode="auto">
                <a:xfrm>
                  <a:off x="4070" y="1903"/>
                  <a:ext cx="37" cy="78"/>
                </a:xfrm>
                <a:custGeom>
                  <a:avLst/>
                  <a:gdLst>
                    <a:gd name="T0" fmla="*/ 3 w 21"/>
                    <a:gd name="T1" fmla="*/ 31 h 44"/>
                    <a:gd name="T2" fmla="*/ 21 w 21"/>
                    <a:gd name="T3" fmla="*/ 23 h 44"/>
                    <a:gd name="T4" fmla="*/ 7 w 21"/>
                    <a:gd name="T5" fmla="*/ 0 h 44"/>
                    <a:gd name="T6" fmla="*/ 3 w 21"/>
                    <a:gd name="T7" fmla="*/ 31 h 44"/>
                  </a:gdLst>
                  <a:ahLst/>
                  <a:cxnLst>
                    <a:cxn ang="0">
                      <a:pos x="T0" y="T1"/>
                    </a:cxn>
                    <a:cxn ang="0">
                      <a:pos x="T2" y="T3"/>
                    </a:cxn>
                    <a:cxn ang="0">
                      <a:pos x="T4" y="T5"/>
                    </a:cxn>
                    <a:cxn ang="0">
                      <a:pos x="T6" y="T7"/>
                    </a:cxn>
                  </a:cxnLst>
                  <a:rect l="0" t="0" r="r" b="b"/>
                  <a:pathLst>
                    <a:path w="21" h="44">
                      <a:moveTo>
                        <a:pt x="3" y="31"/>
                      </a:moveTo>
                      <a:cubicBezTo>
                        <a:pt x="7" y="44"/>
                        <a:pt x="20" y="32"/>
                        <a:pt x="21" y="23"/>
                      </a:cubicBezTo>
                      <a:cubicBezTo>
                        <a:pt x="19" y="14"/>
                        <a:pt x="13" y="6"/>
                        <a:pt x="7" y="0"/>
                      </a:cubicBezTo>
                      <a:cubicBezTo>
                        <a:pt x="5" y="9"/>
                        <a:pt x="0" y="22"/>
                        <a:pt x="3" y="31"/>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45" name="Freeform 44"/>
                <p:cNvSpPr>
                  <a:spLocks/>
                </p:cNvSpPr>
                <p:nvPr/>
              </p:nvSpPr>
              <p:spPr bwMode="auto">
                <a:xfrm>
                  <a:off x="4345" y="1974"/>
                  <a:ext cx="223" cy="201"/>
                </a:xfrm>
                <a:custGeom>
                  <a:avLst/>
                  <a:gdLst>
                    <a:gd name="T0" fmla="*/ 83 w 126"/>
                    <a:gd name="T1" fmla="*/ 58 h 113"/>
                    <a:gd name="T2" fmla="*/ 48 w 126"/>
                    <a:gd name="T3" fmla="*/ 27 h 113"/>
                    <a:gd name="T4" fmla="*/ 29 w 126"/>
                    <a:gd name="T5" fmla="*/ 8 h 113"/>
                    <a:gd name="T6" fmla="*/ 0 w 126"/>
                    <a:gd name="T7" fmla="*/ 0 h 113"/>
                    <a:gd name="T8" fmla="*/ 26 w 126"/>
                    <a:gd name="T9" fmla="*/ 32 h 113"/>
                    <a:gd name="T10" fmla="*/ 47 w 126"/>
                    <a:gd name="T11" fmla="*/ 58 h 113"/>
                    <a:gd name="T12" fmla="*/ 94 w 126"/>
                    <a:gd name="T13" fmla="*/ 113 h 113"/>
                    <a:gd name="T14" fmla="*/ 83 w 126"/>
                    <a:gd name="T15" fmla="*/ 58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 h="113">
                      <a:moveTo>
                        <a:pt x="83" y="58"/>
                      </a:moveTo>
                      <a:cubicBezTo>
                        <a:pt x="76" y="47"/>
                        <a:pt x="63" y="39"/>
                        <a:pt x="48" y="27"/>
                      </a:cubicBezTo>
                      <a:cubicBezTo>
                        <a:pt x="43" y="22"/>
                        <a:pt x="34" y="11"/>
                        <a:pt x="29" y="8"/>
                      </a:cubicBezTo>
                      <a:cubicBezTo>
                        <a:pt x="19" y="3"/>
                        <a:pt x="10" y="4"/>
                        <a:pt x="0" y="0"/>
                      </a:cubicBezTo>
                      <a:cubicBezTo>
                        <a:pt x="2" y="10"/>
                        <a:pt x="18" y="27"/>
                        <a:pt x="26" y="32"/>
                      </a:cubicBezTo>
                      <a:cubicBezTo>
                        <a:pt x="37" y="39"/>
                        <a:pt x="38" y="52"/>
                        <a:pt x="47" y="58"/>
                      </a:cubicBezTo>
                      <a:cubicBezTo>
                        <a:pt x="55" y="69"/>
                        <a:pt x="78" y="113"/>
                        <a:pt x="94" y="113"/>
                      </a:cubicBezTo>
                      <a:cubicBezTo>
                        <a:pt x="126" y="113"/>
                        <a:pt x="88" y="65"/>
                        <a:pt x="83" y="58"/>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46" name="Freeform 45"/>
                <p:cNvSpPr>
                  <a:spLocks/>
                </p:cNvSpPr>
                <p:nvPr/>
              </p:nvSpPr>
              <p:spPr bwMode="auto">
                <a:xfrm>
                  <a:off x="4582" y="1949"/>
                  <a:ext cx="179" cy="210"/>
                </a:xfrm>
                <a:custGeom>
                  <a:avLst/>
                  <a:gdLst>
                    <a:gd name="T0" fmla="*/ 18 w 101"/>
                    <a:gd name="T1" fmla="*/ 97 h 118"/>
                    <a:gd name="T2" fmla="*/ 30 w 101"/>
                    <a:gd name="T3" fmla="*/ 102 h 118"/>
                    <a:gd name="T4" fmla="*/ 75 w 101"/>
                    <a:gd name="T5" fmla="*/ 96 h 118"/>
                    <a:gd name="T6" fmla="*/ 99 w 101"/>
                    <a:gd name="T7" fmla="*/ 57 h 118"/>
                    <a:gd name="T8" fmla="*/ 101 w 101"/>
                    <a:gd name="T9" fmla="*/ 18 h 118"/>
                    <a:gd name="T10" fmla="*/ 81 w 101"/>
                    <a:gd name="T11" fmla="*/ 0 h 118"/>
                    <a:gd name="T12" fmla="*/ 51 w 101"/>
                    <a:gd name="T13" fmla="*/ 25 h 118"/>
                    <a:gd name="T14" fmla="*/ 18 w 101"/>
                    <a:gd name="T15" fmla="*/ 55 h 118"/>
                    <a:gd name="T16" fmla="*/ 11 w 101"/>
                    <a:gd name="T17" fmla="*/ 78 h 118"/>
                    <a:gd name="T18" fmla="*/ 18 w 101"/>
                    <a:gd name="T19" fmla="*/ 9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118">
                      <a:moveTo>
                        <a:pt x="18" y="97"/>
                      </a:moveTo>
                      <a:cubicBezTo>
                        <a:pt x="27" y="100"/>
                        <a:pt x="26" y="95"/>
                        <a:pt x="30" y="102"/>
                      </a:cubicBezTo>
                      <a:cubicBezTo>
                        <a:pt x="47" y="100"/>
                        <a:pt x="68" y="118"/>
                        <a:pt x="75" y="96"/>
                      </a:cubicBezTo>
                      <a:cubicBezTo>
                        <a:pt x="79" y="84"/>
                        <a:pt x="82" y="60"/>
                        <a:pt x="99" y="57"/>
                      </a:cubicBezTo>
                      <a:cubicBezTo>
                        <a:pt x="73" y="42"/>
                        <a:pt x="89" y="28"/>
                        <a:pt x="101" y="18"/>
                      </a:cubicBezTo>
                      <a:cubicBezTo>
                        <a:pt x="93" y="14"/>
                        <a:pt x="85" y="8"/>
                        <a:pt x="81" y="0"/>
                      </a:cubicBezTo>
                      <a:cubicBezTo>
                        <a:pt x="70" y="6"/>
                        <a:pt x="61" y="18"/>
                        <a:pt x="51" y="25"/>
                      </a:cubicBezTo>
                      <a:cubicBezTo>
                        <a:pt x="39" y="34"/>
                        <a:pt x="30" y="47"/>
                        <a:pt x="18" y="55"/>
                      </a:cubicBezTo>
                      <a:cubicBezTo>
                        <a:pt x="0" y="66"/>
                        <a:pt x="2" y="59"/>
                        <a:pt x="11" y="78"/>
                      </a:cubicBezTo>
                      <a:cubicBezTo>
                        <a:pt x="14" y="84"/>
                        <a:pt x="11" y="94"/>
                        <a:pt x="18" y="97"/>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47" name="Freeform 46"/>
                <p:cNvSpPr>
                  <a:spLocks/>
                </p:cNvSpPr>
                <p:nvPr/>
              </p:nvSpPr>
              <p:spPr bwMode="auto">
                <a:xfrm>
                  <a:off x="4754" y="2034"/>
                  <a:ext cx="112" cy="137"/>
                </a:xfrm>
                <a:custGeom>
                  <a:avLst/>
                  <a:gdLst>
                    <a:gd name="T0" fmla="*/ 29 w 63"/>
                    <a:gd name="T1" fmla="*/ 17 h 77"/>
                    <a:gd name="T2" fmla="*/ 63 w 63"/>
                    <a:gd name="T3" fmla="*/ 4 h 77"/>
                    <a:gd name="T4" fmla="*/ 11 w 63"/>
                    <a:gd name="T5" fmla="*/ 20 h 77"/>
                    <a:gd name="T6" fmla="*/ 13 w 63"/>
                    <a:gd name="T7" fmla="*/ 77 h 77"/>
                    <a:gd name="T8" fmla="*/ 23 w 63"/>
                    <a:gd name="T9" fmla="*/ 48 h 77"/>
                    <a:gd name="T10" fmla="*/ 27 w 63"/>
                    <a:gd name="T11" fmla="*/ 69 h 77"/>
                    <a:gd name="T12" fmla="*/ 27 w 63"/>
                    <a:gd name="T13" fmla="*/ 39 h 77"/>
                    <a:gd name="T14" fmla="*/ 45 w 63"/>
                    <a:gd name="T15" fmla="*/ 26 h 77"/>
                    <a:gd name="T16" fmla="*/ 25 w 63"/>
                    <a:gd name="T17" fmla="*/ 31 h 77"/>
                    <a:gd name="T18" fmla="*/ 29 w 63"/>
                    <a:gd name="T19" fmla="*/ 1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7">
                      <a:moveTo>
                        <a:pt x="29" y="17"/>
                      </a:moveTo>
                      <a:cubicBezTo>
                        <a:pt x="43" y="15"/>
                        <a:pt x="59" y="23"/>
                        <a:pt x="63" y="4"/>
                      </a:cubicBezTo>
                      <a:cubicBezTo>
                        <a:pt x="45" y="21"/>
                        <a:pt x="27" y="0"/>
                        <a:pt x="11" y="20"/>
                      </a:cubicBezTo>
                      <a:cubicBezTo>
                        <a:pt x="0" y="35"/>
                        <a:pt x="0" y="66"/>
                        <a:pt x="13" y="77"/>
                      </a:cubicBezTo>
                      <a:cubicBezTo>
                        <a:pt x="21" y="67"/>
                        <a:pt x="10" y="51"/>
                        <a:pt x="23" y="48"/>
                      </a:cubicBezTo>
                      <a:cubicBezTo>
                        <a:pt x="22" y="55"/>
                        <a:pt x="24" y="63"/>
                        <a:pt x="27" y="69"/>
                      </a:cubicBezTo>
                      <a:cubicBezTo>
                        <a:pt x="46" y="67"/>
                        <a:pt x="33" y="50"/>
                        <a:pt x="27" y="39"/>
                      </a:cubicBezTo>
                      <a:cubicBezTo>
                        <a:pt x="35" y="36"/>
                        <a:pt x="42" y="33"/>
                        <a:pt x="45" y="26"/>
                      </a:cubicBezTo>
                      <a:cubicBezTo>
                        <a:pt x="40" y="27"/>
                        <a:pt x="27" y="31"/>
                        <a:pt x="25" y="31"/>
                      </a:cubicBezTo>
                      <a:cubicBezTo>
                        <a:pt x="12" y="36"/>
                        <a:pt x="12" y="19"/>
                        <a:pt x="29" y="17"/>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48" name="Freeform 47"/>
                <p:cNvSpPr>
                  <a:spLocks/>
                </p:cNvSpPr>
                <p:nvPr/>
              </p:nvSpPr>
              <p:spPr bwMode="auto">
                <a:xfrm>
                  <a:off x="4524" y="2162"/>
                  <a:ext cx="179" cy="62"/>
                </a:xfrm>
                <a:custGeom>
                  <a:avLst/>
                  <a:gdLst>
                    <a:gd name="T0" fmla="*/ 101 w 101"/>
                    <a:gd name="T1" fmla="*/ 31 h 35"/>
                    <a:gd name="T2" fmla="*/ 69 w 101"/>
                    <a:gd name="T3" fmla="*/ 20 h 35"/>
                    <a:gd name="T4" fmla="*/ 76 w 101"/>
                    <a:gd name="T5" fmla="*/ 18 h 35"/>
                    <a:gd name="T6" fmla="*/ 58 w 101"/>
                    <a:gd name="T7" fmla="*/ 14 h 35"/>
                    <a:gd name="T8" fmla="*/ 35 w 101"/>
                    <a:gd name="T9" fmla="*/ 16 h 35"/>
                    <a:gd name="T10" fmla="*/ 0 w 101"/>
                    <a:gd name="T11" fmla="*/ 15 h 35"/>
                    <a:gd name="T12" fmla="*/ 97 w 101"/>
                    <a:gd name="T13" fmla="*/ 35 h 35"/>
                    <a:gd name="T14" fmla="*/ 101 w 101"/>
                    <a:gd name="T15" fmla="*/ 31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35">
                      <a:moveTo>
                        <a:pt x="101" y="31"/>
                      </a:moveTo>
                      <a:cubicBezTo>
                        <a:pt x="90" y="27"/>
                        <a:pt x="80" y="25"/>
                        <a:pt x="69" y="20"/>
                      </a:cubicBezTo>
                      <a:cubicBezTo>
                        <a:pt x="72" y="19"/>
                        <a:pt x="74" y="19"/>
                        <a:pt x="76" y="18"/>
                      </a:cubicBezTo>
                      <a:cubicBezTo>
                        <a:pt x="70" y="19"/>
                        <a:pt x="64" y="17"/>
                        <a:pt x="58" y="14"/>
                      </a:cubicBezTo>
                      <a:cubicBezTo>
                        <a:pt x="51" y="12"/>
                        <a:pt x="42" y="16"/>
                        <a:pt x="35" y="16"/>
                      </a:cubicBezTo>
                      <a:cubicBezTo>
                        <a:pt x="19" y="14"/>
                        <a:pt x="14" y="0"/>
                        <a:pt x="0" y="15"/>
                      </a:cubicBezTo>
                      <a:cubicBezTo>
                        <a:pt x="26" y="31"/>
                        <a:pt x="72" y="33"/>
                        <a:pt x="97" y="35"/>
                      </a:cubicBezTo>
                      <a:cubicBezTo>
                        <a:pt x="98" y="34"/>
                        <a:pt x="99" y="33"/>
                        <a:pt x="101" y="31"/>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49" name="Freeform 48"/>
                <p:cNvSpPr>
                  <a:spLocks/>
                </p:cNvSpPr>
                <p:nvPr/>
              </p:nvSpPr>
              <p:spPr bwMode="auto">
                <a:xfrm>
                  <a:off x="4658" y="2194"/>
                  <a:ext cx="11" cy="0"/>
                </a:xfrm>
                <a:custGeom>
                  <a:avLst/>
                  <a:gdLst>
                    <a:gd name="T0" fmla="*/ 0 w 6"/>
                    <a:gd name="T1" fmla="*/ 6 w 6"/>
                    <a:gd name="T2" fmla="*/ 0 w 6"/>
                  </a:gdLst>
                  <a:ahLst/>
                  <a:cxnLst>
                    <a:cxn ang="0">
                      <a:pos x="T0" y="0"/>
                    </a:cxn>
                    <a:cxn ang="0">
                      <a:pos x="T1" y="0"/>
                    </a:cxn>
                    <a:cxn ang="0">
                      <a:pos x="T2" y="0"/>
                    </a:cxn>
                  </a:cxnLst>
                  <a:rect l="0" t="0" r="r" b="b"/>
                  <a:pathLst>
                    <a:path w="6">
                      <a:moveTo>
                        <a:pt x="0" y="0"/>
                      </a:moveTo>
                      <a:cubicBezTo>
                        <a:pt x="2" y="0"/>
                        <a:pt x="4" y="0"/>
                        <a:pt x="6" y="0"/>
                      </a:cubicBezTo>
                      <a:cubicBezTo>
                        <a:pt x="4" y="0"/>
                        <a:pt x="2" y="0"/>
                        <a:pt x="0" y="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50" name="Freeform 49"/>
                <p:cNvSpPr>
                  <a:spLocks/>
                </p:cNvSpPr>
                <p:nvPr/>
              </p:nvSpPr>
              <p:spPr bwMode="auto">
                <a:xfrm>
                  <a:off x="4775" y="2215"/>
                  <a:ext cx="54" cy="15"/>
                </a:xfrm>
                <a:custGeom>
                  <a:avLst/>
                  <a:gdLst>
                    <a:gd name="T0" fmla="*/ 20 w 30"/>
                    <a:gd name="T1" fmla="*/ 7 h 8"/>
                    <a:gd name="T2" fmla="*/ 30 w 30"/>
                    <a:gd name="T3" fmla="*/ 0 h 8"/>
                    <a:gd name="T4" fmla="*/ 0 w 30"/>
                    <a:gd name="T5" fmla="*/ 4 h 8"/>
                    <a:gd name="T6" fmla="*/ 20 w 30"/>
                    <a:gd name="T7" fmla="*/ 7 h 8"/>
                  </a:gdLst>
                  <a:ahLst/>
                  <a:cxnLst>
                    <a:cxn ang="0">
                      <a:pos x="T0" y="T1"/>
                    </a:cxn>
                    <a:cxn ang="0">
                      <a:pos x="T2" y="T3"/>
                    </a:cxn>
                    <a:cxn ang="0">
                      <a:pos x="T4" y="T5"/>
                    </a:cxn>
                    <a:cxn ang="0">
                      <a:pos x="T6" y="T7"/>
                    </a:cxn>
                  </a:cxnLst>
                  <a:rect l="0" t="0" r="r" b="b"/>
                  <a:pathLst>
                    <a:path w="30" h="8">
                      <a:moveTo>
                        <a:pt x="20" y="7"/>
                      </a:moveTo>
                      <a:cubicBezTo>
                        <a:pt x="23" y="5"/>
                        <a:pt x="27" y="3"/>
                        <a:pt x="30" y="0"/>
                      </a:cubicBezTo>
                      <a:cubicBezTo>
                        <a:pt x="19" y="6"/>
                        <a:pt x="10" y="0"/>
                        <a:pt x="0" y="4"/>
                      </a:cubicBezTo>
                      <a:cubicBezTo>
                        <a:pt x="6" y="7"/>
                        <a:pt x="13" y="8"/>
                        <a:pt x="20" y="7"/>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51" name="Freeform 50"/>
                <p:cNvSpPr>
                  <a:spLocks/>
                </p:cNvSpPr>
                <p:nvPr/>
              </p:nvSpPr>
              <p:spPr bwMode="auto">
                <a:xfrm>
                  <a:off x="4722" y="2214"/>
                  <a:ext cx="37" cy="16"/>
                </a:xfrm>
                <a:custGeom>
                  <a:avLst/>
                  <a:gdLst>
                    <a:gd name="T0" fmla="*/ 0 w 21"/>
                    <a:gd name="T1" fmla="*/ 7 h 9"/>
                    <a:gd name="T2" fmla="*/ 21 w 21"/>
                    <a:gd name="T3" fmla="*/ 8 h 9"/>
                    <a:gd name="T4" fmla="*/ 0 w 21"/>
                    <a:gd name="T5" fmla="*/ 7 h 9"/>
                  </a:gdLst>
                  <a:ahLst/>
                  <a:cxnLst>
                    <a:cxn ang="0">
                      <a:pos x="T0" y="T1"/>
                    </a:cxn>
                    <a:cxn ang="0">
                      <a:pos x="T2" y="T3"/>
                    </a:cxn>
                    <a:cxn ang="0">
                      <a:pos x="T4" y="T5"/>
                    </a:cxn>
                  </a:cxnLst>
                  <a:rect l="0" t="0" r="r" b="b"/>
                  <a:pathLst>
                    <a:path w="21" h="9">
                      <a:moveTo>
                        <a:pt x="0" y="7"/>
                      </a:moveTo>
                      <a:cubicBezTo>
                        <a:pt x="7" y="9"/>
                        <a:pt x="13" y="8"/>
                        <a:pt x="21" y="8"/>
                      </a:cubicBezTo>
                      <a:cubicBezTo>
                        <a:pt x="17" y="0"/>
                        <a:pt x="9" y="4"/>
                        <a:pt x="0" y="7"/>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52" name="Freeform 51"/>
                <p:cNvSpPr>
                  <a:spLocks/>
                </p:cNvSpPr>
                <p:nvPr/>
              </p:nvSpPr>
              <p:spPr bwMode="auto">
                <a:xfrm>
                  <a:off x="4761" y="2231"/>
                  <a:ext cx="29" cy="23"/>
                </a:xfrm>
                <a:custGeom>
                  <a:avLst/>
                  <a:gdLst>
                    <a:gd name="T0" fmla="*/ 0 w 16"/>
                    <a:gd name="T1" fmla="*/ 4 h 13"/>
                    <a:gd name="T2" fmla="*/ 11 w 16"/>
                    <a:gd name="T3" fmla="*/ 13 h 13"/>
                    <a:gd name="T4" fmla="*/ 0 w 16"/>
                    <a:gd name="T5" fmla="*/ 4 h 13"/>
                  </a:gdLst>
                  <a:ahLst/>
                  <a:cxnLst>
                    <a:cxn ang="0">
                      <a:pos x="T0" y="T1"/>
                    </a:cxn>
                    <a:cxn ang="0">
                      <a:pos x="T2" y="T3"/>
                    </a:cxn>
                    <a:cxn ang="0">
                      <a:pos x="T4" y="T5"/>
                    </a:cxn>
                  </a:cxnLst>
                  <a:rect l="0" t="0" r="r" b="b"/>
                  <a:pathLst>
                    <a:path w="16" h="13">
                      <a:moveTo>
                        <a:pt x="0" y="4"/>
                      </a:moveTo>
                      <a:cubicBezTo>
                        <a:pt x="7" y="5"/>
                        <a:pt x="7" y="10"/>
                        <a:pt x="11" y="13"/>
                      </a:cubicBezTo>
                      <a:cubicBezTo>
                        <a:pt x="16" y="6"/>
                        <a:pt x="10" y="0"/>
                        <a:pt x="0" y="4"/>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53" name="Freeform 52"/>
                <p:cNvSpPr>
                  <a:spLocks/>
                </p:cNvSpPr>
                <p:nvPr/>
              </p:nvSpPr>
              <p:spPr bwMode="auto">
                <a:xfrm>
                  <a:off x="4706" y="2217"/>
                  <a:ext cx="13" cy="11"/>
                </a:xfrm>
                <a:custGeom>
                  <a:avLst/>
                  <a:gdLst>
                    <a:gd name="T0" fmla="*/ 4 w 7"/>
                    <a:gd name="T1" fmla="*/ 6 h 6"/>
                    <a:gd name="T2" fmla="*/ 7 w 7"/>
                    <a:gd name="T3" fmla="*/ 3 h 6"/>
                    <a:gd name="T4" fmla="*/ 1 w 7"/>
                    <a:gd name="T5" fmla="*/ 0 h 6"/>
                    <a:gd name="T6" fmla="*/ 4 w 7"/>
                    <a:gd name="T7" fmla="*/ 6 h 6"/>
                  </a:gdLst>
                  <a:ahLst/>
                  <a:cxnLst>
                    <a:cxn ang="0">
                      <a:pos x="T0" y="T1"/>
                    </a:cxn>
                    <a:cxn ang="0">
                      <a:pos x="T2" y="T3"/>
                    </a:cxn>
                    <a:cxn ang="0">
                      <a:pos x="T4" y="T5"/>
                    </a:cxn>
                    <a:cxn ang="0">
                      <a:pos x="T6" y="T7"/>
                    </a:cxn>
                  </a:cxnLst>
                  <a:rect l="0" t="0" r="r" b="b"/>
                  <a:pathLst>
                    <a:path w="7" h="6">
                      <a:moveTo>
                        <a:pt x="4" y="6"/>
                      </a:moveTo>
                      <a:cubicBezTo>
                        <a:pt x="5" y="5"/>
                        <a:pt x="6" y="4"/>
                        <a:pt x="7" y="3"/>
                      </a:cubicBezTo>
                      <a:cubicBezTo>
                        <a:pt x="5" y="1"/>
                        <a:pt x="2" y="1"/>
                        <a:pt x="1" y="0"/>
                      </a:cubicBezTo>
                      <a:cubicBezTo>
                        <a:pt x="2" y="2"/>
                        <a:pt x="0" y="4"/>
                        <a:pt x="4" y="6"/>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54" name="Freeform 53"/>
                <p:cNvSpPr>
                  <a:spLocks/>
                </p:cNvSpPr>
                <p:nvPr/>
              </p:nvSpPr>
              <p:spPr bwMode="auto">
                <a:xfrm>
                  <a:off x="4836" y="2219"/>
                  <a:ext cx="65" cy="35"/>
                </a:xfrm>
                <a:custGeom>
                  <a:avLst/>
                  <a:gdLst>
                    <a:gd name="T0" fmla="*/ 16 w 37"/>
                    <a:gd name="T1" fmla="*/ 10 h 20"/>
                    <a:gd name="T2" fmla="*/ 37 w 37"/>
                    <a:gd name="T3" fmla="*/ 2 h 20"/>
                    <a:gd name="T4" fmla="*/ 4 w 37"/>
                    <a:gd name="T5" fmla="*/ 20 h 20"/>
                    <a:gd name="T6" fmla="*/ 16 w 37"/>
                    <a:gd name="T7" fmla="*/ 10 h 20"/>
                  </a:gdLst>
                  <a:ahLst/>
                  <a:cxnLst>
                    <a:cxn ang="0">
                      <a:pos x="T0" y="T1"/>
                    </a:cxn>
                    <a:cxn ang="0">
                      <a:pos x="T2" y="T3"/>
                    </a:cxn>
                    <a:cxn ang="0">
                      <a:pos x="T4" y="T5"/>
                    </a:cxn>
                    <a:cxn ang="0">
                      <a:pos x="T6" y="T7"/>
                    </a:cxn>
                  </a:cxnLst>
                  <a:rect l="0" t="0" r="r" b="b"/>
                  <a:pathLst>
                    <a:path w="37" h="20">
                      <a:moveTo>
                        <a:pt x="16" y="10"/>
                      </a:moveTo>
                      <a:cubicBezTo>
                        <a:pt x="24" y="10"/>
                        <a:pt x="31" y="7"/>
                        <a:pt x="37" y="2"/>
                      </a:cubicBezTo>
                      <a:cubicBezTo>
                        <a:pt x="25" y="0"/>
                        <a:pt x="0" y="7"/>
                        <a:pt x="4" y="20"/>
                      </a:cubicBezTo>
                      <a:cubicBezTo>
                        <a:pt x="11" y="19"/>
                        <a:pt x="14" y="15"/>
                        <a:pt x="16" y="1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55" name="Freeform 54"/>
                <p:cNvSpPr>
                  <a:spLocks/>
                </p:cNvSpPr>
                <p:nvPr/>
              </p:nvSpPr>
              <p:spPr bwMode="auto">
                <a:xfrm>
                  <a:off x="5022" y="2169"/>
                  <a:ext cx="9" cy="25"/>
                </a:xfrm>
                <a:custGeom>
                  <a:avLst/>
                  <a:gdLst>
                    <a:gd name="T0" fmla="*/ 5 w 5"/>
                    <a:gd name="T1" fmla="*/ 0 h 14"/>
                    <a:gd name="T2" fmla="*/ 2 w 5"/>
                    <a:gd name="T3" fmla="*/ 14 h 14"/>
                    <a:gd name="T4" fmla="*/ 5 w 5"/>
                    <a:gd name="T5" fmla="*/ 0 h 14"/>
                  </a:gdLst>
                  <a:ahLst/>
                  <a:cxnLst>
                    <a:cxn ang="0">
                      <a:pos x="T0" y="T1"/>
                    </a:cxn>
                    <a:cxn ang="0">
                      <a:pos x="T2" y="T3"/>
                    </a:cxn>
                    <a:cxn ang="0">
                      <a:pos x="T4" y="T5"/>
                    </a:cxn>
                  </a:cxnLst>
                  <a:rect l="0" t="0" r="r" b="b"/>
                  <a:pathLst>
                    <a:path w="5" h="14">
                      <a:moveTo>
                        <a:pt x="5" y="0"/>
                      </a:moveTo>
                      <a:cubicBezTo>
                        <a:pt x="3" y="5"/>
                        <a:pt x="0" y="9"/>
                        <a:pt x="2" y="14"/>
                      </a:cubicBezTo>
                      <a:cubicBezTo>
                        <a:pt x="5" y="9"/>
                        <a:pt x="5" y="4"/>
                        <a:pt x="5" y="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56" name="Freeform 55"/>
                <p:cNvSpPr>
                  <a:spLocks/>
                </p:cNvSpPr>
                <p:nvPr/>
              </p:nvSpPr>
              <p:spPr bwMode="auto">
                <a:xfrm>
                  <a:off x="4882" y="2128"/>
                  <a:ext cx="17" cy="13"/>
                </a:xfrm>
                <a:custGeom>
                  <a:avLst/>
                  <a:gdLst>
                    <a:gd name="T0" fmla="*/ 7 w 10"/>
                    <a:gd name="T1" fmla="*/ 7 h 7"/>
                    <a:gd name="T2" fmla="*/ 10 w 10"/>
                    <a:gd name="T3" fmla="*/ 2 h 7"/>
                    <a:gd name="T4" fmla="*/ 0 w 10"/>
                    <a:gd name="T5" fmla="*/ 0 h 7"/>
                    <a:gd name="T6" fmla="*/ 7 w 10"/>
                    <a:gd name="T7" fmla="*/ 7 h 7"/>
                  </a:gdLst>
                  <a:ahLst/>
                  <a:cxnLst>
                    <a:cxn ang="0">
                      <a:pos x="T0" y="T1"/>
                    </a:cxn>
                    <a:cxn ang="0">
                      <a:pos x="T2" y="T3"/>
                    </a:cxn>
                    <a:cxn ang="0">
                      <a:pos x="T4" y="T5"/>
                    </a:cxn>
                    <a:cxn ang="0">
                      <a:pos x="T6" y="T7"/>
                    </a:cxn>
                  </a:cxnLst>
                  <a:rect l="0" t="0" r="r" b="b"/>
                  <a:pathLst>
                    <a:path w="10" h="7">
                      <a:moveTo>
                        <a:pt x="7" y="7"/>
                      </a:moveTo>
                      <a:cubicBezTo>
                        <a:pt x="8" y="5"/>
                        <a:pt x="9" y="4"/>
                        <a:pt x="10" y="2"/>
                      </a:cubicBezTo>
                      <a:cubicBezTo>
                        <a:pt x="7" y="2"/>
                        <a:pt x="4" y="1"/>
                        <a:pt x="0" y="0"/>
                      </a:cubicBezTo>
                      <a:cubicBezTo>
                        <a:pt x="2" y="2"/>
                        <a:pt x="5" y="5"/>
                        <a:pt x="7" y="7"/>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57" name="Freeform 56"/>
                <p:cNvSpPr>
                  <a:spLocks/>
                </p:cNvSpPr>
                <p:nvPr/>
              </p:nvSpPr>
              <p:spPr bwMode="auto">
                <a:xfrm>
                  <a:off x="4914" y="2121"/>
                  <a:ext cx="51" cy="15"/>
                </a:xfrm>
                <a:custGeom>
                  <a:avLst/>
                  <a:gdLst>
                    <a:gd name="T0" fmla="*/ 0 w 29"/>
                    <a:gd name="T1" fmla="*/ 4 h 8"/>
                    <a:gd name="T2" fmla="*/ 29 w 29"/>
                    <a:gd name="T3" fmla="*/ 8 h 8"/>
                    <a:gd name="T4" fmla="*/ 25 w 29"/>
                    <a:gd name="T5" fmla="*/ 2 h 8"/>
                    <a:gd name="T6" fmla="*/ 0 w 29"/>
                    <a:gd name="T7" fmla="*/ 4 h 8"/>
                  </a:gdLst>
                  <a:ahLst/>
                  <a:cxnLst>
                    <a:cxn ang="0">
                      <a:pos x="T0" y="T1"/>
                    </a:cxn>
                    <a:cxn ang="0">
                      <a:pos x="T2" y="T3"/>
                    </a:cxn>
                    <a:cxn ang="0">
                      <a:pos x="T4" y="T5"/>
                    </a:cxn>
                    <a:cxn ang="0">
                      <a:pos x="T6" y="T7"/>
                    </a:cxn>
                  </a:cxnLst>
                  <a:rect l="0" t="0" r="r" b="b"/>
                  <a:pathLst>
                    <a:path w="29" h="8">
                      <a:moveTo>
                        <a:pt x="0" y="4"/>
                      </a:moveTo>
                      <a:cubicBezTo>
                        <a:pt x="10" y="5"/>
                        <a:pt x="20" y="7"/>
                        <a:pt x="29" y="8"/>
                      </a:cubicBezTo>
                      <a:cubicBezTo>
                        <a:pt x="27" y="6"/>
                        <a:pt x="26" y="4"/>
                        <a:pt x="25" y="2"/>
                      </a:cubicBezTo>
                      <a:cubicBezTo>
                        <a:pt x="16" y="1"/>
                        <a:pt x="7" y="0"/>
                        <a:pt x="0" y="4"/>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58" name="Freeform 57"/>
                <p:cNvSpPr>
                  <a:spLocks/>
                </p:cNvSpPr>
                <p:nvPr/>
              </p:nvSpPr>
              <p:spPr bwMode="auto">
                <a:xfrm>
                  <a:off x="4912" y="2070"/>
                  <a:ext cx="7" cy="11"/>
                </a:xfrm>
                <a:custGeom>
                  <a:avLst/>
                  <a:gdLst>
                    <a:gd name="T0" fmla="*/ 4 w 4"/>
                    <a:gd name="T1" fmla="*/ 6 h 6"/>
                    <a:gd name="T2" fmla="*/ 1 w 4"/>
                    <a:gd name="T3" fmla="*/ 0 h 6"/>
                    <a:gd name="T4" fmla="*/ 0 w 4"/>
                    <a:gd name="T5" fmla="*/ 0 h 6"/>
                    <a:gd name="T6" fmla="*/ 4 w 4"/>
                    <a:gd name="T7" fmla="*/ 6 h 6"/>
                  </a:gdLst>
                  <a:ahLst/>
                  <a:cxnLst>
                    <a:cxn ang="0">
                      <a:pos x="T0" y="T1"/>
                    </a:cxn>
                    <a:cxn ang="0">
                      <a:pos x="T2" y="T3"/>
                    </a:cxn>
                    <a:cxn ang="0">
                      <a:pos x="T4" y="T5"/>
                    </a:cxn>
                    <a:cxn ang="0">
                      <a:pos x="T6" y="T7"/>
                    </a:cxn>
                  </a:cxnLst>
                  <a:rect l="0" t="0" r="r" b="b"/>
                  <a:pathLst>
                    <a:path w="4" h="6">
                      <a:moveTo>
                        <a:pt x="4" y="6"/>
                      </a:moveTo>
                      <a:cubicBezTo>
                        <a:pt x="3" y="4"/>
                        <a:pt x="2" y="2"/>
                        <a:pt x="1" y="0"/>
                      </a:cubicBezTo>
                      <a:cubicBezTo>
                        <a:pt x="1" y="0"/>
                        <a:pt x="0" y="0"/>
                        <a:pt x="0" y="0"/>
                      </a:cubicBezTo>
                      <a:cubicBezTo>
                        <a:pt x="2" y="2"/>
                        <a:pt x="3" y="4"/>
                        <a:pt x="4" y="6"/>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59" name="Freeform 58"/>
                <p:cNvSpPr>
                  <a:spLocks/>
                </p:cNvSpPr>
                <p:nvPr/>
              </p:nvSpPr>
              <p:spPr bwMode="auto">
                <a:xfrm>
                  <a:off x="4907" y="2031"/>
                  <a:ext cx="21" cy="39"/>
                </a:xfrm>
                <a:custGeom>
                  <a:avLst/>
                  <a:gdLst>
                    <a:gd name="T0" fmla="*/ 3 w 12"/>
                    <a:gd name="T1" fmla="*/ 0 h 22"/>
                    <a:gd name="T2" fmla="*/ 4 w 12"/>
                    <a:gd name="T3" fmla="*/ 22 h 22"/>
                    <a:gd name="T4" fmla="*/ 11 w 12"/>
                    <a:gd name="T5" fmla="*/ 19 h 22"/>
                    <a:gd name="T6" fmla="*/ 3 w 12"/>
                    <a:gd name="T7" fmla="*/ 0 h 22"/>
                  </a:gdLst>
                  <a:ahLst/>
                  <a:cxnLst>
                    <a:cxn ang="0">
                      <a:pos x="T0" y="T1"/>
                    </a:cxn>
                    <a:cxn ang="0">
                      <a:pos x="T2" y="T3"/>
                    </a:cxn>
                    <a:cxn ang="0">
                      <a:pos x="T4" y="T5"/>
                    </a:cxn>
                    <a:cxn ang="0">
                      <a:pos x="T6" y="T7"/>
                    </a:cxn>
                  </a:cxnLst>
                  <a:rect l="0" t="0" r="r" b="b"/>
                  <a:pathLst>
                    <a:path w="12" h="22">
                      <a:moveTo>
                        <a:pt x="3" y="0"/>
                      </a:moveTo>
                      <a:cubicBezTo>
                        <a:pt x="0" y="8"/>
                        <a:pt x="1" y="15"/>
                        <a:pt x="4" y="22"/>
                      </a:cubicBezTo>
                      <a:cubicBezTo>
                        <a:pt x="5" y="21"/>
                        <a:pt x="7" y="18"/>
                        <a:pt x="11" y="19"/>
                      </a:cubicBezTo>
                      <a:cubicBezTo>
                        <a:pt x="12" y="12"/>
                        <a:pt x="11" y="6"/>
                        <a:pt x="3" y="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60" name="Freeform 59"/>
                <p:cNvSpPr>
                  <a:spLocks/>
                </p:cNvSpPr>
                <p:nvPr/>
              </p:nvSpPr>
              <p:spPr bwMode="auto">
                <a:xfrm>
                  <a:off x="5275" y="2144"/>
                  <a:ext cx="80" cy="41"/>
                </a:xfrm>
                <a:custGeom>
                  <a:avLst/>
                  <a:gdLst>
                    <a:gd name="T0" fmla="*/ 0 w 45"/>
                    <a:gd name="T1" fmla="*/ 14 h 23"/>
                    <a:gd name="T2" fmla="*/ 10 w 45"/>
                    <a:gd name="T3" fmla="*/ 21 h 23"/>
                    <a:gd name="T4" fmla="*/ 36 w 45"/>
                    <a:gd name="T5" fmla="*/ 0 h 23"/>
                    <a:gd name="T6" fmla="*/ 0 w 45"/>
                    <a:gd name="T7" fmla="*/ 14 h 23"/>
                  </a:gdLst>
                  <a:ahLst/>
                  <a:cxnLst>
                    <a:cxn ang="0">
                      <a:pos x="T0" y="T1"/>
                    </a:cxn>
                    <a:cxn ang="0">
                      <a:pos x="T2" y="T3"/>
                    </a:cxn>
                    <a:cxn ang="0">
                      <a:pos x="T4" y="T5"/>
                    </a:cxn>
                    <a:cxn ang="0">
                      <a:pos x="T6" y="T7"/>
                    </a:cxn>
                  </a:cxnLst>
                  <a:rect l="0" t="0" r="r" b="b"/>
                  <a:pathLst>
                    <a:path w="45" h="23">
                      <a:moveTo>
                        <a:pt x="0" y="14"/>
                      </a:moveTo>
                      <a:cubicBezTo>
                        <a:pt x="4" y="16"/>
                        <a:pt x="7" y="19"/>
                        <a:pt x="10" y="21"/>
                      </a:cubicBezTo>
                      <a:cubicBezTo>
                        <a:pt x="14" y="23"/>
                        <a:pt x="45" y="17"/>
                        <a:pt x="36" y="0"/>
                      </a:cubicBezTo>
                      <a:cubicBezTo>
                        <a:pt x="30" y="13"/>
                        <a:pt x="13" y="14"/>
                        <a:pt x="0" y="14"/>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61" name="Freeform 60"/>
                <p:cNvSpPr>
                  <a:spLocks/>
                </p:cNvSpPr>
                <p:nvPr/>
              </p:nvSpPr>
              <p:spPr bwMode="auto">
                <a:xfrm>
                  <a:off x="4963" y="2073"/>
                  <a:ext cx="355" cy="217"/>
                </a:xfrm>
                <a:custGeom>
                  <a:avLst/>
                  <a:gdLst>
                    <a:gd name="T0" fmla="*/ 74 w 200"/>
                    <a:gd name="T1" fmla="*/ 14 h 122"/>
                    <a:gd name="T2" fmla="*/ 47 w 200"/>
                    <a:gd name="T3" fmla="*/ 31 h 122"/>
                    <a:gd name="T4" fmla="*/ 27 w 200"/>
                    <a:gd name="T5" fmla="*/ 5 h 122"/>
                    <a:gd name="T6" fmla="*/ 0 w 200"/>
                    <a:gd name="T7" fmla="*/ 10 h 122"/>
                    <a:gd name="T8" fmla="*/ 30 w 200"/>
                    <a:gd name="T9" fmla="*/ 21 h 122"/>
                    <a:gd name="T10" fmla="*/ 13 w 200"/>
                    <a:gd name="T11" fmla="*/ 27 h 122"/>
                    <a:gd name="T12" fmla="*/ 29 w 200"/>
                    <a:gd name="T13" fmla="*/ 34 h 122"/>
                    <a:gd name="T14" fmla="*/ 71 w 200"/>
                    <a:gd name="T15" fmla="*/ 79 h 122"/>
                    <a:gd name="T16" fmla="*/ 102 w 200"/>
                    <a:gd name="T17" fmla="*/ 87 h 122"/>
                    <a:gd name="T18" fmla="*/ 123 w 200"/>
                    <a:gd name="T19" fmla="*/ 90 h 122"/>
                    <a:gd name="T20" fmla="*/ 133 w 200"/>
                    <a:gd name="T21" fmla="*/ 75 h 122"/>
                    <a:gd name="T22" fmla="*/ 200 w 200"/>
                    <a:gd name="T23" fmla="*/ 99 h 122"/>
                    <a:gd name="T24" fmla="*/ 163 w 200"/>
                    <a:gd name="T25" fmla="*/ 68 h 122"/>
                    <a:gd name="T26" fmla="*/ 100 w 200"/>
                    <a:gd name="T27" fmla="*/ 23 h 122"/>
                    <a:gd name="T28" fmla="*/ 74 w 200"/>
                    <a:gd name="T29" fmla="*/ 1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 h="122">
                      <a:moveTo>
                        <a:pt x="74" y="14"/>
                      </a:moveTo>
                      <a:cubicBezTo>
                        <a:pt x="66" y="10"/>
                        <a:pt x="53" y="31"/>
                        <a:pt x="47" y="31"/>
                      </a:cubicBezTo>
                      <a:cubicBezTo>
                        <a:pt x="33" y="29"/>
                        <a:pt x="36" y="10"/>
                        <a:pt x="27" y="5"/>
                      </a:cubicBezTo>
                      <a:cubicBezTo>
                        <a:pt x="17" y="0"/>
                        <a:pt x="8" y="4"/>
                        <a:pt x="0" y="10"/>
                      </a:cubicBezTo>
                      <a:cubicBezTo>
                        <a:pt x="9" y="18"/>
                        <a:pt x="18" y="25"/>
                        <a:pt x="30" y="21"/>
                      </a:cubicBezTo>
                      <a:cubicBezTo>
                        <a:pt x="24" y="23"/>
                        <a:pt x="19" y="26"/>
                        <a:pt x="13" y="27"/>
                      </a:cubicBezTo>
                      <a:cubicBezTo>
                        <a:pt x="17" y="35"/>
                        <a:pt x="22" y="43"/>
                        <a:pt x="29" y="34"/>
                      </a:cubicBezTo>
                      <a:cubicBezTo>
                        <a:pt x="33" y="40"/>
                        <a:pt x="105" y="61"/>
                        <a:pt x="71" y="79"/>
                      </a:cubicBezTo>
                      <a:cubicBezTo>
                        <a:pt x="81" y="82"/>
                        <a:pt x="93" y="85"/>
                        <a:pt x="102" y="87"/>
                      </a:cubicBezTo>
                      <a:cubicBezTo>
                        <a:pt x="109" y="89"/>
                        <a:pt x="115" y="92"/>
                        <a:pt x="123" y="90"/>
                      </a:cubicBezTo>
                      <a:cubicBezTo>
                        <a:pt x="126" y="89"/>
                        <a:pt x="126" y="77"/>
                        <a:pt x="133" y="75"/>
                      </a:cubicBezTo>
                      <a:cubicBezTo>
                        <a:pt x="151" y="69"/>
                        <a:pt x="185" y="122"/>
                        <a:pt x="200" y="99"/>
                      </a:cubicBezTo>
                      <a:cubicBezTo>
                        <a:pt x="182" y="95"/>
                        <a:pt x="175" y="81"/>
                        <a:pt x="163" y="68"/>
                      </a:cubicBezTo>
                      <a:cubicBezTo>
                        <a:pt x="183" y="53"/>
                        <a:pt x="111" y="31"/>
                        <a:pt x="100" y="23"/>
                      </a:cubicBezTo>
                      <a:cubicBezTo>
                        <a:pt x="99" y="24"/>
                        <a:pt x="83" y="18"/>
                        <a:pt x="74" y="14"/>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62" name="Freeform 61"/>
                <p:cNvSpPr>
                  <a:spLocks/>
                </p:cNvSpPr>
                <p:nvPr/>
              </p:nvSpPr>
              <p:spPr bwMode="auto">
                <a:xfrm>
                  <a:off x="5323" y="2116"/>
                  <a:ext cx="36" cy="36"/>
                </a:xfrm>
                <a:custGeom>
                  <a:avLst/>
                  <a:gdLst>
                    <a:gd name="T0" fmla="*/ 0 w 20"/>
                    <a:gd name="T1" fmla="*/ 0 h 20"/>
                    <a:gd name="T2" fmla="*/ 18 w 20"/>
                    <a:gd name="T3" fmla="*/ 20 h 20"/>
                    <a:gd name="T4" fmla="*/ 0 w 20"/>
                    <a:gd name="T5" fmla="*/ 0 h 20"/>
                  </a:gdLst>
                  <a:ahLst/>
                  <a:cxnLst>
                    <a:cxn ang="0">
                      <a:pos x="T0" y="T1"/>
                    </a:cxn>
                    <a:cxn ang="0">
                      <a:pos x="T2" y="T3"/>
                    </a:cxn>
                    <a:cxn ang="0">
                      <a:pos x="T4" y="T5"/>
                    </a:cxn>
                  </a:cxnLst>
                  <a:rect l="0" t="0" r="r" b="b"/>
                  <a:pathLst>
                    <a:path w="20" h="20">
                      <a:moveTo>
                        <a:pt x="0" y="0"/>
                      </a:moveTo>
                      <a:cubicBezTo>
                        <a:pt x="8" y="5"/>
                        <a:pt x="15" y="12"/>
                        <a:pt x="18" y="20"/>
                      </a:cubicBezTo>
                      <a:cubicBezTo>
                        <a:pt x="20" y="14"/>
                        <a:pt x="9" y="5"/>
                        <a:pt x="0" y="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63" name="Freeform 62"/>
                <p:cNvSpPr>
                  <a:spLocks/>
                </p:cNvSpPr>
                <p:nvPr/>
              </p:nvSpPr>
              <p:spPr bwMode="auto">
                <a:xfrm>
                  <a:off x="5380" y="2169"/>
                  <a:ext cx="18" cy="23"/>
                </a:xfrm>
                <a:custGeom>
                  <a:avLst/>
                  <a:gdLst>
                    <a:gd name="T0" fmla="*/ 5 w 10"/>
                    <a:gd name="T1" fmla="*/ 7 h 13"/>
                    <a:gd name="T2" fmla="*/ 7 w 10"/>
                    <a:gd name="T3" fmla="*/ 13 h 13"/>
                    <a:gd name="T4" fmla="*/ 10 w 10"/>
                    <a:gd name="T5" fmla="*/ 10 h 13"/>
                    <a:gd name="T6" fmla="*/ 0 w 10"/>
                    <a:gd name="T7" fmla="*/ 0 h 13"/>
                    <a:gd name="T8" fmla="*/ 5 w 10"/>
                    <a:gd name="T9" fmla="*/ 7 h 13"/>
                  </a:gdLst>
                  <a:ahLst/>
                  <a:cxnLst>
                    <a:cxn ang="0">
                      <a:pos x="T0" y="T1"/>
                    </a:cxn>
                    <a:cxn ang="0">
                      <a:pos x="T2" y="T3"/>
                    </a:cxn>
                    <a:cxn ang="0">
                      <a:pos x="T4" y="T5"/>
                    </a:cxn>
                    <a:cxn ang="0">
                      <a:pos x="T6" y="T7"/>
                    </a:cxn>
                    <a:cxn ang="0">
                      <a:pos x="T8" y="T9"/>
                    </a:cxn>
                  </a:cxnLst>
                  <a:rect l="0" t="0" r="r" b="b"/>
                  <a:pathLst>
                    <a:path w="10" h="13">
                      <a:moveTo>
                        <a:pt x="5" y="7"/>
                      </a:moveTo>
                      <a:cubicBezTo>
                        <a:pt x="6" y="9"/>
                        <a:pt x="5" y="11"/>
                        <a:pt x="7" y="13"/>
                      </a:cubicBezTo>
                      <a:cubicBezTo>
                        <a:pt x="8" y="12"/>
                        <a:pt x="9" y="11"/>
                        <a:pt x="10" y="10"/>
                      </a:cubicBezTo>
                      <a:cubicBezTo>
                        <a:pt x="7" y="6"/>
                        <a:pt x="3" y="3"/>
                        <a:pt x="0" y="0"/>
                      </a:cubicBezTo>
                      <a:cubicBezTo>
                        <a:pt x="2" y="2"/>
                        <a:pt x="3" y="5"/>
                        <a:pt x="5" y="7"/>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64" name="Freeform 63"/>
                <p:cNvSpPr>
                  <a:spLocks/>
                </p:cNvSpPr>
                <p:nvPr/>
              </p:nvSpPr>
              <p:spPr bwMode="auto">
                <a:xfrm>
                  <a:off x="5508" y="2260"/>
                  <a:ext cx="1" cy="2"/>
                </a:xfrm>
                <a:custGeom>
                  <a:avLst/>
                  <a:gdLst>
                    <a:gd name="T0" fmla="*/ 0 w 1"/>
                    <a:gd name="T1" fmla="*/ 0 h 1"/>
                    <a:gd name="T2" fmla="*/ 0 w 1"/>
                    <a:gd name="T3" fmla="*/ 0 h 1"/>
                  </a:gdLst>
                  <a:ahLst/>
                  <a:cxnLst>
                    <a:cxn ang="0">
                      <a:pos x="T0" y="T1"/>
                    </a:cxn>
                    <a:cxn ang="0">
                      <a:pos x="T2" y="T3"/>
                    </a:cxn>
                  </a:cxnLst>
                  <a:rect l="0" t="0" r="r" b="b"/>
                  <a:pathLst>
                    <a:path w="1" h="1">
                      <a:moveTo>
                        <a:pt x="0" y="0"/>
                      </a:moveTo>
                      <a:cubicBezTo>
                        <a:pt x="1" y="1"/>
                        <a:pt x="1" y="1"/>
                        <a:pt x="0" y="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65" name="Freeform 64"/>
                <p:cNvSpPr>
                  <a:spLocks/>
                </p:cNvSpPr>
                <p:nvPr/>
              </p:nvSpPr>
              <p:spPr bwMode="auto">
                <a:xfrm>
                  <a:off x="5508" y="226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66" name="Freeform 65"/>
                <p:cNvSpPr>
                  <a:spLocks/>
                </p:cNvSpPr>
                <p:nvPr/>
              </p:nvSpPr>
              <p:spPr bwMode="auto">
                <a:xfrm>
                  <a:off x="5499" y="2251"/>
                  <a:ext cx="9" cy="9"/>
                </a:xfrm>
                <a:custGeom>
                  <a:avLst/>
                  <a:gdLst>
                    <a:gd name="T0" fmla="*/ 5 w 5"/>
                    <a:gd name="T1" fmla="*/ 5 h 5"/>
                    <a:gd name="T2" fmla="*/ 0 w 5"/>
                    <a:gd name="T3" fmla="*/ 0 h 5"/>
                    <a:gd name="T4" fmla="*/ 5 w 5"/>
                    <a:gd name="T5" fmla="*/ 5 h 5"/>
                  </a:gdLst>
                  <a:ahLst/>
                  <a:cxnLst>
                    <a:cxn ang="0">
                      <a:pos x="T0" y="T1"/>
                    </a:cxn>
                    <a:cxn ang="0">
                      <a:pos x="T2" y="T3"/>
                    </a:cxn>
                    <a:cxn ang="0">
                      <a:pos x="T4" y="T5"/>
                    </a:cxn>
                  </a:cxnLst>
                  <a:rect l="0" t="0" r="r" b="b"/>
                  <a:pathLst>
                    <a:path w="5" h="5">
                      <a:moveTo>
                        <a:pt x="5" y="5"/>
                      </a:moveTo>
                      <a:cubicBezTo>
                        <a:pt x="3" y="4"/>
                        <a:pt x="2" y="2"/>
                        <a:pt x="0" y="0"/>
                      </a:cubicBezTo>
                      <a:cubicBezTo>
                        <a:pt x="1" y="1"/>
                        <a:pt x="4" y="4"/>
                        <a:pt x="5" y="5"/>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67" name="Freeform 66"/>
                <p:cNvSpPr>
                  <a:spLocks/>
                </p:cNvSpPr>
                <p:nvPr/>
              </p:nvSpPr>
              <p:spPr bwMode="auto">
                <a:xfrm>
                  <a:off x="5472" y="2242"/>
                  <a:ext cx="20" cy="7"/>
                </a:xfrm>
                <a:custGeom>
                  <a:avLst/>
                  <a:gdLst>
                    <a:gd name="T0" fmla="*/ 11 w 11"/>
                    <a:gd name="T1" fmla="*/ 4 h 4"/>
                    <a:gd name="T2" fmla="*/ 0 w 11"/>
                    <a:gd name="T3" fmla="*/ 0 h 4"/>
                    <a:gd name="T4" fmla="*/ 11 w 11"/>
                    <a:gd name="T5" fmla="*/ 4 h 4"/>
                  </a:gdLst>
                  <a:ahLst/>
                  <a:cxnLst>
                    <a:cxn ang="0">
                      <a:pos x="T0" y="T1"/>
                    </a:cxn>
                    <a:cxn ang="0">
                      <a:pos x="T2" y="T3"/>
                    </a:cxn>
                    <a:cxn ang="0">
                      <a:pos x="T4" y="T5"/>
                    </a:cxn>
                  </a:cxnLst>
                  <a:rect l="0" t="0" r="r" b="b"/>
                  <a:pathLst>
                    <a:path w="11" h="4">
                      <a:moveTo>
                        <a:pt x="11" y="4"/>
                      </a:moveTo>
                      <a:cubicBezTo>
                        <a:pt x="7" y="3"/>
                        <a:pt x="3" y="1"/>
                        <a:pt x="0" y="0"/>
                      </a:cubicBezTo>
                      <a:cubicBezTo>
                        <a:pt x="3" y="2"/>
                        <a:pt x="8" y="3"/>
                        <a:pt x="11" y="4"/>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68" name="Freeform 67"/>
                <p:cNvSpPr>
                  <a:spLocks/>
                </p:cNvSpPr>
                <p:nvPr/>
              </p:nvSpPr>
              <p:spPr bwMode="auto">
                <a:xfrm>
                  <a:off x="5474" y="2217"/>
                  <a:ext cx="18" cy="20"/>
                </a:xfrm>
                <a:custGeom>
                  <a:avLst/>
                  <a:gdLst>
                    <a:gd name="T0" fmla="*/ 0 w 10"/>
                    <a:gd name="T1" fmla="*/ 0 h 11"/>
                    <a:gd name="T2" fmla="*/ 10 w 10"/>
                    <a:gd name="T3" fmla="*/ 11 h 11"/>
                    <a:gd name="T4" fmla="*/ 0 w 10"/>
                    <a:gd name="T5" fmla="*/ 0 h 11"/>
                  </a:gdLst>
                  <a:ahLst/>
                  <a:cxnLst>
                    <a:cxn ang="0">
                      <a:pos x="T0" y="T1"/>
                    </a:cxn>
                    <a:cxn ang="0">
                      <a:pos x="T2" y="T3"/>
                    </a:cxn>
                    <a:cxn ang="0">
                      <a:pos x="T4" y="T5"/>
                    </a:cxn>
                  </a:cxnLst>
                  <a:rect l="0" t="0" r="r" b="b"/>
                  <a:pathLst>
                    <a:path w="10" h="11">
                      <a:moveTo>
                        <a:pt x="0" y="0"/>
                      </a:moveTo>
                      <a:cubicBezTo>
                        <a:pt x="3" y="6"/>
                        <a:pt x="6" y="7"/>
                        <a:pt x="10" y="11"/>
                      </a:cubicBezTo>
                      <a:cubicBezTo>
                        <a:pt x="7" y="7"/>
                        <a:pt x="5" y="3"/>
                        <a:pt x="0" y="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69" name="Freeform 68"/>
                <p:cNvSpPr>
                  <a:spLocks/>
                </p:cNvSpPr>
                <p:nvPr/>
              </p:nvSpPr>
              <p:spPr bwMode="auto">
                <a:xfrm>
                  <a:off x="5440" y="2203"/>
                  <a:ext cx="22" cy="12"/>
                </a:xfrm>
                <a:custGeom>
                  <a:avLst/>
                  <a:gdLst>
                    <a:gd name="T0" fmla="*/ 12 w 12"/>
                    <a:gd name="T1" fmla="*/ 7 h 7"/>
                    <a:gd name="T2" fmla="*/ 0 w 12"/>
                    <a:gd name="T3" fmla="*/ 0 h 7"/>
                    <a:gd name="T4" fmla="*/ 12 w 12"/>
                    <a:gd name="T5" fmla="*/ 7 h 7"/>
                  </a:gdLst>
                  <a:ahLst/>
                  <a:cxnLst>
                    <a:cxn ang="0">
                      <a:pos x="T0" y="T1"/>
                    </a:cxn>
                    <a:cxn ang="0">
                      <a:pos x="T2" y="T3"/>
                    </a:cxn>
                    <a:cxn ang="0">
                      <a:pos x="T4" y="T5"/>
                    </a:cxn>
                  </a:cxnLst>
                  <a:rect l="0" t="0" r="r" b="b"/>
                  <a:pathLst>
                    <a:path w="12" h="7">
                      <a:moveTo>
                        <a:pt x="12" y="7"/>
                      </a:moveTo>
                      <a:cubicBezTo>
                        <a:pt x="8" y="4"/>
                        <a:pt x="4" y="2"/>
                        <a:pt x="0" y="0"/>
                      </a:cubicBezTo>
                      <a:cubicBezTo>
                        <a:pt x="1" y="1"/>
                        <a:pt x="6" y="7"/>
                        <a:pt x="12" y="7"/>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70" name="Freeform 69"/>
                <p:cNvSpPr>
                  <a:spLocks/>
                </p:cNvSpPr>
                <p:nvPr/>
              </p:nvSpPr>
              <p:spPr bwMode="auto">
                <a:xfrm>
                  <a:off x="5410" y="2187"/>
                  <a:ext cx="14" cy="9"/>
                </a:xfrm>
                <a:custGeom>
                  <a:avLst/>
                  <a:gdLst>
                    <a:gd name="T0" fmla="*/ 8 w 8"/>
                    <a:gd name="T1" fmla="*/ 5 h 5"/>
                    <a:gd name="T2" fmla="*/ 0 w 8"/>
                    <a:gd name="T3" fmla="*/ 0 h 5"/>
                    <a:gd name="T4" fmla="*/ 8 w 8"/>
                    <a:gd name="T5" fmla="*/ 5 h 5"/>
                  </a:gdLst>
                  <a:ahLst/>
                  <a:cxnLst>
                    <a:cxn ang="0">
                      <a:pos x="T0" y="T1"/>
                    </a:cxn>
                    <a:cxn ang="0">
                      <a:pos x="T2" y="T3"/>
                    </a:cxn>
                    <a:cxn ang="0">
                      <a:pos x="T4" y="T5"/>
                    </a:cxn>
                  </a:cxnLst>
                  <a:rect l="0" t="0" r="r" b="b"/>
                  <a:pathLst>
                    <a:path w="8" h="5">
                      <a:moveTo>
                        <a:pt x="8" y="5"/>
                      </a:moveTo>
                      <a:cubicBezTo>
                        <a:pt x="5" y="3"/>
                        <a:pt x="3" y="2"/>
                        <a:pt x="0" y="0"/>
                      </a:cubicBezTo>
                      <a:cubicBezTo>
                        <a:pt x="1" y="1"/>
                        <a:pt x="2" y="4"/>
                        <a:pt x="8" y="5"/>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71" name="Freeform 70"/>
                <p:cNvSpPr>
                  <a:spLocks/>
                </p:cNvSpPr>
                <p:nvPr/>
              </p:nvSpPr>
              <p:spPr bwMode="auto">
                <a:xfrm>
                  <a:off x="5199" y="2813"/>
                  <a:ext cx="76" cy="91"/>
                </a:xfrm>
                <a:custGeom>
                  <a:avLst/>
                  <a:gdLst>
                    <a:gd name="T0" fmla="*/ 19 w 43"/>
                    <a:gd name="T1" fmla="*/ 11 h 51"/>
                    <a:gd name="T2" fmla="*/ 0 w 43"/>
                    <a:gd name="T3" fmla="*/ 11 h 51"/>
                    <a:gd name="T4" fmla="*/ 26 w 43"/>
                    <a:gd name="T5" fmla="*/ 41 h 51"/>
                    <a:gd name="T6" fmla="*/ 19 w 43"/>
                    <a:gd name="T7" fmla="*/ 11 h 51"/>
                  </a:gdLst>
                  <a:ahLst/>
                  <a:cxnLst>
                    <a:cxn ang="0">
                      <a:pos x="T0" y="T1"/>
                    </a:cxn>
                    <a:cxn ang="0">
                      <a:pos x="T2" y="T3"/>
                    </a:cxn>
                    <a:cxn ang="0">
                      <a:pos x="T4" y="T5"/>
                    </a:cxn>
                    <a:cxn ang="0">
                      <a:pos x="T6" y="T7"/>
                    </a:cxn>
                  </a:cxnLst>
                  <a:rect l="0" t="0" r="r" b="b"/>
                  <a:pathLst>
                    <a:path w="43" h="51">
                      <a:moveTo>
                        <a:pt x="19" y="11"/>
                      </a:moveTo>
                      <a:cubicBezTo>
                        <a:pt x="13" y="9"/>
                        <a:pt x="6" y="9"/>
                        <a:pt x="0" y="11"/>
                      </a:cubicBezTo>
                      <a:cubicBezTo>
                        <a:pt x="2" y="21"/>
                        <a:pt x="13" y="51"/>
                        <a:pt x="26" y="41"/>
                      </a:cubicBezTo>
                      <a:cubicBezTo>
                        <a:pt x="40" y="30"/>
                        <a:pt x="43" y="0"/>
                        <a:pt x="19" y="11"/>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72" name="Freeform 71"/>
                <p:cNvSpPr>
                  <a:spLocks/>
                </p:cNvSpPr>
                <p:nvPr/>
              </p:nvSpPr>
              <p:spPr bwMode="auto">
                <a:xfrm>
                  <a:off x="5252" y="2810"/>
                  <a:ext cx="13" cy="11"/>
                </a:xfrm>
                <a:custGeom>
                  <a:avLst/>
                  <a:gdLst>
                    <a:gd name="T0" fmla="*/ 6 w 7"/>
                    <a:gd name="T1" fmla="*/ 6 h 6"/>
                    <a:gd name="T2" fmla="*/ 7 w 7"/>
                    <a:gd name="T3" fmla="*/ 0 h 6"/>
                    <a:gd name="T4" fmla="*/ 6 w 7"/>
                    <a:gd name="T5" fmla="*/ 6 h 6"/>
                  </a:gdLst>
                  <a:ahLst/>
                  <a:cxnLst>
                    <a:cxn ang="0">
                      <a:pos x="T0" y="T1"/>
                    </a:cxn>
                    <a:cxn ang="0">
                      <a:pos x="T2" y="T3"/>
                    </a:cxn>
                    <a:cxn ang="0">
                      <a:pos x="T4" y="T5"/>
                    </a:cxn>
                  </a:cxnLst>
                  <a:rect l="0" t="0" r="r" b="b"/>
                  <a:pathLst>
                    <a:path w="7" h="6">
                      <a:moveTo>
                        <a:pt x="6" y="6"/>
                      </a:moveTo>
                      <a:cubicBezTo>
                        <a:pt x="7" y="4"/>
                        <a:pt x="7" y="2"/>
                        <a:pt x="7" y="0"/>
                      </a:cubicBezTo>
                      <a:cubicBezTo>
                        <a:pt x="5" y="3"/>
                        <a:pt x="0" y="0"/>
                        <a:pt x="6" y="6"/>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73" name="Freeform 72"/>
                <p:cNvSpPr>
                  <a:spLocks/>
                </p:cNvSpPr>
                <p:nvPr/>
              </p:nvSpPr>
              <p:spPr bwMode="auto">
                <a:xfrm>
                  <a:off x="4944" y="2274"/>
                  <a:ext cx="25" cy="9"/>
                </a:xfrm>
                <a:custGeom>
                  <a:avLst/>
                  <a:gdLst>
                    <a:gd name="T0" fmla="*/ 14 w 14"/>
                    <a:gd name="T1" fmla="*/ 5 h 5"/>
                    <a:gd name="T2" fmla="*/ 14 w 14"/>
                    <a:gd name="T3" fmla="*/ 0 h 5"/>
                    <a:gd name="T4" fmla="*/ 0 w 14"/>
                    <a:gd name="T5" fmla="*/ 1 h 5"/>
                    <a:gd name="T6" fmla="*/ 14 w 14"/>
                    <a:gd name="T7" fmla="*/ 5 h 5"/>
                  </a:gdLst>
                  <a:ahLst/>
                  <a:cxnLst>
                    <a:cxn ang="0">
                      <a:pos x="T0" y="T1"/>
                    </a:cxn>
                    <a:cxn ang="0">
                      <a:pos x="T2" y="T3"/>
                    </a:cxn>
                    <a:cxn ang="0">
                      <a:pos x="T4" y="T5"/>
                    </a:cxn>
                    <a:cxn ang="0">
                      <a:pos x="T6" y="T7"/>
                    </a:cxn>
                  </a:cxnLst>
                  <a:rect l="0" t="0" r="r" b="b"/>
                  <a:pathLst>
                    <a:path w="14" h="5">
                      <a:moveTo>
                        <a:pt x="14" y="5"/>
                      </a:moveTo>
                      <a:cubicBezTo>
                        <a:pt x="14" y="3"/>
                        <a:pt x="14" y="1"/>
                        <a:pt x="14" y="0"/>
                      </a:cubicBezTo>
                      <a:cubicBezTo>
                        <a:pt x="9" y="0"/>
                        <a:pt x="5" y="0"/>
                        <a:pt x="0" y="1"/>
                      </a:cubicBezTo>
                      <a:cubicBezTo>
                        <a:pt x="4" y="4"/>
                        <a:pt x="9" y="4"/>
                        <a:pt x="14" y="5"/>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74" name="Freeform 73"/>
                <p:cNvSpPr>
                  <a:spLocks/>
                </p:cNvSpPr>
                <p:nvPr/>
              </p:nvSpPr>
              <p:spPr bwMode="auto">
                <a:xfrm>
                  <a:off x="4648" y="2263"/>
                  <a:ext cx="712" cy="549"/>
                </a:xfrm>
                <a:custGeom>
                  <a:avLst/>
                  <a:gdLst>
                    <a:gd name="T0" fmla="*/ 376 w 402"/>
                    <a:gd name="T1" fmla="*/ 131 h 309"/>
                    <a:gd name="T2" fmla="*/ 371 w 402"/>
                    <a:gd name="T3" fmla="*/ 118 h 309"/>
                    <a:gd name="T4" fmla="*/ 360 w 402"/>
                    <a:gd name="T5" fmla="*/ 114 h 309"/>
                    <a:gd name="T6" fmla="*/ 346 w 402"/>
                    <a:gd name="T7" fmla="*/ 93 h 309"/>
                    <a:gd name="T8" fmla="*/ 329 w 402"/>
                    <a:gd name="T9" fmla="*/ 78 h 309"/>
                    <a:gd name="T10" fmla="*/ 307 w 402"/>
                    <a:gd name="T11" fmla="*/ 37 h 309"/>
                    <a:gd name="T12" fmla="*/ 293 w 402"/>
                    <a:gd name="T13" fmla="*/ 0 h 309"/>
                    <a:gd name="T14" fmla="*/ 265 w 402"/>
                    <a:gd name="T15" fmla="*/ 70 h 309"/>
                    <a:gd name="T16" fmla="*/ 234 w 402"/>
                    <a:gd name="T17" fmla="*/ 19 h 309"/>
                    <a:gd name="T18" fmla="*/ 187 w 402"/>
                    <a:gd name="T19" fmla="*/ 5 h 309"/>
                    <a:gd name="T20" fmla="*/ 193 w 402"/>
                    <a:gd name="T21" fmla="*/ 13 h 309"/>
                    <a:gd name="T22" fmla="*/ 161 w 402"/>
                    <a:gd name="T23" fmla="*/ 44 h 309"/>
                    <a:gd name="T24" fmla="*/ 148 w 402"/>
                    <a:gd name="T25" fmla="*/ 45 h 309"/>
                    <a:gd name="T26" fmla="*/ 112 w 402"/>
                    <a:gd name="T27" fmla="*/ 59 h 309"/>
                    <a:gd name="T28" fmla="*/ 105 w 402"/>
                    <a:gd name="T29" fmla="*/ 56 h 309"/>
                    <a:gd name="T30" fmla="*/ 101 w 402"/>
                    <a:gd name="T31" fmla="*/ 66 h 309"/>
                    <a:gd name="T32" fmla="*/ 96 w 402"/>
                    <a:gd name="T33" fmla="*/ 59 h 309"/>
                    <a:gd name="T34" fmla="*/ 50 w 402"/>
                    <a:gd name="T35" fmla="*/ 97 h 309"/>
                    <a:gd name="T36" fmla="*/ 9 w 402"/>
                    <a:gd name="T37" fmla="*/ 114 h 309"/>
                    <a:gd name="T38" fmla="*/ 9 w 402"/>
                    <a:gd name="T39" fmla="*/ 160 h 309"/>
                    <a:gd name="T40" fmla="*/ 6 w 402"/>
                    <a:gd name="T41" fmla="*/ 156 h 309"/>
                    <a:gd name="T42" fmla="*/ 27 w 402"/>
                    <a:gd name="T43" fmla="*/ 223 h 309"/>
                    <a:gd name="T44" fmla="*/ 38 w 402"/>
                    <a:gd name="T45" fmla="*/ 254 h 309"/>
                    <a:gd name="T46" fmla="*/ 75 w 402"/>
                    <a:gd name="T47" fmla="*/ 244 h 309"/>
                    <a:gd name="T48" fmla="*/ 158 w 402"/>
                    <a:gd name="T49" fmla="*/ 218 h 309"/>
                    <a:gd name="T50" fmla="*/ 222 w 402"/>
                    <a:gd name="T51" fmla="*/ 253 h 309"/>
                    <a:gd name="T52" fmla="*/ 244 w 402"/>
                    <a:gd name="T53" fmla="*/ 230 h 309"/>
                    <a:gd name="T54" fmla="*/ 234 w 402"/>
                    <a:gd name="T55" fmla="*/ 254 h 309"/>
                    <a:gd name="T56" fmla="*/ 238 w 402"/>
                    <a:gd name="T57" fmla="*/ 257 h 309"/>
                    <a:gd name="T58" fmla="*/ 247 w 402"/>
                    <a:gd name="T59" fmla="*/ 246 h 309"/>
                    <a:gd name="T60" fmla="*/ 249 w 402"/>
                    <a:gd name="T61" fmla="*/ 260 h 309"/>
                    <a:gd name="T62" fmla="*/ 260 w 402"/>
                    <a:gd name="T63" fmla="*/ 259 h 309"/>
                    <a:gd name="T64" fmla="*/ 310 w 402"/>
                    <a:gd name="T65" fmla="*/ 292 h 309"/>
                    <a:gd name="T66" fmla="*/ 329 w 402"/>
                    <a:gd name="T67" fmla="*/ 299 h 309"/>
                    <a:gd name="T68" fmla="*/ 339 w 402"/>
                    <a:gd name="T69" fmla="*/ 290 h 309"/>
                    <a:gd name="T70" fmla="*/ 366 w 402"/>
                    <a:gd name="T71" fmla="*/ 275 h 309"/>
                    <a:gd name="T72" fmla="*/ 394 w 402"/>
                    <a:gd name="T73" fmla="*/ 213 h 309"/>
                    <a:gd name="T74" fmla="*/ 390 w 402"/>
                    <a:gd name="T75" fmla="*/ 146 h 309"/>
                    <a:gd name="T76" fmla="*/ 376 w 402"/>
                    <a:gd name="T77" fmla="*/ 13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2" h="309">
                      <a:moveTo>
                        <a:pt x="376" y="131"/>
                      </a:moveTo>
                      <a:cubicBezTo>
                        <a:pt x="372" y="127"/>
                        <a:pt x="374" y="122"/>
                        <a:pt x="371" y="118"/>
                      </a:cubicBezTo>
                      <a:cubicBezTo>
                        <a:pt x="369" y="115"/>
                        <a:pt x="362" y="117"/>
                        <a:pt x="360" y="114"/>
                      </a:cubicBezTo>
                      <a:cubicBezTo>
                        <a:pt x="354" y="107"/>
                        <a:pt x="352" y="100"/>
                        <a:pt x="346" y="93"/>
                      </a:cubicBezTo>
                      <a:cubicBezTo>
                        <a:pt x="340" y="87"/>
                        <a:pt x="332" y="87"/>
                        <a:pt x="329" y="78"/>
                      </a:cubicBezTo>
                      <a:cubicBezTo>
                        <a:pt x="324" y="64"/>
                        <a:pt x="322" y="42"/>
                        <a:pt x="307" y="37"/>
                      </a:cubicBezTo>
                      <a:cubicBezTo>
                        <a:pt x="300" y="34"/>
                        <a:pt x="295" y="8"/>
                        <a:pt x="293" y="0"/>
                      </a:cubicBezTo>
                      <a:cubicBezTo>
                        <a:pt x="282" y="7"/>
                        <a:pt x="284" y="81"/>
                        <a:pt x="265" y="70"/>
                      </a:cubicBezTo>
                      <a:cubicBezTo>
                        <a:pt x="247" y="59"/>
                        <a:pt x="202" y="42"/>
                        <a:pt x="234" y="19"/>
                      </a:cubicBezTo>
                      <a:cubicBezTo>
                        <a:pt x="229" y="12"/>
                        <a:pt x="199" y="10"/>
                        <a:pt x="187" y="5"/>
                      </a:cubicBezTo>
                      <a:cubicBezTo>
                        <a:pt x="189" y="8"/>
                        <a:pt x="191" y="11"/>
                        <a:pt x="193" y="13"/>
                      </a:cubicBezTo>
                      <a:cubicBezTo>
                        <a:pt x="174" y="18"/>
                        <a:pt x="163" y="22"/>
                        <a:pt x="161" y="44"/>
                      </a:cubicBezTo>
                      <a:cubicBezTo>
                        <a:pt x="159" y="44"/>
                        <a:pt x="150" y="45"/>
                        <a:pt x="148" y="45"/>
                      </a:cubicBezTo>
                      <a:cubicBezTo>
                        <a:pt x="144" y="17"/>
                        <a:pt x="116" y="44"/>
                        <a:pt x="112" y="59"/>
                      </a:cubicBezTo>
                      <a:cubicBezTo>
                        <a:pt x="110" y="58"/>
                        <a:pt x="107" y="57"/>
                        <a:pt x="105" y="56"/>
                      </a:cubicBezTo>
                      <a:cubicBezTo>
                        <a:pt x="104" y="59"/>
                        <a:pt x="102" y="63"/>
                        <a:pt x="101" y="66"/>
                      </a:cubicBezTo>
                      <a:cubicBezTo>
                        <a:pt x="99" y="64"/>
                        <a:pt x="98" y="62"/>
                        <a:pt x="96" y="59"/>
                      </a:cubicBezTo>
                      <a:cubicBezTo>
                        <a:pt x="86" y="85"/>
                        <a:pt x="77" y="89"/>
                        <a:pt x="50" y="97"/>
                      </a:cubicBezTo>
                      <a:cubicBezTo>
                        <a:pt x="39" y="100"/>
                        <a:pt x="14" y="116"/>
                        <a:pt x="9" y="114"/>
                      </a:cubicBezTo>
                      <a:cubicBezTo>
                        <a:pt x="0" y="128"/>
                        <a:pt x="7" y="145"/>
                        <a:pt x="9" y="160"/>
                      </a:cubicBezTo>
                      <a:cubicBezTo>
                        <a:pt x="8" y="159"/>
                        <a:pt x="7" y="157"/>
                        <a:pt x="6" y="156"/>
                      </a:cubicBezTo>
                      <a:cubicBezTo>
                        <a:pt x="3" y="175"/>
                        <a:pt x="24" y="203"/>
                        <a:pt x="27" y="223"/>
                      </a:cubicBezTo>
                      <a:cubicBezTo>
                        <a:pt x="30" y="239"/>
                        <a:pt x="11" y="249"/>
                        <a:pt x="38" y="254"/>
                      </a:cubicBezTo>
                      <a:cubicBezTo>
                        <a:pt x="52" y="256"/>
                        <a:pt x="62" y="248"/>
                        <a:pt x="75" y="244"/>
                      </a:cubicBezTo>
                      <a:cubicBezTo>
                        <a:pt x="103" y="237"/>
                        <a:pt x="129" y="232"/>
                        <a:pt x="158" y="218"/>
                      </a:cubicBezTo>
                      <a:cubicBezTo>
                        <a:pt x="189" y="203"/>
                        <a:pt x="209" y="232"/>
                        <a:pt x="222" y="253"/>
                      </a:cubicBezTo>
                      <a:cubicBezTo>
                        <a:pt x="233" y="248"/>
                        <a:pt x="237" y="238"/>
                        <a:pt x="244" y="230"/>
                      </a:cubicBezTo>
                      <a:cubicBezTo>
                        <a:pt x="245" y="239"/>
                        <a:pt x="242" y="248"/>
                        <a:pt x="234" y="254"/>
                      </a:cubicBezTo>
                      <a:cubicBezTo>
                        <a:pt x="235" y="255"/>
                        <a:pt x="237" y="256"/>
                        <a:pt x="238" y="257"/>
                      </a:cubicBezTo>
                      <a:cubicBezTo>
                        <a:pt x="241" y="252"/>
                        <a:pt x="246" y="252"/>
                        <a:pt x="247" y="246"/>
                      </a:cubicBezTo>
                      <a:cubicBezTo>
                        <a:pt x="247" y="251"/>
                        <a:pt x="250" y="254"/>
                        <a:pt x="249" y="260"/>
                      </a:cubicBezTo>
                      <a:cubicBezTo>
                        <a:pt x="252" y="259"/>
                        <a:pt x="256" y="261"/>
                        <a:pt x="260" y="259"/>
                      </a:cubicBezTo>
                      <a:cubicBezTo>
                        <a:pt x="268" y="280"/>
                        <a:pt x="282" y="309"/>
                        <a:pt x="310" y="292"/>
                      </a:cubicBezTo>
                      <a:cubicBezTo>
                        <a:pt x="315" y="289"/>
                        <a:pt x="323" y="296"/>
                        <a:pt x="329" y="299"/>
                      </a:cubicBezTo>
                      <a:cubicBezTo>
                        <a:pt x="333" y="301"/>
                        <a:pt x="334" y="293"/>
                        <a:pt x="339" y="290"/>
                      </a:cubicBezTo>
                      <a:cubicBezTo>
                        <a:pt x="349" y="285"/>
                        <a:pt x="360" y="284"/>
                        <a:pt x="366" y="275"/>
                      </a:cubicBezTo>
                      <a:cubicBezTo>
                        <a:pt x="368" y="251"/>
                        <a:pt x="386" y="234"/>
                        <a:pt x="394" y="213"/>
                      </a:cubicBezTo>
                      <a:cubicBezTo>
                        <a:pt x="401" y="194"/>
                        <a:pt x="402" y="164"/>
                        <a:pt x="390" y="146"/>
                      </a:cubicBezTo>
                      <a:cubicBezTo>
                        <a:pt x="388" y="142"/>
                        <a:pt x="381" y="136"/>
                        <a:pt x="376" y="131"/>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75" name="Freeform 74"/>
                <p:cNvSpPr>
                  <a:spLocks/>
                </p:cNvSpPr>
                <p:nvPr/>
              </p:nvSpPr>
              <p:spPr bwMode="auto">
                <a:xfrm>
                  <a:off x="5596" y="2961"/>
                  <a:ext cx="13" cy="10"/>
                </a:xfrm>
                <a:custGeom>
                  <a:avLst/>
                  <a:gdLst>
                    <a:gd name="T0" fmla="*/ 0 w 7"/>
                    <a:gd name="T1" fmla="*/ 6 h 6"/>
                    <a:gd name="T2" fmla="*/ 7 w 7"/>
                    <a:gd name="T3" fmla="*/ 0 h 6"/>
                    <a:gd name="T4" fmla="*/ 0 w 7"/>
                    <a:gd name="T5" fmla="*/ 0 h 6"/>
                    <a:gd name="T6" fmla="*/ 0 w 7"/>
                    <a:gd name="T7" fmla="*/ 6 h 6"/>
                  </a:gdLst>
                  <a:ahLst/>
                  <a:cxnLst>
                    <a:cxn ang="0">
                      <a:pos x="T0" y="T1"/>
                    </a:cxn>
                    <a:cxn ang="0">
                      <a:pos x="T2" y="T3"/>
                    </a:cxn>
                    <a:cxn ang="0">
                      <a:pos x="T4" y="T5"/>
                    </a:cxn>
                    <a:cxn ang="0">
                      <a:pos x="T6" y="T7"/>
                    </a:cxn>
                  </a:cxnLst>
                  <a:rect l="0" t="0" r="r" b="b"/>
                  <a:pathLst>
                    <a:path w="7" h="6">
                      <a:moveTo>
                        <a:pt x="0" y="6"/>
                      </a:moveTo>
                      <a:cubicBezTo>
                        <a:pt x="2" y="4"/>
                        <a:pt x="4" y="2"/>
                        <a:pt x="7" y="0"/>
                      </a:cubicBezTo>
                      <a:cubicBezTo>
                        <a:pt x="4" y="0"/>
                        <a:pt x="2" y="0"/>
                        <a:pt x="0" y="0"/>
                      </a:cubicBezTo>
                      <a:cubicBezTo>
                        <a:pt x="0" y="2"/>
                        <a:pt x="0" y="4"/>
                        <a:pt x="0" y="6"/>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76" name="Freeform 75"/>
                <p:cNvSpPr>
                  <a:spLocks/>
                </p:cNvSpPr>
                <p:nvPr/>
              </p:nvSpPr>
              <p:spPr bwMode="auto">
                <a:xfrm>
                  <a:off x="5563" y="2828"/>
                  <a:ext cx="172" cy="136"/>
                </a:xfrm>
                <a:custGeom>
                  <a:avLst/>
                  <a:gdLst>
                    <a:gd name="T0" fmla="*/ 75 w 97"/>
                    <a:gd name="T1" fmla="*/ 8 h 77"/>
                    <a:gd name="T2" fmla="*/ 70 w 97"/>
                    <a:gd name="T3" fmla="*/ 0 h 77"/>
                    <a:gd name="T4" fmla="*/ 55 w 97"/>
                    <a:gd name="T5" fmla="*/ 20 h 77"/>
                    <a:gd name="T6" fmla="*/ 16 w 97"/>
                    <a:gd name="T7" fmla="*/ 53 h 77"/>
                    <a:gd name="T8" fmla="*/ 42 w 97"/>
                    <a:gd name="T9" fmla="*/ 71 h 77"/>
                    <a:gd name="T10" fmla="*/ 55 w 97"/>
                    <a:gd name="T11" fmla="*/ 50 h 77"/>
                    <a:gd name="T12" fmla="*/ 71 w 97"/>
                    <a:gd name="T13" fmla="*/ 34 h 77"/>
                    <a:gd name="T14" fmla="*/ 75 w 97"/>
                    <a:gd name="T15" fmla="*/ 8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 h="77">
                      <a:moveTo>
                        <a:pt x="75" y="8"/>
                      </a:moveTo>
                      <a:cubicBezTo>
                        <a:pt x="74" y="5"/>
                        <a:pt x="72" y="3"/>
                        <a:pt x="70" y="0"/>
                      </a:cubicBezTo>
                      <a:cubicBezTo>
                        <a:pt x="64" y="6"/>
                        <a:pt x="60" y="14"/>
                        <a:pt x="55" y="20"/>
                      </a:cubicBezTo>
                      <a:cubicBezTo>
                        <a:pt x="45" y="35"/>
                        <a:pt x="28" y="41"/>
                        <a:pt x="16" y="53"/>
                      </a:cubicBezTo>
                      <a:cubicBezTo>
                        <a:pt x="0" y="68"/>
                        <a:pt x="31" y="77"/>
                        <a:pt x="42" y="71"/>
                      </a:cubicBezTo>
                      <a:cubicBezTo>
                        <a:pt x="50" y="66"/>
                        <a:pt x="49" y="56"/>
                        <a:pt x="55" y="50"/>
                      </a:cubicBezTo>
                      <a:cubicBezTo>
                        <a:pt x="60" y="45"/>
                        <a:pt x="71" y="38"/>
                        <a:pt x="71" y="34"/>
                      </a:cubicBezTo>
                      <a:cubicBezTo>
                        <a:pt x="71" y="28"/>
                        <a:pt x="97" y="0"/>
                        <a:pt x="75" y="8"/>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77" name="Freeform 76"/>
                <p:cNvSpPr>
                  <a:spLocks/>
                </p:cNvSpPr>
                <p:nvPr/>
              </p:nvSpPr>
              <p:spPr bwMode="auto">
                <a:xfrm>
                  <a:off x="5688" y="2702"/>
                  <a:ext cx="109" cy="149"/>
                </a:xfrm>
                <a:custGeom>
                  <a:avLst/>
                  <a:gdLst>
                    <a:gd name="T0" fmla="*/ 29 w 61"/>
                    <a:gd name="T1" fmla="*/ 25 h 84"/>
                    <a:gd name="T2" fmla="*/ 0 w 61"/>
                    <a:gd name="T3" fmla="*/ 0 h 84"/>
                    <a:gd name="T4" fmla="*/ 18 w 61"/>
                    <a:gd name="T5" fmla="*/ 31 h 84"/>
                    <a:gd name="T6" fmla="*/ 10 w 61"/>
                    <a:gd name="T7" fmla="*/ 56 h 84"/>
                    <a:gd name="T8" fmla="*/ 28 w 61"/>
                    <a:gd name="T9" fmla="*/ 79 h 84"/>
                    <a:gd name="T10" fmla="*/ 44 w 61"/>
                    <a:gd name="T11" fmla="*/ 56 h 84"/>
                    <a:gd name="T12" fmla="*/ 55 w 61"/>
                    <a:gd name="T13" fmla="*/ 37 h 84"/>
                    <a:gd name="T14" fmla="*/ 29 w 61"/>
                    <a:gd name="T15" fmla="*/ 25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84">
                      <a:moveTo>
                        <a:pt x="29" y="25"/>
                      </a:moveTo>
                      <a:cubicBezTo>
                        <a:pt x="20" y="32"/>
                        <a:pt x="11" y="7"/>
                        <a:pt x="0" y="0"/>
                      </a:cubicBezTo>
                      <a:cubicBezTo>
                        <a:pt x="3" y="14"/>
                        <a:pt x="15" y="18"/>
                        <a:pt x="18" y="31"/>
                      </a:cubicBezTo>
                      <a:cubicBezTo>
                        <a:pt x="20" y="35"/>
                        <a:pt x="18" y="49"/>
                        <a:pt x="10" y="56"/>
                      </a:cubicBezTo>
                      <a:cubicBezTo>
                        <a:pt x="23" y="62"/>
                        <a:pt x="18" y="84"/>
                        <a:pt x="28" y="79"/>
                      </a:cubicBezTo>
                      <a:cubicBezTo>
                        <a:pt x="37" y="74"/>
                        <a:pt x="38" y="60"/>
                        <a:pt x="44" y="56"/>
                      </a:cubicBezTo>
                      <a:cubicBezTo>
                        <a:pt x="46" y="55"/>
                        <a:pt x="61" y="41"/>
                        <a:pt x="55" y="37"/>
                      </a:cubicBezTo>
                      <a:cubicBezTo>
                        <a:pt x="47" y="31"/>
                        <a:pt x="30" y="47"/>
                        <a:pt x="29" y="25"/>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78" name="Freeform 77"/>
                <p:cNvSpPr>
                  <a:spLocks/>
                </p:cNvSpPr>
                <p:nvPr/>
              </p:nvSpPr>
              <p:spPr bwMode="auto">
                <a:xfrm>
                  <a:off x="5765" y="2380"/>
                  <a:ext cx="26" cy="16"/>
                </a:xfrm>
                <a:custGeom>
                  <a:avLst/>
                  <a:gdLst>
                    <a:gd name="T0" fmla="*/ 7 w 15"/>
                    <a:gd name="T1" fmla="*/ 0 h 9"/>
                    <a:gd name="T2" fmla="*/ 0 w 15"/>
                    <a:gd name="T3" fmla="*/ 6 h 9"/>
                    <a:gd name="T4" fmla="*/ 7 w 15"/>
                    <a:gd name="T5" fmla="*/ 0 h 9"/>
                  </a:gdLst>
                  <a:ahLst/>
                  <a:cxnLst>
                    <a:cxn ang="0">
                      <a:pos x="T0" y="T1"/>
                    </a:cxn>
                    <a:cxn ang="0">
                      <a:pos x="T2" y="T3"/>
                    </a:cxn>
                    <a:cxn ang="0">
                      <a:pos x="T4" y="T5"/>
                    </a:cxn>
                  </a:cxnLst>
                  <a:rect l="0" t="0" r="r" b="b"/>
                  <a:pathLst>
                    <a:path w="15" h="9">
                      <a:moveTo>
                        <a:pt x="7" y="0"/>
                      </a:moveTo>
                      <a:cubicBezTo>
                        <a:pt x="5" y="2"/>
                        <a:pt x="2" y="4"/>
                        <a:pt x="0" y="6"/>
                      </a:cubicBezTo>
                      <a:cubicBezTo>
                        <a:pt x="9" y="9"/>
                        <a:pt x="15" y="8"/>
                        <a:pt x="7" y="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79" name="Freeform 78"/>
                <p:cNvSpPr>
                  <a:spLocks/>
                </p:cNvSpPr>
                <p:nvPr/>
              </p:nvSpPr>
              <p:spPr bwMode="auto">
                <a:xfrm>
                  <a:off x="5788" y="2363"/>
                  <a:ext cx="19" cy="12"/>
                </a:xfrm>
                <a:custGeom>
                  <a:avLst/>
                  <a:gdLst>
                    <a:gd name="T0" fmla="*/ 2 w 11"/>
                    <a:gd name="T1" fmla="*/ 7 h 7"/>
                    <a:gd name="T2" fmla="*/ 11 w 11"/>
                    <a:gd name="T3" fmla="*/ 0 h 7"/>
                    <a:gd name="T4" fmla="*/ 0 w 11"/>
                    <a:gd name="T5" fmla="*/ 4 h 7"/>
                    <a:gd name="T6" fmla="*/ 2 w 11"/>
                    <a:gd name="T7" fmla="*/ 7 h 7"/>
                  </a:gdLst>
                  <a:ahLst/>
                  <a:cxnLst>
                    <a:cxn ang="0">
                      <a:pos x="T0" y="T1"/>
                    </a:cxn>
                    <a:cxn ang="0">
                      <a:pos x="T2" y="T3"/>
                    </a:cxn>
                    <a:cxn ang="0">
                      <a:pos x="T4" y="T5"/>
                    </a:cxn>
                    <a:cxn ang="0">
                      <a:pos x="T6" y="T7"/>
                    </a:cxn>
                  </a:cxnLst>
                  <a:rect l="0" t="0" r="r" b="b"/>
                  <a:pathLst>
                    <a:path w="11" h="7">
                      <a:moveTo>
                        <a:pt x="2" y="7"/>
                      </a:moveTo>
                      <a:cubicBezTo>
                        <a:pt x="8" y="6"/>
                        <a:pt x="9" y="1"/>
                        <a:pt x="11" y="0"/>
                      </a:cubicBezTo>
                      <a:cubicBezTo>
                        <a:pt x="7" y="1"/>
                        <a:pt x="4" y="3"/>
                        <a:pt x="0" y="4"/>
                      </a:cubicBezTo>
                      <a:cubicBezTo>
                        <a:pt x="1" y="5"/>
                        <a:pt x="2" y="6"/>
                        <a:pt x="2" y="7"/>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80" name="Freeform 79"/>
                <p:cNvSpPr>
                  <a:spLocks/>
                </p:cNvSpPr>
                <p:nvPr/>
              </p:nvSpPr>
              <p:spPr bwMode="auto">
                <a:xfrm>
                  <a:off x="4880" y="196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81" name="Freeform 80"/>
                <p:cNvSpPr>
                  <a:spLocks/>
                </p:cNvSpPr>
                <p:nvPr/>
              </p:nvSpPr>
              <p:spPr bwMode="auto">
                <a:xfrm>
                  <a:off x="4798" y="1901"/>
                  <a:ext cx="94" cy="75"/>
                </a:xfrm>
                <a:custGeom>
                  <a:avLst/>
                  <a:gdLst>
                    <a:gd name="T0" fmla="*/ 38 w 53"/>
                    <a:gd name="T1" fmla="*/ 0 h 42"/>
                    <a:gd name="T2" fmla="*/ 8 w 53"/>
                    <a:gd name="T3" fmla="*/ 35 h 42"/>
                    <a:gd name="T4" fmla="*/ 14 w 53"/>
                    <a:gd name="T5" fmla="*/ 22 h 42"/>
                    <a:gd name="T6" fmla="*/ 38 w 53"/>
                    <a:gd name="T7" fmla="*/ 42 h 42"/>
                    <a:gd name="T8" fmla="*/ 43 w 53"/>
                    <a:gd name="T9" fmla="*/ 30 h 42"/>
                    <a:gd name="T10" fmla="*/ 46 w 53"/>
                    <a:gd name="T11" fmla="*/ 36 h 42"/>
                    <a:gd name="T12" fmla="*/ 38 w 53"/>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53" h="42">
                      <a:moveTo>
                        <a:pt x="38" y="0"/>
                      </a:moveTo>
                      <a:cubicBezTo>
                        <a:pt x="34" y="24"/>
                        <a:pt x="0" y="4"/>
                        <a:pt x="8" y="35"/>
                      </a:cubicBezTo>
                      <a:cubicBezTo>
                        <a:pt x="9" y="31"/>
                        <a:pt x="12" y="27"/>
                        <a:pt x="14" y="22"/>
                      </a:cubicBezTo>
                      <a:cubicBezTo>
                        <a:pt x="31" y="22"/>
                        <a:pt x="20" y="36"/>
                        <a:pt x="38" y="42"/>
                      </a:cubicBezTo>
                      <a:cubicBezTo>
                        <a:pt x="38" y="35"/>
                        <a:pt x="38" y="29"/>
                        <a:pt x="43" y="30"/>
                      </a:cubicBezTo>
                      <a:cubicBezTo>
                        <a:pt x="41" y="25"/>
                        <a:pt x="46" y="35"/>
                        <a:pt x="46" y="36"/>
                      </a:cubicBezTo>
                      <a:cubicBezTo>
                        <a:pt x="53" y="25"/>
                        <a:pt x="48" y="7"/>
                        <a:pt x="38" y="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82" name="Freeform 81"/>
                <p:cNvSpPr>
                  <a:spLocks/>
                </p:cNvSpPr>
                <p:nvPr/>
              </p:nvSpPr>
              <p:spPr bwMode="auto">
                <a:xfrm>
                  <a:off x="4736" y="1882"/>
                  <a:ext cx="36" cy="41"/>
                </a:xfrm>
                <a:custGeom>
                  <a:avLst/>
                  <a:gdLst>
                    <a:gd name="T0" fmla="*/ 1 w 20"/>
                    <a:gd name="T1" fmla="*/ 23 h 23"/>
                    <a:gd name="T2" fmla="*/ 18 w 20"/>
                    <a:gd name="T3" fmla="*/ 0 h 23"/>
                    <a:gd name="T4" fmla="*/ 1 w 20"/>
                    <a:gd name="T5" fmla="*/ 23 h 23"/>
                  </a:gdLst>
                  <a:ahLst/>
                  <a:cxnLst>
                    <a:cxn ang="0">
                      <a:pos x="T0" y="T1"/>
                    </a:cxn>
                    <a:cxn ang="0">
                      <a:pos x="T2" y="T3"/>
                    </a:cxn>
                    <a:cxn ang="0">
                      <a:pos x="T4" y="T5"/>
                    </a:cxn>
                  </a:cxnLst>
                  <a:rect l="0" t="0" r="r" b="b"/>
                  <a:pathLst>
                    <a:path w="20" h="23">
                      <a:moveTo>
                        <a:pt x="1" y="23"/>
                      </a:moveTo>
                      <a:cubicBezTo>
                        <a:pt x="10" y="16"/>
                        <a:pt x="20" y="8"/>
                        <a:pt x="18" y="0"/>
                      </a:cubicBezTo>
                      <a:cubicBezTo>
                        <a:pt x="14" y="9"/>
                        <a:pt x="0" y="17"/>
                        <a:pt x="1" y="23"/>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83" name="Freeform 82"/>
                <p:cNvSpPr>
                  <a:spLocks/>
                </p:cNvSpPr>
                <p:nvPr/>
              </p:nvSpPr>
              <p:spPr bwMode="auto">
                <a:xfrm>
                  <a:off x="4763" y="1749"/>
                  <a:ext cx="74" cy="106"/>
                </a:xfrm>
                <a:custGeom>
                  <a:avLst/>
                  <a:gdLst>
                    <a:gd name="T0" fmla="*/ 13 w 42"/>
                    <a:gd name="T1" fmla="*/ 38 h 60"/>
                    <a:gd name="T2" fmla="*/ 29 w 42"/>
                    <a:gd name="T3" fmla="*/ 54 h 60"/>
                    <a:gd name="T4" fmla="*/ 29 w 42"/>
                    <a:gd name="T5" fmla="*/ 48 h 60"/>
                    <a:gd name="T6" fmla="*/ 42 w 42"/>
                    <a:gd name="T7" fmla="*/ 60 h 60"/>
                    <a:gd name="T8" fmla="*/ 37 w 42"/>
                    <a:gd name="T9" fmla="*/ 52 h 60"/>
                    <a:gd name="T10" fmla="*/ 39 w 42"/>
                    <a:gd name="T11" fmla="*/ 48 h 60"/>
                    <a:gd name="T12" fmla="*/ 24 w 42"/>
                    <a:gd name="T13" fmla="*/ 47 h 60"/>
                    <a:gd name="T14" fmla="*/ 17 w 42"/>
                    <a:gd name="T15" fmla="*/ 2 h 60"/>
                    <a:gd name="T16" fmla="*/ 8 w 42"/>
                    <a:gd name="T17" fmla="*/ 0 h 60"/>
                    <a:gd name="T18" fmla="*/ 4 w 42"/>
                    <a:gd name="T19" fmla="*/ 24 h 60"/>
                    <a:gd name="T20" fmla="*/ 13 w 42"/>
                    <a:gd name="T21" fmla="*/ 3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60">
                      <a:moveTo>
                        <a:pt x="13" y="38"/>
                      </a:moveTo>
                      <a:cubicBezTo>
                        <a:pt x="10" y="49"/>
                        <a:pt x="20" y="48"/>
                        <a:pt x="29" y="54"/>
                      </a:cubicBezTo>
                      <a:cubicBezTo>
                        <a:pt x="29" y="52"/>
                        <a:pt x="29" y="50"/>
                        <a:pt x="29" y="48"/>
                      </a:cubicBezTo>
                      <a:cubicBezTo>
                        <a:pt x="33" y="53"/>
                        <a:pt x="38" y="55"/>
                        <a:pt x="42" y="60"/>
                      </a:cubicBezTo>
                      <a:cubicBezTo>
                        <a:pt x="41" y="53"/>
                        <a:pt x="41" y="56"/>
                        <a:pt x="37" y="52"/>
                      </a:cubicBezTo>
                      <a:cubicBezTo>
                        <a:pt x="38" y="51"/>
                        <a:pt x="38" y="50"/>
                        <a:pt x="39" y="48"/>
                      </a:cubicBezTo>
                      <a:cubicBezTo>
                        <a:pt x="33" y="46"/>
                        <a:pt x="28" y="45"/>
                        <a:pt x="24" y="47"/>
                      </a:cubicBezTo>
                      <a:cubicBezTo>
                        <a:pt x="10" y="35"/>
                        <a:pt x="26" y="18"/>
                        <a:pt x="17" y="2"/>
                      </a:cubicBezTo>
                      <a:cubicBezTo>
                        <a:pt x="16" y="2"/>
                        <a:pt x="10" y="0"/>
                        <a:pt x="8" y="0"/>
                      </a:cubicBezTo>
                      <a:cubicBezTo>
                        <a:pt x="4" y="8"/>
                        <a:pt x="5" y="15"/>
                        <a:pt x="4" y="24"/>
                      </a:cubicBezTo>
                      <a:cubicBezTo>
                        <a:pt x="0" y="34"/>
                        <a:pt x="4" y="40"/>
                        <a:pt x="13" y="38"/>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84" name="Freeform 83"/>
                <p:cNvSpPr>
                  <a:spLocks/>
                </p:cNvSpPr>
                <p:nvPr/>
              </p:nvSpPr>
              <p:spPr bwMode="auto">
                <a:xfrm>
                  <a:off x="4843" y="1853"/>
                  <a:ext cx="25" cy="45"/>
                </a:xfrm>
                <a:custGeom>
                  <a:avLst/>
                  <a:gdLst>
                    <a:gd name="T0" fmla="*/ 0 w 14"/>
                    <a:gd name="T1" fmla="*/ 3 h 25"/>
                    <a:gd name="T2" fmla="*/ 7 w 14"/>
                    <a:gd name="T3" fmla="*/ 11 h 25"/>
                    <a:gd name="T4" fmla="*/ 1 w 14"/>
                    <a:gd name="T5" fmla="*/ 13 h 25"/>
                    <a:gd name="T6" fmla="*/ 7 w 14"/>
                    <a:gd name="T7" fmla="*/ 25 h 25"/>
                    <a:gd name="T8" fmla="*/ 10 w 14"/>
                    <a:gd name="T9" fmla="*/ 25 h 25"/>
                    <a:gd name="T10" fmla="*/ 12 w 14"/>
                    <a:gd name="T11" fmla="*/ 17 h 25"/>
                    <a:gd name="T12" fmla="*/ 0 w 14"/>
                    <a:gd name="T13" fmla="*/ 3 h 25"/>
                  </a:gdLst>
                  <a:ahLst/>
                  <a:cxnLst>
                    <a:cxn ang="0">
                      <a:pos x="T0" y="T1"/>
                    </a:cxn>
                    <a:cxn ang="0">
                      <a:pos x="T2" y="T3"/>
                    </a:cxn>
                    <a:cxn ang="0">
                      <a:pos x="T4" y="T5"/>
                    </a:cxn>
                    <a:cxn ang="0">
                      <a:pos x="T6" y="T7"/>
                    </a:cxn>
                    <a:cxn ang="0">
                      <a:pos x="T8" y="T9"/>
                    </a:cxn>
                    <a:cxn ang="0">
                      <a:pos x="T10" y="T11"/>
                    </a:cxn>
                    <a:cxn ang="0">
                      <a:pos x="T12" y="T13"/>
                    </a:cxn>
                  </a:cxnLst>
                  <a:rect l="0" t="0" r="r" b="b"/>
                  <a:pathLst>
                    <a:path w="14" h="25">
                      <a:moveTo>
                        <a:pt x="0" y="3"/>
                      </a:moveTo>
                      <a:cubicBezTo>
                        <a:pt x="2" y="6"/>
                        <a:pt x="4" y="9"/>
                        <a:pt x="7" y="11"/>
                      </a:cubicBezTo>
                      <a:cubicBezTo>
                        <a:pt x="6" y="12"/>
                        <a:pt x="2" y="13"/>
                        <a:pt x="1" y="13"/>
                      </a:cubicBezTo>
                      <a:cubicBezTo>
                        <a:pt x="3" y="16"/>
                        <a:pt x="5" y="22"/>
                        <a:pt x="7" y="25"/>
                      </a:cubicBezTo>
                      <a:cubicBezTo>
                        <a:pt x="8" y="25"/>
                        <a:pt x="9" y="25"/>
                        <a:pt x="10" y="25"/>
                      </a:cubicBezTo>
                      <a:cubicBezTo>
                        <a:pt x="6" y="17"/>
                        <a:pt x="12" y="19"/>
                        <a:pt x="12" y="17"/>
                      </a:cubicBezTo>
                      <a:cubicBezTo>
                        <a:pt x="14" y="8"/>
                        <a:pt x="10" y="0"/>
                        <a:pt x="0" y="3"/>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85" name="Freeform 84"/>
                <p:cNvSpPr>
                  <a:spLocks/>
                </p:cNvSpPr>
                <p:nvPr/>
              </p:nvSpPr>
              <p:spPr bwMode="auto">
                <a:xfrm>
                  <a:off x="4802" y="1868"/>
                  <a:ext cx="23" cy="26"/>
                </a:xfrm>
                <a:custGeom>
                  <a:avLst/>
                  <a:gdLst>
                    <a:gd name="T0" fmla="*/ 3 w 13"/>
                    <a:gd name="T1" fmla="*/ 15 h 15"/>
                    <a:gd name="T2" fmla="*/ 13 w 13"/>
                    <a:gd name="T3" fmla="*/ 5 h 15"/>
                    <a:gd name="T4" fmla="*/ 4 w 13"/>
                    <a:gd name="T5" fmla="*/ 0 h 15"/>
                    <a:gd name="T6" fmla="*/ 6 w 13"/>
                    <a:gd name="T7" fmla="*/ 1 h 15"/>
                    <a:gd name="T8" fmla="*/ 3 w 13"/>
                    <a:gd name="T9" fmla="*/ 15 h 15"/>
                  </a:gdLst>
                  <a:ahLst/>
                  <a:cxnLst>
                    <a:cxn ang="0">
                      <a:pos x="T0" y="T1"/>
                    </a:cxn>
                    <a:cxn ang="0">
                      <a:pos x="T2" y="T3"/>
                    </a:cxn>
                    <a:cxn ang="0">
                      <a:pos x="T4" y="T5"/>
                    </a:cxn>
                    <a:cxn ang="0">
                      <a:pos x="T6" y="T7"/>
                    </a:cxn>
                    <a:cxn ang="0">
                      <a:pos x="T8" y="T9"/>
                    </a:cxn>
                  </a:cxnLst>
                  <a:rect l="0" t="0" r="r" b="b"/>
                  <a:pathLst>
                    <a:path w="13" h="15">
                      <a:moveTo>
                        <a:pt x="3" y="15"/>
                      </a:moveTo>
                      <a:cubicBezTo>
                        <a:pt x="8" y="12"/>
                        <a:pt x="10" y="10"/>
                        <a:pt x="13" y="5"/>
                      </a:cubicBezTo>
                      <a:cubicBezTo>
                        <a:pt x="10" y="4"/>
                        <a:pt x="7" y="2"/>
                        <a:pt x="4" y="0"/>
                      </a:cubicBezTo>
                      <a:cubicBezTo>
                        <a:pt x="6" y="1"/>
                        <a:pt x="6" y="1"/>
                        <a:pt x="6" y="1"/>
                      </a:cubicBezTo>
                      <a:cubicBezTo>
                        <a:pt x="3" y="3"/>
                        <a:pt x="0" y="6"/>
                        <a:pt x="3" y="15"/>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86" name="Freeform 85"/>
                <p:cNvSpPr>
                  <a:spLocks/>
                </p:cNvSpPr>
                <p:nvPr/>
              </p:nvSpPr>
              <p:spPr bwMode="auto">
                <a:xfrm>
                  <a:off x="4818" y="1885"/>
                  <a:ext cx="27" cy="32"/>
                </a:xfrm>
                <a:custGeom>
                  <a:avLst/>
                  <a:gdLst>
                    <a:gd name="T0" fmla="*/ 10 w 15"/>
                    <a:gd name="T1" fmla="*/ 3 h 18"/>
                    <a:gd name="T2" fmla="*/ 6 w 15"/>
                    <a:gd name="T3" fmla="*/ 0 h 18"/>
                    <a:gd name="T4" fmla="*/ 0 w 15"/>
                    <a:gd name="T5" fmla="*/ 10 h 18"/>
                    <a:gd name="T6" fmla="*/ 6 w 15"/>
                    <a:gd name="T7" fmla="*/ 18 h 18"/>
                    <a:gd name="T8" fmla="*/ 9 w 15"/>
                    <a:gd name="T9" fmla="*/ 10 h 18"/>
                    <a:gd name="T10" fmla="*/ 9 w 15"/>
                    <a:gd name="T11" fmla="*/ 11 h 18"/>
                    <a:gd name="T12" fmla="*/ 15 w 15"/>
                    <a:gd name="T13" fmla="*/ 0 h 18"/>
                    <a:gd name="T14" fmla="*/ 10 w 15"/>
                    <a:gd name="T15" fmla="*/ 6 h 18"/>
                    <a:gd name="T16" fmla="*/ 10 w 15"/>
                    <a:gd name="T1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10" y="3"/>
                      </a:moveTo>
                      <a:cubicBezTo>
                        <a:pt x="9" y="2"/>
                        <a:pt x="7" y="1"/>
                        <a:pt x="6" y="0"/>
                      </a:cubicBezTo>
                      <a:cubicBezTo>
                        <a:pt x="5" y="1"/>
                        <a:pt x="0" y="8"/>
                        <a:pt x="0" y="10"/>
                      </a:cubicBezTo>
                      <a:cubicBezTo>
                        <a:pt x="2" y="13"/>
                        <a:pt x="4" y="15"/>
                        <a:pt x="6" y="18"/>
                      </a:cubicBezTo>
                      <a:cubicBezTo>
                        <a:pt x="7" y="16"/>
                        <a:pt x="8" y="13"/>
                        <a:pt x="9" y="10"/>
                      </a:cubicBezTo>
                      <a:cubicBezTo>
                        <a:pt x="9" y="10"/>
                        <a:pt x="9" y="11"/>
                        <a:pt x="9" y="11"/>
                      </a:cubicBezTo>
                      <a:cubicBezTo>
                        <a:pt x="12" y="9"/>
                        <a:pt x="13" y="4"/>
                        <a:pt x="15" y="0"/>
                      </a:cubicBezTo>
                      <a:cubicBezTo>
                        <a:pt x="14" y="1"/>
                        <a:pt x="11" y="3"/>
                        <a:pt x="10" y="6"/>
                      </a:cubicBezTo>
                      <a:cubicBezTo>
                        <a:pt x="10" y="5"/>
                        <a:pt x="10" y="4"/>
                        <a:pt x="10" y="3"/>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87" name="Freeform 86"/>
                <p:cNvSpPr>
                  <a:spLocks/>
                </p:cNvSpPr>
                <p:nvPr/>
              </p:nvSpPr>
              <p:spPr bwMode="auto">
                <a:xfrm>
                  <a:off x="4839" y="1898"/>
                  <a:ext cx="13" cy="12"/>
                </a:xfrm>
                <a:custGeom>
                  <a:avLst/>
                  <a:gdLst>
                    <a:gd name="T0" fmla="*/ 7 w 7"/>
                    <a:gd name="T1" fmla="*/ 1 h 7"/>
                    <a:gd name="T2" fmla="*/ 0 w 7"/>
                    <a:gd name="T3" fmla="*/ 5 h 7"/>
                    <a:gd name="T4" fmla="*/ 7 w 7"/>
                    <a:gd name="T5" fmla="*/ 1 h 7"/>
                  </a:gdLst>
                  <a:ahLst/>
                  <a:cxnLst>
                    <a:cxn ang="0">
                      <a:pos x="T0" y="T1"/>
                    </a:cxn>
                    <a:cxn ang="0">
                      <a:pos x="T2" y="T3"/>
                    </a:cxn>
                    <a:cxn ang="0">
                      <a:pos x="T4" y="T5"/>
                    </a:cxn>
                  </a:cxnLst>
                  <a:rect l="0" t="0" r="r" b="b"/>
                  <a:pathLst>
                    <a:path w="7" h="7">
                      <a:moveTo>
                        <a:pt x="7" y="1"/>
                      </a:moveTo>
                      <a:cubicBezTo>
                        <a:pt x="4" y="2"/>
                        <a:pt x="1" y="0"/>
                        <a:pt x="0" y="5"/>
                      </a:cubicBezTo>
                      <a:cubicBezTo>
                        <a:pt x="4" y="7"/>
                        <a:pt x="3" y="3"/>
                        <a:pt x="7" y="1"/>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88" name="Freeform 87"/>
                <p:cNvSpPr>
                  <a:spLocks/>
                </p:cNvSpPr>
                <p:nvPr/>
              </p:nvSpPr>
              <p:spPr bwMode="auto">
                <a:xfrm>
                  <a:off x="4825" y="1848"/>
                  <a:ext cx="14" cy="21"/>
                </a:xfrm>
                <a:custGeom>
                  <a:avLst/>
                  <a:gdLst>
                    <a:gd name="T0" fmla="*/ 0 w 8"/>
                    <a:gd name="T1" fmla="*/ 9 h 12"/>
                    <a:gd name="T2" fmla="*/ 8 w 8"/>
                    <a:gd name="T3" fmla="*/ 12 h 12"/>
                    <a:gd name="T4" fmla="*/ 0 w 8"/>
                    <a:gd name="T5" fmla="*/ 9 h 12"/>
                  </a:gdLst>
                  <a:ahLst/>
                  <a:cxnLst>
                    <a:cxn ang="0">
                      <a:pos x="T0" y="T1"/>
                    </a:cxn>
                    <a:cxn ang="0">
                      <a:pos x="T2" y="T3"/>
                    </a:cxn>
                    <a:cxn ang="0">
                      <a:pos x="T4" y="T5"/>
                    </a:cxn>
                  </a:cxnLst>
                  <a:rect l="0" t="0" r="r" b="b"/>
                  <a:pathLst>
                    <a:path w="8" h="12">
                      <a:moveTo>
                        <a:pt x="0" y="9"/>
                      </a:moveTo>
                      <a:cubicBezTo>
                        <a:pt x="4" y="10"/>
                        <a:pt x="5" y="8"/>
                        <a:pt x="8" y="12"/>
                      </a:cubicBezTo>
                      <a:cubicBezTo>
                        <a:pt x="2" y="0"/>
                        <a:pt x="4" y="6"/>
                        <a:pt x="0" y="9"/>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89" name="Freeform 88"/>
                <p:cNvSpPr>
                  <a:spLocks/>
                </p:cNvSpPr>
                <p:nvPr/>
              </p:nvSpPr>
              <p:spPr bwMode="auto">
                <a:xfrm>
                  <a:off x="4779" y="1839"/>
                  <a:ext cx="18" cy="20"/>
                </a:xfrm>
                <a:custGeom>
                  <a:avLst/>
                  <a:gdLst>
                    <a:gd name="T0" fmla="*/ 0 w 10"/>
                    <a:gd name="T1" fmla="*/ 0 h 11"/>
                    <a:gd name="T2" fmla="*/ 9 w 10"/>
                    <a:gd name="T3" fmla="*/ 11 h 11"/>
                    <a:gd name="T4" fmla="*/ 0 w 10"/>
                    <a:gd name="T5" fmla="*/ 0 h 11"/>
                  </a:gdLst>
                  <a:ahLst/>
                  <a:cxnLst>
                    <a:cxn ang="0">
                      <a:pos x="T0" y="T1"/>
                    </a:cxn>
                    <a:cxn ang="0">
                      <a:pos x="T2" y="T3"/>
                    </a:cxn>
                    <a:cxn ang="0">
                      <a:pos x="T4" y="T5"/>
                    </a:cxn>
                  </a:cxnLst>
                  <a:rect l="0" t="0" r="r" b="b"/>
                  <a:pathLst>
                    <a:path w="10" h="11">
                      <a:moveTo>
                        <a:pt x="0" y="0"/>
                      </a:moveTo>
                      <a:cubicBezTo>
                        <a:pt x="2" y="4"/>
                        <a:pt x="5" y="8"/>
                        <a:pt x="9" y="11"/>
                      </a:cubicBezTo>
                      <a:cubicBezTo>
                        <a:pt x="8" y="5"/>
                        <a:pt x="10" y="1"/>
                        <a:pt x="0" y="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90" name="Freeform 89"/>
                <p:cNvSpPr>
                  <a:spLocks/>
                </p:cNvSpPr>
                <p:nvPr/>
              </p:nvSpPr>
              <p:spPr bwMode="auto">
                <a:xfrm>
                  <a:off x="4765" y="1607"/>
                  <a:ext cx="39" cy="55"/>
                </a:xfrm>
                <a:custGeom>
                  <a:avLst/>
                  <a:gdLst>
                    <a:gd name="T0" fmla="*/ 16 w 22"/>
                    <a:gd name="T1" fmla="*/ 0 h 31"/>
                    <a:gd name="T2" fmla="*/ 9 w 22"/>
                    <a:gd name="T3" fmla="*/ 31 h 31"/>
                    <a:gd name="T4" fmla="*/ 16 w 22"/>
                    <a:gd name="T5" fmla="*/ 0 h 31"/>
                  </a:gdLst>
                  <a:ahLst/>
                  <a:cxnLst>
                    <a:cxn ang="0">
                      <a:pos x="T0" y="T1"/>
                    </a:cxn>
                    <a:cxn ang="0">
                      <a:pos x="T2" y="T3"/>
                    </a:cxn>
                    <a:cxn ang="0">
                      <a:pos x="T4" y="T5"/>
                    </a:cxn>
                  </a:cxnLst>
                  <a:rect l="0" t="0" r="r" b="b"/>
                  <a:pathLst>
                    <a:path w="22" h="31">
                      <a:moveTo>
                        <a:pt x="16" y="0"/>
                      </a:moveTo>
                      <a:cubicBezTo>
                        <a:pt x="5" y="7"/>
                        <a:pt x="0" y="20"/>
                        <a:pt x="9" y="31"/>
                      </a:cubicBezTo>
                      <a:cubicBezTo>
                        <a:pt x="18" y="24"/>
                        <a:pt x="22" y="10"/>
                        <a:pt x="16" y="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91" name="Freeform 90"/>
                <p:cNvSpPr>
                  <a:spLocks/>
                </p:cNvSpPr>
                <p:nvPr/>
              </p:nvSpPr>
              <p:spPr bwMode="auto">
                <a:xfrm>
                  <a:off x="4571" y="1674"/>
                  <a:ext cx="82" cy="96"/>
                </a:xfrm>
                <a:custGeom>
                  <a:avLst/>
                  <a:gdLst>
                    <a:gd name="T0" fmla="*/ 0 w 46"/>
                    <a:gd name="T1" fmla="*/ 24 h 54"/>
                    <a:gd name="T2" fmla="*/ 0 w 46"/>
                    <a:gd name="T3" fmla="*/ 24 h 54"/>
                  </a:gdLst>
                  <a:ahLst/>
                  <a:cxnLst>
                    <a:cxn ang="0">
                      <a:pos x="T0" y="T1"/>
                    </a:cxn>
                    <a:cxn ang="0">
                      <a:pos x="T2" y="T3"/>
                    </a:cxn>
                  </a:cxnLst>
                  <a:rect l="0" t="0" r="r" b="b"/>
                  <a:pathLst>
                    <a:path w="46" h="54">
                      <a:moveTo>
                        <a:pt x="0" y="24"/>
                      </a:moveTo>
                      <a:cubicBezTo>
                        <a:pt x="2" y="54"/>
                        <a:pt x="46" y="0"/>
                        <a:pt x="0" y="24"/>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92" name="Freeform 91"/>
                <p:cNvSpPr>
                  <a:spLocks/>
                </p:cNvSpPr>
                <p:nvPr/>
              </p:nvSpPr>
              <p:spPr bwMode="auto">
                <a:xfrm>
                  <a:off x="4513" y="2084"/>
                  <a:ext cx="28" cy="28"/>
                </a:xfrm>
                <a:custGeom>
                  <a:avLst/>
                  <a:gdLst>
                    <a:gd name="T0" fmla="*/ 9 w 16"/>
                    <a:gd name="T1" fmla="*/ 14 h 16"/>
                    <a:gd name="T2" fmla="*/ 16 w 16"/>
                    <a:gd name="T3" fmla="*/ 16 h 16"/>
                    <a:gd name="T4" fmla="*/ 7 w 16"/>
                    <a:gd name="T5" fmla="*/ 0 h 16"/>
                    <a:gd name="T6" fmla="*/ 0 w 16"/>
                    <a:gd name="T7" fmla="*/ 5 h 16"/>
                    <a:gd name="T8" fmla="*/ 9 w 16"/>
                    <a:gd name="T9" fmla="*/ 14 h 16"/>
                  </a:gdLst>
                  <a:ahLst/>
                  <a:cxnLst>
                    <a:cxn ang="0">
                      <a:pos x="T0" y="T1"/>
                    </a:cxn>
                    <a:cxn ang="0">
                      <a:pos x="T2" y="T3"/>
                    </a:cxn>
                    <a:cxn ang="0">
                      <a:pos x="T4" y="T5"/>
                    </a:cxn>
                    <a:cxn ang="0">
                      <a:pos x="T6" y="T7"/>
                    </a:cxn>
                    <a:cxn ang="0">
                      <a:pos x="T8" y="T9"/>
                    </a:cxn>
                  </a:cxnLst>
                  <a:rect l="0" t="0" r="r" b="b"/>
                  <a:pathLst>
                    <a:path w="16" h="16">
                      <a:moveTo>
                        <a:pt x="9" y="14"/>
                      </a:moveTo>
                      <a:cubicBezTo>
                        <a:pt x="12" y="14"/>
                        <a:pt x="13" y="16"/>
                        <a:pt x="16" y="16"/>
                      </a:cubicBezTo>
                      <a:cubicBezTo>
                        <a:pt x="14" y="11"/>
                        <a:pt x="10" y="4"/>
                        <a:pt x="7" y="0"/>
                      </a:cubicBezTo>
                      <a:cubicBezTo>
                        <a:pt x="5" y="2"/>
                        <a:pt x="2" y="3"/>
                        <a:pt x="0" y="5"/>
                      </a:cubicBezTo>
                      <a:cubicBezTo>
                        <a:pt x="6" y="7"/>
                        <a:pt x="6" y="11"/>
                        <a:pt x="9" y="14"/>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93" name="Freeform 92"/>
                <p:cNvSpPr>
                  <a:spLocks/>
                </p:cNvSpPr>
                <p:nvPr/>
              </p:nvSpPr>
              <p:spPr bwMode="auto">
                <a:xfrm>
                  <a:off x="4557" y="2105"/>
                  <a:ext cx="11" cy="11"/>
                </a:xfrm>
                <a:custGeom>
                  <a:avLst/>
                  <a:gdLst>
                    <a:gd name="T0" fmla="*/ 0 w 6"/>
                    <a:gd name="T1" fmla="*/ 0 h 6"/>
                    <a:gd name="T2" fmla="*/ 3 w 6"/>
                    <a:gd name="T3" fmla="*/ 6 h 6"/>
                    <a:gd name="T4" fmla="*/ 6 w 6"/>
                    <a:gd name="T5" fmla="*/ 2 h 6"/>
                    <a:gd name="T6" fmla="*/ 0 w 6"/>
                    <a:gd name="T7" fmla="*/ 0 h 6"/>
                  </a:gdLst>
                  <a:ahLst/>
                  <a:cxnLst>
                    <a:cxn ang="0">
                      <a:pos x="T0" y="T1"/>
                    </a:cxn>
                    <a:cxn ang="0">
                      <a:pos x="T2" y="T3"/>
                    </a:cxn>
                    <a:cxn ang="0">
                      <a:pos x="T4" y="T5"/>
                    </a:cxn>
                    <a:cxn ang="0">
                      <a:pos x="T6" y="T7"/>
                    </a:cxn>
                  </a:cxnLst>
                  <a:rect l="0" t="0" r="r" b="b"/>
                  <a:pathLst>
                    <a:path w="6" h="6">
                      <a:moveTo>
                        <a:pt x="0" y="0"/>
                      </a:moveTo>
                      <a:cubicBezTo>
                        <a:pt x="0" y="0"/>
                        <a:pt x="2" y="5"/>
                        <a:pt x="3" y="6"/>
                      </a:cubicBezTo>
                      <a:cubicBezTo>
                        <a:pt x="4" y="4"/>
                        <a:pt x="5" y="3"/>
                        <a:pt x="6" y="2"/>
                      </a:cubicBezTo>
                      <a:cubicBezTo>
                        <a:pt x="4" y="0"/>
                        <a:pt x="1" y="1"/>
                        <a:pt x="0" y="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94" name="Freeform 93"/>
                <p:cNvSpPr>
                  <a:spLocks/>
                </p:cNvSpPr>
                <p:nvPr/>
              </p:nvSpPr>
              <p:spPr bwMode="auto">
                <a:xfrm>
                  <a:off x="4401" y="2079"/>
                  <a:ext cx="11" cy="16"/>
                </a:xfrm>
                <a:custGeom>
                  <a:avLst/>
                  <a:gdLst>
                    <a:gd name="T0" fmla="*/ 0 w 6"/>
                    <a:gd name="T1" fmla="*/ 0 h 9"/>
                    <a:gd name="T2" fmla="*/ 6 w 6"/>
                    <a:gd name="T3" fmla="*/ 9 h 9"/>
                    <a:gd name="T4" fmla="*/ 2 w 6"/>
                    <a:gd name="T5" fmla="*/ 0 h 9"/>
                    <a:gd name="T6" fmla="*/ 0 w 6"/>
                    <a:gd name="T7" fmla="*/ 0 h 9"/>
                  </a:gdLst>
                  <a:ahLst/>
                  <a:cxnLst>
                    <a:cxn ang="0">
                      <a:pos x="T0" y="T1"/>
                    </a:cxn>
                    <a:cxn ang="0">
                      <a:pos x="T2" y="T3"/>
                    </a:cxn>
                    <a:cxn ang="0">
                      <a:pos x="T4" y="T5"/>
                    </a:cxn>
                    <a:cxn ang="0">
                      <a:pos x="T6" y="T7"/>
                    </a:cxn>
                  </a:cxnLst>
                  <a:rect l="0" t="0" r="r" b="b"/>
                  <a:pathLst>
                    <a:path w="6" h="9">
                      <a:moveTo>
                        <a:pt x="0" y="0"/>
                      </a:moveTo>
                      <a:cubicBezTo>
                        <a:pt x="2" y="3"/>
                        <a:pt x="4" y="6"/>
                        <a:pt x="6" y="9"/>
                      </a:cubicBezTo>
                      <a:cubicBezTo>
                        <a:pt x="5" y="6"/>
                        <a:pt x="3" y="3"/>
                        <a:pt x="2" y="0"/>
                      </a:cubicBezTo>
                      <a:cubicBezTo>
                        <a:pt x="1" y="0"/>
                        <a:pt x="1" y="0"/>
                        <a:pt x="0" y="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95" name="Freeform 94"/>
                <p:cNvSpPr>
                  <a:spLocks/>
                </p:cNvSpPr>
                <p:nvPr/>
              </p:nvSpPr>
              <p:spPr bwMode="auto">
                <a:xfrm>
                  <a:off x="4405" y="207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96" name="Freeform 95"/>
                <p:cNvSpPr>
                  <a:spLocks/>
                </p:cNvSpPr>
                <p:nvPr/>
              </p:nvSpPr>
              <p:spPr bwMode="auto">
                <a:xfrm>
                  <a:off x="4405" y="2079"/>
                  <a:ext cx="2" cy="2"/>
                </a:xfrm>
                <a:custGeom>
                  <a:avLst/>
                  <a:gdLst>
                    <a:gd name="T0" fmla="*/ 0 w 1"/>
                    <a:gd name="T1" fmla="*/ 0 h 1"/>
                    <a:gd name="T2" fmla="*/ 0 w 1"/>
                    <a:gd name="T3" fmla="*/ 0 h 1"/>
                  </a:gdLst>
                  <a:ahLst/>
                  <a:cxnLst>
                    <a:cxn ang="0">
                      <a:pos x="T0" y="T1"/>
                    </a:cxn>
                    <a:cxn ang="0">
                      <a:pos x="T2" y="T3"/>
                    </a:cxn>
                  </a:cxnLst>
                  <a:rect l="0" t="0" r="r" b="b"/>
                  <a:pathLst>
                    <a:path w="1" h="1">
                      <a:moveTo>
                        <a:pt x="0" y="0"/>
                      </a:moveTo>
                      <a:cubicBezTo>
                        <a:pt x="1" y="1"/>
                        <a:pt x="1" y="1"/>
                        <a:pt x="0" y="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97" name="Freeform 96"/>
                <p:cNvSpPr>
                  <a:spLocks/>
                </p:cNvSpPr>
                <p:nvPr/>
              </p:nvSpPr>
              <p:spPr bwMode="auto">
                <a:xfrm>
                  <a:off x="4405" y="207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98" name="Freeform 97"/>
                <p:cNvSpPr>
                  <a:spLocks/>
                </p:cNvSpPr>
                <p:nvPr/>
              </p:nvSpPr>
              <p:spPr bwMode="auto">
                <a:xfrm>
                  <a:off x="4382" y="2040"/>
                  <a:ext cx="9" cy="16"/>
                </a:xfrm>
                <a:custGeom>
                  <a:avLst/>
                  <a:gdLst>
                    <a:gd name="T0" fmla="*/ 5 w 5"/>
                    <a:gd name="T1" fmla="*/ 9 h 9"/>
                    <a:gd name="T2" fmla="*/ 0 w 5"/>
                    <a:gd name="T3" fmla="*/ 1 h 9"/>
                    <a:gd name="T4" fmla="*/ 5 w 5"/>
                    <a:gd name="T5" fmla="*/ 9 h 9"/>
                  </a:gdLst>
                  <a:ahLst/>
                  <a:cxnLst>
                    <a:cxn ang="0">
                      <a:pos x="T0" y="T1"/>
                    </a:cxn>
                    <a:cxn ang="0">
                      <a:pos x="T2" y="T3"/>
                    </a:cxn>
                    <a:cxn ang="0">
                      <a:pos x="T4" y="T5"/>
                    </a:cxn>
                  </a:cxnLst>
                  <a:rect l="0" t="0" r="r" b="b"/>
                  <a:pathLst>
                    <a:path w="5" h="9">
                      <a:moveTo>
                        <a:pt x="5" y="9"/>
                      </a:moveTo>
                      <a:cubicBezTo>
                        <a:pt x="4" y="6"/>
                        <a:pt x="2" y="3"/>
                        <a:pt x="0" y="1"/>
                      </a:cubicBezTo>
                      <a:cubicBezTo>
                        <a:pt x="0" y="0"/>
                        <a:pt x="2" y="7"/>
                        <a:pt x="5" y="9"/>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99" name="Freeform 98"/>
                <p:cNvSpPr>
                  <a:spLocks/>
                </p:cNvSpPr>
                <p:nvPr/>
              </p:nvSpPr>
              <p:spPr bwMode="auto">
                <a:xfrm>
                  <a:off x="4928" y="1433"/>
                  <a:ext cx="60" cy="62"/>
                </a:xfrm>
                <a:custGeom>
                  <a:avLst/>
                  <a:gdLst>
                    <a:gd name="T0" fmla="*/ 13 w 34"/>
                    <a:gd name="T1" fmla="*/ 14 h 35"/>
                    <a:gd name="T2" fmla="*/ 15 w 34"/>
                    <a:gd name="T3" fmla="*/ 23 h 35"/>
                    <a:gd name="T4" fmla="*/ 17 w 34"/>
                    <a:gd name="T5" fmla="*/ 35 h 35"/>
                    <a:gd name="T6" fmla="*/ 25 w 34"/>
                    <a:gd name="T7" fmla="*/ 9 h 35"/>
                    <a:gd name="T8" fmla="*/ 13 w 34"/>
                    <a:gd name="T9" fmla="*/ 14 h 35"/>
                  </a:gdLst>
                  <a:ahLst/>
                  <a:cxnLst>
                    <a:cxn ang="0">
                      <a:pos x="T0" y="T1"/>
                    </a:cxn>
                    <a:cxn ang="0">
                      <a:pos x="T2" y="T3"/>
                    </a:cxn>
                    <a:cxn ang="0">
                      <a:pos x="T4" y="T5"/>
                    </a:cxn>
                    <a:cxn ang="0">
                      <a:pos x="T6" y="T7"/>
                    </a:cxn>
                    <a:cxn ang="0">
                      <a:pos x="T8" y="T9"/>
                    </a:cxn>
                  </a:cxnLst>
                  <a:rect l="0" t="0" r="r" b="b"/>
                  <a:pathLst>
                    <a:path w="34" h="35">
                      <a:moveTo>
                        <a:pt x="13" y="14"/>
                      </a:moveTo>
                      <a:cubicBezTo>
                        <a:pt x="16" y="17"/>
                        <a:pt x="16" y="19"/>
                        <a:pt x="15" y="23"/>
                      </a:cubicBezTo>
                      <a:cubicBezTo>
                        <a:pt x="13" y="30"/>
                        <a:pt x="13" y="33"/>
                        <a:pt x="17" y="35"/>
                      </a:cubicBezTo>
                      <a:cubicBezTo>
                        <a:pt x="22" y="29"/>
                        <a:pt x="34" y="14"/>
                        <a:pt x="25" y="9"/>
                      </a:cubicBezTo>
                      <a:cubicBezTo>
                        <a:pt x="12" y="0"/>
                        <a:pt x="0" y="23"/>
                        <a:pt x="13" y="14"/>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00" name="Freeform 99"/>
                <p:cNvSpPr>
                  <a:spLocks/>
                </p:cNvSpPr>
                <p:nvPr/>
              </p:nvSpPr>
              <p:spPr bwMode="auto">
                <a:xfrm>
                  <a:off x="4972" y="1419"/>
                  <a:ext cx="64" cy="44"/>
                </a:xfrm>
                <a:custGeom>
                  <a:avLst/>
                  <a:gdLst>
                    <a:gd name="T0" fmla="*/ 26 w 36"/>
                    <a:gd name="T1" fmla="*/ 19 h 25"/>
                    <a:gd name="T2" fmla="*/ 12 w 36"/>
                    <a:gd name="T3" fmla="*/ 25 h 25"/>
                    <a:gd name="T4" fmla="*/ 26 w 36"/>
                    <a:gd name="T5" fmla="*/ 19 h 25"/>
                  </a:gdLst>
                  <a:ahLst/>
                  <a:cxnLst>
                    <a:cxn ang="0">
                      <a:pos x="T0" y="T1"/>
                    </a:cxn>
                    <a:cxn ang="0">
                      <a:pos x="T2" y="T3"/>
                    </a:cxn>
                    <a:cxn ang="0">
                      <a:pos x="T4" y="T5"/>
                    </a:cxn>
                  </a:cxnLst>
                  <a:rect l="0" t="0" r="r" b="b"/>
                  <a:pathLst>
                    <a:path w="36" h="25">
                      <a:moveTo>
                        <a:pt x="26" y="19"/>
                      </a:moveTo>
                      <a:cubicBezTo>
                        <a:pt x="36" y="0"/>
                        <a:pt x="0" y="9"/>
                        <a:pt x="12" y="25"/>
                      </a:cubicBezTo>
                      <a:cubicBezTo>
                        <a:pt x="17" y="16"/>
                        <a:pt x="20" y="19"/>
                        <a:pt x="26" y="19"/>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01" name="Freeform 100"/>
                <p:cNvSpPr>
                  <a:spLocks/>
                </p:cNvSpPr>
                <p:nvPr/>
              </p:nvSpPr>
              <p:spPr bwMode="auto">
                <a:xfrm>
                  <a:off x="4960" y="1291"/>
                  <a:ext cx="202" cy="158"/>
                </a:xfrm>
                <a:custGeom>
                  <a:avLst/>
                  <a:gdLst>
                    <a:gd name="T0" fmla="*/ 30 w 114"/>
                    <a:gd name="T1" fmla="*/ 66 h 89"/>
                    <a:gd name="T2" fmla="*/ 0 w 114"/>
                    <a:gd name="T3" fmla="*/ 82 h 89"/>
                    <a:gd name="T4" fmla="*/ 44 w 114"/>
                    <a:gd name="T5" fmla="*/ 86 h 89"/>
                    <a:gd name="T6" fmla="*/ 60 w 114"/>
                    <a:gd name="T7" fmla="*/ 80 h 89"/>
                    <a:gd name="T8" fmla="*/ 59 w 114"/>
                    <a:gd name="T9" fmla="*/ 72 h 89"/>
                    <a:gd name="T10" fmla="*/ 90 w 114"/>
                    <a:gd name="T11" fmla="*/ 67 h 89"/>
                    <a:gd name="T12" fmla="*/ 90 w 114"/>
                    <a:gd name="T13" fmla="*/ 73 h 89"/>
                    <a:gd name="T14" fmla="*/ 101 w 114"/>
                    <a:gd name="T15" fmla="*/ 0 h 89"/>
                    <a:gd name="T16" fmla="*/ 102 w 114"/>
                    <a:gd name="T17" fmla="*/ 3 h 89"/>
                    <a:gd name="T18" fmla="*/ 91 w 114"/>
                    <a:gd name="T19" fmla="*/ 23 h 89"/>
                    <a:gd name="T20" fmla="*/ 63 w 114"/>
                    <a:gd name="T21" fmla="*/ 52 h 89"/>
                    <a:gd name="T22" fmla="*/ 62 w 114"/>
                    <a:gd name="T23" fmla="*/ 46 h 89"/>
                    <a:gd name="T24" fmla="*/ 30 w 114"/>
                    <a:gd name="T25" fmla="*/ 6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 h="89">
                      <a:moveTo>
                        <a:pt x="30" y="66"/>
                      </a:moveTo>
                      <a:cubicBezTo>
                        <a:pt x="16" y="65"/>
                        <a:pt x="11" y="76"/>
                        <a:pt x="0" y="82"/>
                      </a:cubicBezTo>
                      <a:cubicBezTo>
                        <a:pt x="12" y="84"/>
                        <a:pt x="48" y="65"/>
                        <a:pt x="44" y="86"/>
                      </a:cubicBezTo>
                      <a:cubicBezTo>
                        <a:pt x="50" y="89"/>
                        <a:pt x="55" y="85"/>
                        <a:pt x="60" y="80"/>
                      </a:cubicBezTo>
                      <a:cubicBezTo>
                        <a:pt x="58" y="76"/>
                        <a:pt x="59" y="75"/>
                        <a:pt x="59" y="72"/>
                      </a:cubicBezTo>
                      <a:cubicBezTo>
                        <a:pt x="68" y="81"/>
                        <a:pt x="83" y="75"/>
                        <a:pt x="90" y="67"/>
                      </a:cubicBezTo>
                      <a:cubicBezTo>
                        <a:pt x="90" y="69"/>
                        <a:pt x="90" y="71"/>
                        <a:pt x="90" y="73"/>
                      </a:cubicBezTo>
                      <a:cubicBezTo>
                        <a:pt x="104" y="63"/>
                        <a:pt x="114" y="12"/>
                        <a:pt x="101" y="0"/>
                      </a:cubicBezTo>
                      <a:cubicBezTo>
                        <a:pt x="101" y="0"/>
                        <a:pt x="102" y="3"/>
                        <a:pt x="102" y="3"/>
                      </a:cubicBezTo>
                      <a:cubicBezTo>
                        <a:pt x="90" y="2"/>
                        <a:pt x="92" y="15"/>
                        <a:pt x="91" y="23"/>
                      </a:cubicBezTo>
                      <a:cubicBezTo>
                        <a:pt x="88" y="38"/>
                        <a:pt x="76" y="47"/>
                        <a:pt x="63" y="52"/>
                      </a:cubicBezTo>
                      <a:cubicBezTo>
                        <a:pt x="62" y="49"/>
                        <a:pt x="62" y="50"/>
                        <a:pt x="62" y="46"/>
                      </a:cubicBezTo>
                      <a:cubicBezTo>
                        <a:pt x="54" y="62"/>
                        <a:pt x="47" y="66"/>
                        <a:pt x="30" y="66"/>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02" name="Freeform 101"/>
                <p:cNvSpPr>
                  <a:spLocks/>
                </p:cNvSpPr>
                <p:nvPr/>
              </p:nvSpPr>
              <p:spPr bwMode="auto">
                <a:xfrm>
                  <a:off x="5118" y="1204"/>
                  <a:ext cx="101" cy="83"/>
                </a:xfrm>
                <a:custGeom>
                  <a:avLst/>
                  <a:gdLst>
                    <a:gd name="T0" fmla="*/ 8 w 57"/>
                    <a:gd name="T1" fmla="*/ 25 h 47"/>
                    <a:gd name="T2" fmla="*/ 2 w 57"/>
                    <a:gd name="T3" fmla="*/ 47 h 47"/>
                    <a:gd name="T4" fmla="*/ 13 w 57"/>
                    <a:gd name="T5" fmla="*/ 42 h 47"/>
                    <a:gd name="T6" fmla="*/ 6 w 57"/>
                    <a:gd name="T7" fmla="*/ 37 h 47"/>
                    <a:gd name="T8" fmla="*/ 30 w 57"/>
                    <a:gd name="T9" fmla="*/ 38 h 47"/>
                    <a:gd name="T10" fmla="*/ 57 w 57"/>
                    <a:gd name="T11" fmla="*/ 25 h 47"/>
                    <a:gd name="T12" fmla="*/ 55 w 57"/>
                    <a:gd name="T13" fmla="*/ 16 h 47"/>
                    <a:gd name="T14" fmla="*/ 21 w 57"/>
                    <a:gd name="T15" fmla="*/ 0 h 47"/>
                    <a:gd name="T16" fmla="*/ 8 w 57"/>
                    <a:gd name="T17"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47">
                      <a:moveTo>
                        <a:pt x="8" y="25"/>
                      </a:moveTo>
                      <a:cubicBezTo>
                        <a:pt x="5" y="26"/>
                        <a:pt x="0" y="38"/>
                        <a:pt x="2" y="47"/>
                      </a:cubicBezTo>
                      <a:cubicBezTo>
                        <a:pt x="6" y="47"/>
                        <a:pt x="10" y="45"/>
                        <a:pt x="13" y="42"/>
                      </a:cubicBezTo>
                      <a:cubicBezTo>
                        <a:pt x="10" y="40"/>
                        <a:pt x="8" y="39"/>
                        <a:pt x="6" y="37"/>
                      </a:cubicBezTo>
                      <a:cubicBezTo>
                        <a:pt x="16" y="31"/>
                        <a:pt x="21" y="33"/>
                        <a:pt x="30" y="38"/>
                      </a:cubicBezTo>
                      <a:cubicBezTo>
                        <a:pt x="33" y="40"/>
                        <a:pt x="48" y="26"/>
                        <a:pt x="57" y="25"/>
                      </a:cubicBezTo>
                      <a:cubicBezTo>
                        <a:pt x="56" y="23"/>
                        <a:pt x="55" y="17"/>
                        <a:pt x="55" y="16"/>
                      </a:cubicBezTo>
                      <a:cubicBezTo>
                        <a:pt x="40" y="19"/>
                        <a:pt x="31" y="9"/>
                        <a:pt x="21" y="0"/>
                      </a:cubicBezTo>
                      <a:cubicBezTo>
                        <a:pt x="20" y="9"/>
                        <a:pt x="20" y="22"/>
                        <a:pt x="8" y="25"/>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03" name="Freeform 102"/>
                <p:cNvSpPr>
                  <a:spLocks/>
                </p:cNvSpPr>
                <p:nvPr/>
              </p:nvSpPr>
              <p:spPr bwMode="auto">
                <a:xfrm>
                  <a:off x="5217" y="1223"/>
                  <a:ext cx="12" cy="16"/>
                </a:xfrm>
                <a:custGeom>
                  <a:avLst/>
                  <a:gdLst>
                    <a:gd name="T0" fmla="*/ 0 w 7"/>
                    <a:gd name="T1" fmla="*/ 9 h 9"/>
                    <a:gd name="T2" fmla="*/ 7 w 7"/>
                    <a:gd name="T3" fmla="*/ 0 h 9"/>
                    <a:gd name="T4" fmla="*/ 0 w 7"/>
                    <a:gd name="T5" fmla="*/ 9 h 9"/>
                  </a:gdLst>
                  <a:ahLst/>
                  <a:cxnLst>
                    <a:cxn ang="0">
                      <a:pos x="T0" y="T1"/>
                    </a:cxn>
                    <a:cxn ang="0">
                      <a:pos x="T2" y="T3"/>
                    </a:cxn>
                    <a:cxn ang="0">
                      <a:pos x="T4" y="T5"/>
                    </a:cxn>
                  </a:cxnLst>
                  <a:rect l="0" t="0" r="r" b="b"/>
                  <a:pathLst>
                    <a:path w="7" h="9">
                      <a:moveTo>
                        <a:pt x="0" y="9"/>
                      </a:moveTo>
                      <a:cubicBezTo>
                        <a:pt x="5" y="7"/>
                        <a:pt x="7" y="1"/>
                        <a:pt x="7" y="0"/>
                      </a:cubicBezTo>
                      <a:cubicBezTo>
                        <a:pt x="6" y="1"/>
                        <a:pt x="2" y="5"/>
                        <a:pt x="0" y="9"/>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04" name="Freeform 103"/>
                <p:cNvSpPr>
                  <a:spLocks/>
                </p:cNvSpPr>
                <p:nvPr/>
              </p:nvSpPr>
              <p:spPr bwMode="auto">
                <a:xfrm>
                  <a:off x="5251" y="1199"/>
                  <a:ext cx="23" cy="19"/>
                </a:xfrm>
                <a:custGeom>
                  <a:avLst/>
                  <a:gdLst>
                    <a:gd name="T0" fmla="*/ 0 w 13"/>
                    <a:gd name="T1" fmla="*/ 11 h 11"/>
                    <a:gd name="T2" fmla="*/ 13 w 13"/>
                    <a:gd name="T3" fmla="*/ 4 h 11"/>
                    <a:gd name="T4" fmla="*/ 0 w 13"/>
                    <a:gd name="T5" fmla="*/ 11 h 11"/>
                  </a:gdLst>
                  <a:ahLst/>
                  <a:cxnLst>
                    <a:cxn ang="0">
                      <a:pos x="T0" y="T1"/>
                    </a:cxn>
                    <a:cxn ang="0">
                      <a:pos x="T2" y="T3"/>
                    </a:cxn>
                    <a:cxn ang="0">
                      <a:pos x="T4" y="T5"/>
                    </a:cxn>
                  </a:cxnLst>
                  <a:rect l="0" t="0" r="r" b="b"/>
                  <a:pathLst>
                    <a:path w="13" h="11">
                      <a:moveTo>
                        <a:pt x="0" y="11"/>
                      </a:moveTo>
                      <a:cubicBezTo>
                        <a:pt x="4" y="8"/>
                        <a:pt x="9" y="7"/>
                        <a:pt x="13" y="4"/>
                      </a:cubicBezTo>
                      <a:cubicBezTo>
                        <a:pt x="8" y="0"/>
                        <a:pt x="3" y="4"/>
                        <a:pt x="0" y="11"/>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05" name="Freeform 104"/>
                <p:cNvSpPr>
                  <a:spLocks/>
                </p:cNvSpPr>
                <p:nvPr/>
              </p:nvSpPr>
              <p:spPr bwMode="auto">
                <a:xfrm>
                  <a:off x="5286" y="1184"/>
                  <a:ext cx="18" cy="15"/>
                </a:xfrm>
                <a:custGeom>
                  <a:avLst/>
                  <a:gdLst>
                    <a:gd name="T0" fmla="*/ 4 w 10"/>
                    <a:gd name="T1" fmla="*/ 5 h 8"/>
                    <a:gd name="T2" fmla="*/ 10 w 10"/>
                    <a:gd name="T3" fmla="*/ 0 h 8"/>
                    <a:gd name="T4" fmla="*/ 4 w 10"/>
                    <a:gd name="T5" fmla="*/ 5 h 8"/>
                  </a:gdLst>
                  <a:ahLst/>
                  <a:cxnLst>
                    <a:cxn ang="0">
                      <a:pos x="T0" y="T1"/>
                    </a:cxn>
                    <a:cxn ang="0">
                      <a:pos x="T2" y="T3"/>
                    </a:cxn>
                    <a:cxn ang="0">
                      <a:pos x="T4" y="T5"/>
                    </a:cxn>
                  </a:cxnLst>
                  <a:rect l="0" t="0" r="r" b="b"/>
                  <a:pathLst>
                    <a:path w="10" h="8">
                      <a:moveTo>
                        <a:pt x="4" y="5"/>
                      </a:moveTo>
                      <a:cubicBezTo>
                        <a:pt x="0" y="8"/>
                        <a:pt x="9" y="1"/>
                        <a:pt x="10" y="0"/>
                      </a:cubicBezTo>
                      <a:cubicBezTo>
                        <a:pt x="5" y="0"/>
                        <a:pt x="6" y="3"/>
                        <a:pt x="4" y="5"/>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06" name="Freeform 105"/>
                <p:cNvSpPr>
                  <a:spLocks/>
                </p:cNvSpPr>
                <p:nvPr/>
              </p:nvSpPr>
              <p:spPr bwMode="auto">
                <a:xfrm>
                  <a:off x="5149" y="998"/>
                  <a:ext cx="50" cy="192"/>
                </a:xfrm>
                <a:custGeom>
                  <a:avLst/>
                  <a:gdLst>
                    <a:gd name="T0" fmla="*/ 21 w 28"/>
                    <a:gd name="T1" fmla="*/ 65 h 108"/>
                    <a:gd name="T2" fmla="*/ 28 w 28"/>
                    <a:gd name="T3" fmla="*/ 70 h 108"/>
                    <a:gd name="T4" fmla="*/ 9 w 28"/>
                    <a:gd name="T5" fmla="*/ 0 h 108"/>
                    <a:gd name="T6" fmla="*/ 1 w 28"/>
                    <a:gd name="T7" fmla="*/ 24 h 108"/>
                    <a:gd name="T8" fmla="*/ 5 w 28"/>
                    <a:gd name="T9" fmla="*/ 51 h 108"/>
                    <a:gd name="T10" fmla="*/ 4 w 28"/>
                    <a:gd name="T11" fmla="*/ 108 h 108"/>
                    <a:gd name="T12" fmla="*/ 21 w 28"/>
                    <a:gd name="T13" fmla="*/ 103 h 108"/>
                    <a:gd name="T14" fmla="*/ 21 w 28"/>
                    <a:gd name="T15" fmla="*/ 65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08">
                      <a:moveTo>
                        <a:pt x="21" y="65"/>
                      </a:moveTo>
                      <a:cubicBezTo>
                        <a:pt x="23" y="67"/>
                        <a:pt x="26" y="69"/>
                        <a:pt x="28" y="70"/>
                      </a:cubicBezTo>
                      <a:cubicBezTo>
                        <a:pt x="21" y="49"/>
                        <a:pt x="20" y="15"/>
                        <a:pt x="9" y="0"/>
                      </a:cubicBezTo>
                      <a:cubicBezTo>
                        <a:pt x="10" y="10"/>
                        <a:pt x="2" y="14"/>
                        <a:pt x="1" y="24"/>
                      </a:cubicBezTo>
                      <a:cubicBezTo>
                        <a:pt x="0" y="33"/>
                        <a:pt x="5" y="42"/>
                        <a:pt x="5" y="51"/>
                      </a:cubicBezTo>
                      <a:cubicBezTo>
                        <a:pt x="7" y="70"/>
                        <a:pt x="4" y="89"/>
                        <a:pt x="4" y="108"/>
                      </a:cubicBezTo>
                      <a:cubicBezTo>
                        <a:pt x="9" y="100"/>
                        <a:pt x="15" y="98"/>
                        <a:pt x="21" y="103"/>
                      </a:cubicBezTo>
                      <a:cubicBezTo>
                        <a:pt x="11" y="93"/>
                        <a:pt x="4" y="71"/>
                        <a:pt x="21" y="65"/>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07" name="Freeform 106"/>
                <p:cNvSpPr>
                  <a:spLocks/>
                </p:cNvSpPr>
                <p:nvPr/>
              </p:nvSpPr>
              <p:spPr bwMode="auto">
                <a:xfrm>
                  <a:off x="3673" y="547"/>
                  <a:ext cx="8" cy="9"/>
                </a:xfrm>
                <a:custGeom>
                  <a:avLst/>
                  <a:gdLst>
                    <a:gd name="T0" fmla="*/ 3 w 5"/>
                    <a:gd name="T1" fmla="*/ 4 h 5"/>
                    <a:gd name="T2" fmla="*/ 5 w 5"/>
                    <a:gd name="T3" fmla="*/ 5 h 5"/>
                    <a:gd name="T4" fmla="*/ 3 w 5"/>
                    <a:gd name="T5" fmla="*/ 4 h 5"/>
                  </a:gdLst>
                  <a:ahLst/>
                  <a:cxnLst>
                    <a:cxn ang="0">
                      <a:pos x="T0" y="T1"/>
                    </a:cxn>
                    <a:cxn ang="0">
                      <a:pos x="T2" y="T3"/>
                    </a:cxn>
                    <a:cxn ang="0">
                      <a:pos x="T4" y="T5"/>
                    </a:cxn>
                  </a:cxnLst>
                  <a:rect l="0" t="0" r="r" b="b"/>
                  <a:pathLst>
                    <a:path w="5" h="5">
                      <a:moveTo>
                        <a:pt x="3" y="4"/>
                      </a:moveTo>
                      <a:cubicBezTo>
                        <a:pt x="4" y="4"/>
                        <a:pt x="4" y="4"/>
                        <a:pt x="5" y="5"/>
                      </a:cubicBezTo>
                      <a:cubicBezTo>
                        <a:pt x="5" y="3"/>
                        <a:pt x="0" y="0"/>
                        <a:pt x="3" y="4"/>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08" name="Freeform 107"/>
                <p:cNvSpPr>
                  <a:spLocks/>
                </p:cNvSpPr>
                <p:nvPr/>
              </p:nvSpPr>
              <p:spPr bwMode="auto">
                <a:xfrm>
                  <a:off x="3561" y="316"/>
                  <a:ext cx="335" cy="247"/>
                </a:xfrm>
                <a:custGeom>
                  <a:avLst/>
                  <a:gdLst>
                    <a:gd name="T0" fmla="*/ 25 w 189"/>
                    <a:gd name="T1" fmla="*/ 121 h 139"/>
                    <a:gd name="T2" fmla="*/ 29 w 189"/>
                    <a:gd name="T3" fmla="*/ 130 h 139"/>
                    <a:gd name="T4" fmla="*/ 40 w 189"/>
                    <a:gd name="T5" fmla="*/ 134 h 139"/>
                    <a:gd name="T6" fmla="*/ 68 w 189"/>
                    <a:gd name="T7" fmla="*/ 136 h 139"/>
                    <a:gd name="T8" fmla="*/ 66 w 189"/>
                    <a:gd name="T9" fmla="*/ 134 h 139"/>
                    <a:gd name="T10" fmla="*/ 93 w 189"/>
                    <a:gd name="T11" fmla="*/ 58 h 139"/>
                    <a:gd name="T12" fmla="*/ 134 w 189"/>
                    <a:gd name="T13" fmla="*/ 39 h 139"/>
                    <a:gd name="T14" fmla="*/ 179 w 189"/>
                    <a:gd name="T15" fmla="*/ 21 h 139"/>
                    <a:gd name="T16" fmla="*/ 140 w 189"/>
                    <a:gd name="T17" fmla="*/ 19 h 139"/>
                    <a:gd name="T18" fmla="*/ 94 w 189"/>
                    <a:gd name="T19" fmla="*/ 28 h 139"/>
                    <a:gd name="T20" fmla="*/ 70 w 189"/>
                    <a:gd name="T21" fmla="*/ 42 h 139"/>
                    <a:gd name="T22" fmla="*/ 49 w 189"/>
                    <a:gd name="T23" fmla="*/ 47 h 139"/>
                    <a:gd name="T24" fmla="*/ 35 w 189"/>
                    <a:gd name="T25" fmla="*/ 85 h 139"/>
                    <a:gd name="T26" fmla="*/ 15 w 189"/>
                    <a:gd name="T27" fmla="*/ 103 h 139"/>
                    <a:gd name="T28" fmla="*/ 25 w 189"/>
                    <a:gd name="T29" fmla="*/ 12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9" h="139">
                      <a:moveTo>
                        <a:pt x="25" y="121"/>
                      </a:moveTo>
                      <a:cubicBezTo>
                        <a:pt x="27" y="123"/>
                        <a:pt x="29" y="126"/>
                        <a:pt x="29" y="130"/>
                      </a:cubicBezTo>
                      <a:cubicBezTo>
                        <a:pt x="30" y="137"/>
                        <a:pt x="35" y="130"/>
                        <a:pt x="40" y="134"/>
                      </a:cubicBezTo>
                      <a:cubicBezTo>
                        <a:pt x="44" y="139"/>
                        <a:pt x="61" y="136"/>
                        <a:pt x="68" y="136"/>
                      </a:cubicBezTo>
                      <a:cubicBezTo>
                        <a:pt x="67" y="135"/>
                        <a:pt x="66" y="134"/>
                        <a:pt x="66" y="134"/>
                      </a:cubicBezTo>
                      <a:cubicBezTo>
                        <a:pt x="27" y="105"/>
                        <a:pt x="65" y="78"/>
                        <a:pt x="93" y="58"/>
                      </a:cubicBezTo>
                      <a:cubicBezTo>
                        <a:pt x="107" y="49"/>
                        <a:pt x="117" y="43"/>
                        <a:pt x="134" y="39"/>
                      </a:cubicBezTo>
                      <a:cubicBezTo>
                        <a:pt x="145" y="37"/>
                        <a:pt x="173" y="32"/>
                        <a:pt x="179" y="21"/>
                      </a:cubicBezTo>
                      <a:cubicBezTo>
                        <a:pt x="189" y="0"/>
                        <a:pt x="145" y="17"/>
                        <a:pt x="140" y="19"/>
                      </a:cubicBezTo>
                      <a:cubicBezTo>
                        <a:pt x="122" y="27"/>
                        <a:pt x="111" y="24"/>
                        <a:pt x="94" y="28"/>
                      </a:cubicBezTo>
                      <a:cubicBezTo>
                        <a:pt x="84" y="31"/>
                        <a:pt x="79" y="38"/>
                        <a:pt x="70" y="42"/>
                      </a:cubicBezTo>
                      <a:cubicBezTo>
                        <a:pt x="66" y="44"/>
                        <a:pt x="52" y="45"/>
                        <a:pt x="49" y="47"/>
                      </a:cubicBezTo>
                      <a:cubicBezTo>
                        <a:pt x="44" y="52"/>
                        <a:pt x="30" y="80"/>
                        <a:pt x="35" y="85"/>
                      </a:cubicBezTo>
                      <a:cubicBezTo>
                        <a:pt x="21" y="87"/>
                        <a:pt x="22" y="96"/>
                        <a:pt x="15" y="103"/>
                      </a:cubicBezTo>
                      <a:cubicBezTo>
                        <a:pt x="0" y="120"/>
                        <a:pt x="17" y="115"/>
                        <a:pt x="25" y="121"/>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09" name="Freeform 108"/>
                <p:cNvSpPr>
                  <a:spLocks noEditPoints="1"/>
                </p:cNvSpPr>
                <p:nvPr/>
              </p:nvSpPr>
              <p:spPr bwMode="auto">
                <a:xfrm>
                  <a:off x="2382" y="306"/>
                  <a:ext cx="3611" cy="2401"/>
                </a:xfrm>
                <a:custGeom>
                  <a:avLst/>
                  <a:gdLst>
                    <a:gd name="T0" fmla="*/ 1825 w 2037"/>
                    <a:gd name="T1" fmla="*/ 156 h 1353"/>
                    <a:gd name="T2" fmla="*/ 1655 w 2037"/>
                    <a:gd name="T3" fmla="*/ 121 h 1353"/>
                    <a:gd name="T4" fmla="*/ 1569 w 2037"/>
                    <a:gd name="T5" fmla="*/ 96 h 1353"/>
                    <a:gd name="T6" fmla="*/ 1316 w 2037"/>
                    <a:gd name="T7" fmla="*/ 89 h 1353"/>
                    <a:gd name="T8" fmla="*/ 1188 w 2037"/>
                    <a:gd name="T9" fmla="*/ 5 h 1353"/>
                    <a:gd name="T10" fmla="*/ 964 w 2037"/>
                    <a:gd name="T11" fmla="*/ 109 h 1353"/>
                    <a:gd name="T12" fmla="*/ 881 w 2037"/>
                    <a:gd name="T13" fmla="*/ 134 h 1353"/>
                    <a:gd name="T14" fmla="*/ 844 w 2037"/>
                    <a:gd name="T15" fmla="*/ 175 h 1353"/>
                    <a:gd name="T16" fmla="*/ 677 w 2037"/>
                    <a:gd name="T17" fmla="*/ 176 h 1353"/>
                    <a:gd name="T18" fmla="*/ 531 w 2037"/>
                    <a:gd name="T19" fmla="*/ 249 h 1353"/>
                    <a:gd name="T20" fmla="*/ 489 w 2037"/>
                    <a:gd name="T21" fmla="*/ 157 h 1353"/>
                    <a:gd name="T22" fmla="*/ 386 w 2037"/>
                    <a:gd name="T23" fmla="*/ 140 h 1353"/>
                    <a:gd name="T24" fmla="*/ 344 w 2037"/>
                    <a:gd name="T25" fmla="*/ 164 h 1353"/>
                    <a:gd name="T26" fmla="*/ 221 w 2037"/>
                    <a:gd name="T27" fmla="*/ 321 h 1353"/>
                    <a:gd name="T28" fmla="*/ 350 w 2037"/>
                    <a:gd name="T29" fmla="*/ 319 h 1353"/>
                    <a:gd name="T30" fmla="*/ 456 w 2037"/>
                    <a:gd name="T31" fmla="*/ 312 h 1353"/>
                    <a:gd name="T32" fmla="*/ 384 w 2037"/>
                    <a:gd name="T33" fmla="*/ 345 h 1353"/>
                    <a:gd name="T34" fmla="*/ 293 w 2037"/>
                    <a:gd name="T35" fmla="*/ 380 h 1353"/>
                    <a:gd name="T36" fmla="*/ 249 w 2037"/>
                    <a:gd name="T37" fmla="*/ 371 h 1353"/>
                    <a:gd name="T38" fmla="*/ 159 w 2037"/>
                    <a:gd name="T39" fmla="*/ 464 h 1353"/>
                    <a:gd name="T40" fmla="*/ 105 w 2037"/>
                    <a:gd name="T41" fmla="*/ 534 h 1353"/>
                    <a:gd name="T42" fmla="*/ 181 w 2037"/>
                    <a:gd name="T43" fmla="*/ 562 h 1353"/>
                    <a:gd name="T44" fmla="*/ 315 w 2037"/>
                    <a:gd name="T45" fmla="*/ 568 h 1353"/>
                    <a:gd name="T46" fmla="*/ 312 w 2037"/>
                    <a:gd name="T47" fmla="*/ 550 h 1353"/>
                    <a:gd name="T48" fmla="*/ 397 w 2037"/>
                    <a:gd name="T49" fmla="*/ 608 h 1353"/>
                    <a:gd name="T50" fmla="*/ 403 w 2037"/>
                    <a:gd name="T51" fmla="*/ 575 h 1353"/>
                    <a:gd name="T52" fmla="*/ 522 w 2037"/>
                    <a:gd name="T53" fmla="*/ 508 h 1353"/>
                    <a:gd name="T54" fmla="*/ 579 w 2037"/>
                    <a:gd name="T55" fmla="*/ 556 h 1353"/>
                    <a:gd name="T56" fmla="*/ 479 w 2037"/>
                    <a:gd name="T57" fmla="*/ 613 h 1353"/>
                    <a:gd name="T58" fmla="*/ 437 w 2037"/>
                    <a:gd name="T59" fmla="*/ 673 h 1353"/>
                    <a:gd name="T60" fmla="*/ 296 w 2037"/>
                    <a:gd name="T61" fmla="*/ 649 h 1353"/>
                    <a:gd name="T62" fmla="*/ 109 w 2037"/>
                    <a:gd name="T63" fmla="*/ 628 h 1353"/>
                    <a:gd name="T64" fmla="*/ 18 w 2037"/>
                    <a:gd name="T65" fmla="*/ 747 h 1353"/>
                    <a:gd name="T66" fmla="*/ 54 w 2037"/>
                    <a:gd name="T67" fmla="*/ 925 h 1353"/>
                    <a:gd name="T68" fmla="*/ 258 w 2037"/>
                    <a:gd name="T69" fmla="*/ 947 h 1353"/>
                    <a:gd name="T70" fmla="*/ 289 w 2037"/>
                    <a:gd name="T71" fmla="*/ 1135 h 1353"/>
                    <a:gd name="T72" fmla="*/ 370 w 2037"/>
                    <a:gd name="T73" fmla="*/ 1350 h 1353"/>
                    <a:gd name="T74" fmla="*/ 515 w 2037"/>
                    <a:gd name="T75" fmla="*/ 1239 h 1353"/>
                    <a:gd name="T76" fmla="*/ 551 w 2037"/>
                    <a:gd name="T77" fmla="*/ 1041 h 1353"/>
                    <a:gd name="T78" fmla="*/ 652 w 2037"/>
                    <a:gd name="T79" fmla="*/ 879 h 1353"/>
                    <a:gd name="T80" fmla="*/ 483 w 2037"/>
                    <a:gd name="T81" fmla="*/ 685 h 1353"/>
                    <a:gd name="T82" fmla="*/ 612 w 2037"/>
                    <a:gd name="T83" fmla="*/ 866 h 1353"/>
                    <a:gd name="T84" fmla="*/ 743 w 2037"/>
                    <a:gd name="T85" fmla="*/ 749 h 1353"/>
                    <a:gd name="T86" fmla="*/ 777 w 2037"/>
                    <a:gd name="T87" fmla="*/ 739 h 1353"/>
                    <a:gd name="T88" fmla="*/ 894 w 2037"/>
                    <a:gd name="T89" fmla="*/ 836 h 1353"/>
                    <a:gd name="T90" fmla="*/ 1017 w 2037"/>
                    <a:gd name="T91" fmla="*/ 776 h 1353"/>
                    <a:gd name="T92" fmla="*/ 1151 w 2037"/>
                    <a:gd name="T93" fmla="*/ 852 h 1353"/>
                    <a:gd name="T94" fmla="*/ 1241 w 2037"/>
                    <a:gd name="T95" fmla="*/ 872 h 1353"/>
                    <a:gd name="T96" fmla="*/ 1339 w 2037"/>
                    <a:gd name="T97" fmla="*/ 738 h 1353"/>
                    <a:gd name="T98" fmla="*/ 1341 w 2037"/>
                    <a:gd name="T99" fmla="*/ 628 h 1353"/>
                    <a:gd name="T100" fmla="*/ 1415 w 2037"/>
                    <a:gd name="T101" fmla="*/ 602 h 1353"/>
                    <a:gd name="T102" fmla="*/ 1517 w 2037"/>
                    <a:gd name="T103" fmla="*/ 510 h 1353"/>
                    <a:gd name="T104" fmla="*/ 1528 w 2037"/>
                    <a:gd name="T105" fmla="*/ 359 h 1353"/>
                    <a:gd name="T106" fmla="*/ 1708 w 2037"/>
                    <a:gd name="T107" fmla="*/ 289 h 1353"/>
                    <a:gd name="T108" fmla="*/ 1714 w 2037"/>
                    <a:gd name="T109" fmla="*/ 433 h 1353"/>
                    <a:gd name="T110" fmla="*/ 1813 w 2037"/>
                    <a:gd name="T111" fmla="*/ 309 h 1353"/>
                    <a:gd name="T112" fmla="*/ 1939 w 2037"/>
                    <a:gd name="T113" fmla="*/ 229 h 1353"/>
                    <a:gd name="T114" fmla="*/ 683 w 2037"/>
                    <a:gd name="T115" fmla="*/ 573 h 1353"/>
                    <a:gd name="T116" fmla="*/ 700 w 2037"/>
                    <a:gd name="T117" fmla="*/ 506 h 1353"/>
                    <a:gd name="T118" fmla="*/ 776 w 2037"/>
                    <a:gd name="T119" fmla="*/ 627 h 1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37" h="1353">
                      <a:moveTo>
                        <a:pt x="1961" y="184"/>
                      </a:moveTo>
                      <a:cubicBezTo>
                        <a:pt x="1958" y="168"/>
                        <a:pt x="1948" y="174"/>
                        <a:pt x="1937" y="169"/>
                      </a:cubicBezTo>
                      <a:cubicBezTo>
                        <a:pt x="1933" y="167"/>
                        <a:pt x="1925" y="158"/>
                        <a:pt x="1922" y="157"/>
                      </a:cubicBezTo>
                      <a:cubicBezTo>
                        <a:pt x="1917" y="156"/>
                        <a:pt x="1913" y="161"/>
                        <a:pt x="1907" y="159"/>
                      </a:cubicBezTo>
                      <a:cubicBezTo>
                        <a:pt x="1886" y="152"/>
                        <a:pt x="1868" y="142"/>
                        <a:pt x="1843" y="154"/>
                      </a:cubicBezTo>
                      <a:cubicBezTo>
                        <a:pt x="1857" y="168"/>
                        <a:pt x="1840" y="168"/>
                        <a:pt x="1832" y="166"/>
                      </a:cubicBezTo>
                      <a:cubicBezTo>
                        <a:pt x="1826" y="165"/>
                        <a:pt x="1836" y="155"/>
                        <a:pt x="1825" y="156"/>
                      </a:cubicBezTo>
                      <a:cubicBezTo>
                        <a:pt x="1818" y="157"/>
                        <a:pt x="1813" y="154"/>
                        <a:pt x="1807" y="152"/>
                      </a:cubicBezTo>
                      <a:cubicBezTo>
                        <a:pt x="1799" y="151"/>
                        <a:pt x="1799" y="157"/>
                        <a:pt x="1793" y="157"/>
                      </a:cubicBezTo>
                      <a:cubicBezTo>
                        <a:pt x="1786" y="157"/>
                        <a:pt x="1780" y="153"/>
                        <a:pt x="1775" y="153"/>
                      </a:cubicBezTo>
                      <a:cubicBezTo>
                        <a:pt x="1763" y="153"/>
                        <a:pt x="1752" y="152"/>
                        <a:pt x="1741" y="153"/>
                      </a:cubicBezTo>
                      <a:cubicBezTo>
                        <a:pt x="1742" y="129"/>
                        <a:pt x="1716" y="126"/>
                        <a:pt x="1696" y="129"/>
                      </a:cubicBezTo>
                      <a:cubicBezTo>
                        <a:pt x="1687" y="130"/>
                        <a:pt x="1673" y="133"/>
                        <a:pt x="1665" y="131"/>
                      </a:cubicBezTo>
                      <a:cubicBezTo>
                        <a:pt x="1657" y="128"/>
                        <a:pt x="1660" y="125"/>
                        <a:pt x="1655" y="121"/>
                      </a:cubicBezTo>
                      <a:cubicBezTo>
                        <a:pt x="1654" y="118"/>
                        <a:pt x="1653" y="115"/>
                        <a:pt x="1653" y="112"/>
                      </a:cubicBezTo>
                      <a:cubicBezTo>
                        <a:pt x="1650" y="112"/>
                        <a:pt x="1647" y="112"/>
                        <a:pt x="1644" y="112"/>
                      </a:cubicBezTo>
                      <a:cubicBezTo>
                        <a:pt x="1638" y="108"/>
                        <a:pt x="1624" y="103"/>
                        <a:pt x="1618" y="102"/>
                      </a:cubicBezTo>
                      <a:cubicBezTo>
                        <a:pt x="1611" y="100"/>
                        <a:pt x="1590" y="102"/>
                        <a:pt x="1588" y="100"/>
                      </a:cubicBezTo>
                      <a:cubicBezTo>
                        <a:pt x="1585" y="97"/>
                        <a:pt x="1581" y="96"/>
                        <a:pt x="1578" y="95"/>
                      </a:cubicBezTo>
                      <a:cubicBezTo>
                        <a:pt x="1574" y="80"/>
                        <a:pt x="1555" y="81"/>
                        <a:pt x="1546" y="93"/>
                      </a:cubicBezTo>
                      <a:cubicBezTo>
                        <a:pt x="1553" y="92"/>
                        <a:pt x="1561" y="95"/>
                        <a:pt x="1569" y="96"/>
                      </a:cubicBezTo>
                      <a:cubicBezTo>
                        <a:pt x="1558" y="100"/>
                        <a:pt x="1549" y="113"/>
                        <a:pt x="1543" y="121"/>
                      </a:cubicBezTo>
                      <a:cubicBezTo>
                        <a:pt x="1539" y="126"/>
                        <a:pt x="1493" y="129"/>
                        <a:pt x="1486" y="128"/>
                      </a:cubicBezTo>
                      <a:cubicBezTo>
                        <a:pt x="1475" y="125"/>
                        <a:pt x="1477" y="117"/>
                        <a:pt x="1464" y="119"/>
                      </a:cubicBezTo>
                      <a:cubicBezTo>
                        <a:pt x="1458" y="120"/>
                        <a:pt x="1453" y="136"/>
                        <a:pt x="1443" y="133"/>
                      </a:cubicBezTo>
                      <a:cubicBezTo>
                        <a:pt x="1420" y="125"/>
                        <a:pt x="1449" y="92"/>
                        <a:pt x="1431" y="88"/>
                      </a:cubicBezTo>
                      <a:cubicBezTo>
                        <a:pt x="1417" y="84"/>
                        <a:pt x="1375" y="66"/>
                        <a:pt x="1379" y="96"/>
                      </a:cubicBezTo>
                      <a:cubicBezTo>
                        <a:pt x="1360" y="80"/>
                        <a:pt x="1334" y="103"/>
                        <a:pt x="1316" y="89"/>
                      </a:cubicBezTo>
                      <a:cubicBezTo>
                        <a:pt x="1302" y="79"/>
                        <a:pt x="1263" y="87"/>
                        <a:pt x="1260" y="68"/>
                      </a:cubicBezTo>
                      <a:cubicBezTo>
                        <a:pt x="1251" y="81"/>
                        <a:pt x="1238" y="84"/>
                        <a:pt x="1226" y="93"/>
                      </a:cubicBezTo>
                      <a:cubicBezTo>
                        <a:pt x="1221" y="68"/>
                        <a:pt x="1270" y="68"/>
                        <a:pt x="1281" y="50"/>
                      </a:cubicBezTo>
                      <a:cubicBezTo>
                        <a:pt x="1290" y="35"/>
                        <a:pt x="1282" y="32"/>
                        <a:pt x="1271" y="26"/>
                      </a:cubicBezTo>
                      <a:cubicBezTo>
                        <a:pt x="1260" y="21"/>
                        <a:pt x="1243" y="15"/>
                        <a:pt x="1231" y="21"/>
                      </a:cubicBezTo>
                      <a:cubicBezTo>
                        <a:pt x="1218" y="28"/>
                        <a:pt x="1213" y="6"/>
                        <a:pt x="1204" y="6"/>
                      </a:cubicBezTo>
                      <a:cubicBezTo>
                        <a:pt x="1197" y="7"/>
                        <a:pt x="1195" y="0"/>
                        <a:pt x="1188" y="5"/>
                      </a:cubicBezTo>
                      <a:cubicBezTo>
                        <a:pt x="1183" y="9"/>
                        <a:pt x="1179" y="10"/>
                        <a:pt x="1173" y="11"/>
                      </a:cubicBezTo>
                      <a:cubicBezTo>
                        <a:pt x="1168" y="11"/>
                        <a:pt x="1113" y="59"/>
                        <a:pt x="1114" y="29"/>
                      </a:cubicBezTo>
                      <a:cubicBezTo>
                        <a:pt x="1102" y="40"/>
                        <a:pt x="1081" y="36"/>
                        <a:pt x="1065" y="40"/>
                      </a:cubicBezTo>
                      <a:cubicBezTo>
                        <a:pt x="1057" y="43"/>
                        <a:pt x="1051" y="48"/>
                        <a:pt x="1044" y="49"/>
                      </a:cubicBezTo>
                      <a:cubicBezTo>
                        <a:pt x="1028" y="52"/>
                        <a:pt x="1033" y="54"/>
                        <a:pt x="1024" y="65"/>
                      </a:cubicBezTo>
                      <a:cubicBezTo>
                        <a:pt x="1008" y="83"/>
                        <a:pt x="1002" y="71"/>
                        <a:pt x="982" y="76"/>
                      </a:cubicBezTo>
                      <a:cubicBezTo>
                        <a:pt x="968" y="79"/>
                        <a:pt x="950" y="94"/>
                        <a:pt x="964" y="109"/>
                      </a:cubicBezTo>
                      <a:cubicBezTo>
                        <a:pt x="945" y="121"/>
                        <a:pt x="931" y="93"/>
                        <a:pt x="914" y="122"/>
                      </a:cubicBezTo>
                      <a:cubicBezTo>
                        <a:pt x="912" y="114"/>
                        <a:pt x="910" y="107"/>
                        <a:pt x="906" y="100"/>
                      </a:cubicBezTo>
                      <a:cubicBezTo>
                        <a:pt x="904" y="111"/>
                        <a:pt x="892" y="114"/>
                        <a:pt x="882" y="117"/>
                      </a:cubicBezTo>
                      <a:cubicBezTo>
                        <a:pt x="901" y="126"/>
                        <a:pt x="891" y="133"/>
                        <a:pt x="892" y="149"/>
                      </a:cubicBezTo>
                      <a:cubicBezTo>
                        <a:pt x="893" y="156"/>
                        <a:pt x="906" y="191"/>
                        <a:pt x="886" y="177"/>
                      </a:cubicBezTo>
                      <a:cubicBezTo>
                        <a:pt x="889" y="180"/>
                        <a:pt x="880" y="156"/>
                        <a:pt x="880" y="158"/>
                      </a:cubicBezTo>
                      <a:cubicBezTo>
                        <a:pt x="879" y="149"/>
                        <a:pt x="881" y="142"/>
                        <a:pt x="881" y="134"/>
                      </a:cubicBezTo>
                      <a:cubicBezTo>
                        <a:pt x="880" y="125"/>
                        <a:pt x="872" y="124"/>
                        <a:pt x="875" y="115"/>
                      </a:cubicBezTo>
                      <a:cubicBezTo>
                        <a:pt x="878" y="107"/>
                        <a:pt x="881" y="104"/>
                        <a:pt x="876" y="96"/>
                      </a:cubicBezTo>
                      <a:cubicBezTo>
                        <a:pt x="874" y="98"/>
                        <a:pt x="871" y="99"/>
                        <a:pt x="869" y="100"/>
                      </a:cubicBezTo>
                      <a:cubicBezTo>
                        <a:pt x="866" y="98"/>
                        <a:pt x="863" y="95"/>
                        <a:pt x="860" y="93"/>
                      </a:cubicBezTo>
                      <a:cubicBezTo>
                        <a:pt x="857" y="96"/>
                        <a:pt x="856" y="99"/>
                        <a:pt x="855" y="102"/>
                      </a:cubicBezTo>
                      <a:cubicBezTo>
                        <a:pt x="844" y="104"/>
                        <a:pt x="834" y="105"/>
                        <a:pt x="828" y="119"/>
                      </a:cubicBezTo>
                      <a:cubicBezTo>
                        <a:pt x="815" y="150"/>
                        <a:pt x="835" y="148"/>
                        <a:pt x="844" y="175"/>
                      </a:cubicBezTo>
                      <a:cubicBezTo>
                        <a:pt x="822" y="180"/>
                        <a:pt x="761" y="128"/>
                        <a:pt x="763" y="174"/>
                      </a:cubicBezTo>
                      <a:cubicBezTo>
                        <a:pt x="763" y="187"/>
                        <a:pt x="744" y="171"/>
                        <a:pt x="744" y="171"/>
                      </a:cubicBezTo>
                      <a:cubicBezTo>
                        <a:pt x="736" y="172"/>
                        <a:pt x="727" y="179"/>
                        <a:pt x="722" y="179"/>
                      </a:cubicBezTo>
                      <a:cubicBezTo>
                        <a:pt x="716" y="177"/>
                        <a:pt x="715" y="176"/>
                        <a:pt x="709" y="180"/>
                      </a:cubicBezTo>
                      <a:cubicBezTo>
                        <a:pt x="699" y="186"/>
                        <a:pt x="706" y="176"/>
                        <a:pt x="697" y="175"/>
                      </a:cubicBezTo>
                      <a:cubicBezTo>
                        <a:pt x="692" y="175"/>
                        <a:pt x="692" y="166"/>
                        <a:pt x="686" y="171"/>
                      </a:cubicBezTo>
                      <a:cubicBezTo>
                        <a:pt x="682" y="174"/>
                        <a:pt x="681" y="177"/>
                        <a:pt x="677" y="176"/>
                      </a:cubicBezTo>
                      <a:cubicBezTo>
                        <a:pt x="663" y="173"/>
                        <a:pt x="665" y="182"/>
                        <a:pt x="655" y="188"/>
                      </a:cubicBezTo>
                      <a:cubicBezTo>
                        <a:pt x="657" y="187"/>
                        <a:pt x="627" y="203"/>
                        <a:pt x="632" y="203"/>
                      </a:cubicBezTo>
                      <a:cubicBezTo>
                        <a:pt x="606" y="204"/>
                        <a:pt x="624" y="165"/>
                        <a:pt x="600" y="180"/>
                      </a:cubicBezTo>
                      <a:cubicBezTo>
                        <a:pt x="598" y="182"/>
                        <a:pt x="597" y="201"/>
                        <a:pt x="599" y="205"/>
                      </a:cubicBezTo>
                      <a:cubicBezTo>
                        <a:pt x="605" y="215"/>
                        <a:pt x="586" y="217"/>
                        <a:pt x="580" y="216"/>
                      </a:cubicBezTo>
                      <a:cubicBezTo>
                        <a:pt x="561" y="211"/>
                        <a:pt x="559" y="253"/>
                        <a:pt x="531" y="235"/>
                      </a:cubicBezTo>
                      <a:cubicBezTo>
                        <a:pt x="532" y="239"/>
                        <a:pt x="530" y="244"/>
                        <a:pt x="531" y="249"/>
                      </a:cubicBezTo>
                      <a:cubicBezTo>
                        <a:pt x="507" y="243"/>
                        <a:pt x="520" y="221"/>
                        <a:pt x="503" y="212"/>
                      </a:cubicBezTo>
                      <a:cubicBezTo>
                        <a:pt x="517" y="217"/>
                        <a:pt x="548" y="225"/>
                        <a:pt x="560" y="217"/>
                      </a:cubicBezTo>
                      <a:cubicBezTo>
                        <a:pt x="568" y="211"/>
                        <a:pt x="573" y="204"/>
                        <a:pt x="566" y="196"/>
                      </a:cubicBezTo>
                      <a:cubicBezTo>
                        <a:pt x="563" y="192"/>
                        <a:pt x="560" y="192"/>
                        <a:pt x="556" y="189"/>
                      </a:cubicBezTo>
                      <a:cubicBezTo>
                        <a:pt x="554" y="186"/>
                        <a:pt x="553" y="183"/>
                        <a:pt x="551" y="179"/>
                      </a:cubicBezTo>
                      <a:cubicBezTo>
                        <a:pt x="548" y="181"/>
                        <a:pt x="544" y="182"/>
                        <a:pt x="541" y="183"/>
                      </a:cubicBezTo>
                      <a:cubicBezTo>
                        <a:pt x="525" y="175"/>
                        <a:pt x="505" y="166"/>
                        <a:pt x="489" y="157"/>
                      </a:cubicBezTo>
                      <a:cubicBezTo>
                        <a:pt x="479" y="150"/>
                        <a:pt x="434" y="167"/>
                        <a:pt x="462" y="141"/>
                      </a:cubicBezTo>
                      <a:cubicBezTo>
                        <a:pt x="448" y="142"/>
                        <a:pt x="437" y="126"/>
                        <a:pt x="430" y="145"/>
                      </a:cubicBezTo>
                      <a:cubicBezTo>
                        <a:pt x="430" y="141"/>
                        <a:pt x="429" y="137"/>
                        <a:pt x="429" y="133"/>
                      </a:cubicBezTo>
                      <a:cubicBezTo>
                        <a:pt x="425" y="138"/>
                        <a:pt x="420" y="141"/>
                        <a:pt x="416" y="146"/>
                      </a:cubicBezTo>
                      <a:cubicBezTo>
                        <a:pt x="418" y="143"/>
                        <a:pt x="420" y="139"/>
                        <a:pt x="423" y="136"/>
                      </a:cubicBezTo>
                      <a:cubicBezTo>
                        <a:pt x="415" y="135"/>
                        <a:pt x="410" y="137"/>
                        <a:pt x="404" y="142"/>
                      </a:cubicBezTo>
                      <a:cubicBezTo>
                        <a:pt x="402" y="143"/>
                        <a:pt x="392" y="139"/>
                        <a:pt x="386" y="140"/>
                      </a:cubicBezTo>
                      <a:cubicBezTo>
                        <a:pt x="388" y="141"/>
                        <a:pt x="389" y="142"/>
                        <a:pt x="391" y="144"/>
                      </a:cubicBezTo>
                      <a:cubicBezTo>
                        <a:pt x="384" y="147"/>
                        <a:pt x="383" y="148"/>
                        <a:pt x="377" y="153"/>
                      </a:cubicBezTo>
                      <a:cubicBezTo>
                        <a:pt x="377" y="151"/>
                        <a:pt x="377" y="149"/>
                        <a:pt x="377" y="147"/>
                      </a:cubicBezTo>
                      <a:cubicBezTo>
                        <a:pt x="369" y="152"/>
                        <a:pt x="369" y="148"/>
                        <a:pt x="365" y="156"/>
                      </a:cubicBezTo>
                      <a:cubicBezTo>
                        <a:pt x="365" y="154"/>
                        <a:pt x="365" y="153"/>
                        <a:pt x="365" y="152"/>
                      </a:cubicBezTo>
                      <a:cubicBezTo>
                        <a:pt x="352" y="158"/>
                        <a:pt x="344" y="156"/>
                        <a:pt x="335" y="167"/>
                      </a:cubicBezTo>
                      <a:cubicBezTo>
                        <a:pt x="338" y="166"/>
                        <a:pt x="341" y="165"/>
                        <a:pt x="344" y="164"/>
                      </a:cubicBezTo>
                      <a:cubicBezTo>
                        <a:pt x="341" y="171"/>
                        <a:pt x="335" y="175"/>
                        <a:pt x="329" y="175"/>
                      </a:cubicBezTo>
                      <a:cubicBezTo>
                        <a:pt x="325" y="182"/>
                        <a:pt x="323" y="190"/>
                        <a:pt x="317" y="195"/>
                      </a:cubicBezTo>
                      <a:cubicBezTo>
                        <a:pt x="309" y="201"/>
                        <a:pt x="295" y="204"/>
                        <a:pt x="295" y="215"/>
                      </a:cubicBezTo>
                      <a:cubicBezTo>
                        <a:pt x="295" y="233"/>
                        <a:pt x="268" y="247"/>
                        <a:pt x="255" y="256"/>
                      </a:cubicBezTo>
                      <a:cubicBezTo>
                        <a:pt x="257" y="257"/>
                        <a:pt x="260" y="257"/>
                        <a:pt x="263" y="258"/>
                      </a:cubicBezTo>
                      <a:cubicBezTo>
                        <a:pt x="245" y="260"/>
                        <a:pt x="196" y="302"/>
                        <a:pt x="230" y="312"/>
                      </a:cubicBezTo>
                      <a:cubicBezTo>
                        <a:pt x="227" y="314"/>
                        <a:pt x="224" y="319"/>
                        <a:pt x="221" y="321"/>
                      </a:cubicBezTo>
                      <a:cubicBezTo>
                        <a:pt x="234" y="319"/>
                        <a:pt x="233" y="325"/>
                        <a:pt x="221" y="330"/>
                      </a:cubicBezTo>
                      <a:cubicBezTo>
                        <a:pt x="235" y="342"/>
                        <a:pt x="264" y="337"/>
                        <a:pt x="271" y="319"/>
                      </a:cubicBezTo>
                      <a:cubicBezTo>
                        <a:pt x="274" y="322"/>
                        <a:pt x="276" y="326"/>
                        <a:pt x="279" y="329"/>
                      </a:cubicBezTo>
                      <a:cubicBezTo>
                        <a:pt x="277" y="328"/>
                        <a:pt x="287" y="346"/>
                        <a:pt x="287" y="346"/>
                      </a:cubicBezTo>
                      <a:cubicBezTo>
                        <a:pt x="289" y="361"/>
                        <a:pt x="290" y="368"/>
                        <a:pt x="299" y="383"/>
                      </a:cubicBezTo>
                      <a:cubicBezTo>
                        <a:pt x="319" y="372"/>
                        <a:pt x="329" y="363"/>
                        <a:pt x="330" y="343"/>
                      </a:cubicBezTo>
                      <a:cubicBezTo>
                        <a:pt x="331" y="329"/>
                        <a:pt x="346" y="331"/>
                        <a:pt x="350" y="319"/>
                      </a:cubicBezTo>
                      <a:cubicBezTo>
                        <a:pt x="354" y="306"/>
                        <a:pt x="339" y="305"/>
                        <a:pt x="338" y="294"/>
                      </a:cubicBezTo>
                      <a:cubicBezTo>
                        <a:pt x="336" y="268"/>
                        <a:pt x="358" y="263"/>
                        <a:pt x="375" y="248"/>
                      </a:cubicBezTo>
                      <a:cubicBezTo>
                        <a:pt x="385" y="240"/>
                        <a:pt x="373" y="234"/>
                        <a:pt x="390" y="226"/>
                      </a:cubicBezTo>
                      <a:cubicBezTo>
                        <a:pt x="405" y="220"/>
                        <a:pt x="409" y="221"/>
                        <a:pt x="421" y="233"/>
                      </a:cubicBezTo>
                      <a:cubicBezTo>
                        <a:pt x="407" y="238"/>
                        <a:pt x="353" y="277"/>
                        <a:pt x="381" y="288"/>
                      </a:cubicBezTo>
                      <a:cubicBezTo>
                        <a:pt x="358" y="300"/>
                        <a:pt x="398" y="313"/>
                        <a:pt x="407" y="312"/>
                      </a:cubicBezTo>
                      <a:cubicBezTo>
                        <a:pt x="430" y="310"/>
                        <a:pt x="438" y="293"/>
                        <a:pt x="456" y="312"/>
                      </a:cubicBezTo>
                      <a:cubicBezTo>
                        <a:pt x="438" y="329"/>
                        <a:pt x="410" y="306"/>
                        <a:pt x="397" y="330"/>
                      </a:cubicBezTo>
                      <a:cubicBezTo>
                        <a:pt x="415" y="337"/>
                        <a:pt x="400" y="359"/>
                        <a:pt x="390" y="344"/>
                      </a:cubicBezTo>
                      <a:cubicBezTo>
                        <a:pt x="390" y="342"/>
                        <a:pt x="391" y="341"/>
                        <a:pt x="392" y="340"/>
                      </a:cubicBezTo>
                      <a:cubicBezTo>
                        <a:pt x="392" y="336"/>
                        <a:pt x="397" y="335"/>
                        <a:pt x="391" y="332"/>
                      </a:cubicBezTo>
                      <a:cubicBezTo>
                        <a:pt x="388" y="337"/>
                        <a:pt x="390" y="335"/>
                        <a:pt x="390" y="340"/>
                      </a:cubicBezTo>
                      <a:cubicBezTo>
                        <a:pt x="387" y="341"/>
                        <a:pt x="385" y="342"/>
                        <a:pt x="382" y="342"/>
                      </a:cubicBezTo>
                      <a:cubicBezTo>
                        <a:pt x="383" y="343"/>
                        <a:pt x="384" y="344"/>
                        <a:pt x="384" y="345"/>
                      </a:cubicBezTo>
                      <a:cubicBezTo>
                        <a:pt x="375" y="357"/>
                        <a:pt x="363" y="389"/>
                        <a:pt x="365" y="393"/>
                      </a:cubicBezTo>
                      <a:cubicBezTo>
                        <a:pt x="361" y="393"/>
                        <a:pt x="354" y="394"/>
                        <a:pt x="350" y="393"/>
                      </a:cubicBezTo>
                      <a:cubicBezTo>
                        <a:pt x="351" y="390"/>
                        <a:pt x="353" y="388"/>
                        <a:pt x="354" y="386"/>
                      </a:cubicBezTo>
                      <a:cubicBezTo>
                        <a:pt x="340" y="380"/>
                        <a:pt x="336" y="392"/>
                        <a:pt x="324" y="396"/>
                      </a:cubicBezTo>
                      <a:cubicBezTo>
                        <a:pt x="315" y="399"/>
                        <a:pt x="301" y="400"/>
                        <a:pt x="302" y="391"/>
                      </a:cubicBezTo>
                      <a:cubicBezTo>
                        <a:pt x="297" y="390"/>
                        <a:pt x="292" y="391"/>
                        <a:pt x="287" y="394"/>
                      </a:cubicBezTo>
                      <a:cubicBezTo>
                        <a:pt x="291" y="390"/>
                        <a:pt x="294" y="385"/>
                        <a:pt x="293" y="380"/>
                      </a:cubicBezTo>
                      <a:cubicBezTo>
                        <a:pt x="288" y="368"/>
                        <a:pt x="271" y="383"/>
                        <a:pt x="285" y="390"/>
                      </a:cubicBezTo>
                      <a:cubicBezTo>
                        <a:pt x="284" y="392"/>
                        <a:pt x="282" y="393"/>
                        <a:pt x="281" y="395"/>
                      </a:cubicBezTo>
                      <a:cubicBezTo>
                        <a:pt x="281" y="396"/>
                        <a:pt x="282" y="397"/>
                        <a:pt x="283" y="396"/>
                      </a:cubicBezTo>
                      <a:cubicBezTo>
                        <a:pt x="281" y="398"/>
                        <a:pt x="280" y="399"/>
                        <a:pt x="278" y="400"/>
                      </a:cubicBezTo>
                      <a:cubicBezTo>
                        <a:pt x="268" y="393"/>
                        <a:pt x="255" y="375"/>
                        <a:pt x="276" y="366"/>
                      </a:cubicBezTo>
                      <a:cubicBezTo>
                        <a:pt x="269" y="361"/>
                        <a:pt x="270" y="352"/>
                        <a:pt x="274" y="344"/>
                      </a:cubicBezTo>
                      <a:cubicBezTo>
                        <a:pt x="267" y="352"/>
                        <a:pt x="244" y="357"/>
                        <a:pt x="249" y="371"/>
                      </a:cubicBezTo>
                      <a:cubicBezTo>
                        <a:pt x="251" y="379"/>
                        <a:pt x="252" y="386"/>
                        <a:pt x="254" y="393"/>
                      </a:cubicBezTo>
                      <a:cubicBezTo>
                        <a:pt x="258" y="407"/>
                        <a:pt x="248" y="401"/>
                        <a:pt x="242" y="403"/>
                      </a:cubicBezTo>
                      <a:cubicBezTo>
                        <a:pt x="229" y="409"/>
                        <a:pt x="226" y="408"/>
                        <a:pt x="218" y="417"/>
                      </a:cubicBezTo>
                      <a:cubicBezTo>
                        <a:pt x="207" y="430"/>
                        <a:pt x="209" y="439"/>
                        <a:pt x="187" y="437"/>
                      </a:cubicBezTo>
                      <a:cubicBezTo>
                        <a:pt x="193" y="460"/>
                        <a:pt x="172" y="447"/>
                        <a:pt x="168" y="463"/>
                      </a:cubicBezTo>
                      <a:cubicBezTo>
                        <a:pt x="164" y="459"/>
                        <a:pt x="157" y="458"/>
                        <a:pt x="153" y="454"/>
                      </a:cubicBezTo>
                      <a:cubicBezTo>
                        <a:pt x="155" y="457"/>
                        <a:pt x="155" y="460"/>
                        <a:pt x="159" y="464"/>
                      </a:cubicBezTo>
                      <a:cubicBezTo>
                        <a:pt x="149" y="478"/>
                        <a:pt x="138" y="464"/>
                        <a:pt x="125" y="473"/>
                      </a:cubicBezTo>
                      <a:cubicBezTo>
                        <a:pt x="132" y="479"/>
                        <a:pt x="140" y="485"/>
                        <a:pt x="150" y="485"/>
                      </a:cubicBezTo>
                      <a:cubicBezTo>
                        <a:pt x="155" y="485"/>
                        <a:pt x="162" y="503"/>
                        <a:pt x="164" y="508"/>
                      </a:cubicBezTo>
                      <a:cubicBezTo>
                        <a:pt x="163" y="509"/>
                        <a:pt x="161" y="509"/>
                        <a:pt x="159" y="509"/>
                      </a:cubicBezTo>
                      <a:cubicBezTo>
                        <a:pt x="178" y="525"/>
                        <a:pt x="148" y="534"/>
                        <a:pt x="135" y="531"/>
                      </a:cubicBezTo>
                      <a:cubicBezTo>
                        <a:pt x="129" y="529"/>
                        <a:pt x="123" y="530"/>
                        <a:pt x="117" y="530"/>
                      </a:cubicBezTo>
                      <a:cubicBezTo>
                        <a:pt x="113" y="530"/>
                        <a:pt x="109" y="534"/>
                        <a:pt x="105" y="534"/>
                      </a:cubicBezTo>
                      <a:cubicBezTo>
                        <a:pt x="101" y="534"/>
                        <a:pt x="98" y="527"/>
                        <a:pt x="96" y="527"/>
                      </a:cubicBezTo>
                      <a:cubicBezTo>
                        <a:pt x="89" y="529"/>
                        <a:pt x="77" y="534"/>
                        <a:pt x="81" y="542"/>
                      </a:cubicBezTo>
                      <a:cubicBezTo>
                        <a:pt x="88" y="554"/>
                        <a:pt x="83" y="558"/>
                        <a:pt x="82" y="570"/>
                      </a:cubicBezTo>
                      <a:cubicBezTo>
                        <a:pt x="81" y="584"/>
                        <a:pt x="87" y="597"/>
                        <a:pt x="87" y="611"/>
                      </a:cubicBezTo>
                      <a:cubicBezTo>
                        <a:pt x="103" y="591"/>
                        <a:pt x="110" y="622"/>
                        <a:pt x="121" y="616"/>
                      </a:cubicBezTo>
                      <a:cubicBezTo>
                        <a:pt x="134" y="609"/>
                        <a:pt x="147" y="613"/>
                        <a:pt x="159" y="603"/>
                      </a:cubicBezTo>
                      <a:cubicBezTo>
                        <a:pt x="173" y="590"/>
                        <a:pt x="167" y="573"/>
                        <a:pt x="181" y="562"/>
                      </a:cubicBezTo>
                      <a:cubicBezTo>
                        <a:pt x="187" y="558"/>
                        <a:pt x="198" y="556"/>
                        <a:pt x="202" y="549"/>
                      </a:cubicBezTo>
                      <a:cubicBezTo>
                        <a:pt x="202" y="548"/>
                        <a:pt x="190" y="530"/>
                        <a:pt x="206" y="532"/>
                      </a:cubicBezTo>
                      <a:cubicBezTo>
                        <a:pt x="216" y="534"/>
                        <a:pt x="220" y="537"/>
                        <a:pt x="230" y="534"/>
                      </a:cubicBezTo>
                      <a:cubicBezTo>
                        <a:pt x="238" y="533"/>
                        <a:pt x="242" y="526"/>
                        <a:pt x="247" y="524"/>
                      </a:cubicBezTo>
                      <a:cubicBezTo>
                        <a:pt x="253" y="523"/>
                        <a:pt x="265" y="523"/>
                        <a:pt x="270" y="526"/>
                      </a:cubicBezTo>
                      <a:cubicBezTo>
                        <a:pt x="279" y="529"/>
                        <a:pt x="268" y="540"/>
                        <a:pt x="279" y="546"/>
                      </a:cubicBezTo>
                      <a:cubicBezTo>
                        <a:pt x="292" y="553"/>
                        <a:pt x="308" y="557"/>
                        <a:pt x="315" y="568"/>
                      </a:cubicBezTo>
                      <a:cubicBezTo>
                        <a:pt x="318" y="574"/>
                        <a:pt x="324" y="575"/>
                        <a:pt x="327" y="582"/>
                      </a:cubicBezTo>
                      <a:cubicBezTo>
                        <a:pt x="331" y="588"/>
                        <a:pt x="320" y="589"/>
                        <a:pt x="324" y="598"/>
                      </a:cubicBezTo>
                      <a:cubicBezTo>
                        <a:pt x="337" y="588"/>
                        <a:pt x="327" y="575"/>
                        <a:pt x="338" y="564"/>
                      </a:cubicBezTo>
                      <a:cubicBezTo>
                        <a:pt x="341" y="568"/>
                        <a:pt x="346" y="569"/>
                        <a:pt x="348" y="573"/>
                      </a:cubicBezTo>
                      <a:cubicBezTo>
                        <a:pt x="347" y="560"/>
                        <a:pt x="337" y="558"/>
                        <a:pt x="327" y="554"/>
                      </a:cubicBezTo>
                      <a:cubicBezTo>
                        <a:pt x="322" y="552"/>
                        <a:pt x="334" y="548"/>
                        <a:pt x="323" y="547"/>
                      </a:cubicBezTo>
                      <a:cubicBezTo>
                        <a:pt x="323" y="547"/>
                        <a:pt x="312" y="549"/>
                        <a:pt x="312" y="550"/>
                      </a:cubicBezTo>
                      <a:cubicBezTo>
                        <a:pt x="301" y="541"/>
                        <a:pt x="297" y="521"/>
                        <a:pt x="287" y="510"/>
                      </a:cubicBezTo>
                      <a:cubicBezTo>
                        <a:pt x="294" y="504"/>
                        <a:pt x="317" y="507"/>
                        <a:pt x="318" y="514"/>
                      </a:cubicBezTo>
                      <a:cubicBezTo>
                        <a:pt x="319" y="537"/>
                        <a:pt x="330" y="531"/>
                        <a:pt x="345" y="536"/>
                      </a:cubicBezTo>
                      <a:cubicBezTo>
                        <a:pt x="358" y="540"/>
                        <a:pt x="358" y="559"/>
                        <a:pt x="360" y="569"/>
                      </a:cubicBezTo>
                      <a:cubicBezTo>
                        <a:pt x="362" y="579"/>
                        <a:pt x="371" y="574"/>
                        <a:pt x="374" y="587"/>
                      </a:cubicBezTo>
                      <a:cubicBezTo>
                        <a:pt x="374" y="589"/>
                        <a:pt x="380" y="593"/>
                        <a:pt x="384" y="594"/>
                      </a:cubicBezTo>
                      <a:cubicBezTo>
                        <a:pt x="373" y="605"/>
                        <a:pt x="385" y="611"/>
                        <a:pt x="397" y="608"/>
                      </a:cubicBezTo>
                      <a:cubicBezTo>
                        <a:pt x="394" y="602"/>
                        <a:pt x="394" y="597"/>
                        <a:pt x="391" y="591"/>
                      </a:cubicBezTo>
                      <a:cubicBezTo>
                        <a:pt x="395" y="595"/>
                        <a:pt x="400" y="596"/>
                        <a:pt x="404" y="600"/>
                      </a:cubicBezTo>
                      <a:cubicBezTo>
                        <a:pt x="405" y="598"/>
                        <a:pt x="407" y="594"/>
                        <a:pt x="408" y="593"/>
                      </a:cubicBezTo>
                      <a:cubicBezTo>
                        <a:pt x="402" y="591"/>
                        <a:pt x="397" y="586"/>
                        <a:pt x="391" y="584"/>
                      </a:cubicBezTo>
                      <a:cubicBezTo>
                        <a:pt x="393" y="582"/>
                        <a:pt x="395" y="581"/>
                        <a:pt x="398" y="579"/>
                      </a:cubicBezTo>
                      <a:cubicBezTo>
                        <a:pt x="394" y="577"/>
                        <a:pt x="391" y="575"/>
                        <a:pt x="388" y="573"/>
                      </a:cubicBezTo>
                      <a:cubicBezTo>
                        <a:pt x="393" y="574"/>
                        <a:pt x="398" y="573"/>
                        <a:pt x="403" y="575"/>
                      </a:cubicBezTo>
                      <a:cubicBezTo>
                        <a:pt x="397" y="563"/>
                        <a:pt x="408" y="557"/>
                        <a:pt x="419" y="561"/>
                      </a:cubicBezTo>
                      <a:cubicBezTo>
                        <a:pt x="429" y="564"/>
                        <a:pt x="433" y="558"/>
                        <a:pt x="442" y="561"/>
                      </a:cubicBezTo>
                      <a:cubicBezTo>
                        <a:pt x="454" y="563"/>
                        <a:pt x="446" y="554"/>
                        <a:pt x="443" y="548"/>
                      </a:cubicBezTo>
                      <a:cubicBezTo>
                        <a:pt x="439" y="542"/>
                        <a:pt x="444" y="543"/>
                        <a:pt x="444" y="536"/>
                      </a:cubicBezTo>
                      <a:cubicBezTo>
                        <a:pt x="447" y="534"/>
                        <a:pt x="449" y="532"/>
                        <a:pt x="452" y="530"/>
                      </a:cubicBezTo>
                      <a:cubicBezTo>
                        <a:pt x="450" y="527"/>
                        <a:pt x="449" y="523"/>
                        <a:pt x="448" y="520"/>
                      </a:cubicBezTo>
                      <a:cubicBezTo>
                        <a:pt x="474" y="469"/>
                        <a:pt x="496" y="538"/>
                        <a:pt x="522" y="508"/>
                      </a:cubicBezTo>
                      <a:cubicBezTo>
                        <a:pt x="516" y="506"/>
                        <a:pt x="512" y="503"/>
                        <a:pt x="506" y="502"/>
                      </a:cubicBezTo>
                      <a:cubicBezTo>
                        <a:pt x="515" y="500"/>
                        <a:pt x="518" y="494"/>
                        <a:pt x="526" y="491"/>
                      </a:cubicBezTo>
                      <a:cubicBezTo>
                        <a:pt x="533" y="488"/>
                        <a:pt x="536" y="494"/>
                        <a:pt x="541" y="490"/>
                      </a:cubicBezTo>
                      <a:cubicBezTo>
                        <a:pt x="536" y="497"/>
                        <a:pt x="541" y="504"/>
                        <a:pt x="525" y="508"/>
                      </a:cubicBezTo>
                      <a:cubicBezTo>
                        <a:pt x="542" y="520"/>
                        <a:pt x="559" y="537"/>
                        <a:pt x="578" y="544"/>
                      </a:cubicBezTo>
                      <a:cubicBezTo>
                        <a:pt x="577" y="548"/>
                        <a:pt x="576" y="551"/>
                        <a:pt x="574" y="554"/>
                      </a:cubicBezTo>
                      <a:cubicBezTo>
                        <a:pt x="579" y="555"/>
                        <a:pt x="576" y="551"/>
                        <a:pt x="579" y="556"/>
                      </a:cubicBezTo>
                      <a:cubicBezTo>
                        <a:pt x="565" y="558"/>
                        <a:pt x="551" y="560"/>
                        <a:pt x="536" y="558"/>
                      </a:cubicBezTo>
                      <a:cubicBezTo>
                        <a:pt x="523" y="556"/>
                        <a:pt x="507" y="540"/>
                        <a:pt x="492" y="552"/>
                      </a:cubicBezTo>
                      <a:cubicBezTo>
                        <a:pt x="482" y="559"/>
                        <a:pt x="467" y="556"/>
                        <a:pt x="456" y="560"/>
                      </a:cubicBezTo>
                      <a:cubicBezTo>
                        <a:pt x="448" y="563"/>
                        <a:pt x="425" y="570"/>
                        <a:pt x="422" y="576"/>
                      </a:cubicBezTo>
                      <a:cubicBezTo>
                        <a:pt x="426" y="575"/>
                        <a:pt x="430" y="577"/>
                        <a:pt x="434" y="576"/>
                      </a:cubicBezTo>
                      <a:cubicBezTo>
                        <a:pt x="425" y="590"/>
                        <a:pt x="437" y="603"/>
                        <a:pt x="442" y="607"/>
                      </a:cubicBezTo>
                      <a:cubicBezTo>
                        <a:pt x="448" y="620"/>
                        <a:pt x="466" y="610"/>
                        <a:pt x="479" y="613"/>
                      </a:cubicBezTo>
                      <a:cubicBezTo>
                        <a:pt x="501" y="617"/>
                        <a:pt x="504" y="612"/>
                        <a:pt x="523" y="608"/>
                      </a:cubicBezTo>
                      <a:cubicBezTo>
                        <a:pt x="520" y="616"/>
                        <a:pt x="516" y="624"/>
                        <a:pt x="524" y="630"/>
                      </a:cubicBezTo>
                      <a:cubicBezTo>
                        <a:pt x="506" y="638"/>
                        <a:pt x="517" y="661"/>
                        <a:pt x="507" y="670"/>
                      </a:cubicBezTo>
                      <a:cubicBezTo>
                        <a:pt x="502" y="675"/>
                        <a:pt x="492" y="672"/>
                        <a:pt x="486" y="673"/>
                      </a:cubicBezTo>
                      <a:cubicBezTo>
                        <a:pt x="481" y="673"/>
                        <a:pt x="477" y="672"/>
                        <a:pt x="473" y="671"/>
                      </a:cubicBezTo>
                      <a:cubicBezTo>
                        <a:pt x="464" y="669"/>
                        <a:pt x="467" y="677"/>
                        <a:pt x="461" y="677"/>
                      </a:cubicBezTo>
                      <a:cubicBezTo>
                        <a:pt x="453" y="677"/>
                        <a:pt x="448" y="671"/>
                        <a:pt x="437" y="673"/>
                      </a:cubicBezTo>
                      <a:cubicBezTo>
                        <a:pt x="435" y="674"/>
                        <a:pt x="416" y="667"/>
                        <a:pt x="413" y="666"/>
                      </a:cubicBezTo>
                      <a:cubicBezTo>
                        <a:pt x="402" y="660"/>
                        <a:pt x="390" y="650"/>
                        <a:pt x="383" y="649"/>
                      </a:cubicBezTo>
                      <a:cubicBezTo>
                        <a:pt x="377" y="661"/>
                        <a:pt x="353" y="660"/>
                        <a:pt x="368" y="675"/>
                      </a:cubicBezTo>
                      <a:cubicBezTo>
                        <a:pt x="360" y="678"/>
                        <a:pt x="351" y="682"/>
                        <a:pt x="344" y="676"/>
                      </a:cubicBezTo>
                      <a:cubicBezTo>
                        <a:pt x="339" y="671"/>
                        <a:pt x="338" y="672"/>
                        <a:pt x="332" y="672"/>
                      </a:cubicBezTo>
                      <a:cubicBezTo>
                        <a:pt x="325" y="672"/>
                        <a:pt x="331" y="662"/>
                        <a:pt x="326" y="661"/>
                      </a:cubicBezTo>
                      <a:cubicBezTo>
                        <a:pt x="319" y="657"/>
                        <a:pt x="303" y="649"/>
                        <a:pt x="296" y="649"/>
                      </a:cubicBezTo>
                      <a:cubicBezTo>
                        <a:pt x="283" y="651"/>
                        <a:pt x="282" y="644"/>
                        <a:pt x="272" y="636"/>
                      </a:cubicBezTo>
                      <a:cubicBezTo>
                        <a:pt x="285" y="630"/>
                        <a:pt x="274" y="617"/>
                        <a:pt x="284" y="605"/>
                      </a:cubicBezTo>
                      <a:cubicBezTo>
                        <a:pt x="272" y="609"/>
                        <a:pt x="256" y="604"/>
                        <a:pt x="242" y="605"/>
                      </a:cubicBezTo>
                      <a:cubicBezTo>
                        <a:pt x="227" y="606"/>
                        <a:pt x="211" y="609"/>
                        <a:pt x="196" y="610"/>
                      </a:cubicBezTo>
                      <a:cubicBezTo>
                        <a:pt x="189" y="611"/>
                        <a:pt x="177" y="612"/>
                        <a:pt x="172" y="616"/>
                      </a:cubicBezTo>
                      <a:cubicBezTo>
                        <a:pt x="168" y="621"/>
                        <a:pt x="156" y="631"/>
                        <a:pt x="152" y="628"/>
                      </a:cubicBezTo>
                      <a:cubicBezTo>
                        <a:pt x="136" y="621"/>
                        <a:pt x="120" y="621"/>
                        <a:pt x="109" y="628"/>
                      </a:cubicBezTo>
                      <a:cubicBezTo>
                        <a:pt x="104" y="632"/>
                        <a:pt x="100" y="640"/>
                        <a:pt x="95" y="645"/>
                      </a:cubicBezTo>
                      <a:cubicBezTo>
                        <a:pt x="89" y="650"/>
                        <a:pt x="94" y="653"/>
                        <a:pt x="91" y="658"/>
                      </a:cubicBezTo>
                      <a:cubicBezTo>
                        <a:pt x="88" y="662"/>
                        <a:pt x="83" y="662"/>
                        <a:pt x="79" y="667"/>
                      </a:cubicBezTo>
                      <a:cubicBezTo>
                        <a:pt x="74" y="675"/>
                        <a:pt x="84" y="677"/>
                        <a:pt x="79" y="685"/>
                      </a:cubicBezTo>
                      <a:cubicBezTo>
                        <a:pt x="74" y="694"/>
                        <a:pt x="72" y="698"/>
                        <a:pt x="63" y="702"/>
                      </a:cubicBezTo>
                      <a:cubicBezTo>
                        <a:pt x="47" y="707"/>
                        <a:pt x="38" y="722"/>
                        <a:pt x="29" y="736"/>
                      </a:cubicBezTo>
                      <a:cubicBezTo>
                        <a:pt x="26" y="740"/>
                        <a:pt x="21" y="743"/>
                        <a:pt x="18" y="747"/>
                      </a:cubicBezTo>
                      <a:cubicBezTo>
                        <a:pt x="17" y="749"/>
                        <a:pt x="23" y="756"/>
                        <a:pt x="21" y="758"/>
                      </a:cubicBezTo>
                      <a:cubicBezTo>
                        <a:pt x="17" y="769"/>
                        <a:pt x="6" y="761"/>
                        <a:pt x="12" y="779"/>
                      </a:cubicBezTo>
                      <a:cubicBezTo>
                        <a:pt x="18" y="800"/>
                        <a:pt x="13" y="811"/>
                        <a:pt x="9" y="829"/>
                      </a:cubicBezTo>
                      <a:cubicBezTo>
                        <a:pt x="7" y="838"/>
                        <a:pt x="0" y="862"/>
                        <a:pt x="9" y="869"/>
                      </a:cubicBezTo>
                      <a:cubicBezTo>
                        <a:pt x="14" y="872"/>
                        <a:pt x="24" y="877"/>
                        <a:pt x="28" y="882"/>
                      </a:cubicBezTo>
                      <a:cubicBezTo>
                        <a:pt x="36" y="891"/>
                        <a:pt x="32" y="898"/>
                        <a:pt x="44" y="904"/>
                      </a:cubicBezTo>
                      <a:cubicBezTo>
                        <a:pt x="55" y="910"/>
                        <a:pt x="49" y="918"/>
                        <a:pt x="54" y="925"/>
                      </a:cubicBezTo>
                      <a:cubicBezTo>
                        <a:pt x="58" y="930"/>
                        <a:pt x="74" y="935"/>
                        <a:pt x="79" y="939"/>
                      </a:cubicBezTo>
                      <a:cubicBezTo>
                        <a:pt x="87" y="944"/>
                        <a:pt x="87" y="947"/>
                        <a:pt x="97" y="949"/>
                      </a:cubicBezTo>
                      <a:cubicBezTo>
                        <a:pt x="103" y="950"/>
                        <a:pt x="116" y="942"/>
                        <a:pt x="122" y="942"/>
                      </a:cubicBezTo>
                      <a:cubicBezTo>
                        <a:pt x="129" y="941"/>
                        <a:pt x="138" y="942"/>
                        <a:pt x="145" y="945"/>
                      </a:cubicBezTo>
                      <a:cubicBezTo>
                        <a:pt x="159" y="949"/>
                        <a:pt x="160" y="939"/>
                        <a:pt x="170" y="935"/>
                      </a:cubicBezTo>
                      <a:cubicBezTo>
                        <a:pt x="181" y="931"/>
                        <a:pt x="207" y="926"/>
                        <a:pt x="215" y="936"/>
                      </a:cubicBezTo>
                      <a:cubicBezTo>
                        <a:pt x="223" y="946"/>
                        <a:pt x="246" y="955"/>
                        <a:pt x="258" y="947"/>
                      </a:cubicBezTo>
                      <a:cubicBezTo>
                        <a:pt x="258" y="958"/>
                        <a:pt x="270" y="958"/>
                        <a:pt x="271" y="963"/>
                      </a:cubicBezTo>
                      <a:cubicBezTo>
                        <a:pt x="272" y="967"/>
                        <a:pt x="266" y="982"/>
                        <a:pt x="265" y="985"/>
                      </a:cubicBezTo>
                      <a:cubicBezTo>
                        <a:pt x="262" y="996"/>
                        <a:pt x="258" y="993"/>
                        <a:pt x="262" y="1008"/>
                      </a:cubicBezTo>
                      <a:cubicBezTo>
                        <a:pt x="265" y="1017"/>
                        <a:pt x="275" y="1031"/>
                        <a:pt x="283" y="1035"/>
                      </a:cubicBezTo>
                      <a:cubicBezTo>
                        <a:pt x="284" y="1035"/>
                        <a:pt x="299" y="1080"/>
                        <a:pt x="298" y="1083"/>
                      </a:cubicBezTo>
                      <a:cubicBezTo>
                        <a:pt x="297" y="1093"/>
                        <a:pt x="308" y="1096"/>
                        <a:pt x="308" y="1108"/>
                      </a:cubicBezTo>
                      <a:cubicBezTo>
                        <a:pt x="308" y="1116"/>
                        <a:pt x="294" y="1128"/>
                        <a:pt x="289" y="1135"/>
                      </a:cubicBezTo>
                      <a:cubicBezTo>
                        <a:pt x="282" y="1146"/>
                        <a:pt x="283" y="1179"/>
                        <a:pt x="291" y="1189"/>
                      </a:cubicBezTo>
                      <a:cubicBezTo>
                        <a:pt x="306" y="1207"/>
                        <a:pt x="306" y="1219"/>
                        <a:pt x="309" y="1242"/>
                      </a:cubicBezTo>
                      <a:cubicBezTo>
                        <a:pt x="312" y="1260"/>
                        <a:pt x="324" y="1279"/>
                        <a:pt x="332" y="1295"/>
                      </a:cubicBezTo>
                      <a:cubicBezTo>
                        <a:pt x="335" y="1300"/>
                        <a:pt x="340" y="1296"/>
                        <a:pt x="341" y="1302"/>
                      </a:cubicBezTo>
                      <a:cubicBezTo>
                        <a:pt x="342" y="1309"/>
                        <a:pt x="341" y="1311"/>
                        <a:pt x="345" y="1316"/>
                      </a:cubicBezTo>
                      <a:cubicBezTo>
                        <a:pt x="350" y="1321"/>
                        <a:pt x="350" y="1337"/>
                        <a:pt x="353" y="1345"/>
                      </a:cubicBezTo>
                      <a:cubicBezTo>
                        <a:pt x="356" y="1346"/>
                        <a:pt x="365" y="1353"/>
                        <a:pt x="370" y="1350"/>
                      </a:cubicBezTo>
                      <a:cubicBezTo>
                        <a:pt x="376" y="1346"/>
                        <a:pt x="391" y="1338"/>
                        <a:pt x="397" y="1338"/>
                      </a:cubicBezTo>
                      <a:cubicBezTo>
                        <a:pt x="409" y="1338"/>
                        <a:pt x="407" y="1349"/>
                        <a:pt x="419" y="1342"/>
                      </a:cubicBezTo>
                      <a:cubicBezTo>
                        <a:pt x="427" y="1338"/>
                        <a:pt x="435" y="1340"/>
                        <a:pt x="442" y="1333"/>
                      </a:cubicBezTo>
                      <a:cubicBezTo>
                        <a:pt x="452" y="1321"/>
                        <a:pt x="474" y="1307"/>
                        <a:pt x="476" y="1289"/>
                      </a:cubicBezTo>
                      <a:cubicBezTo>
                        <a:pt x="477" y="1278"/>
                        <a:pt x="492" y="1284"/>
                        <a:pt x="489" y="1268"/>
                      </a:cubicBezTo>
                      <a:cubicBezTo>
                        <a:pt x="487" y="1255"/>
                        <a:pt x="487" y="1259"/>
                        <a:pt x="494" y="1247"/>
                      </a:cubicBezTo>
                      <a:cubicBezTo>
                        <a:pt x="499" y="1238"/>
                        <a:pt x="512" y="1244"/>
                        <a:pt x="515" y="1239"/>
                      </a:cubicBezTo>
                      <a:cubicBezTo>
                        <a:pt x="521" y="1232"/>
                        <a:pt x="517" y="1217"/>
                        <a:pt x="515" y="1209"/>
                      </a:cubicBezTo>
                      <a:cubicBezTo>
                        <a:pt x="513" y="1198"/>
                        <a:pt x="504" y="1198"/>
                        <a:pt x="509" y="1185"/>
                      </a:cubicBezTo>
                      <a:cubicBezTo>
                        <a:pt x="511" y="1180"/>
                        <a:pt x="522" y="1174"/>
                        <a:pt x="528" y="1174"/>
                      </a:cubicBezTo>
                      <a:cubicBezTo>
                        <a:pt x="538" y="1173"/>
                        <a:pt x="565" y="1155"/>
                        <a:pt x="564" y="1142"/>
                      </a:cubicBezTo>
                      <a:cubicBezTo>
                        <a:pt x="563" y="1127"/>
                        <a:pt x="561" y="1106"/>
                        <a:pt x="570" y="1096"/>
                      </a:cubicBezTo>
                      <a:cubicBezTo>
                        <a:pt x="561" y="1089"/>
                        <a:pt x="556" y="1082"/>
                        <a:pt x="553" y="1071"/>
                      </a:cubicBezTo>
                      <a:cubicBezTo>
                        <a:pt x="553" y="1070"/>
                        <a:pt x="551" y="1041"/>
                        <a:pt x="551" y="1041"/>
                      </a:cubicBezTo>
                      <a:cubicBezTo>
                        <a:pt x="555" y="1031"/>
                        <a:pt x="568" y="1036"/>
                        <a:pt x="567" y="1021"/>
                      </a:cubicBezTo>
                      <a:cubicBezTo>
                        <a:pt x="566" y="1009"/>
                        <a:pt x="574" y="1002"/>
                        <a:pt x="583" y="995"/>
                      </a:cubicBezTo>
                      <a:cubicBezTo>
                        <a:pt x="591" y="989"/>
                        <a:pt x="599" y="988"/>
                        <a:pt x="607" y="983"/>
                      </a:cubicBezTo>
                      <a:cubicBezTo>
                        <a:pt x="616" y="977"/>
                        <a:pt x="620" y="965"/>
                        <a:pt x="630" y="961"/>
                      </a:cubicBezTo>
                      <a:cubicBezTo>
                        <a:pt x="638" y="958"/>
                        <a:pt x="640" y="940"/>
                        <a:pt x="645" y="933"/>
                      </a:cubicBezTo>
                      <a:cubicBezTo>
                        <a:pt x="650" y="925"/>
                        <a:pt x="655" y="911"/>
                        <a:pt x="663" y="906"/>
                      </a:cubicBezTo>
                      <a:cubicBezTo>
                        <a:pt x="671" y="902"/>
                        <a:pt x="674" y="852"/>
                        <a:pt x="652" y="879"/>
                      </a:cubicBezTo>
                      <a:cubicBezTo>
                        <a:pt x="649" y="883"/>
                        <a:pt x="603" y="887"/>
                        <a:pt x="597" y="883"/>
                      </a:cubicBezTo>
                      <a:cubicBezTo>
                        <a:pt x="589" y="876"/>
                        <a:pt x="592" y="865"/>
                        <a:pt x="586" y="862"/>
                      </a:cubicBezTo>
                      <a:cubicBezTo>
                        <a:pt x="578" y="860"/>
                        <a:pt x="584" y="856"/>
                        <a:pt x="579" y="851"/>
                      </a:cubicBezTo>
                      <a:cubicBezTo>
                        <a:pt x="574" y="846"/>
                        <a:pt x="568" y="843"/>
                        <a:pt x="564" y="839"/>
                      </a:cubicBezTo>
                      <a:cubicBezTo>
                        <a:pt x="553" y="826"/>
                        <a:pt x="547" y="800"/>
                        <a:pt x="530" y="795"/>
                      </a:cubicBezTo>
                      <a:cubicBezTo>
                        <a:pt x="538" y="786"/>
                        <a:pt x="520" y="753"/>
                        <a:pt x="514" y="741"/>
                      </a:cubicBezTo>
                      <a:cubicBezTo>
                        <a:pt x="506" y="721"/>
                        <a:pt x="490" y="705"/>
                        <a:pt x="483" y="685"/>
                      </a:cubicBezTo>
                      <a:cubicBezTo>
                        <a:pt x="493" y="688"/>
                        <a:pt x="494" y="705"/>
                        <a:pt x="495" y="705"/>
                      </a:cubicBezTo>
                      <a:cubicBezTo>
                        <a:pt x="503" y="708"/>
                        <a:pt x="509" y="698"/>
                        <a:pt x="514" y="691"/>
                      </a:cubicBezTo>
                      <a:cubicBezTo>
                        <a:pt x="508" y="712"/>
                        <a:pt x="541" y="741"/>
                        <a:pt x="548" y="760"/>
                      </a:cubicBezTo>
                      <a:cubicBezTo>
                        <a:pt x="551" y="767"/>
                        <a:pt x="548" y="788"/>
                        <a:pt x="558" y="789"/>
                      </a:cubicBezTo>
                      <a:cubicBezTo>
                        <a:pt x="567" y="789"/>
                        <a:pt x="567" y="789"/>
                        <a:pt x="567" y="798"/>
                      </a:cubicBezTo>
                      <a:cubicBezTo>
                        <a:pt x="568" y="809"/>
                        <a:pt x="577" y="807"/>
                        <a:pt x="581" y="813"/>
                      </a:cubicBezTo>
                      <a:cubicBezTo>
                        <a:pt x="588" y="826"/>
                        <a:pt x="589" y="878"/>
                        <a:pt x="612" y="866"/>
                      </a:cubicBezTo>
                      <a:cubicBezTo>
                        <a:pt x="623" y="860"/>
                        <a:pt x="636" y="859"/>
                        <a:pt x="645" y="854"/>
                      </a:cubicBezTo>
                      <a:cubicBezTo>
                        <a:pt x="652" y="850"/>
                        <a:pt x="649" y="841"/>
                        <a:pt x="659" y="842"/>
                      </a:cubicBezTo>
                      <a:cubicBezTo>
                        <a:pt x="667" y="844"/>
                        <a:pt x="674" y="838"/>
                        <a:pt x="683" y="838"/>
                      </a:cubicBezTo>
                      <a:cubicBezTo>
                        <a:pt x="674" y="818"/>
                        <a:pt x="715" y="821"/>
                        <a:pt x="722" y="809"/>
                      </a:cubicBezTo>
                      <a:cubicBezTo>
                        <a:pt x="730" y="797"/>
                        <a:pt x="769" y="771"/>
                        <a:pt x="750" y="759"/>
                      </a:cubicBezTo>
                      <a:cubicBezTo>
                        <a:pt x="749" y="761"/>
                        <a:pt x="748" y="763"/>
                        <a:pt x="747" y="764"/>
                      </a:cubicBezTo>
                      <a:cubicBezTo>
                        <a:pt x="747" y="759"/>
                        <a:pt x="743" y="754"/>
                        <a:pt x="743" y="749"/>
                      </a:cubicBezTo>
                      <a:cubicBezTo>
                        <a:pt x="729" y="758"/>
                        <a:pt x="717" y="738"/>
                        <a:pt x="717" y="725"/>
                      </a:cubicBezTo>
                      <a:cubicBezTo>
                        <a:pt x="704" y="733"/>
                        <a:pt x="707" y="745"/>
                        <a:pt x="692" y="747"/>
                      </a:cubicBezTo>
                      <a:cubicBezTo>
                        <a:pt x="680" y="749"/>
                        <a:pt x="670" y="742"/>
                        <a:pt x="673" y="730"/>
                      </a:cubicBezTo>
                      <a:cubicBezTo>
                        <a:pt x="651" y="731"/>
                        <a:pt x="636" y="690"/>
                        <a:pt x="648" y="676"/>
                      </a:cubicBezTo>
                      <a:cubicBezTo>
                        <a:pt x="666" y="684"/>
                        <a:pt x="696" y="747"/>
                        <a:pt x="721" y="714"/>
                      </a:cubicBezTo>
                      <a:cubicBezTo>
                        <a:pt x="726" y="732"/>
                        <a:pt x="742" y="736"/>
                        <a:pt x="759" y="735"/>
                      </a:cubicBezTo>
                      <a:cubicBezTo>
                        <a:pt x="766" y="735"/>
                        <a:pt x="771" y="739"/>
                        <a:pt x="777" y="739"/>
                      </a:cubicBezTo>
                      <a:cubicBezTo>
                        <a:pt x="784" y="738"/>
                        <a:pt x="788" y="732"/>
                        <a:pt x="797" y="732"/>
                      </a:cubicBezTo>
                      <a:cubicBezTo>
                        <a:pt x="821" y="732"/>
                        <a:pt x="817" y="735"/>
                        <a:pt x="829" y="752"/>
                      </a:cubicBezTo>
                      <a:cubicBezTo>
                        <a:pt x="834" y="758"/>
                        <a:pt x="865" y="758"/>
                        <a:pt x="847" y="767"/>
                      </a:cubicBezTo>
                      <a:cubicBezTo>
                        <a:pt x="854" y="795"/>
                        <a:pt x="873" y="776"/>
                        <a:pt x="880" y="766"/>
                      </a:cubicBezTo>
                      <a:cubicBezTo>
                        <a:pt x="879" y="775"/>
                        <a:pt x="883" y="772"/>
                        <a:pt x="885" y="781"/>
                      </a:cubicBezTo>
                      <a:cubicBezTo>
                        <a:pt x="885" y="786"/>
                        <a:pt x="880" y="793"/>
                        <a:pt x="880" y="795"/>
                      </a:cubicBezTo>
                      <a:cubicBezTo>
                        <a:pt x="880" y="810"/>
                        <a:pt x="890" y="823"/>
                        <a:pt x="894" y="836"/>
                      </a:cubicBezTo>
                      <a:cubicBezTo>
                        <a:pt x="901" y="860"/>
                        <a:pt x="907" y="895"/>
                        <a:pt x="929" y="907"/>
                      </a:cubicBezTo>
                      <a:cubicBezTo>
                        <a:pt x="933" y="899"/>
                        <a:pt x="944" y="894"/>
                        <a:pt x="951" y="886"/>
                      </a:cubicBezTo>
                      <a:cubicBezTo>
                        <a:pt x="946" y="875"/>
                        <a:pt x="962" y="851"/>
                        <a:pt x="953" y="843"/>
                      </a:cubicBezTo>
                      <a:cubicBezTo>
                        <a:pt x="942" y="833"/>
                        <a:pt x="966" y="833"/>
                        <a:pt x="968" y="829"/>
                      </a:cubicBezTo>
                      <a:cubicBezTo>
                        <a:pt x="972" y="820"/>
                        <a:pt x="978" y="812"/>
                        <a:pt x="985" y="806"/>
                      </a:cubicBezTo>
                      <a:cubicBezTo>
                        <a:pt x="989" y="803"/>
                        <a:pt x="1001" y="797"/>
                        <a:pt x="1005" y="794"/>
                      </a:cubicBezTo>
                      <a:cubicBezTo>
                        <a:pt x="1016" y="789"/>
                        <a:pt x="1011" y="781"/>
                        <a:pt x="1017" y="776"/>
                      </a:cubicBezTo>
                      <a:cubicBezTo>
                        <a:pt x="1031" y="764"/>
                        <a:pt x="1054" y="781"/>
                        <a:pt x="1059" y="760"/>
                      </a:cubicBezTo>
                      <a:cubicBezTo>
                        <a:pt x="1069" y="765"/>
                        <a:pt x="1080" y="781"/>
                        <a:pt x="1087" y="790"/>
                      </a:cubicBezTo>
                      <a:cubicBezTo>
                        <a:pt x="1097" y="805"/>
                        <a:pt x="1091" y="821"/>
                        <a:pt x="1101" y="835"/>
                      </a:cubicBezTo>
                      <a:cubicBezTo>
                        <a:pt x="1108" y="828"/>
                        <a:pt x="1114" y="825"/>
                        <a:pt x="1119" y="817"/>
                      </a:cubicBezTo>
                      <a:cubicBezTo>
                        <a:pt x="1130" y="828"/>
                        <a:pt x="1125" y="836"/>
                        <a:pt x="1128" y="850"/>
                      </a:cubicBezTo>
                      <a:cubicBezTo>
                        <a:pt x="1132" y="863"/>
                        <a:pt x="1143" y="872"/>
                        <a:pt x="1138" y="886"/>
                      </a:cubicBezTo>
                      <a:cubicBezTo>
                        <a:pt x="1149" y="877"/>
                        <a:pt x="1154" y="865"/>
                        <a:pt x="1151" y="852"/>
                      </a:cubicBezTo>
                      <a:cubicBezTo>
                        <a:pt x="1160" y="871"/>
                        <a:pt x="1167" y="859"/>
                        <a:pt x="1180" y="868"/>
                      </a:cubicBezTo>
                      <a:cubicBezTo>
                        <a:pt x="1190" y="875"/>
                        <a:pt x="1188" y="888"/>
                        <a:pt x="1203" y="892"/>
                      </a:cubicBezTo>
                      <a:cubicBezTo>
                        <a:pt x="1196" y="900"/>
                        <a:pt x="1199" y="897"/>
                        <a:pt x="1201" y="907"/>
                      </a:cubicBezTo>
                      <a:cubicBezTo>
                        <a:pt x="1202" y="903"/>
                        <a:pt x="1207" y="893"/>
                        <a:pt x="1210" y="890"/>
                      </a:cubicBezTo>
                      <a:cubicBezTo>
                        <a:pt x="1214" y="888"/>
                        <a:pt x="1217" y="886"/>
                        <a:pt x="1222" y="886"/>
                      </a:cubicBezTo>
                      <a:cubicBezTo>
                        <a:pt x="1231" y="885"/>
                        <a:pt x="1224" y="880"/>
                        <a:pt x="1230" y="875"/>
                      </a:cubicBezTo>
                      <a:cubicBezTo>
                        <a:pt x="1235" y="870"/>
                        <a:pt x="1236" y="881"/>
                        <a:pt x="1241" y="872"/>
                      </a:cubicBezTo>
                      <a:cubicBezTo>
                        <a:pt x="1244" y="867"/>
                        <a:pt x="1242" y="864"/>
                        <a:pt x="1242" y="859"/>
                      </a:cubicBezTo>
                      <a:cubicBezTo>
                        <a:pt x="1244" y="850"/>
                        <a:pt x="1242" y="831"/>
                        <a:pt x="1232" y="830"/>
                      </a:cubicBezTo>
                      <a:cubicBezTo>
                        <a:pt x="1223" y="828"/>
                        <a:pt x="1207" y="805"/>
                        <a:pt x="1208" y="794"/>
                      </a:cubicBezTo>
                      <a:cubicBezTo>
                        <a:pt x="1210" y="779"/>
                        <a:pt x="1248" y="758"/>
                        <a:pt x="1248" y="780"/>
                      </a:cubicBezTo>
                      <a:cubicBezTo>
                        <a:pt x="1260" y="771"/>
                        <a:pt x="1283" y="772"/>
                        <a:pt x="1286" y="755"/>
                      </a:cubicBezTo>
                      <a:cubicBezTo>
                        <a:pt x="1297" y="771"/>
                        <a:pt x="1309" y="753"/>
                        <a:pt x="1318" y="746"/>
                      </a:cubicBezTo>
                      <a:cubicBezTo>
                        <a:pt x="1324" y="741"/>
                        <a:pt x="1333" y="743"/>
                        <a:pt x="1339" y="738"/>
                      </a:cubicBezTo>
                      <a:cubicBezTo>
                        <a:pt x="1340" y="737"/>
                        <a:pt x="1335" y="729"/>
                        <a:pt x="1336" y="727"/>
                      </a:cubicBezTo>
                      <a:cubicBezTo>
                        <a:pt x="1339" y="722"/>
                        <a:pt x="1344" y="723"/>
                        <a:pt x="1346" y="718"/>
                      </a:cubicBezTo>
                      <a:cubicBezTo>
                        <a:pt x="1352" y="704"/>
                        <a:pt x="1361" y="698"/>
                        <a:pt x="1362" y="681"/>
                      </a:cubicBezTo>
                      <a:cubicBezTo>
                        <a:pt x="1362" y="678"/>
                        <a:pt x="1364" y="661"/>
                        <a:pt x="1363" y="658"/>
                      </a:cubicBezTo>
                      <a:cubicBezTo>
                        <a:pt x="1361" y="652"/>
                        <a:pt x="1352" y="652"/>
                        <a:pt x="1351" y="643"/>
                      </a:cubicBezTo>
                      <a:cubicBezTo>
                        <a:pt x="1350" y="643"/>
                        <a:pt x="1348" y="644"/>
                        <a:pt x="1346" y="644"/>
                      </a:cubicBezTo>
                      <a:cubicBezTo>
                        <a:pt x="1348" y="635"/>
                        <a:pt x="1349" y="636"/>
                        <a:pt x="1341" y="628"/>
                      </a:cubicBezTo>
                      <a:cubicBezTo>
                        <a:pt x="1352" y="620"/>
                        <a:pt x="1358" y="605"/>
                        <a:pt x="1373" y="603"/>
                      </a:cubicBezTo>
                      <a:cubicBezTo>
                        <a:pt x="1364" y="604"/>
                        <a:pt x="1356" y="601"/>
                        <a:pt x="1352" y="594"/>
                      </a:cubicBezTo>
                      <a:cubicBezTo>
                        <a:pt x="1350" y="617"/>
                        <a:pt x="1326" y="597"/>
                        <a:pt x="1329" y="583"/>
                      </a:cubicBezTo>
                      <a:cubicBezTo>
                        <a:pt x="1330" y="577"/>
                        <a:pt x="1359" y="561"/>
                        <a:pt x="1370" y="569"/>
                      </a:cubicBezTo>
                      <a:cubicBezTo>
                        <a:pt x="1363" y="574"/>
                        <a:pt x="1363" y="576"/>
                        <a:pt x="1359" y="583"/>
                      </a:cubicBezTo>
                      <a:cubicBezTo>
                        <a:pt x="1371" y="578"/>
                        <a:pt x="1388" y="568"/>
                        <a:pt x="1400" y="575"/>
                      </a:cubicBezTo>
                      <a:cubicBezTo>
                        <a:pt x="1387" y="590"/>
                        <a:pt x="1398" y="600"/>
                        <a:pt x="1415" y="602"/>
                      </a:cubicBezTo>
                      <a:cubicBezTo>
                        <a:pt x="1399" y="605"/>
                        <a:pt x="1415" y="622"/>
                        <a:pt x="1409" y="636"/>
                      </a:cubicBezTo>
                      <a:cubicBezTo>
                        <a:pt x="1422" y="629"/>
                        <a:pt x="1439" y="630"/>
                        <a:pt x="1442" y="614"/>
                      </a:cubicBezTo>
                      <a:cubicBezTo>
                        <a:pt x="1444" y="594"/>
                        <a:pt x="1422" y="593"/>
                        <a:pt x="1420" y="580"/>
                      </a:cubicBezTo>
                      <a:cubicBezTo>
                        <a:pt x="1418" y="567"/>
                        <a:pt x="1438" y="559"/>
                        <a:pt x="1447" y="553"/>
                      </a:cubicBezTo>
                      <a:cubicBezTo>
                        <a:pt x="1453" y="549"/>
                        <a:pt x="1452" y="539"/>
                        <a:pt x="1460" y="541"/>
                      </a:cubicBezTo>
                      <a:cubicBezTo>
                        <a:pt x="1465" y="542"/>
                        <a:pt x="1476" y="544"/>
                        <a:pt x="1480" y="543"/>
                      </a:cubicBezTo>
                      <a:cubicBezTo>
                        <a:pt x="1496" y="539"/>
                        <a:pt x="1510" y="522"/>
                        <a:pt x="1517" y="510"/>
                      </a:cubicBezTo>
                      <a:cubicBezTo>
                        <a:pt x="1521" y="502"/>
                        <a:pt x="1523" y="495"/>
                        <a:pt x="1527" y="487"/>
                      </a:cubicBezTo>
                      <a:cubicBezTo>
                        <a:pt x="1531" y="480"/>
                        <a:pt x="1539" y="482"/>
                        <a:pt x="1543" y="475"/>
                      </a:cubicBezTo>
                      <a:cubicBezTo>
                        <a:pt x="1548" y="467"/>
                        <a:pt x="1542" y="460"/>
                        <a:pt x="1545" y="451"/>
                      </a:cubicBezTo>
                      <a:cubicBezTo>
                        <a:pt x="1546" y="445"/>
                        <a:pt x="1554" y="437"/>
                        <a:pt x="1554" y="432"/>
                      </a:cubicBezTo>
                      <a:cubicBezTo>
                        <a:pt x="1554" y="421"/>
                        <a:pt x="1565" y="408"/>
                        <a:pt x="1551" y="398"/>
                      </a:cubicBezTo>
                      <a:cubicBezTo>
                        <a:pt x="1540" y="391"/>
                        <a:pt x="1527" y="400"/>
                        <a:pt x="1515" y="391"/>
                      </a:cubicBezTo>
                      <a:cubicBezTo>
                        <a:pt x="1498" y="377"/>
                        <a:pt x="1517" y="366"/>
                        <a:pt x="1528" y="359"/>
                      </a:cubicBezTo>
                      <a:cubicBezTo>
                        <a:pt x="1540" y="350"/>
                        <a:pt x="1547" y="337"/>
                        <a:pt x="1559" y="327"/>
                      </a:cubicBezTo>
                      <a:cubicBezTo>
                        <a:pt x="1566" y="322"/>
                        <a:pt x="1571" y="322"/>
                        <a:pt x="1580" y="321"/>
                      </a:cubicBezTo>
                      <a:cubicBezTo>
                        <a:pt x="1586" y="320"/>
                        <a:pt x="1595" y="323"/>
                        <a:pt x="1599" y="322"/>
                      </a:cubicBezTo>
                      <a:cubicBezTo>
                        <a:pt x="1604" y="321"/>
                        <a:pt x="1611" y="315"/>
                        <a:pt x="1618" y="314"/>
                      </a:cubicBezTo>
                      <a:cubicBezTo>
                        <a:pt x="1624" y="312"/>
                        <a:pt x="1633" y="310"/>
                        <a:pt x="1638" y="312"/>
                      </a:cubicBezTo>
                      <a:cubicBezTo>
                        <a:pt x="1653" y="317"/>
                        <a:pt x="1662" y="324"/>
                        <a:pt x="1679" y="321"/>
                      </a:cubicBezTo>
                      <a:cubicBezTo>
                        <a:pt x="1690" y="320"/>
                        <a:pt x="1700" y="297"/>
                        <a:pt x="1708" y="289"/>
                      </a:cubicBezTo>
                      <a:cubicBezTo>
                        <a:pt x="1713" y="284"/>
                        <a:pt x="1735" y="283"/>
                        <a:pt x="1745" y="285"/>
                      </a:cubicBezTo>
                      <a:cubicBezTo>
                        <a:pt x="1742" y="294"/>
                        <a:pt x="1745" y="292"/>
                        <a:pt x="1747" y="299"/>
                      </a:cubicBezTo>
                      <a:cubicBezTo>
                        <a:pt x="1755" y="290"/>
                        <a:pt x="1784" y="254"/>
                        <a:pt x="1785" y="288"/>
                      </a:cubicBezTo>
                      <a:cubicBezTo>
                        <a:pt x="1777" y="288"/>
                        <a:pt x="1774" y="292"/>
                        <a:pt x="1767" y="296"/>
                      </a:cubicBezTo>
                      <a:cubicBezTo>
                        <a:pt x="1763" y="298"/>
                        <a:pt x="1749" y="306"/>
                        <a:pt x="1749" y="307"/>
                      </a:cubicBezTo>
                      <a:cubicBezTo>
                        <a:pt x="1745" y="323"/>
                        <a:pt x="1723" y="332"/>
                        <a:pt x="1712" y="344"/>
                      </a:cubicBezTo>
                      <a:cubicBezTo>
                        <a:pt x="1696" y="362"/>
                        <a:pt x="1695" y="415"/>
                        <a:pt x="1714" y="433"/>
                      </a:cubicBezTo>
                      <a:cubicBezTo>
                        <a:pt x="1711" y="420"/>
                        <a:pt x="1734" y="392"/>
                        <a:pt x="1744" y="385"/>
                      </a:cubicBezTo>
                      <a:cubicBezTo>
                        <a:pt x="1747" y="383"/>
                        <a:pt x="1754" y="380"/>
                        <a:pt x="1756" y="377"/>
                      </a:cubicBezTo>
                      <a:cubicBezTo>
                        <a:pt x="1755" y="374"/>
                        <a:pt x="1754" y="371"/>
                        <a:pt x="1753" y="368"/>
                      </a:cubicBezTo>
                      <a:cubicBezTo>
                        <a:pt x="1756" y="367"/>
                        <a:pt x="1759" y="366"/>
                        <a:pt x="1763" y="365"/>
                      </a:cubicBezTo>
                      <a:cubicBezTo>
                        <a:pt x="1767" y="352"/>
                        <a:pt x="1762" y="341"/>
                        <a:pt x="1767" y="331"/>
                      </a:cubicBezTo>
                      <a:cubicBezTo>
                        <a:pt x="1772" y="322"/>
                        <a:pt x="1781" y="323"/>
                        <a:pt x="1784" y="310"/>
                      </a:cubicBezTo>
                      <a:cubicBezTo>
                        <a:pt x="1786" y="300"/>
                        <a:pt x="1806" y="307"/>
                        <a:pt x="1813" y="309"/>
                      </a:cubicBezTo>
                      <a:cubicBezTo>
                        <a:pt x="1826" y="312"/>
                        <a:pt x="1827" y="320"/>
                        <a:pt x="1843" y="312"/>
                      </a:cubicBezTo>
                      <a:cubicBezTo>
                        <a:pt x="1848" y="309"/>
                        <a:pt x="1853" y="305"/>
                        <a:pt x="1860" y="303"/>
                      </a:cubicBezTo>
                      <a:cubicBezTo>
                        <a:pt x="1868" y="301"/>
                        <a:pt x="1862" y="296"/>
                        <a:pt x="1868" y="291"/>
                      </a:cubicBezTo>
                      <a:cubicBezTo>
                        <a:pt x="1873" y="287"/>
                        <a:pt x="1889" y="276"/>
                        <a:pt x="1896" y="274"/>
                      </a:cubicBezTo>
                      <a:cubicBezTo>
                        <a:pt x="1905" y="272"/>
                        <a:pt x="1918" y="280"/>
                        <a:pt x="1927" y="272"/>
                      </a:cubicBezTo>
                      <a:cubicBezTo>
                        <a:pt x="1938" y="262"/>
                        <a:pt x="1928" y="261"/>
                        <a:pt x="1922" y="251"/>
                      </a:cubicBezTo>
                      <a:cubicBezTo>
                        <a:pt x="1911" y="234"/>
                        <a:pt x="1933" y="238"/>
                        <a:pt x="1939" y="229"/>
                      </a:cubicBezTo>
                      <a:cubicBezTo>
                        <a:pt x="1948" y="217"/>
                        <a:pt x="1941" y="218"/>
                        <a:pt x="1956" y="220"/>
                      </a:cubicBezTo>
                      <a:cubicBezTo>
                        <a:pt x="1967" y="222"/>
                        <a:pt x="1977" y="232"/>
                        <a:pt x="1988" y="237"/>
                      </a:cubicBezTo>
                      <a:cubicBezTo>
                        <a:pt x="1993" y="238"/>
                        <a:pt x="2011" y="252"/>
                        <a:pt x="2014" y="235"/>
                      </a:cubicBezTo>
                      <a:cubicBezTo>
                        <a:pt x="2015" y="224"/>
                        <a:pt x="2026" y="220"/>
                        <a:pt x="2037" y="218"/>
                      </a:cubicBezTo>
                      <a:cubicBezTo>
                        <a:pt x="2026" y="197"/>
                        <a:pt x="1980" y="188"/>
                        <a:pt x="1961" y="184"/>
                      </a:cubicBezTo>
                      <a:close/>
                      <a:moveTo>
                        <a:pt x="703" y="565"/>
                      </a:moveTo>
                      <a:cubicBezTo>
                        <a:pt x="694" y="563"/>
                        <a:pt x="687" y="566"/>
                        <a:pt x="683" y="573"/>
                      </a:cubicBezTo>
                      <a:cubicBezTo>
                        <a:pt x="706" y="570"/>
                        <a:pt x="706" y="617"/>
                        <a:pt x="678" y="610"/>
                      </a:cubicBezTo>
                      <a:cubicBezTo>
                        <a:pt x="668" y="608"/>
                        <a:pt x="649" y="603"/>
                        <a:pt x="648" y="589"/>
                      </a:cubicBezTo>
                      <a:cubicBezTo>
                        <a:pt x="648" y="582"/>
                        <a:pt x="663" y="568"/>
                        <a:pt x="654" y="565"/>
                      </a:cubicBezTo>
                      <a:cubicBezTo>
                        <a:pt x="638" y="558"/>
                        <a:pt x="643" y="541"/>
                        <a:pt x="639" y="529"/>
                      </a:cubicBezTo>
                      <a:cubicBezTo>
                        <a:pt x="636" y="522"/>
                        <a:pt x="627" y="530"/>
                        <a:pt x="629" y="520"/>
                      </a:cubicBezTo>
                      <a:cubicBezTo>
                        <a:pt x="630" y="508"/>
                        <a:pt x="631" y="510"/>
                        <a:pt x="637" y="502"/>
                      </a:cubicBezTo>
                      <a:cubicBezTo>
                        <a:pt x="655" y="479"/>
                        <a:pt x="682" y="484"/>
                        <a:pt x="700" y="506"/>
                      </a:cubicBezTo>
                      <a:cubicBezTo>
                        <a:pt x="689" y="505"/>
                        <a:pt x="644" y="509"/>
                        <a:pt x="671" y="525"/>
                      </a:cubicBezTo>
                      <a:cubicBezTo>
                        <a:pt x="667" y="537"/>
                        <a:pt x="683" y="542"/>
                        <a:pt x="684" y="557"/>
                      </a:cubicBezTo>
                      <a:cubicBezTo>
                        <a:pt x="693" y="549"/>
                        <a:pt x="704" y="552"/>
                        <a:pt x="703" y="565"/>
                      </a:cubicBezTo>
                      <a:close/>
                      <a:moveTo>
                        <a:pt x="776" y="627"/>
                      </a:moveTo>
                      <a:cubicBezTo>
                        <a:pt x="774" y="624"/>
                        <a:pt x="771" y="622"/>
                        <a:pt x="772" y="617"/>
                      </a:cubicBezTo>
                      <a:cubicBezTo>
                        <a:pt x="776" y="618"/>
                        <a:pt x="779" y="620"/>
                        <a:pt x="783" y="623"/>
                      </a:cubicBezTo>
                      <a:cubicBezTo>
                        <a:pt x="780" y="624"/>
                        <a:pt x="778" y="626"/>
                        <a:pt x="776" y="627"/>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10" name="Freeform 109"/>
                <p:cNvSpPr>
                  <a:spLocks/>
                </p:cNvSpPr>
                <p:nvPr/>
              </p:nvSpPr>
              <p:spPr bwMode="auto">
                <a:xfrm>
                  <a:off x="2967" y="609"/>
                  <a:ext cx="5" cy="6"/>
                </a:xfrm>
                <a:custGeom>
                  <a:avLst/>
                  <a:gdLst>
                    <a:gd name="T0" fmla="*/ 3 w 3"/>
                    <a:gd name="T1" fmla="*/ 0 h 3"/>
                    <a:gd name="T2" fmla="*/ 0 w 3"/>
                    <a:gd name="T3" fmla="*/ 3 h 3"/>
                    <a:gd name="T4" fmla="*/ 3 w 3"/>
                    <a:gd name="T5" fmla="*/ 0 h 3"/>
                  </a:gdLst>
                  <a:ahLst/>
                  <a:cxnLst>
                    <a:cxn ang="0">
                      <a:pos x="T0" y="T1"/>
                    </a:cxn>
                    <a:cxn ang="0">
                      <a:pos x="T2" y="T3"/>
                    </a:cxn>
                    <a:cxn ang="0">
                      <a:pos x="T4" y="T5"/>
                    </a:cxn>
                  </a:cxnLst>
                  <a:rect l="0" t="0" r="r" b="b"/>
                  <a:pathLst>
                    <a:path w="3" h="3">
                      <a:moveTo>
                        <a:pt x="3" y="0"/>
                      </a:moveTo>
                      <a:cubicBezTo>
                        <a:pt x="2" y="1"/>
                        <a:pt x="1" y="2"/>
                        <a:pt x="0" y="3"/>
                      </a:cubicBezTo>
                      <a:cubicBezTo>
                        <a:pt x="1" y="2"/>
                        <a:pt x="2" y="1"/>
                        <a:pt x="3" y="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11" name="Freeform 110"/>
                <p:cNvSpPr>
                  <a:spLocks/>
                </p:cNvSpPr>
                <p:nvPr/>
              </p:nvSpPr>
              <p:spPr bwMode="auto">
                <a:xfrm>
                  <a:off x="2931" y="599"/>
                  <a:ext cx="34" cy="30"/>
                </a:xfrm>
                <a:custGeom>
                  <a:avLst/>
                  <a:gdLst>
                    <a:gd name="T0" fmla="*/ 14 w 19"/>
                    <a:gd name="T1" fmla="*/ 0 h 17"/>
                    <a:gd name="T2" fmla="*/ 0 w 19"/>
                    <a:gd name="T3" fmla="*/ 16 h 17"/>
                    <a:gd name="T4" fmla="*/ 19 w 19"/>
                    <a:gd name="T5" fmla="*/ 10 h 17"/>
                    <a:gd name="T6" fmla="*/ 14 w 19"/>
                    <a:gd name="T7" fmla="*/ 0 h 17"/>
                  </a:gdLst>
                  <a:ahLst/>
                  <a:cxnLst>
                    <a:cxn ang="0">
                      <a:pos x="T0" y="T1"/>
                    </a:cxn>
                    <a:cxn ang="0">
                      <a:pos x="T2" y="T3"/>
                    </a:cxn>
                    <a:cxn ang="0">
                      <a:pos x="T4" y="T5"/>
                    </a:cxn>
                    <a:cxn ang="0">
                      <a:pos x="T6" y="T7"/>
                    </a:cxn>
                  </a:cxnLst>
                  <a:rect l="0" t="0" r="r" b="b"/>
                  <a:pathLst>
                    <a:path w="19" h="17">
                      <a:moveTo>
                        <a:pt x="14" y="0"/>
                      </a:moveTo>
                      <a:cubicBezTo>
                        <a:pt x="5" y="6"/>
                        <a:pt x="7" y="8"/>
                        <a:pt x="0" y="16"/>
                      </a:cubicBezTo>
                      <a:cubicBezTo>
                        <a:pt x="7" y="17"/>
                        <a:pt x="14" y="15"/>
                        <a:pt x="19" y="10"/>
                      </a:cubicBezTo>
                      <a:cubicBezTo>
                        <a:pt x="15" y="10"/>
                        <a:pt x="12" y="7"/>
                        <a:pt x="14" y="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12" name="Freeform 111"/>
                <p:cNvSpPr>
                  <a:spLocks/>
                </p:cNvSpPr>
                <p:nvPr/>
              </p:nvSpPr>
              <p:spPr bwMode="auto">
                <a:xfrm>
                  <a:off x="4398" y="1878"/>
                  <a:ext cx="1" cy="4"/>
                </a:xfrm>
                <a:custGeom>
                  <a:avLst/>
                  <a:gdLst>
                    <a:gd name="T0" fmla="*/ 1 w 1"/>
                    <a:gd name="T1" fmla="*/ 2 h 2"/>
                    <a:gd name="T2" fmla="*/ 1 w 1"/>
                    <a:gd name="T3" fmla="*/ 0 h 2"/>
                    <a:gd name="T4" fmla="*/ 0 w 1"/>
                    <a:gd name="T5" fmla="*/ 2 h 2"/>
                    <a:gd name="T6" fmla="*/ 1 w 1"/>
                    <a:gd name="T7" fmla="*/ 2 h 2"/>
                  </a:gdLst>
                  <a:ahLst/>
                  <a:cxnLst>
                    <a:cxn ang="0">
                      <a:pos x="T0" y="T1"/>
                    </a:cxn>
                    <a:cxn ang="0">
                      <a:pos x="T2" y="T3"/>
                    </a:cxn>
                    <a:cxn ang="0">
                      <a:pos x="T4" y="T5"/>
                    </a:cxn>
                    <a:cxn ang="0">
                      <a:pos x="T6" y="T7"/>
                    </a:cxn>
                  </a:cxnLst>
                  <a:rect l="0" t="0" r="r" b="b"/>
                  <a:pathLst>
                    <a:path w="1" h="2">
                      <a:moveTo>
                        <a:pt x="1" y="2"/>
                      </a:moveTo>
                      <a:cubicBezTo>
                        <a:pt x="1" y="1"/>
                        <a:pt x="1" y="1"/>
                        <a:pt x="1" y="0"/>
                      </a:cubicBezTo>
                      <a:cubicBezTo>
                        <a:pt x="1" y="1"/>
                        <a:pt x="0" y="1"/>
                        <a:pt x="0" y="2"/>
                      </a:cubicBezTo>
                      <a:cubicBezTo>
                        <a:pt x="0" y="2"/>
                        <a:pt x="0" y="2"/>
                        <a:pt x="1" y="2"/>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13" name="Freeform 112"/>
                <p:cNvSpPr>
                  <a:spLocks/>
                </p:cNvSpPr>
                <p:nvPr/>
              </p:nvSpPr>
              <p:spPr bwMode="auto">
                <a:xfrm>
                  <a:off x="4391" y="1882"/>
                  <a:ext cx="113" cy="158"/>
                </a:xfrm>
                <a:custGeom>
                  <a:avLst/>
                  <a:gdLst>
                    <a:gd name="T0" fmla="*/ 0 w 64"/>
                    <a:gd name="T1" fmla="*/ 17 h 89"/>
                    <a:gd name="T2" fmla="*/ 25 w 64"/>
                    <a:gd name="T3" fmla="*/ 53 h 89"/>
                    <a:gd name="T4" fmla="*/ 53 w 64"/>
                    <a:gd name="T5" fmla="*/ 89 h 89"/>
                    <a:gd name="T6" fmla="*/ 56 w 64"/>
                    <a:gd name="T7" fmla="*/ 82 h 89"/>
                    <a:gd name="T8" fmla="*/ 64 w 64"/>
                    <a:gd name="T9" fmla="*/ 86 h 89"/>
                    <a:gd name="T10" fmla="*/ 52 w 64"/>
                    <a:gd name="T11" fmla="*/ 69 h 89"/>
                    <a:gd name="T12" fmla="*/ 53 w 64"/>
                    <a:gd name="T13" fmla="*/ 45 h 89"/>
                    <a:gd name="T14" fmla="*/ 32 w 64"/>
                    <a:gd name="T15" fmla="*/ 34 h 89"/>
                    <a:gd name="T16" fmla="*/ 16 w 64"/>
                    <a:gd name="T17" fmla="*/ 17 h 89"/>
                    <a:gd name="T18" fmla="*/ 20 w 64"/>
                    <a:gd name="T19" fmla="*/ 16 h 89"/>
                    <a:gd name="T20" fmla="*/ 5 w 64"/>
                    <a:gd name="T21" fmla="*/ 0 h 89"/>
                    <a:gd name="T22" fmla="*/ 3 w 64"/>
                    <a:gd name="T23" fmla="*/ 2 h 89"/>
                    <a:gd name="T24" fmla="*/ 0 w 64"/>
                    <a:gd name="T25" fmla="*/ 1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89">
                      <a:moveTo>
                        <a:pt x="0" y="17"/>
                      </a:moveTo>
                      <a:cubicBezTo>
                        <a:pt x="9" y="16"/>
                        <a:pt x="20" y="43"/>
                        <a:pt x="25" y="53"/>
                      </a:cubicBezTo>
                      <a:cubicBezTo>
                        <a:pt x="34" y="73"/>
                        <a:pt x="35" y="76"/>
                        <a:pt x="53" y="89"/>
                      </a:cubicBezTo>
                      <a:cubicBezTo>
                        <a:pt x="54" y="86"/>
                        <a:pt x="55" y="84"/>
                        <a:pt x="56" y="82"/>
                      </a:cubicBezTo>
                      <a:cubicBezTo>
                        <a:pt x="58" y="83"/>
                        <a:pt x="61" y="84"/>
                        <a:pt x="64" y="86"/>
                      </a:cubicBezTo>
                      <a:cubicBezTo>
                        <a:pt x="61" y="82"/>
                        <a:pt x="53" y="73"/>
                        <a:pt x="52" y="69"/>
                      </a:cubicBezTo>
                      <a:cubicBezTo>
                        <a:pt x="51" y="62"/>
                        <a:pt x="56" y="52"/>
                        <a:pt x="53" y="45"/>
                      </a:cubicBezTo>
                      <a:cubicBezTo>
                        <a:pt x="55" y="48"/>
                        <a:pt x="31" y="34"/>
                        <a:pt x="32" y="34"/>
                      </a:cubicBezTo>
                      <a:cubicBezTo>
                        <a:pt x="25" y="32"/>
                        <a:pt x="24" y="21"/>
                        <a:pt x="16" y="17"/>
                      </a:cubicBezTo>
                      <a:cubicBezTo>
                        <a:pt x="17" y="17"/>
                        <a:pt x="19" y="16"/>
                        <a:pt x="20" y="16"/>
                      </a:cubicBezTo>
                      <a:cubicBezTo>
                        <a:pt x="18" y="9"/>
                        <a:pt x="12" y="3"/>
                        <a:pt x="5" y="0"/>
                      </a:cubicBezTo>
                      <a:cubicBezTo>
                        <a:pt x="4" y="1"/>
                        <a:pt x="4" y="2"/>
                        <a:pt x="3" y="2"/>
                      </a:cubicBezTo>
                      <a:cubicBezTo>
                        <a:pt x="4" y="3"/>
                        <a:pt x="2" y="13"/>
                        <a:pt x="0" y="17"/>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14" name="Freeform 113"/>
                <p:cNvSpPr>
                  <a:spLocks/>
                </p:cNvSpPr>
                <p:nvPr/>
              </p:nvSpPr>
              <p:spPr bwMode="auto">
                <a:xfrm>
                  <a:off x="4396" y="1885"/>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0"/>
                        <a:pt x="0" y="1"/>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15" name="Freeform 114"/>
                <p:cNvSpPr>
                  <a:spLocks/>
                </p:cNvSpPr>
                <p:nvPr/>
              </p:nvSpPr>
              <p:spPr bwMode="auto">
                <a:xfrm>
                  <a:off x="2965" y="615"/>
                  <a:ext cx="2" cy="1"/>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0" y="1"/>
                      </a:cubicBezTo>
                      <a:cubicBezTo>
                        <a:pt x="1" y="1"/>
                        <a:pt x="1" y="0"/>
                        <a:pt x="1" y="0"/>
                      </a:cubicBezTo>
                      <a:cubicBezTo>
                        <a:pt x="1" y="0"/>
                        <a:pt x="0" y="1"/>
                        <a:pt x="0" y="1"/>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16" name="Freeform 115"/>
                <p:cNvSpPr>
                  <a:spLocks/>
                </p:cNvSpPr>
                <p:nvPr/>
              </p:nvSpPr>
              <p:spPr bwMode="auto">
                <a:xfrm>
                  <a:off x="5781" y="513"/>
                  <a:ext cx="72" cy="31"/>
                </a:xfrm>
                <a:custGeom>
                  <a:avLst/>
                  <a:gdLst>
                    <a:gd name="T0" fmla="*/ 41 w 41"/>
                    <a:gd name="T1" fmla="*/ 11 h 17"/>
                    <a:gd name="T2" fmla="*/ 10 w 41"/>
                    <a:gd name="T3" fmla="*/ 17 h 17"/>
                    <a:gd name="T4" fmla="*/ 41 w 41"/>
                    <a:gd name="T5" fmla="*/ 11 h 17"/>
                  </a:gdLst>
                  <a:ahLst/>
                  <a:cxnLst>
                    <a:cxn ang="0">
                      <a:pos x="T0" y="T1"/>
                    </a:cxn>
                    <a:cxn ang="0">
                      <a:pos x="T2" y="T3"/>
                    </a:cxn>
                    <a:cxn ang="0">
                      <a:pos x="T4" y="T5"/>
                    </a:cxn>
                  </a:cxnLst>
                  <a:rect l="0" t="0" r="r" b="b"/>
                  <a:pathLst>
                    <a:path w="41" h="17">
                      <a:moveTo>
                        <a:pt x="41" y="11"/>
                      </a:moveTo>
                      <a:cubicBezTo>
                        <a:pt x="31" y="0"/>
                        <a:pt x="0" y="2"/>
                        <a:pt x="10" y="17"/>
                      </a:cubicBezTo>
                      <a:cubicBezTo>
                        <a:pt x="20" y="17"/>
                        <a:pt x="31" y="16"/>
                        <a:pt x="41" y="11"/>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17" name="Freeform 116"/>
                <p:cNvSpPr>
                  <a:spLocks/>
                </p:cNvSpPr>
                <p:nvPr/>
              </p:nvSpPr>
              <p:spPr bwMode="auto">
                <a:xfrm>
                  <a:off x="5607" y="565"/>
                  <a:ext cx="27" cy="16"/>
                </a:xfrm>
                <a:custGeom>
                  <a:avLst/>
                  <a:gdLst>
                    <a:gd name="T0" fmla="*/ 0 w 15"/>
                    <a:gd name="T1" fmla="*/ 2 h 9"/>
                    <a:gd name="T2" fmla="*/ 10 w 15"/>
                    <a:gd name="T3" fmla="*/ 9 h 9"/>
                    <a:gd name="T4" fmla="*/ 0 w 15"/>
                    <a:gd name="T5" fmla="*/ 2 h 9"/>
                  </a:gdLst>
                  <a:ahLst/>
                  <a:cxnLst>
                    <a:cxn ang="0">
                      <a:pos x="T0" y="T1"/>
                    </a:cxn>
                    <a:cxn ang="0">
                      <a:pos x="T2" y="T3"/>
                    </a:cxn>
                    <a:cxn ang="0">
                      <a:pos x="T4" y="T5"/>
                    </a:cxn>
                  </a:cxnLst>
                  <a:rect l="0" t="0" r="r" b="b"/>
                  <a:pathLst>
                    <a:path w="15" h="9">
                      <a:moveTo>
                        <a:pt x="0" y="2"/>
                      </a:moveTo>
                      <a:cubicBezTo>
                        <a:pt x="3" y="4"/>
                        <a:pt x="6" y="7"/>
                        <a:pt x="10" y="9"/>
                      </a:cubicBezTo>
                      <a:cubicBezTo>
                        <a:pt x="15" y="1"/>
                        <a:pt x="9" y="0"/>
                        <a:pt x="0" y="2"/>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18" name="Freeform 117"/>
                <p:cNvSpPr>
                  <a:spLocks/>
                </p:cNvSpPr>
                <p:nvPr/>
              </p:nvSpPr>
              <p:spPr bwMode="auto">
                <a:xfrm>
                  <a:off x="5034" y="371"/>
                  <a:ext cx="14" cy="16"/>
                </a:xfrm>
                <a:custGeom>
                  <a:avLst/>
                  <a:gdLst>
                    <a:gd name="T0" fmla="*/ 8 w 8"/>
                    <a:gd name="T1" fmla="*/ 4 h 9"/>
                    <a:gd name="T2" fmla="*/ 4 w 8"/>
                    <a:gd name="T3" fmla="*/ 9 h 9"/>
                    <a:gd name="T4" fmla="*/ 8 w 8"/>
                    <a:gd name="T5" fmla="*/ 4 h 9"/>
                  </a:gdLst>
                  <a:ahLst/>
                  <a:cxnLst>
                    <a:cxn ang="0">
                      <a:pos x="T0" y="T1"/>
                    </a:cxn>
                    <a:cxn ang="0">
                      <a:pos x="T2" y="T3"/>
                    </a:cxn>
                    <a:cxn ang="0">
                      <a:pos x="T4" y="T5"/>
                    </a:cxn>
                  </a:cxnLst>
                  <a:rect l="0" t="0" r="r" b="b"/>
                  <a:pathLst>
                    <a:path w="8" h="9">
                      <a:moveTo>
                        <a:pt x="8" y="4"/>
                      </a:moveTo>
                      <a:cubicBezTo>
                        <a:pt x="5" y="5"/>
                        <a:pt x="0" y="0"/>
                        <a:pt x="4" y="9"/>
                      </a:cubicBezTo>
                      <a:cubicBezTo>
                        <a:pt x="6" y="6"/>
                        <a:pt x="8" y="4"/>
                        <a:pt x="8" y="4"/>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19" name="Freeform 118"/>
                <p:cNvSpPr>
                  <a:spLocks/>
                </p:cNvSpPr>
                <p:nvPr/>
              </p:nvSpPr>
              <p:spPr bwMode="auto">
                <a:xfrm>
                  <a:off x="4626" y="414"/>
                  <a:ext cx="27" cy="21"/>
                </a:xfrm>
                <a:custGeom>
                  <a:avLst/>
                  <a:gdLst>
                    <a:gd name="T0" fmla="*/ 0 w 15"/>
                    <a:gd name="T1" fmla="*/ 7 h 12"/>
                    <a:gd name="T2" fmla="*/ 15 w 15"/>
                    <a:gd name="T3" fmla="*/ 9 h 12"/>
                    <a:gd name="T4" fmla="*/ 0 w 15"/>
                    <a:gd name="T5" fmla="*/ 7 h 12"/>
                  </a:gdLst>
                  <a:ahLst/>
                  <a:cxnLst>
                    <a:cxn ang="0">
                      <a:pos x="T0" y="T1"/>
                    </a:cxn>
                    <a:cxn ang="0">
                      <a:pos x="T2" y="T3"/>
                    </a:cxn>
                    <a:cxn ang="0">
                      <a:pos x="T4" y="T5"/>
                    </a:cxn>
                  </a:cxnLst>
                  <a:rect l="0" t="0" r="r" b="b"/>
                  <a:pathLst>
                    <a:path w="15" h="12">
                      <a:moveTo>
                        <a:pt x="0" y="7"/>
                      </a:moveTo>
                      <a:cubicBezTo>
                        <a:pt x="5" y="12"/>
                        <a:pt x="9" y="11"/>
                        <a:pt x="15" y="9"/>
                      </a:cubicBezTo>
                      <a:cubicBezTo>
                        <a:pt x="14" y="8"/>
                        <a:pt x="9" y="0"/>
                        <a:pt x="0" y="7"/>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20" name="Freeform 119"/>
                <p:cNvSpPr>
                  <a:spLocks/>
                </p:cNvSpPr>
                <p:nvPr/>
              </p:nvSpPr>
              <p:spPr bwMode="auto">
                <a:xfrm>
                  <a:off x="4653" y="43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21" name="Freeform 120"/>
                <p:cNvSpPr>
                  <a:spLocks/>
                </p:cNvSpPr>
                <p:nvPr/>
              </p:nvSpPr>
              <p:spPr bwMode="auto">
                <a:xfrm>
                  <a:off x="4399" y="238"/>
                  <a:ext cx="128" cy="63"/>
                </a:xfrm>
                <a:custGeom>
                  <a:avLst/>
                  <a:gdLst>
                    <a:gd name="T0" fmla="*/ 11 w 72"/>
                    <a:gd name="T1" fmla="*/ 35 h 35"/>
                    <a:gd name="T2" fmla="*/ 60 w 72"/>
                    <a:gd name="T3" fmla="*/ 26 h 35"/>
                    <a:gd name="T4" fmla="*/ 40 w 72"/>
                    <a:gd name="T5" fmla="*/ 9 h 35"/>
                    <a:gd name="T6" fmla="*/ 41 w 72"/>
                    <a:gd name="T7" fmla="*/ 1 h 35"/>
                    <a:gd name="T8" fmla="*/ 11 w 72"/>
                    <a:gd name="T9" fmla="*/ 35 h 35"/>
                  </a:gdLst>
                  <a:ahLst/>
                  <a:cxnLst>
                    <a:cxn ang="0">
                      <a:pos x="T0" y="T1"/>
                    </a:cxn>
                    <a:cxn ang="0">
                      <a:pos x="T2" y="T3"/>
                    </a:cxn>
                    <a:cxn ang="0">
                      <a:pos x="T4" y="T5"/>
                    </a:cxn>
                    <a:cxn ang="0">
                      <a:pos x="T6" y="T7"/>
                    </a:cxn>
                    <a:cxn ang="0">
                      <a:pos x="T8" y="T9"/>
                    </a:cxn>
                  </a:cxnLst>
                  <a:rect l="0" t="0" r="r" b="b"/>
                  <a:pathLst>
                    <a:path w="72" h="35">
                      <a:moveTo>
                        <a:pt x="11" y="35"/>
                      </a:moveTo>
                      <a:cubicBezTo>
                        <a:pt x="21" y="31"/>
                        <a:pt x="54" y="32"/>
                        <a:pt x="60" y="26"/>
                      </a:cubicBezTo>
                      <a:cubicBezTo>
                        <a:pt x="72" y="14"/>
                        <a:pt x="51" y="2"/>
                        <a:pt x="40" y="9"/>
                      </a:cubicBezTo>
                      <a:cubicBezTo>
                        <a:pt x="41" y="6"/>
                        <a:pt x="41" y="4"/>
                        <a:pt x="41" y="1"/>
                      </a:cubicBezTo>
                      <a:cubicBezTo>
                        <a:pt x="28" y="0"/>
                        <a:pt x="0" y="25"/>
                        <a:pt x="11" y="35"/>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22" name="Freeform 121"/>
                <p:cNvSpPr>
                  <a:spLocks/>
                </p:cNvSpPr>
                <p:nvPr/>
              </p:nvSpPr>
              <p:spPr bwMode="auto">
                <a:xfrm>
                  <a:off x="4261" y="212"/>
                  <a:ext cx="43" cy="25"/>
                </a:xfrm>
                <a:custGeom>
                  <a:avLst/>
                  <a:gdLst>
                    <a:gd name="T0" fmla="*/ 10 w 24"/>
                    <a:gd name="T1" fmla="*/ 0 h 14"/>
                    <a:gd name="T2" fmla="*/ 0 w 24"/>
                    <a:gd name="T3" fmla="*/ 3 h 14"/>
                    <a:gd name="T4" fmla="*/ 24 w 24"/>
                    <a:gd name="T5" fmla="*/ 5 h 14"/>
                    <a:gd name="T6" fmla="*/ 10 w 24"/>
                    <a:gd name="T7" fmla="*/ 0 h 14"/>
                  </a:gdLst>
                  <a:ahLst/>
                  <a:cxnLst>
                    <a:cxn ang="0">
                      <a:pos x="T0" y="T1"/>
                    </a:cxn>
                    <a:cxn ang="0">
                      <a:pos x="T2" y="T3"/>
                    </a:cxn>
                    <a:cxn ang="0">
                      <a:pos x="T4" y="T5"/>
                    </a:cxn>
                    <a:cxn ang="0">
                      <a:pos x="T6" y="T7"/>
                    </a:cxn>
                  </a:cxnLst>
                  <a:rect l="0" t="0" r="r" b="b"/>
                  <a:pathLst>
                    <a:path w="24" h="14">
                      <a:moveTo>
                        <a:pt x="10" y="0"/>
                      </a:moveTo>
                      <a:cubicBezTo>
                        <a:pt x="7" y="1"/>
                        <a:pt x="4" y="2"/>
                        <a:pt x="0" y="3"/>
                      </a:cubicBezTo>
                      <a:cubicBezTo>
                        <a:pt x="5" y="14"/>
                        <a:pt x="16" y="13"/>
                        <a:pt x="24" y="5"/>
                      </a:cubicBezTo>
                      <a:cubicBezTo>
                        <a:pt x="19" y="3"/>
                        <a:pt x="14" y="0"/>
                        <a:pt x="10" y="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23" name="Freeform 122"/>
                <p:cNvSpPr>
                  <a:spLocks/>
                </p:cNvSpPr>
                <p:nvPr/>
              </p:nvSpPr>
              <p:spPr bwMode="auto">
                <a:xfrm>
                  <a:off x="4275" y="143"/>
                  <a:ext cx="179" cy="140"/>
                </a:xfrm>
                <a:custGeom>
                  <a:avLst/>
                  <a:gdLst>
                    <a:gd name="T0" fmla="*/ 14 w 101"/>
                    <a:gd name="T1" fmla="*/ 52 h 79"/>
                    <a:gd name="T2" fmla="*/ 78 w 101"/>
                    <a:gd name="T3" fmla="*/ 65 h 79"/>
                    <a:gd name="T4" fmla="*/ 72 w 101"/>
                    <a:gd name="T5" fmla="*/ 61 h 79"/>
                    <a:gd name="T6" fmla="*/ 46 w 101"/>
                    <a:gd name="T7" fmla="*/ 40 h 79"/>
                    <a:gd name="T8" fmla="*/ 57 w 101"/>
                    <a:gd name="T9" fmla="*/ 26 h 79"/>
                    <a:gd name="T10" fmla="*/ 0 w 101"/>
                    <a:gd name="T11" fmla="*/ 33 h 79"/>
                    <a:gd name="T12" fmla="*/ 40 w 101"/>
                    <a:gd name="T13" fmla="*/ 41 h 79"/>
                    <a:gd name="T14" fmla="*/ 14 w 101"/>
                    <a:gd name="T15" fmla="*/ 52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79">
                      <a:moveTo>
                        <a:pt x="14" y="52"/>
                      </a:moveTo>
                      <a:cubicBezTo>
                        <a:pt x="28" y="63"/>
                        <a:pt x="63" y="79"/>
                        <a:pt x="78" y="65"/>
                      </a:cubicBezTo>
                      <a:cubicBezTo>
                        <a:pt x="76" y="64"/>
                        <a:pt x="74" y="63"/>
                        <a:pt x="72" y="61"/>
                      </a:cubicBezTo>
                      <a:cubicBezTo>
                        <a:pt x="101" y="48"/>
                        <a:pt x="56" y="40"/>
                        <a:pt x="46" y="40"/>
                      </a:cubicBezTo>
                      <a:cubicBezTo>
                        <a:pt x="50" y="34"/>
                        <a:pt x="54" y="29"/>
                        <a:pt x="57" y="26"/>
                      </a:cubicBezTo>
                      <a:cubicBezTo>
                        <a:pt x="35" y="0"/>
                        <a:pt x="23" y="23"/>
                        <a:pt x="0" y="33"/>
                      </a:cubicBezTo>
                      <a:cubicBezTo>
                        <a:pt x="12" y="40"/>
                        <a:pt x="26" y="41"/>
                        <a:pt x="40" y="41"/>
                      </a:cubicBezTo>
                      <a:cubicBezTo>
                        <a:pt x="31" y="44"/>
                        <a:pt x="22" y="48"/>
                        <a:pt x="14" y="52"/>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24" name="Freeform 123"/>
                <p:cNvSpPr>
                  <a:spLocks/>
                </p:cNvSpPr>
                <p:nvPr/>
              </p:nvSpPr>
              <p:spPr bwMode="auto">
                <a:xfrm>
                  <a:off x="4339" y="325"/>
                  <a:ext cx="18" cy="18"/>
                </a:xfrm>
                <a:custGeom>
                  <a:avLst/>
                  <a:gdLst>
                    <a:gd name="T0" fmla="*/ 10 w 10"/>
                    <a:gd name="T1" fmla="*/ 1 h 10"/>
                    <a:gd name="T2" fmla="*/ 0 w 10"/>
                    <a:gd name="T3" fmla="*/ 5 h 10"/>
                    <a:gd name="T4" fmla="*/ 10 w 10"/>
                    <a:gd name="T5" fmla="*/ 1 h 10"/>
                  </a:gdLst>
                  <a:ahLst/>
                  <a:cxnLst>
                    <a:cxn ang="0">
                      <a:pos x="T0" y="T1"/>
                    </a:cxn>
                    <a:cxn ang="0">
                      <a:pos x="T2" y="T3"/>
                    </a:cxn>
                    <a:cxn ang="0">
                      <a:pos x="T4" y="T5"/>
                    </a:cxn>
                  </a:cxnLst>
                  <a:rect l="0" t="0" r="r" b="b"/>
                  <a:pathLst>
                    <a:path w="10" h="10">
                      <a:moveTo>
                        <a:pt x="10" y="1"/>
                      </a:moveTo>
                      <a:cubicBezTo>
                        <a:pt x="5" y="0"/>
                        <a:pt x="3" y="2"/>
                        <a:pt x="0" y="5"/>
                      </a:cubicBezTo>
                      <a:cubicBezTo>
                        <a:pt x="3" y="4"/>
                        <a:pt x="5" y="10"/>
                        <a:pt x="10" y="1"/>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25" name="Freeform 124"/>
                <p:cNvSpPr>
                  <a:spLocks/>
                </p:cNvSpPr>
                <p:nvPr/>
              </p:nvSpPr>
              <p:spPr bwMode="auto">
                <a:xfrm>
                  <a:off x="4247" y="166"/>
                  <a:ext cx="25" cy="9"/>
                </a:xfrm>
                <a:custGeom>
                  <a:avLst/>
                  <a:gdLst>
                    <a:gd name="T0" fmla="*/ 14 w 14"/>
                    <a:gd name="T1" fmla="*/ 4 h 5"/>
                    <a:gd name="T2" fmla="*/ 0 w 14"/>
                    <a:gd name="T3" fmla="*/ 1 h 5"/>
                    <a:gd name="T4" fmla="*/ 14 w 14"/>
                    <a:gd name="T5" fmla="*/ 4 h 5"/>
                  </a:gdLst>
                  <a:ahLst/>
                  <a:cxnLst>
                    <a:cxn ang="0">
                      <a:pos x="T0" y="T1"/>
                    </a:cxn>
                    <a:cxn ang="0">
                      <a:pos x="T2" y="T3"/>
                    </a:cxn>
                    <a:cxn ang="0">
                      <a:pos x="T4" y="T5"/>
                    </a:cxn>
                  </a:cxnLst>
                  <a:rect l="0" t="0" r="r" b="b"/>
                  <a:pathLst>
                    <a:path w="14" h="5">
                      <a:moveTo>
                        <a:pt x="14" y="4"/>
                      </a:moveTo>
                      <a:cubicBezTo>
                        <a:pt x="10" y="3"/>
                        <a:pt x="6" y="0"/>
                        <a:pt x="0" y="1"/>
                      </a:cubicBezTo>
                      <a:cubicBezTo>
                        <a:pt x="5" y="5"/>
                        <a:pt x="8" y="4"/>
                        <a:pt x="14" y="4"/>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26" name="Freeform 125"/>
                <p:cNvSpPr>
                  <a:spLocks/>
                </p:cNvSpPr>
                <p:nvPr/>
              </p:nvSpPr>
              <p:spPr bwMode="auto">
                <a:xfrm>
                  <a:off x="4536" y="286"/>
                  <a:ext cx="20" cy="15"/>
                </a:xfrm>
                <a:custGeom>
                  <a:avLst/>
                  <a:gdLst>
                    <a:gd name="T0" fmla="*/ 11 w 11"/>
                    <a:gd name="T1" fmla="*/ 0 h 8"/>
                    <a:gd name="T2" fmla="*/ 0 w 11"/>
                    <a:gd name="T3" fmla="*/ 1 h 8"/>
                    <a:gd name="T4" fmla="*/ 11 w 11"/>
                    <a:gd name="T5" fmla="*/ 0 h 8"/>
                  </a:gdLst>
                  <a:ahLst/>
                  <a:cxnLst>
                    <a:cxn ang="0">
                      <a:pos x="T0" y="T1"/>
                    </a:cxn>
                    <a:cxn ang="0">
                      <a:pos x="T2" y="T3"/>
                    </a:cxn>
                    <a:cxn ang="0">
                      <a:pos x="T4" y="T5"/>
                    </a:cxn>
                  </a:cxnLst>
                  <a:rect l="0" t="0" r="r" b="b"/>
                  <a:pathLst>
                    <a:path w="11" h="8">
                      <a:moveTo>
                        <a:pt x="11" y="0"/>
                      </a:moveTo>
                      <a:cubicBezTo>
                        <a:pt x="7" y="1"/>
                        <a:pt x="3" y="1"/>
                        <a:pt x="0" y="1"/>
                      </a:cubicBezTo>
                      <a:cubicBezTo>
                        <a:pt x="6" y="8"/>
                        <a:pt x="6" y="2"/>
                        <a:pt x="11" y="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27" name="Freeform 126"/>
                <p:cNvSpPr>
                  <a:spLocks/>
                </p:cNvSpPr>
                <p:nvPr/>
              </p:nvSpPr>
              <p:spPr bwMode="auto">
                <a:xfrm>
                  <a:off x="3548" y="201"/>
                  <a:ext cx="6" cy="9"/>
                </a:xfrm>
                <a:custGeom>
                  <a:avLst/>
                  <a:gdLst>
                    <a:gd name="T0" fmla="*/ 0 w 3"/>
                    <a:gd name="T1" fmla="*/ 1 h 5"/>
                    <a:gd name="T2" fmla="*/ 3 w 3"/>
                    <a:gd name="T3" fmla="*/ 0 h 5"/>
                    <a:gd name="T4" fmla="*/ 1 w 3"/>
                    <a:gd name="T5" fmla="*/ 1 h 5"/>
                    <a:gd name="T6" fmla="*/ 0 w 3"/>
                    <a:gd name="T7" fmla="*/ 1 h 5"/>
                  </a:gdLst>
                  <a:ahLst/>
                  <a:cxnLst>
                    <a:cxn ang="0">
                      <a:pos x="T0" y="T1"/>
                    </a:cxn>
                    <a:cxn ang="0">
                      <a:pos x="T2" y="T3"/>
                    </a:cxn>
                    <a:cxn ang="0">
                      <a:pos x="T4" y="T5"/>
                    </a:cxn>
                    <a:cxn ang="0">
                      <a:pos x="T6" y="T7"/>
                    </a:cxn>
                  </a:cxnLst>
                  <a:rect l="0" t="0" r="r" b="b"/>
                  <a:pathLst>
                    <a:path w="3" h="5">
                      <a:moveTo>
                        <a:pt x="0" y="1"/>
                      </a:moveTo>
                      <a:cubicBezTo>
                        <a:pt x="0" y="5"/>
                        <a:pt x="1" y="1"/>
                        <a:pt x="3" y="0"/>
                      </a:cubicBezTo>
                      <a:cubicBezTo>
                        <a:pt x="2" y="0"/>
                        <a:pt x="2" y="0"/>
                        <a:pt x="1" y="1"/>
                      </a:cubicBezTo>
                      <a:cubicBezTo>
                        <a:pt x="1" y="1"/>
                        <a:pt x="0" y="1"/>
                        <a:pt x="0" y="1"/>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28" name="Freeform 127"/>
                <p:cNvSpPr>
                  <a:spLocks/>
                </p:cNvSpPr>
                <p:nvPr/>
              </p:nvSpPr>
              <p:spPr bwMode="auto">
                <a:xfrm>
                  <a:off x="3449" y="178"/>
                  <a:ext cx="122" cy="43"/>
                </a:xfrm>
                <a:custGeom>
                  <a:avLst/>
                  <a:gdLst>
                    <a:gd name="T0" fmla="*/ 31 w 69"/>
                    <a:gd name="T1" fmla="*/ 10 h 24"/>
                    <a:gd name="T2" fmla="*/ 25 w 69"/>
                    <a:gd name="T3" fmla="*/ 13 h 24"/>
                    <a:gd name="T4" fmla="*/ 32 w 69"/>
                    <a:gd name="T5" fmla="*/ 13 h 24"/>
                    <a:gd name="T6" fmla="*/ 24 w 69"/>
                    <a:gd name="T7" fmla="*/ 16 h 24"/>
                    <a:gd name="T8" fmla="*/ 37 w 69"/>
                    <a:gd name="T9" fmla="*/ 24 h 24"/>
                    <a:gd name="T10" fmla="*/ 57 w 69"/>
                    <a:gd name="T11" fmla="*/ 14 h 24"/>
                    <a:gd name="T12" fmla="*/ 69 w 69"/>
                    <a:gd name="T13" fmla="*/ 7 h 24"/>
                    <a:gd name="T14" fmla="*/ 31 w 69"/>
                    <a:gd name="T15" fmla="*/ 4 h 24"/>
                    <a:gd name="T16" fmla="*/ 0 w 69"/>
                    <a:gd name="T17" fmla="*/ 10 h 24"/>
                    <a:gd name="T18" fmla="*/ 31 w 69"/>
                    <a:gd name="T19"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24">
                      <a:moveTo>
                        <a:pt x="31" y="10"/>
                      </a:moveTo>
                      <a:cubicBezTo>
                        <a:pt x="29" y="11"/>
                        <a:pt x="27" y="12"/>
                        <a:pt x="25" y="13"/>
                      </a:cubicBezTo>
                      <a:cubicBezTo>
                        <a:pt x="27" y="13"/>
                        <a:pt x="30" y="13"/>
                        <a:pt x="32" y="13"/>
                      </a:cubicBezTo>
                      <a:cubicBezTo>
                        <a:pt x="29" y="14"/>
                        <a:pt x="27" y="15"/>
                        <a:pt x="24" y="16"/>
                      </a:cubicBezTo>
                      <a:cubicBezTo>
                        <a:pt x="27" y="19"/>
                        <a:pt x="34" y="22"/>
                        <a:pt x="37" y="24"/>
                      </a:cubicBezTo>
                      <a:cubicBezTo>
                        <a:pt x="42" y="17"/>
                        <a:pt x="49" y="14"/>
                        <a:pt x="57" y="14"/>
                      </a:cubicBezTo>
                      <a:cubicBezTo>
                        <a:pt x="59" y="11"/>
                        <a:pt x="67" y="8"/>
                        <a:pt x="69" y="7"/>
                      </a:cubicBezTo>
                      <a:cubicBezTo>
                        <a:pt x="58" y="0"/>
                        <a:pt x="44" y="7"/>
                        <a:pt x="31" y="4"/>
                      </a:cubicBezTo>
                      <a:cubicBezTo>
                        <a:pt x="20" y="2"/>
                        <a:pt x="9" y="3"/>
                        <a:pt x="0" y="10"/>
                      </a:cubicBezTo>
                      <a:cubicBezTo>
                        <a:pt x="11" y="12"/>
                        <a:pt x="20" y="4"/>
                        <a:pt x="31" y="1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29" name="Freeform 128"/>
                <p:cNvSpPr>
                  <a:spLocks/>
                </p:cNvSpPr>
                <p:nvPr/>
              </p:nvSpPr>
              <p:spPr bwMode="auto">
                <a:xfrm>
                  <a:off x="3770" y="148"/>
                  <a:ext cx="43" cy="39"/>
                </a:xfrm>
                <a:custGeom>
                  <a:avLst/>
                  <a:gdLst>
                    <a:gd name="T0" fmla="*/ 24 w 24"/>
                    <a:gd name="T1" fmla="*/ 17 h 22"/>
                    <a:gd name="T2" fmla="*/ 0 w 24"/>
                    <a:gd name="T3" fmla="*/ 17 h 22"/>
                    <a:gd name="T4" fmla="*/ 6 w 24"/>
                    <a:gd name="T5" fmla="*/ 22 h 22"/>
                    <a:gd name="T6" fmla="*/ 24 w 24"/>
                    <a:gd name="T7" fmla="*/ 17 h 22"/>
                  </a:gdLst>
                  <a:ahLst/>
                  <a:cxnLst>
                    <a:cxn ang="0">
                      <a:pos x="T0" y="T1"/>
                    </a:cxn>
                    <a:cxn ang="0">
                      <a:pos x="T2" y="T3"/>
                    </a:cxn>
                    <a:cxn ang="0">
                      <a:pos x="T4" y="T5"/>
                    </a:cxn>
                    <a:cxn ang="0">
                      <a:pos x="T6" y="T7"/>
                    </a:cxn>
                  </a:cxnLst>
                  <a:rect l="0" t="0" r="r" b="b"/>
                  <a:pathLst>
                    <a:path w="24" h="22">
                      <a:moveTo>
                        <a:pt x="24" y="17"/>
                      </a:moveTo>
                      <a:cubicBezTo>
                        <a:pt x="22" y="0"/>
                        <a:pt x="7" y="8"/>
                        <a:pt x="0" y="17"/>
                      </a:cubicBezTo>
                      <a:cubicBezTo>
                        <a:pt x="2" y="18"/>
                        <a:pt x="4" y="20"/>
                        <a:pt x="6" y="22"/>
                      </a:cubicBezTo>
                      <a:cubicBezTo>
                        <a:pt x="12" y="22"/>
                        <a:pt x="18" y="19"/>
                        <a:pt x="24" y="17"/>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30" name="Freeform 129"/>
                <p:cNvSpPr>
                  <a:spLocks/>
                </p:cNvSpPr>
                <p:nvPr/>
              </p:nvSpPr>
              <p:spPr bwMode="auto">
                <a:xfrm>
                  <a:off x="3713" y="175"/>
                  <a:ext cx="45" cy="30"/>
                </a:xfrm>
                <a:custGeom>
                  <a:avLst/>
                  <a:gdLst>
                    <a:gd name="T0" fmla="*/ 19 w 25"/>
                    <a:gd name="T1" fmla="*/ 15 h 17"/>
                    <a:gd name="T2" fmla="*/ 25 w 25"/>
                    <a:gd name="T3" fmla="*/ 4 h 17"/>
                    <a:gd name="T4" fmla="*/ 14 w 25"/>
                    <a:gd name="T5" fmla="*/ 4 h 17"/>
                    <a:gd name="T6" fmla="*/ 18 w 25"/>
                    <a:gd name="T7" fmla="*/ 2 h 17"/>
                    <a:gd name="T8" fmla="*/ 0 w 25"/>
                    <a:gd name="T9" fmla="*/ 15 h 17"/>
                    <a:gd name="T10" fmla="*/ 19 w 25"/>
                    <a:gd name="T11" fmla="*/ 15 h 17"/>
                  </a:gdLst>
                  <a:ahLst/>
                  <a:cxnLst>
                    <a:cxn ang="0">
                      <a:pos x="T0" y="T1"/>
                    </a:cxn>
                    <a:cxn ang="0">
                      <a:pos x="T2" y="T3"/>
                    </a:cxn>
                    <a:cxn ang="0">
                      <a:pos x="T4" y="T5"/>
                    </a:cxn>
                    <a:cxn ang="0">
                      <a:pos x="T6" y="T7"/>
                    </a:cxn>
                    <a:cxn ang="0">
                      <a:pos x="T8" y="T9"/>
                    </a:cxn>
                    <a:cxn ang="0">
                      <a:pos x="T10" y="T11"/>
                    </a:cxn>
                  </a:cxnLst>
                  <a:rect l="0" t="0" r="r" b="b"/>
                  <a:pathLst>
                    <a:path w="25" h="17">
                      <a:moveTo>
                        <a:pt x="19" y="15"/>
                      </a:moveTo>
                      <a:cubicBezTo>
                        <a:pt x="20" y="11"/>
                        <a:pt x="23" y="10"/>
                        <a:pt x="25" y="4"/>
                      </a:cubicBezTo>
                      <a:cubicBezTo>
                        <a:pt x="22" y="4"/>
                        <a:pt x="18" y="4"/>
                        <a:pt x="14" y="4"/>
                      </a:cubicBezTo>
                      <a:cubicBezTo>
                        <a:pt x="16" y="3"/>
                        <a:pt x="17" y="3"/>
                        <a:pt x="18" y="2"/>
                      </a:cubicBezTo>
                      <a:cubicBezTo>
                        <a:pt x="8" y="0"/>
                        <a:pt x="3" y="6"/>
                        <a:pt x="0" y="15"/>
                      </a:cubicBezTo>
                      <a:cubicBezTo>
                        <a:pt x="5" y="17"/>
                        <a:pt x="13" y="17"/>
                        <a:pt x="19" y="15"/>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31" name="Freeform 130"/>
                <p:cNvSpPr>
                  <a:spLocks/>
                </p:cNvSpPr>
                <p:nvPr/>
              </p:nvSpPr>
              <p:spPr bwMode="auto">
                <a:xfrm>
                  <a:off x="3651" y="198"/>
                  <a:ext cx="48" cy="19"/>
                </a:xfrm>
                <a:custGeom>
                  <a:avLst/>
                  <a:gdLst>
                    <a:gd name="T0" fmla="*/ 0 w 27"/>
                    <a:gd name="T1" fmla="*/ 9 h 11"/>
                    <a:gd name="T2" fmla="*/ 16 w 27"/>
                    <a:gd name="T3" fmla="*/ 11 h 11"/>
                    <a:gd name="T4" fmla="*/ 27 w 27"/>
                    <a:gd name="T5" fmla="*/ 6 h 11"/>
                    <a:gd name="T6" fmla="*/ 0 w 27"/>
                    <a:gd name="T7" fmla="*/ 9 h 11"/>
                  </a:gdLst>
                  <a:ahLst/>
                  <a:cxnLst>
                    <a:cxn ang="0">
                      <a:pos x="T0" y="T1"/>
                    </a:cxn>
                    <a:cxn ang="0">
                      <a:pos x="T2" y="T3"/>
                    </a:cxn>
                    <a:cxn ang="0">
                      <a:pos x="T4" y="T5"/>
                    </a:cxn>
                    <a:cxn ang="0">
                      <a:pos x="T6" y="T7"/>
                    </a:cxn>
                  </a:cxnLst>
                  <a:rect l="0" t="0" r="r" b="b"/>
                  <a:pathLst>
                    <a:path w="27" h="11">
                      <a:moveTo>
                        <a:pt x="0" y="9"/>
                      </a:moveTo>
                      <a:cubicBezTo>
                        <a:pt x="5" y="9"/>
                        <a:pt x="10" y="11"/>
                        <a:pt x="16" y="11"/>
                      </a:cubicBezTo>
                      <a:cubicBezTo>
                        <a:pt x="20" y="10"/>
                        <a:pt x="23" y="8"/>
                        <a:pt x="27" y="6"/>
                      </a:cubicBezTo>
                      <a:cubicBezTo>
                        <a:pt x="18" y="0"/>
                        <a:pt x="8" y="1"/>
                        <a:pt x="0" y="9"/>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32" name="Freeform 131"/>
                <p:cNvSpPr>
                  <a:spLocks/>
                </p:cNvSpPr>
                <p:nvPr/>
              </p:nvSpPr>
              <p:spPr bwMode="auto">
                <a:xfrm>
                  <a:off x="3625" y="146"/>
                  <a:ext cx="72" cy="52"/>
                </a:xfrm>
                <a:custGeom>
                  <a:avLst/>
                  <a:gdLst>
                    <a:gd name="T0" fmla="*/ 0 w 41"/>
                    <a:gd name="T1" fmla="*/ 21 h 29"/>
                    <a:gd name="T2" fmla="*/ 31 w 41"/>
                    <a:gd name="T3" fmla="*/ 24 h 29"/>
                    <a:gd name="T4" fmla="*/ 41 w 41"/>
                    <a:gd name="T5" fmla="*/ 22 h 29"/>
                    <a:gd name="T6" fmla="*/ 21 w 41"/>
                    <a:gd name="T7" fmla="*/ 17 h 29"/>
                    <a:gd name="T8" fmla="*/ 39 w 41"/>
                    <a:gd name="T9" fmla="*/ 0 h 29"/>
                    <a:gd name="T10" fmla="*/ 13 w 41"/>
                    <a:gd name="T11" fmla="*/ 17 h 29"/>
                    <a:gd name="T12" fmla="*/ 14 w 41"/>
                    <a:gd name="T13" fmla="*/ 17 h 29"/>
                    <a:gd name="T14" fmla="*/ 0 w 41"/>
                    <a:gd name="T15" fmla="*/ 21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29">
                      <a:moveTo>
                        <a:pt x="0" y="21"/>
                      </a:moveTo>
                      <a:cubicBezTo>
                        <a:pt x="9" y="27"/>
                        <a:pt x="20" y="29"/>
                        <a:pt x="31" y="24"/>
                      </a:cubicBezTo>
                      <a:cubicBezTo>
                        <a:pt x="34" y="23"/>
                        <a:pt x="37" y="23"/>
                        <a:pt x="41" y="22"/>
                      </a:cubicBezTo>
                      <a:cubicBezTo>
                        <a:pt x="35" y="20"/>
                        <a:pt x="28" y="18"/>
                        <a:pt x="21" y="17"/>
                      </a:cubicBezTo>
                      <a:cubicBezTo>
                        <a:pt x="30" y="13"/>
                        <a:pt x="39" y="10"/>
                        <a:pt x="39" y="0"/>
                      </a:cubicBezTo>
                      <a:cubicBezTo>
                        <a:pt x="31" y="8"/>
                        <a:pt x="16" y="7"/>
                        <a:pt x="13" y="17"/>
                      </a:cubicBezTo>
                      <a:cubicBezTo>
                        <a:pt x="13" y="17"/>
                        <a:pt x="14" y="17"/>
                        <a:pt x="14" y="17"/>
                      </a:cubicBezTo>
                      <a:cubicBezTo>
                        <a:pt x="9" y="17"/>
                        <a:pt x="4" y="18"/>
                        <a:pt x="0" y="21"/>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33" name="Freeform 132"/>
                <p:cNvSpPr>
                  <a:spLocks/>
                </p:cNvSpPr>
                <p:nvPr/>
              </p:nvSpPr>
              <p:spPr bwMode="auto">
                <a:xfrm>
                  <a:off x="2866" y="208"/>
                  <a:ext cx="243" cy="146"/>
                </a:xfrm>
                <a:custGeom>
                  <a:avLst/>
                  <a:gdLst>
                    <a:gd name="T0" fmla="*/ 18 w 137"/>
                    <a:gd name="T1" fmla="*/ 40 h 82"/>
                    <a:gd name="T2" fmla="*/ 56 w 137"/>
                    <a:gd name="T3" fmla="*/ 39 h 82"/>
                    <a:gd name="T4" fmla="*/ 29 w 137"/>
                    <a:gd name="T5" fmla="*/ 52 h 82"/>
                    <a:gd name="T6" fmla="*/ 58 w 137"/>
                    <a:gd name="T7" fmla="*/ 58 h 82"/>
                    <a:gd name="T8" fmla="*/ 33 w 137"/>
                    <a:gd name="T9" fmla="*/ 60 h 82"/>
                    <a:gd name="T10" fmla="*/ 60 w 137"/>
                    <a:gd name="T11" fmla="*/ 82 h 82"/>
                    <a:gd name="T12" fmla="*/ 103 w 137"/>
                    <a:gd name="T13" fmla="*/ 41 h 82"/>
                    <a:gd name="T14" fmla="*/ 98 w 137"/>
                    <a:gd name="T15" fmla="*/ 42 h 82"/>
                    <a:gd name="T16" fmla="*/ 100 w 137"/>
                    <a:gd name="T17" fmla="*/ 61 h 82"/>
                    <a:gd name="T18" fmla="*/ 116 w 137"/>
                    <a:gd name="T19" fmla="*/ 62 h 82"/>
                    <a:gd name="T20" fmla="*/ 115 w 137"/>
                    <a:gd name="T21" fmla="*/ 68 h 82"/>
                    <a:gd name="T22" fmla="*/ 137 w 137"/>
                    <a:gd name="T23" fmla="*/ 56 h 82"/>
                    <a:gd name="T24" fmla="*/ 107 w 137"/>
                    <a:gd name="T25" fmla="*/ 39 h 82"/>
                    <a:gd name="T26" fmla="*/ 110 w 137"/>
                    <a:gd name="T27" fmla="*/ 38 h 82"/>
                    <a:gd name="T28" fmla="*/ 75 w 137"/>
                    <a:gd name="T29" fmla="*/ 15 h 82"/>
                    <a:gd name="T30" fmla="*/ 69 w 137"/>
                    <a:gd name="T31" fmla="*/ 20 h 82"/>
                    <a:gd name="T32" fmla="*/ 53 w 137"/>
                    <a:gd name="T33" fmla="*/ 26 h 82"/>
                    <a:gd name="T34" fmla="*/ 34 w 137"/>
                    <a:gd name="T35" fmla="*/ 22 h 82"/>
                    <a:gd name="T36" fmla="*/ 25 w 137"/>
                    <a:gd name="T37" fmla="*/ 17 h 82"/>
                    <a:gd name="T38" fmla="*/ 29 w 137"/>
                    <a:gd name="T39" fmla="*/ 12 h 82"/>
                    <a:gd name="T40" fmla="*/ 0 w 137"/>
                    <a:gd name="T41" fmla="*/ 18 h 82"/>
                    <a:gd name="T42" fmla="*/ 18 w 137"/>
                    <a:gd name="T4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7" h="82">
                      <a:moveTo>
                        <a:pt x="18" y="40"/>
                      </a:moveTo>
                      <a:cubicBezTo>
                        <a:pt x="30" y="51"/>
                        <a:pt x="41" y="36"/>
                        <a:pt x="56" y="39"/>
                      </a:cubicBezTo>
                      <a:cubicBezTo>
                        <a:pt x="48" y="45"/>
                        <a:pt x="39" y="48"/>
                        <a:pt x="29" y="52"/>
                      </a:cubicBezTo>
                      <a:cubicBezTo>
                        <a:pt x="37" y="60"/>
                        <a:pt x="47" y="55"/>
                        <a:pt x="58" y="58"/>
                      </a:cubicBezTo>
                      <a:cubicBezTo>
                        <a:pt x="50" y="61"/>
                        <a:pt x="41" y="61"/>
                        <a:pt x="33" y="60"/>
                      </a:cubicBezTo>
                      <a:cubicBezTo>
                        <a:pt x="37" y="72"/>
                        <a:pt x="50" y="77"/>
                        <a:pt x="60" y="82"/>
                      </a:cubicBezTo>
                      <a:cubicBezTo>
                        <a:pt x="66" y="69"/>
                        <a:pt x="86" y="26"/>
                        <a:pt x="103" y="41"/>
                      </a:cubicBezTo>
                      <a:cubicBezTo>
                        <a:pt x="101" y="42"/>
                        <a:pt x="100" y="42"/>
                        <a:pt x="98" y="42"/>
                      </a:cubicBezTo>
                      <a:cubicBezTo>
                        <a:pt x="105" y="48"/>
                        <a:pt x="106" y="54"/>
                        <a:pt x="100" y="61"/>
                      </a:cubicBezTo>
                      <a:cubicBezTo>
                        <a:pt x="105" y="60"/>
                        <a:pt x="111" y="63"/>
                        <a:pt x="116" y="62"/>
                      </a:cubicBezTo>
                      <a:cubicBezTo>
                        <a:pt x="115" y="64"/>
                        <a:pt x="115" y="66"/>
                        <a:pt x="115" y="68"/>
                      </a:cubicBezTo>
                      <a:cubicBezTo>
                        <a:pt x="123" y="64"/>
                        <a:pt x="129" y="60"/>
                        <a:pt x="137" y="56"/>
                      </a:cubicBezTo>
                      <a:cubicBezTo>
                        <a:pt x="126" y="47"/>
                        <a:pt x="116" y="44"/>
                        <a:pt x="107" y="39"/>
                      </a:cubicBezTo>
                      <a:cubicBezTo>
                        <a:pt x="108" y="39"/>
                        <a:pt x="109" y="39"/>
                        <a:pt x="110" y="38"/>
                      </a:cubicBezTo>
                      <a:cubicBezTo>
                        <a:pt x="99" y="30"/>
                        <a:pt x="79" y="28"/>
                        <a:pt x="75" y="15"/>
                      </a:cubicBezTo>
                      <a:cubicBezTo>
                        <a:pt x="73" y="17"/>
                        <a:pt x="71" y="18"/>
                        <a:pt x="69" y="20"/>
                      </a:cubicBezTo>
                      <a:cubicBezTo>
                        <a:pt x="72" y="0"/>
                        <a:pt x="39" y="5"/>
                        <a:pt x="53" y="26"/>
                      </a:cubicBezTo>
                      <a:cubicBezTo>
                        <a:pt x="47" y="18"/>
                        <a:pt x="32" y="4"/>
                        <a:pt x="34" y="22"/>
                      </a:cubicBezTo>
                      <a:cubicBezTo>
                        <a:pt x="31" y="20"/>
                        <a:pt x="28" y="18"/>
                        <a:pt x="25" y="17"/>
                      </a:cubicBezTo>
                      <a:cubicBezTo>
                        <a:pt x="26" y="15"/>
                        <a:pt x="28" y="13"/>
                        <a:pt x="29" y="12"/>
                      </a:cubicBezTo>
                      <a:cubicBezTo>
                        <a:pt x="18" y="9"/>
                        <a:pt x="7" y="9"/>
                        <a:pt x="0" y="18"/>
                      </a:cubicBezTo>
                      <a:cubicBezTo>
                        <a:pt x="7" y="24"/>
                        <a:pt x="17" y="38"/>
                        <a:pt x="18" y="4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34" name="Freeform 133"/>
                <p:cNvSpPr>
                  <a:spLocks/>
                </p:cNvSpPr>
                <p:nvPr/>
              </p:nvSpPr>
              <p:spPr bwMode="auto">
                <a:xfrm>
                  <a:off x="2993" y="198"/>
                  <a:ext cx="158" cy="60"/>
                </a:xfrm>
                <a:custGeom>
                  <a:avLst/>
                  <a:gdLst>
                    <a:gd name="T0" fmla="*/ 33 w 89"/>
                    <a:gd name="T1" fmla="*/ 19 h 34"/>
                    <a:gd name="T2" fmla="*/ 18 w 89"/>
                    <a:gd name="T3" fmla="*/ 21 h 34"/>
                    <a:gd name="T4" fmla="*/ 50 w 89"/>
                    <a:gd name="T5" fmla="*/ 32 h 34"/>
                    <a:gd name="T6" fmla="*/ 89 w 89"/>
                    <a:gd name="T7" fmla="*/ 15 h 34"/>
                    <a:gd name="T8" fmla="*/ 52 w 89"/>
                    <a:gd name="T9" fmla="*/ 9 h 34"/>
                    <a:gd name="T10" fmla="*/ 52 w 89"/>
                    <a:gd name="T11" fmla="*/ 1 h 34"/>
                    <a:gd name="T12" fmla="*/ 16 w 89"/>
                    <a:gd name="T13" fmla="*/ 2 h 34"/>
                    <a:gd name="T14" fmla="*/ 17 w 89"/>
                    <a:gd name="T15" fmla="*/ 5 h 34"/>
                    <a:gd name="T16" fmla="*/ 0 w 89"/>
                    <a:gd name="T17" fmla="*/ 6 h 34"/>
                    <a:gd name="T18" fmla="*/ 33 w 89"/>
                    <a:gd name="T19" fmla="*/ 1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34">
                      <a:moveTo>
                        <a:pt x="33" y="19"/>
                      </a:moveTo>
                      <a:cubicBezTo>
                        <a:pt x="28" y="19"/>
                        <a:pt x="22" y="21"/>
                        <a:pt x="18" y="21"/>
                      </a:cubicBezTo>
                      <a:cubicBezTo>
                        <a:pt x="22" y="28"/>
                        <a:pt x="42" y="31"/>
                        <a:pt x="50" y="32"/>
                      </a:cubicBezTo>
                      <a:cubicBezTo>
                        <a:pt x="64" y="34"/>
                        <a:pt x="78" y="22"/>
                        <a:pt x="89" y="15"/>
                      </a:cubicBezTo>
                      <a:cubicBezTo>
                        <a:pt x="80" y="4"/>
                        <a:pt x="64" y="4"/>
                        <a:pt x="52" y="9"/>
                      </a:cubicBezTo>
                      <a:cubicBezTo>
                        <a:pt x="52" y="6"/>
                        <a:pt x="52" y="3"/>
                        <a:pt x="52" y="1"/>
                      </a:cubicBezTo>
                      <a:cubicBezTo>
                        <a:pt x="37" y="12"/>
                        <a:pt x="32" y="0"/>
                        <a:pt x="16" y="2"/>
                      </a:cubicBezTo>
                      <a:cubicBezTo>
                        <a:pt x="16" y="3"/>
                        <a:pt x="17" y="4"/>
                        <a:pt x="17" y="5"/>
                      </a:cubicBezTo>
                      <a:cubicBezTo>
                        <a:pt x="11" y="5"/>
                        <a:pt x="7" y="7"/>
                        <a:pt x="0" y="6"/>
                      </a:cubicBezTo>
                      <a:cubicBezTo>
                        <a:pt x="5" y="23"/>
                        <a:pt x="19" y="17"/>
                        <a:pt x="33" y="19"/>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35" name="Freeform 134"/>
                <p:cNvSpPr>
                  <a:spLocks/>
                </p:cNvSpPr>
                <p:nvPr/>
              </p:nvSpPr>
              <p:spPr bwMode="auto">
                <a:xfrm>
                  <a:off x="2866" y="263"/>
                  <a:ext cx="19" cy="27"/>
                </a:xfrm>
                <a:custGeom>
                  <a:avLst/>
                  <a:gdLst>
                    <a:gd name="T0" fmla="*/ 11 w 11"/>
                    <a:gd name="T1" fmla="*/ 15 h 15"/>
                    <a:gd name="T2" fmla="*/ 0 w 11"/>
                    <a:gd name="T3" fmla="*/ 0 h 15"/>
                    <a:gd name="T4" fmla="*/ 11 w 11"/>
                    <a:gd name="T5" fmla="*/ 15 h 15"/>
                  </a:gdLst>
                  <a:ahLst/>
                  <a:cxnLst>
                    <a:cxn ang="0">
                      <a:pos x="T0" y="T1"/>
                    </a:cxn>
                    <a:cxn ang="0">
                      <a:pos x="T2" y="T3"/>
                    </a:cxn>
                    <a:cxn ang="0">
                      <a:pos x="T4" y="T5"/>
                    </a:cxn>
                  </a:cxnLst>
                  <a:rect l="0" t="0" r="r" b="b"/>
                  <a:pathLst>
                    <a:path w="11" h="15">
                      <a:moveTo>
                        <a:pt x="11" y="15"/>
                      </a:moveTo>
                      <a:cubicBezTo>
                        <a:pt x="8" y="9"/>
                        <a:pt x="4" y="4"/>
                        <a:pt x="0" y="0"/>
                      </a:cubicBezTo>
                      <a:cubicBezTo>
                        <a:pt x="0" y="4"/>
                        <a:pt x="4" y="12"/>
                        <a:pt x="11" y="15"/>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36" name="Freeform 135"/>
                <p:cNvSpPr>
                  <a:spLocks/>
                </p:cNvSpPr>
                <p:nvPr/>
              </p:nvSpPr>
              <p:spPr bwMode="auto">
                <a:xfrm>
                  <a:off x="2506" y="978"/>
                  <a:ext cx="90" cy="100"/>
                </a:xfrm>
                <a:custGeom>
                  <a:avLst/>
                  <a:gdLst>
                    <a:gd name="T0" fmla="*/ 9 w 51"/>
                    <a:gd name="T1" fmla="*/ 51 h 56"/>
                    <a:gd name="T2" fmla="*/ 39 w 51"/>
                    <a:gd name="T3" fmla="*/ 38 h 56"/>
                    <a:gd name="T4" fmla="*/ 34 w 51"/>
                    <a:gd name="T5" fmla="*/ 2 h 56"/>
                    <a:gd name="T6" fmla="*/ 9 w 51"/>
                    <a:gd name="T7" fmla="*/ 17 h 56"/>
                    <a:gd name="T8" fmla="*/ 10 w 51"/>
                    <a:gd name="T9" fmla="*/ 32 h 56"/>
                    <a:gd name="T10" fmla="*/ 9 w 51"/>
                    <a:gd name="T11" fmla="*/ 51 h 56"/>
                  </a:gdLst>
                  <a:ahLst/>
                  <a:cxnLst>
                    <a:cxn ang="0">
                      <a:pos x="T0" y="T1"/>
                    </a:cxn>
                    <a:cxn ang="0">
                      <a:pos x="T2" y="T3"/>
                    </a:cxn>
                    <a:cxn ang="0">
                      <a:pos x="T4" y="T5"/>
                    </a:cxn>
                    <a:cxn ang="0">
                      <a:pos x="T6" y="T7"/>
                    </a:cxn>
                    <a:cxn ang="0">
                      <a:pos x="T8" y="T9"/>
                    </a:cxn>
                    <a:cxn ang="0">
                      <a:pos x="T10" y="T11"/>
                    </a:cxn>
                  </a:cxnLst>
                  <a:rect l="0" t="0" r="r" b="b"/>
                  <a:pathLst>
                    <a:path w="51" h="56">
                      <a:moveTo>
                        <a:pt x="9" y="51"/>
                      </a:moveTo>
                      <a:cubicBezTo>
                        <a:pt x="14" y="56"/>
                        <a:pt x="39" y="42"/>
                        <a:pt x="39" y="38"/>
                      </a:cubicBezTo>
                      <a:cubicBezTo>
                        <a:pt x="39" y="26"/>
                        <a:pt x="51" y="5"/>
                        <a:pt x="34" y="2"/>
                      </a:cubicBezTo>
                      <a:cubicBezTo>
                        <a:pt x="22" y="0"/>
                        <a:pt x="17" y="13"/>
                        <a:pt x="9" y="17"/>
                      </a:cubicBezTo>
                      <a:cubicBezTo>
                        <a:pt x="7" y="24"/>
                        <a:pt x="14" y="26"/>
                        <a:pt x="10" y="32"/>
                      </a:cubicBezTo>
                      <a:cubicBezTo>
                        <a:pt x="4" y="41"/>
                        <a:pt x="0" y="44"/>
                        <a:pt x="9" y="51"/>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37" name="Freeform 136"/>
                <p:cNvSpPr>
                  <a:spLocks/>
                </p:cNvSpPr>
                <p:nvPr/>
              </p:nvSpPr>
              <p:spPr bwMode="auto">
                <a:xfrm>
                  <a:off x="2559" y="904"/>
                  <a:ext cx="18" cy="14"/>
                </a:xfrm>
                <a:custGeom>
                  <a:avLst/>
                  <a:gdLst>
                    <a:gd name="T0" fmla="*/ 10 w 10"/>
                    <a:gd name="T1" fmla="*/ 0 h 8"/>
                    <a:gd name="T2" fmla="*/ 3 w 10"/>
                    <a:gd name="T3" fmla="*/ 8 h 8"/>
                    <a:gd name="T4" fmla="*/ 10 w 10"/>
                    <a:gd name="T5" fmla="*/ 0 h 8"/>
                  </a:gdLst>
                  <a:ahLst/>
                  <a:cxnLst>
                    <a:cxn ang="0">
                      <a:pos x="T0" y="T1"/>
                    </a:cxn>
                    <a:cxn ang="0">
                      <a:pos x="T2" y="T3"/>
                    </a:cxn>
                    <a:cxn ang="0">
                      <a:pos x="T4" y="T5"/>
                    </a:cxn>
                  </a:cxnLst>
                  <a:rect l="0" t="0" r="r" b="b"/>
                  <a:pathLst>
                    <a:path w="10" h="8">
                      <a:moveTo>
                        <a:pt x="10" y="0"/>
                      </a:moveTo>
                      <a:cubicBezTo>
                        <a:pt x="0" y="1"/>
                        <a:pt x="5" y="5"/>
                        <a:pt x="3" y="8"/>
                      </a:cubicBezTo>
                      <a:cubicBezTo>
                        <a:pt x="5" y="5"/>
                        <a:pt x="8" y="3"/>
                        <a:pt x="10" y="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38" name="Freeform 137"/>
                <p:cNvSpPr>
                  <a:spLocks/>
                </p:cNvSpPr>
                <p:nvPr/>
              </p:nvSpPr>
              <p:spPr bwMode="auto">
                <a:xfrm>
                  <a:off x="2570" y="883"/>
                  <a:ext cx="150" cy="223"/>
                </a:xfrm>
                <a:custGeom>
                  <a:avLst/>
                  <a:gdLst>
                    <a:gd name="T0" fmla="*/ 6 w 85"/>
                    <a:gd name="T1" fmla="*/ 37 h 126"/>
                    <a:gd name="T2" fmla="*/ 12 w 85"/>
                    <a:gd name="T3" fmla="*/ 51 h 126"/>
                    <a:gd name="T4" fmla="*/ 12 w 85"/>
                    <a:gd name="T5" fmla="*/ 46 h 126"/>
                    <a:gd name="T6" fmla="*/ 31 w 85"/>
                    <a:gd name="T7" fmla="*/ 63 h 126"/>
                    <a:gd name="T8" fmla="*/ 22 w 85"/>
                    <a:gd name="T9" fmla="*/ 83 h 126"/>
                    <a:gd name="T10" fmla="*/ 15 w 85"/>
                    <a:gd name="T11" fmla="*/ 104 h 126"/>
                    <a:gd name="T12" fmla="*/ 36 w 85"/>
                    <a:gd name="T13" fmla="*/ 105 h 126"/>
                    <a:gd name="T14" fmla="*/ 13 w 85"/>
                    <a:gd name="T15" fmla="*/ 126 h 126"/>
                    <a:gd name="T16" fmla="*/ 41 w 85"/>
                    <a:gd name="T17" fmla="*/ 119 h 126"/>
                    <a:gd name="T18" fmla="*/ 78 w 85"/>
                    <a:gd name="T19" fmla="*/ 109 h 126"/>
                    <a:gd name="T20" fmla="*/ 71 w 85"/>
                    <a:gd name="T21" fmla="*/ 108 h 126"/>
                    <a:gd name="T22" fmla="*/ 70 w 85"/>
                    <a:gd name="T23" fmla="*/ 89 h 126"/>
                    <a:gd name="T24" fmla="*/ 68 w 85"/>
                    <a:gd name="T25" fmla="*/ 90 h 126"/>
                    <a:gd name="T26" fmla="*/ 34 w 85"/>
                    <a:gd name="T27" fmla="*/ 47 h 126"/>
                    <a:gd name="T28" fmla="*/ 46 w 85"/>
                    <a:gd name="T29" fmla="*/ 23 h 126"/>
                    <a:gd name="T30" fmla="*/ 33 w 85"/>
                    <a:gd name="T31" fmla="*/ 11 h 126"/>
                    <a:gd name="T32" fmla="*/ 8 w 85"/>
                    <a:gd name="T33" fmla="*/ 27 h 126"/>
                    <a:gd name="T34" fmla="*/ 0 w 85"/>
                    <a:gd name="T35" fmla="*/ 23 h 126"/>
                    <a:gd name="T36" fmla="*/ 6 w 85"/>
                    <a:gd name="T37" fmla="*/ 3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126">
                      <a:moveTo>
                        <a:pt x="6" y="37"/>
                      </a:moveTo>
                      <a:cubicBezTo>
                        <a:pt x="10" y="42"/>
                        <a:pt x="12" y="47"/>
                        <a:pt x="12" y="51"/>
                      </a:cubicBezTo>
                      <a:cubicBezTo>
                        <a:pt x="12" y="49"/>
                        <a:pt x="12" y="48"/>
                        <a:pt x="12" y="46"/>
                      </a:cubicBezTo>
                      <a:cubicBezTo>
                        <a:pt x="26" y="50"/>
                        <a:pt x="7" y="70"/>
                        <a:pt x="31" y="63"/>
                      </a:cubicBezTo>
                      <a:cubicBezTo>
                        <a:pt x="36" y="69"/>
                        <a:pt x="41" y="83"/>
                        <a:pt x="22" y="83"/>
                      </a:cubicBezTo>
                      <a:cubicBezTo>
                        <a:pt x="26" y="92"/>
                        <a:pt x="23" y="99"/>
                        <a:pt x="15" y="104"/>
                      </a:cubicBezTo>
                      <a:cubicBezTo>
                        <a:pt x="21" y="106"/>
                        <a:pt x="28" y="107"/>
                        <a:pt x="36" y="105"/>
                      </a:cubicBezTo>
                      <a:cubicBezTo>
                        <a:pt x="30" y="109"/>
                        <a:pt x="17" y="116"/>
                        <a:pt x="13" y="126"/>
                      </a:cubicBezTo>
                      <a:cubicBezTo>
                        <a:pt x="24" y="125"/>
                        <a:pt x="30" y="121"/>
                        <a:pt x="41" y="119"/>
                      </a:cubicBezTo>
                      <a:cubicBezTo>
                        <a:pt x="52" y="118"/>
                        <a:pt x="73" y="119"/>
                        <a:pt x="78" y="109"/>
                      </a:cubicBezTo>
                      <a:cubicBezTo>
                        <a:pt x="76" y="109"/>
                        <a:pt x="73" y="108"/>
                        <a:pt x="71" y="108"/>
                      </a:cubicBezTo>
                      <a:cubicBezTo>
                        <a:pt x="82" y="101"/>
                        <a:pt x="85" y="88"/>
                        <a:pt x="70" y="89"/>
                      </a:cubicBezTo>
                      <a:cubicBezTo>
                        <a:pt x="72" y="85"/>
                        <a:pt x="70" y="88"/>
                        <a:pt x="68" y="90"/>
                      </a:cubicBezTo>
                      <a:cubicBezTo>
                        <a:pt x="70" y="77"/>
                        <a:pt x="47" y="45"/>
                        <a:pt x="34" y="47"/>
                      </a:cubicBezTo>
                      <a:cubicBezTo>
                        <a:pt x="40" y="40"/>
                        <a:pt x="43" y="32"/>
                        <a:pt x="46" y="23"/>
                      </a:cubicBezTo>
                      <a:cubicBezTo>
                        <a:pt x="34" y="23"/>
                        <a:pt x="14" y="25"/>
                        <a:pt x="33" y="11"/>
                      </a:cubicBezTo>
                      <a:cubicBezTo>
                        <a:pt x="20" y="0"/>
                        <a:pt x="10" y="18"/>
                        <a:pt x="8" y="27"/>
                      </a:cubicBezTo>
                      <a:cubicBezTo>
                        <a:pt x="5" y="24"/>
                        <a:pt x="4" y="25"/>
                        <a:pt x="0" y="23"/>
                      </a:cubicBezTo>
                      <a:cubicBezTo>
                        <a:pt x="8" y="30"/>
                        <a:pt x="8" y="29"/>
                        <a:pt x="6" y="37"/>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39" name="Freeform 138"/>
                <p:cNvSpPr>
                  <a:spLocks/>
                </p:cNvSpPr>
                <p:nvPr/>
              </p:nvSpPr>
              <p:spPr bwMode="auto">
                <a:xfrm>
                  <a:off x="2596" y="1005"/>
                  <a:ext cx="13" cy="9"/>
                </a:xfrm>
                <a:custGeom>
                  <a:avLst/>
                  <a:gdLst>
                    <a:gd name="T0" fmla="*/ 6 w 7"/>
                    <a:gd name="T1" fmla="*/ 4 h 5"/>
                    <a:gd name="T2" fmla="*/ 5 w 7"/>
                    <a:gd name="T3" fmla="*/ 0 h 5"/>
                    <a:gd name="T4" fmla="*/ 6 w 7"/>
                    <a:gd name="T5" fmla="*/ 4 h 5"/>
                  </a:gdLst>
                  <a:ahLst/>
                  <a:cxnLst>
                    <a:cxn ang="0">
                      <a:pos x="T0" y="T1"/>
                    </a:cxn>
                    <a:cxn ang="0">
                      <a:pos x="T2" y="T3"/>
                    </a:cxn>
                    <a:cxn ang="0">
                      <a:pos x="T4" y="T5"/>
                    </a:cxn>
                  </a:cxnLst>
                  <a:rect l="0" t="0" r="r" b="b"/>
                  <a:pathLst>
                    <a:path w="7" h="5">
                      <a:moveTo>
                        <a:pt x="6" y="4"/>
                      </a:moveTo>
                      <a:cubicBezTo>
                        <a:pt x="7" y="2"/>
                        <a:pt x="5" y="0"/>
                        <a:pt x="5" y="0"/>
                      </a:cubicBezTo>
                      <a:cubicBezTo>
                        <a:pt x="5" y="3"/>
                        <a:pt x="0" y="5"/>
                        <a:pt x="6" y="4"/>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40" name="Freeform 139"/>
                <p:cNvSpPr>
                  <a:spLocks/>
                </p:cNvSpPr>
                <p:nvPr/>
              </p:nvSpPr>
              <p:spPr bwMode="auto">
                <a:xfrm>
                  <a:off x="2270" y="680"/>
                  <a:ext cx="177" cy="98"/>
                </a:xfrm>
                <a:custGeom>
                  <a:avLst/>
                  <a:gdLst>
                    <a:gd name="T0" fmla="*/ 100 w 100"/>
                    <a:gd name="T1" fmla="*/ 25 h 55"/>
                    <a:gd name="T2" fmla="*/ 90 w 100"/>
                    <a:gd name="T3" fmla="*/ 4 h 55"/>
                    <a:gd name="T4" fmla="*/ 47 w 100"/>
                    <a:gd name="T5" fmla="*/ 10 h 55"/>
                    <a:gd name="T6" fmla="*/ 30 w 100"/>
                    <a:gd name="T7" fmla="*/ 6 h 55"/>
                    <a:gd name="T8" fmla="*/ 16 w 100"/>
                    <a:gd name="T9" fmla="*/ 1 h 55"/>
                    <a:gd name="T10" fmla="*/ 0 w 100"/>
                    <a:gd name="T11" fmla="*/ 7 h 55"/>
                    <a:gd name="T12" fmla="*/ 19 w 100"/>
                    <a:gd name="T13" fmla="*/ 17 h 55"/>
                    <a:gd name="T14" fmla="*/ 1 w 100"/>
                    <a:gd name="T15" fmla="*/ 20 h 55"/>
                    <a:gd name="T16" fmla="*/ 16 w 100"/>
                    <a:gd name="T17" fmla="*/ 22 h 55"/>
                    <a:gd name="T18" fmla="*/ 11 w 100"/>
                    <a:gd name="T19" fmla="*/ 34 h 55"/>
                    <a:gd name="T20" fmla="*/ 100 w 100"/>
                    <a:gd name="T21" fmla="*/ 2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 h="55">
                      <a:moveTo>
                        <a:pt x="100" y="25"/>
                      </a:moveTo>
                      <a:cubicBezTo>
                        <a:pt x="96" y="18"/>
                        <a:pt x="88" y="11"/>
                        <a:pt x="90" y="4"/>
                      </a:cubicBezTo>
                      <a:cubicBezTo>
                        <a:pt x="78" y="2"/>
                        <a:pt x="55" y="3"/>
                        <a:pt x="47" y="10"/>
                      </a:cubicBezTo>
                      <a:cubicBezTo>
                        <a:pt x="40" y="8"/>
                        <a:pt x="36" y="9"/>
                        <a:pt x="30" y="6"/>
                      </a:cubicBezTo>
                      <a:cubicBezTo>
                        <a:pt x="23" y="23"/>
                        <a:pt x="22" y="2"/>
                        <a:pt x="16" y="1"/>
                      </a:cubicBezTo>
                      <a:cubicBezTo>
                        <a:pt x="13" y="0"/>
                        <a:pt x="2" y="6"/>
                        <a:pt x="0" y="7"/>
                      </a:cubicBezTo>
                      <a:cubicBezTo>
                        <a:pt x="6" y="11"/>
                        <a:pt x="14" y="14"/>
                        <a:pt x="19" y="17"/>
                      </a:cubicBezTo>
                      <a:cubicBezTo>
                        <a:pt x="13" y="18"/>
                        <a:pt x="7" y="21"/>
                        <a:pt x="1" y="20"/>
                      </a:cubicBezTo>
                      <a:cubicBezTo>
                        <a:pt x="6" y="20"/>
                        <a:pt x="11" y="22"/>
                        <a:pt x="16" y="22"/>
                      </a:cubicBezTo>
                      <a:cubicBezTo>
                        <a:pt x="13" y="26"/>
                        <a:pt x="15" y="30"/>
                        <a:pt x="11" y="34"/>
                      </a:cubicBezTo>
                      <a:cubicBezTo>
                        <a:pt x="43" y="43"/>
                        <a:pt x="73" y="55"/>
                        <a:pt x="100" y="25"/>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41" name="Freeform 140"/>
                <p:cNvSpPr>
                  <a:spLocks/>
                </p:cNvSpPr>
                <p:nvPr/>
              </p:nvSpPr>
              <p:spPr bwMode="auto">
                <a:xfrm>
                  <a:off x="1210" y="1623"/>
                  <a:ext cx="182" cy="101"/>
                </a:xfrm>
                <a:custGeom>
                  <a:avLst/>
                  <a:gdLst>
                    <a:gd name="T0" fmla="*/ 103 w 103"/>
                    <a:gd name="T1" fmla="*/ 50 h 57"/>
                    <a:gd name="T2" fmla="*/ 0 w 103"/>
                    <a:gd name="T3" fmla="*/ 34 h 57"/>
                    <a:gd name="T4" fmla="*/ 73 w 103"/>
                    <a:gd name="T5" fmla="*/ 46 h 57"/>
                    <a:gd name="T6" fmla="*/ 69 w 103"/>
                    <a:gd name="T7" fmla="*/ 52 h 57"/>
                    <a:gd name="T8" fmla="*/ 103 w 103"/>
                    <a:gd name="T9" fmla="*/ 50 h 57"/>
                  </a:gdLst>
                  <a:ahLst/>
                  <a:cxnLst>
                    <a:cxn ang="0">
                      <a:pos x="T0" y="T1"/>
                    </a:cxn>
                    <a:cxn ang="0">
                      <a:pos x="T2" y="T3"/>
                    </a:cxn>
                    <a:cxn ang="0">
                      <a:pos x="T4" y="T5"/>
                    </a:cxn>
                    <a:cxn ang="0">
                      <a:pos x="T6" y="T7"/>
                    </a:cxn>
                    <a:cxn ang="0">
                      <a:pos x="T8" y="T9"/>
                    </a:cxn>
                  </a:cxnLst>
                  <a:rect l="0" t="0" r="r" b="b"/>
                  <a:pathLst>
                    <a:path w="103" h="57">
                      <a:moveTo>
                        <a:pt x="103" y="50"/>
                      </a:moveTo>
                      <a:cubicBezTo>
                        <a:pt x="84" y="34"/>
                        <a:pt x="19" y="0"/>
                        <a:pt x="0" y="34"/>
                      </a:cubicBezTo>
                      <a:cubicBezTo>
                        <a:pt x="26" y="23"/>
                        <a:pt x="48" y="31"/>
                        <a:pt x="73" y="46"/>
                      </a:cubicBezTo>
                      <a:cubicBezTo>
                        <a:pt x="71" y="48"/>
                        <a:pt x="70" y="50"/>
                        <a:pt x="69" y="52"/>
                      </a:cubicBezTo>
                      <a:cubicBezTo>
                        <a:pt x="81" y="53"/>
                        <a:pt x="92" y="57"/>
                        <a:pt x="103" y="5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42" name="Freeform 141"/>
                <p:cNvSpPr>
                  <a:spLocks/>
                </p:cNvSpPr>
                <p:nvPr/>
              </p:nvSpPr>
              <p:spPr bwMode="auto">
                <a:xfrm>
                  <a:off x="1235" y="1679"/>
                  <a:ext cx="8" cy="11"/>
                </a:xfrm>
                <a:custGeom>
                  <a:avLst/>
                  <a:gdLst>
                    <a:gd name="T0" fmla="*/ 0 w 5"/>
                    <a:gd name="T1" fmla="*/ 6 h 6"/>
                    <a:gd name="T2" fmla="*/ 5 w 5"/>
                    <a:gd name="T3" fmla="*/ 6 h 6"/>
                    <a:gd name="T4" fmla="*/ 5 w 5"/>
                    <a:gd name="T5" fmla="*/ 0 h 6"/>
                    <a:gd name="T6" fmla="*/ 0 w 5"/>
                    <a:gd name="T7" fmla="*/ 6 h 6"/>
                  </a:gdLst>
                  <a:ahLst/>
                  <a:cxnLst>
                    <a:cxn ang="0">
                      <a:pos x="T0" y="T1"/>
                    </a:cxn>
                    <a:cxn ang="0">
                      <a:pos x="T2" y="T3"/>
                    </a:cxn>
                    <a:cxn ang="0">
                      <a:pos x="T4" y="T5"/>
                    </a:cxn>
                    <a:cxn ang="0">
                      <a:pos x="T6" y="T7"/>
                    </a:cxn>
                  </a:cxnLst>
                  <a:rect l="0" t="0" r="r" b="b"/>
                  <a:pathLst>
                    <a:path w="5" h="6">
                      <a:moveTo>
                        <a:pt x="0" y="6"/>
                      </a:moveTo>
                      <a:cubicBezTo>
                        <a:pt x="2" y="6"/>
                        <a:pt x="3" y="6"/>
                        <a:pt x="5" y="6"/>
                      </a:cubicBezTo>
                      <a:cubicBezTo>
                        <a:pt x="5" y="4"/>
                        <a:pt x="5" y="2"/>
                        <a:pt x="5" y="0"/>
                      </a:cubicBezTo>
                      <a:cubicBezTo>
                        <a:pt x="5" y="1"/>
                        <a:pt x="1" y="4"/>
                        <a:pt x="0" y="6"/>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43" name="Freeform 142"/>
                <p:cNvSpPr>
                  <a:spLocks/>
                </p:cNvSpPr>
                <p:nvPr/>
              </p:nvSpPr>
              <p:spPr bwMode="auto">
                <a:xfrm>
                  <a:off x="1327" y="1742"/>
                  <a:ext cx="25" cy="14"/>
                </a:xfrm>
                <a:custGeom>
                  <a:avLst/>
                  <a:gdLst>
                    <a:gd name="T0" fmla="*/ 13 w 14"/>
                    <a:gd name="T1" fmla="*/ 2 h 8"/>
                    <a:gd name="T2" fmla="*/ 0 w 14"/>
                    <a:gd name="T3" fmla="*/ 2 h 8"/>
                    <a:gd name="T4" fmla="*/ 13 w 14"/>
                    <a:gd name="T5" fmla="*/ 2 h 8"/>
                  </a:gdLst>
                  <a:ahLst/>
                  <a:cxnLst>
                    <a:cxn ang="0">
                      <a:pos x="T0" y="T1"/>
                    </a:cxn>
                    <a:cxn ang="0">
                      <a:pos x="T2" y="T3"/>
                    </a:cxn>
                    <a:cxn ang="0">
                      <a:pos x="T4" y="T5"/>
                    </a:cxn>
                  </a:cxnLst>
                  <a:rect l="0" t="0" r="r" b="b"/>
                  <a:pathLst>
                    <a:path w="14" h="8">
                      <a:moveTo>
                        <a:pt x="13" y="2"/>
                      </a:moveTo>
                      <a:cubicBezTo>
                        <a:pt x="11" y="1"/>
                        <a:pt x="4" y="0"/>
                        <a:pt x="0" y="2"/>
                      </a:cubicBezTo>
                      <a:cubicBezTo>
                        <a:pt x="7" y="8"/>
                        <a:pt x="14" y="8"/>
                        <a:pt x="13" y="2"/>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44" name="Freeform 143"/>
                <p:cNvSpPr>
                  <a:spLocks/>
                </p:cNvSpPr>
                <p:nvPr/>
              </p:nvSpPr>
              <p:spPr bwMode="auto">
                <a:xfrm>
                  <a:off x="1518" y="1738"/>
                  <a:ext cx="25" cy="14"/>
                </a:xfrm>
                <a:custGeom>
                  <a:avLst/>
                  <a:gdLst>
                    <a:gd name="T0" fmla="*/ 0 w 14"/>
                    <a:gd name="T1" fmla="*/ 3 h 8"/>
                    <a:gd name="T2" fmla="*/ 14 w 14"/>
                    <a:gd name="T3" fmla="*/ 5 h 8"/>
                    <a:gd name="T4" fmla="*/ 0 w 14"/>
                    <a:gd name="T5" fmla="*/ 3 h 8"/>
                  </a:gdLst>
                  <a:ahLst/>
                  <a:cxnLst>
                    <a:cxn ang="0">
                      <a:pos x="T0" y="T1"/>
                    </a:cxn>
                    <a:cxn ang="0">
                      <a:pos x="T2" y="T3"/>
                    </a:cxn>
                    <a:cxn ang="0">
                      <a:pos x="T4" y="T5"/>
                    </a:cxn>
                  </a:cxnLst>
                  <a:rect l="0" t="0" r="r" b="b"/>
                  <a:pathLst>
                    <a:path w="14" h="8">
                      <a:moveTo>
                        <a:pt x="0" y="3"/>
                      </a:moveTo>
                      <a:cubicBezTo>
                        <a:pt x="6" y="8"/>
                        <a:pt x="9" y="5"/>
                        <a:pt x="14" y="5"/>
                      </a:cubicBezTo>
                      <a:cubicBezTo>
                        <a:pt x="8" y="3"/>
                        <a:pt x="6" y="0"/>
                        <a:pt x="0" y="3"/>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45" name="Freeform 144"/>
                <p:cNvSpPr>
                  <a:spLocks/>
                </p:cNvSpPr>
                <p:nvPr/>
              </p:nvSpPr>
              <p:spPr bwMode="auto">
                <a:xfrm>
                  <a:off x="1392" y="1715"/>
                  <a:ext cx="105" cy="43"/>
                </a:xfrm>
                <a:custGeom>
                  <a:avLst/>
                  <a:gdLst>
                    <a:gd name="T0" fmla="*/ 4 w 59"/>
                    <a:gd name="T1" fmla="*/ 20 h 24"/>
                    <a:gd name="T2" fmla="*/ 28 w 59"/>
                    <a:gd name="T3" fmla="*/ 23 h 24"/>
                    <a:gd name="T4" fmla="*/ 59 w 59"/>
                    <a:gd name="T5" fmla="*/ 16 h 24"/>
                    <a:gd name="T6" fmla="*/ 49 w 59"/>
                    <a:gd name="T7" fmla="*/ 8 h 24"/>
                    <a:gd name="T8" fmla="*/ 51 w 59"/>
                    <a:gd name="T9" fmla="*/ 10 h 24"/>
                    <a:gd name="T10" fmla="*/ 10 w 59"/>
                    <a:gd name="T11" fmla="*/ 2 h 24"/>
                    <a:gd name="T12" fmla="*/ 17 w 59"/>
                    <a:gd name="T13" fmla="*/ 13 h 24"/>
                    <a:gd name="T14" fmla="*/ 0 w 59"/>
                    <a:gd name="T15" fmla="*/ 15 h 24"/>
                    <a:gd name="T16" fmla="*/ 4 w 59"/>
                    <a:gd name="T17"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24">
                      <a:moveTo>
                        <a:pt x="4" y="20"/>
                      </a:moveTo>
                      <a:cubicBezTo>
                        <a:pt x="12" y="13"/>
                        <a:pt x="21" y="24"/>
                        <a:pt x="28" y="23"/>
                      </a:cubicBezTo>
                      <a:cubicBezTo>
                        <a:pt x="38" y="23"/>
                        <a:pt x="46" y="15"/>
                        <a:pt x="59" y="16"/>
                      </a:cubicBezTo>
                      <a:cubicBezTo>
                        <a:pt x="56" y="13"/>
                        <a:pt x="53" y="10"/>
                        <a:pt x="49" y="8"/>
                      </a:cubicBezTo>
                      <a:cubicBezTo>
                        <a:pt x="51" y="10"/>
                        <a:pt x="51" y="10"/>
                        <a:pt x="51" y="10"/>
                      </a:cubicBezTo>
                      <a:cubicBezTo>
                        <a:pt x="39" y="0"/>
                        <a:pt x="23" y="0"/>
                        <a:pt x="10" y="2"/>
                      </a:cubicBezTo>
                      <a:cubicBezTo>
                        <a:pt x="15" y="6"/>
                        <a:pt x="14" y="9"/>
                        <a:pt x="17" y="13"/>
                      </a:cubicBezTo>
                      <a:cubicBezTo>
                        <a:pt x="12" y="13"/>
                        <a:pt x="5" y="15"/>
                        <a:pt x="0" y="15"/>
                      </a:cubicBezTo>
                      <a:cubicBezTo>
                        <a:pt x="2" y="17"/>
                        <a:pt x="3" y="19"/>
                        <a:pt x="4" y="2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46" name="Freeform 145"/>
                <p:cNvSpPr>
                  <a:spLocks/>
                </p:cNvSpPr>
                <p:nvPr/>
              </p:nvSpPr>
              <p:spPr bwMode="auto">
                <a:xfrm>
                  <a:off x="1614" y="1878"/>
                  <a:ext cx="12" cy="16"/>
                </a:xfrm>
                <a:custGeom>
                  <a:avLst/>
                  <a:gdLst>
                    <a:gd name="T0" fmla="*/ 0 w 7"/>
                    <a:gd name="T1" fmla="*/ 9 h 9"/>
                    <a:gd name="T2" fmla="*/ 7 w 7"/>
                    <a:gd name="T3" fmla="*/ 4 h 9"/>
                    <a:gd name="T4" fmla="*/ 0 w 7"/>
                    <a:gd name="T5" fmla="*/ 9 h 9"/>
                  </a:gdLst>
                  <a:ahLst/>
                  <a:cxnLst>
                    <a:cxn ang="0">
                      <a:pos x="T0" y="T1"/>
                    </a:cxn>
                    <a:cxn ang="0">
                      <a:pos x="T2" y="T3"/>
                    </a:cxn>
                    <a:cxn ang="0">
                      <a:pos x="T4" y="T5"/>
                    </a:cxn>
                  </a:cxnLst>
                  <a:rect l="0" t="0" r="r" b="b"/>
                  <a:pathLst>
                    <a:path w="7" h="9">
                      <a:moveTo>
                        <a:pt x="0" y="9"/>
                      </a:moveTo>
                      <a:cubicBezTo>
                        <a:pt x="4" y="9"/>
                        <a:pt x="4" y="6"/>
                        <a:pt x="7" y="4"/>
                      </a:cubicBezTo>
                      <a:cubicBezTo>
                        <a:pt x="6" y="4"/>
                        <a:pt x="3" y="0"/>
                        <a:pt x="0" y="9"/>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47" name="Freeform 146"/>
                <p:cNvSpPr>
                  <a:spLocks/>
                </p:cNvSpPr>
                <p:nvPr/>
              </p:nvSpPr>
              <p:spPr bwMode="auto">
                <a:xfrm>
                  <a:off x="1655" y="3065"/>
                  <a:ext cx="28" cy="22"/>
                </a:xfrm>
                <a:custGeom>
                  <a:avLst/>
                  <a:gdLst>
                    <a:gd name="T0" fmla="*/ 4 w 16"/>
                    <a:gd name="T1" fmla="*/ 4 h 12"/>
                    <a:gd name="T2" fmla="*/ 1 w 16"/>
                    <a:gd name="T3" fmla="*/ 12 h 12"/>
                    <a:gd name="T4" fmla="*/ 16 w 16"/>
                    <a:gd name="T5" fmla="*/ 1 h 12"/>
                    <a:gd name="T6" fmla="*/ 4 w 16"/>
                    <a:gd name="T7" fmla="*/ 4 h 12"/>
                  </a:gdLst>
                  <a:ahLst/>
                  <a:cxnLst>
                    <a:cxn ang="0">
                      <a:pos x="T0" y="T1"/>
                    </a:cxn>
                    <a:cxn ang="0">
                      <a:pos x="T2" y="T3"/>
                    </a:cxn>
                    <a:cxn ang="0">
                      <a:pos x="T4" y="T5"/>
                    </a:cxn>
                    <a:cxn ang="0">
                      <a:pos x="T6" y="T7"/>
                    </a:cxn>
                  </a:cxnLst>
                  <a:rect l="0" t="0" r="r" b="b"/>
                  <a:pathLst>
                    <a:path w="16" h="12">
                      <a:moveTo>
                        <a:pt x="4" y="4"/>
                      </a:moveTo>
                      <a:cubicBezTo>
                        <a:pt x="2" y="7"/>
                        <a:pt x="0" y="8"/>
                        <a:pt x="1" y="12"/>
                      </a:cubicBezTo>
                      <a:cubicBezTo>
                        <a:pt x="7" y="10"/>
                        <a:pt x="14" y="6"/>
                        <a:pt x="16" y="1"/>
                      </a:cubicBezTo>
                      <a:cubicBezTo>
                        <a:pt x="11" y="0"/>
                        <a:pt x="9" y="2"/>
                        <a:pt x="4" y="4"/>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48" name="Freeform 147"/>
                <p:cNvSpPr>
                  <a:spLocks/>
                </p:cNvSpPr>
                <p:nvPr/>
              </p:nvSpPr>
              <p:spPr bwMode="auto">
                <a:xfrm>
                  <a:off x="1634" y="3060"/>
                  <a:ext cx="26" cy="25"/>
                </a:xfrm>
                <a:custGeom>
                  <a:avLst/>
                  <a:gdLst>
                    <a:gd name="T0" fmla="*/ 6 w 15"/>
                    <a:gd name="T1" fmla="*/ 6 h 14"/>
                    <a:gd name="T2" fmla="*/ 2 w 15"/>
                    <a:gd name="T3" fmla="*/ 14 h 14"/>
                    <a:gd name="T4" fmla="*/ 15 w 15"/>
                    <a:gd name="T5" fmla="*/ 2 h 14"/>
                    <a:gd name="T6" fmla="*/ 6 w 15"/>
                    <a:gd name="T7" fmla="*/ 6 h 14"/>
                  </a:gdLst>
                  <a:ahLst/>
                  <a:cxnLst>
                    <a:cxn ang="0">
                      <a:pos x="T0" y="T1"/>
                    </a:cxn>
                    <a:cxn ang="0">
                      <a:pos x="T2" y="T3"/>
                    </a:cxn>
                    <a:cxn ang="0">
                      <a:pos x="T4" y="T5"/>
                    </a:cxn>
                    <a:cxn ang="0">
                      <a:pos x="T6" y="T7"/>
                    </a:cxn>
                  </a:cxnLst>
                  <a:rect l="0" t="0" r="r" b="b"/>
                  <a:pathLst>
                    <a:path w="15" h="14">
                      <a:moveTo>
                        <a:pt x="6" y="6"/>
                      </a:moveTo>
                      <a:cubicBezTo>
                        <a:pt x="3" y="10"/>
                        <a:pt x="0" y="10"/>
                        <a:pt x="2" y="14"/>
                      </a:cubicBezTo>
                      <a:cubicBezTo>
                        <a:pt x="8" y="11"/>
                        <a:pt x="13" y="7"/>
                        <a:pt x="15" y="2"/>
                      </a:cubicBezTo>
                      <a:cubicBezTo>
                        <a:pt x="3" y="0"/>
                        <a:pt x="7" y="4"/>
                        <a:pt x="6" y="6"/>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49" name="Freeform 148"/>
                <p:cNvSpPr>
                  <a:spLocks/>
                </p:cNvSpPr>
                <p:nvPr/>
              </p:nvSpPr>
              <p:spPr bwMode="auto">
                <a:xfrm>
                  <a:off x="1321" y="1619"/>
                  <a:ext cx="11" cy="14"/>
                </a:xfrm>
                <a:custGeom>
                  <a:avLst/>
                  <a:gdLst>
                    <a:gd name="T0" fmla="*/ 3 w 6"/>
                    <a:gd name="T1" fmla="*/ 8 h 8"/>
                    <a:gd name="T2" fmla="*/ 1 w 6"/>
                    <a:gd name="T3" fmla="*/ 2 h 8"/>
                    <a:gd name="T4" fmla="*/ 3 w 6"/>
                    <a:gd name="T5" fmla="*/ 8 h 8"/>
                  </a:gdLst>
                  <a:ahLst/>
                  <a:cxnLst>
                    <a:cxn ang="0">
                      <a:pos x="T0" y="T1"/>
                    </a:cxn>
                    <a:cxn ang="0">
                      <a:pos x="T2" y="T3"/>
                    </a:cxn>
                    <a:cxn ang="0">
                      <a:pos x="T4" y="T5"/>
                    </a:cxn>
                  </a:cxnLst>
                  <a:rect l="0" t="0" r="r" b="b"/>
                  <a:pathLst>
                    <a:path w="6" h="8">
                      <a:moveTo>
                        <a:pt x="3" y="8"/>
                      </a:moveTo>
                      <a:cubicBezTo>
                        <a:pt x="6" y="5"/>
                        <a:pt x="2" y="5"/>
                        <a:pt x="1" y="2"/>
                      </a:cubicBezTo>
                      <a:cubicBezTo>
                        <a:pt x="0" y="0"/>
                        <a:pt x="2" y="7"/>
                        <a:pt x="3" y="8"/>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50" name="Freeform 149"/>
                <p:cNvSpPr>
                  <a:spLocks/>
                </p:cNvSpPr>
                <p:nvPr/>
              </p:nvSpPr>
              <p:spPr bwMode="auto">
                <a:xfrm>
                  <a:off x="1311" y="1585"/>
                  <a:ext cx="16" cy="7"/>
                </a:xfrm>
                <a:custGeom>
                  <a:avLst/>
                  <a:gdLst>
                    <a:gd name="T0" fmla="*/ 0 w 9"/>
                    <a:gd name="T1" fmla="*/ 4 h 4"/>
                    <a:gd name="T2" fmla="*/ 9 w 9"/>
                    <a:gd name="T3" fmla="*/ 4 h 4"/>
                    <a:gd name="T4" fmla="*/ 0 w 9"/>
                    <a:gd name="T5" fmla="*/ 4 h 4"/>
                  </a:gdLst>
                  <a:ahLst/>
                  <a:cxnLst>
                    <a:cxn ang="0">
                      <a:pos x="T0" y="T1"/>
                    </a:cxn>
                    <a:cxn ang="0">
                      <a:pos x="T2" y="T3"/>
                    </a:cxn>
                    <a:cxn ang="0">
                      <a:pos x="T4" y="T5"/>
                    </a:cxn>
                  </a:cxnLst>
                  <a:rect l="0" t="0" r="r" b="b"/>
                  <a:pathLst>
                    <a:path w="9" h="4">
                      <a:moveTo>
                        <a:pt x="0" y="4"/>
                      </a:moveTo>
                      <a:cubicBezTo>
                        <a:pt x="3" y="4"/>
                        <a:pt x="6" y="4"/>
                        <a:pt x="9" y="4"/>
                      </a:cubicBezTo>
                      <a:cubicBezTo>
                        <a:pt x="5" y="0"/>
                        <a:pt x="5" y="3"/>
                        <a:pt x="0" y="4"/>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51" name="Freeform 150"/>
                <p:cNvSpPr>
                  <a:spLocks/>
                </p:cNvSpPr>
                <p:nvPr/>
              </p:nvSpPr>
              <p:spPr bwMode="auto">
                <a:xfrm>
                  <a:off x="1401" y="1701"/>
                  <a:ext cx="13" cy="10"/>
                </a:xfrm>
                <a:custGeom>
                  <a:avLst/>
                  <a:gdLst>
                    <a:gd name="T0" fmla="*/ 7 w 7"/>
                    <a:gd name="T1" fmla="*/ 0 h 6"/>
                    <a:gd name="T2" fmla="*/ 0 w 7"/>
                    <a:gd name="T3" fmla="*/ 3 h 6"/>
                    <a:gd name="T4" fmla="*/ 7 w 7"/>
                    <a:gd name="T5" fmla="*/ 0 h 6"/>
                  </a:gdLst>
                  <a:ahLst/>
                  <a:cxnLst>
                    <a:cxn ang="0">
                      <a:pos x="T0" y="T1"/>
                    </a:cxn>
                    <a:cxn ang="0">
                      <a:pos x="T2" y="T3"/>
                    </a:cxn>
                    <a:cxn ang="0">
                      <a:pos x="T4" y="T5"/>
                    </a:cxn>
                  </a:cxnLst>
                  <a:rect l="0" t="0" r="r" b="b"/>
                  <a:pathLst>
                    <a:path w="7" h="6">
                      <a:moveTo>
                        <a:pt x="7" y="0"/>
                      </a:moveTo>
                      <a:cubicBezTo>
                        <a:pt x="4" y="1"/>
                        <a:pt x="2" y="2"/>
                        <a:pt x="0" y="3"/>
                      </a:cubicBezTo>
                      <a:cubicBezTo>
                        <a:pt x="1" y="3"/>
                        <a:pt x="4" y="6"/>
                        <a:pt x="7" y="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52" name="Freeform 151"/>
                <p:cNvSpPr>
                  <a:spLocks/>
                </p:cNvSpPr>
                <p:nvPr/>
              </p:nvSpPr>
              <p:spPr bwMode="auto">
                <a:xfrm>
                  <a:off x="286" y="922"/>
                  <a:ext cx="51" cy="55"/>
                </a:xfrm>
                <a:custGeom>
                  <a:avLst/>
                  <a:gdLst>
                    <a:gd name="T0" fmla="*/ 24 w 29"/>
                    <a:gd name="T1" fmla="*/ 3 h 31"/>
                    <a:gd name="T2" fmla="*/ 27 w 29"/>
                    <a:gd name="T3" fmla="*/ 31 h 31"/>
                    <a:gd name="T4" fmla="*/ 24 w 29"/>
                    <a:gd name="T5" fmla="*/ 18 h 31"/>
                    <a:gd name="T6" fmla="*/ 24 w 29"/>
                    <a:gd name="T7" fmla="*/ 3 h 31"/>
                  </a:gdLst>
                  <a:ahLst/>
                  <a:cxnLst>
                    <a:cxn ang="0">
                      <a:pos x="T0" y="T1"/>
                    </a:cxn>
                    <a:cxn ang="0">
                      <a:pos x="T2" y="T3"/>
                    </a:cxn>
                    <a:cxn ang="0">
                      <a:pos x="T4" y="T5"/>
                    </a:cxn>
                    <a:cxn ang="0">
                      <a:pos x="T6" y="T7"/>
                    </a:cxn>
                  </a:cxnLst>
                  <a:rect l="0" t="0" r="r" b="b"/>
                  <a:pathLst>
                    <a:path w="29" h="31">
                      <a:moveTo>
                        <a:pt x="24" y="3"/>
                      </a:moveTo>
                      <a:cubicBezTo>
                        <a:pt x="0" y="0"/>
                        <a:pt x="24" y="22"/>
                        <a:pt x="27" y="31"/>
                      </a:cubicBezTo>
                      <a:cubicBezTo>
                        <a:pt x="29" y="23"/>
                        <a:pt x="26" y="21"/>
                        <a:pt x="24" y="18"/>
                      </a:cubicBezTo>
                      <a:cubicBezTo>
                        <a:pt x="25" y="14"/>
                        <a:pt x="23" y="8"/>
                        <a:pt x="24" y="3"/>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53" name="Freeform 152"/>
                <p:cNvSpPr>
                  <a:spLocks/>
                </p:cNvSpPr>
                <p:nvPr/>
              </p:nvSpPr>
              <p:spPr bwMode="auto">
                <a:xfrm>
                  <a:off x="548" y="434"/>
                  <a:ext cx="376" cy="209"/>
                </a:xfrm>
                <a:custGeom>
                  <a:avLst/>
                  <a:gdLst>
                    <a:gd name="T0" fmla="*/ 212 w 212"/>
                    <a:gd name="T1" fmla="*/ 92 h 118"/>
                    <a:gd name="T2" fmla="*/ 171 w 212"/>
                    <a:gd name="T3" fmla="*/ 54 h 118"/>
                    <a:gd name="T4" fmla="*/ 155 w 212"/>
                    <a:gd name="T5" fmla="*/ 24 h 118"/>
                    <a:gd name="T6" fmla="*/ 137 w 212"/>
                    <a:gd name="T7" fmla="*/ 33 h 118"/>
                    <a:gd name="T8" fmla="*/ 145 w 212"/>
                    <a:gd name="T9" fmla="*/ 57 h 118"/>
                    <a:gd name="T10" fmla="*/ 116 w 212"/>
                    <a:gd name="T11" fmla="*/ 38 h 118"/>
                    <a:gd name="T12" fmla="*/ 117 w 212"/>
                    <a:gd name="T13" fmla="*/ 44 h 118"/>
                    <a:gd name="T14" fmla="*/ 81 w 212"/>
                    <a:gd name="T15" fmla="*/ 42 h 118"/>
                    <a:gd name="T16" fmla="*/ 50 w 212"/>
                    <a:gd name="T17" fmla="*/ 67 h 118"/>
                    <a:gd name="T18" fmla="*/ 40 w 212"/>
                    <a:gd name="T19" fmla="*/ 74 h 118"/>
                    <a:gd name="T20" fmla="*/ 93 w 212"/>
                    <a:gd name="T21" fmla="*/ 84 h 118"/>
                    <a:gd name="T22" fmla="*/ 48 w 212"/>
                    <a:gd name="T23" fmla="*/ 92 h 118"/>
                    <a:gd name="T24" fmla="*/ 86 w 212"/>
                    <a:gd name="T25" fmla="*/ 110 h 118"/>
                    <a:gd name="T26" fmla="*/ 124 w 212"/>
                    <a:gd name="T27" fmla="*/ 113 h 118"/>
                    <a:gd name="T28" fmla="*/ 164 w 212"/>
                    <a:gd name="T29" fmla="*/ 104 h 118"/>
                    <a:gd name="T30" fmla="*/ 202 w 212"/>
                    <a:gd name="T31" fmla="*/ 106 h 118"/>
                    <a:gd name="T32" fmla="*/ 194 w 212"/>
                    <a:gd name="T33" fmla="*/ 98 h 118"/>
                    <a:gd name="T34" fmla="*/ 198 w 212"/>
                    <a:gd name="T35" fmla="*/ 95 h 118"/>
                    <a:gd name="T36" fmla="*/ 212 w 212"/>
                    <a:gd name="T37" fmla="*/ 9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2" h="118">
                      <a:moveTo>
                        <a:pt x="212" y="92"/>
                      </a:moveTo>
                      <a:cubicBezTo>
                        <a:pt x="191" y="80"/>
                        <a:pt x="182" y="76"/>
                        <a:pt x="171" y="54"/>
                      </a:cubicBezTo>
                      <a:cubicBezTo>
                        <a:pt x="165" y="41"/>
                        <a:pt x="183" y="10"/>
                        <a:pt x="155" y="24"/>
                      </a:cubicBezTo>
                      <a:cubicBezTo>
                        <a:pt x="153" y="25"/>
                        <a:pt x="138" y="30"/>
                        <a:pt x="137" y="33"/>
                      </a:cubicBezTo>
                      <a:cubicBezTo>
                        <a:pt x="135" y="40"/>
                        <a:pt x="147" y="52"/>
                        <a:pt x="145" y="57"/>
                      </a:cubicBezTo>
                      <a:cubicBezTo>
                        <a:pt x="143" y="61"/>
                        <a:pt x="127" y="36"/>
                        <a:pt x="116" y="38"/>
                      </a:cubicBezTo>
                      <a:cubicBezTo>
                        <a:pt x="116" y="40"/>
                        <a:pt x="117" y="42"/>
                        <a:pt x="117" y="44"/>
                      </a:cubicBezTo>
                      <a:cubicBezTo>
                        <a:pt x="102" y="51"/>
                        <a:pt x="97" y="26"/>
                        <a:pt x="81" y="42"/>
                      </a:cubicBezTo>
                      <a:cubicBezTo>
                        <a:pt x="77" y="0"/>
                        <a:pt x="0" y="74"/>
                        <a:pt x="50" y="67"/>
                      </a:cubicBezTo>
                      <a:cubicBezTo>
                        <a:pt x="45" y="68"/>
                        <a:pt x="44" y="71"/>
                        <a:pt x="40" y="74"/>
                      </a:cubicBezTo>
                      <a:cubicBezTo>
                        <a:pt x="52" y="88"/>
                        <a:pt x="77" y="76"/>
                        <a:pt x="93" y="84"/>
                      </a:cubicBezTo>
                      <a:cubicBezTo>
                        <a:pt x="78" y="84"/>
                        <a:pt x="61" y="83"/>
                        <a:pt x="48" y="92"/>
                      </a:cubicBezTo>
                      <a:cubicBezTo>
                        <a:pt x="58" y="108"/>
                        <a:pt x="77" y="98"/>
                        <a:pt x="86" y="110"/>
                      </a:cubicBezTo>
                      <a:cubicBezTo>
                        <a:pt x="92" y="118"/>
                        <a:pt x="116" y="117"/>
                        <a:pt x="124" y="113"/>
                      </a:cubicBezTo>
                      <a:cubicBezTo>
                        <a:pt x="137" y="108"/>
                        <a:pt x="152" y="103"/>
                        <a:pt x="164" y="104"/>
                      </a:cubicBezTo>
                      <a:cubicBezTo>
                        <a:pt x="179" y="106"/>
                        <a:pt x="187" y="118"/>
                        <a:pt x="202" y="106"/>
                      </a:cubicBezTo>
                      <a:cubicBezTo>
                        <a:pt x="199" y="103"/>
                        <a:pt x="198" y="100"/>
                        <a:pt x="194" y="98"/>
                      </a:cubicBezTo>
                      <a:cubicBezTo>
                        <a:pt x="196" y="97"/>
                        <a:pt x="197" y="96"/>
                        <a:pt x="198" y="95"/>
                      </a:cubicBezTo>
                      <a:cubicBezTo>
                        <a:pt x="204" y="95"/>
                        <a:pt x="208" y="95"/>
                        <a:pt x="212" y="92"/>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54" name="Freeform 153"/>
                <p:cNvSpPr>
                  <a:spLocks/>
                </p:cNvSpPr>
                <p:nvPr/>
              </p:nvSpPr>
              <p:spPr bwMode="auto">
                <a:xfrm>
                  <a:off x="488" y="441"/>
                  <a:ext cx="177" cy="131"/>
                </a:xfrm>
                <a:custGeom>
                  <a:avLst/>
                  <a:gdLst>
                    <a:gd name="T0" fmla="*/ 20 w 100"/>
                    <a:gd name="T1" fmla="*/ 64 h 74"/>
                    <a:gd name="T2" fmla="*/ 58 w 100"/>
                    <a:gd name="T3" fmla="*/ 44 h 74"/>
                    <a:gd name="T4" fmla="*/ 100 w 100"/>
                    <a:gd name="T5" fmla="*/ 23 h 74"/>
                    <a:gd name="T6" fmla="*/ 10 w 100"/>
                    <a:gd name="T7" fmla="*/ 4 h 74"/>
                    <a:gd name="T8" fmla="*/ 2 w 100"/>
                    <a:gd name="T9" fmla="*/ 41 h 74"/>
                    <a:gd name="T10" fmla="*/ 20 w 100"/>
                    <a:gd name="T11" fmla="*/ 64 h 74"/>
                  </a:gdLst>
                  <a:ahLst/>
                  <a:cxnLst>
                    <a:cxn ang="0">
                      <a:pos x="T0" y="T1"/>
                    </a:cxn>
                    <a:cxn ang="0">
                      <a:pos x="T2" y="T3"/>
                    </a:cxn>
                    <a:cxn ang="0">
                      <a:pos x="T4" y="T5"/>
                    </a:cxn>
                    <a:cxn ang="0">
                      <a:pos x="T6" y="T7"/>
                    </a:cxn>
                    <a:cxn ang="0">
                      <a:pos x="T8" y="T9"/>
                    </a:cxn>
                    <a:cxn ang="0">
                      <a:pos x="T10" y="T11"/>
                    </a:cxn>
                  </a:cxnLst>
                  <a:rect l="0" t="0" r="r" b="b"/>
                  <a:pathLst>
                    <a:path w="100" h="74">
                      <a:moveTo>
                        <a:pt x="20" y="64"/>
                      </a:moveTo>
                      <a:cubicBezTo>
                        <a:pt x="36" y="74"/>
                        <a:pt x="50" y="55"/>
                        <a:pt x="58" y="44"/>
                      </a:cubicBezTo>
                      <a:cubicBezTo>
                        <a:pt x="70" y="30"/>
                        <a:pt x="85" y="31"/>
                        <a:pt x="100" y="23"/>
                      </a:cubicBezTo>
                      <a:cubicBezTo>
                        <a:pt x="88" y="1"/>
                        <a:pt x="32" y="0"/>
                        <a:pt x="10" y="4"/>
                      </a:cubicBezTo>
                      <a:cubicBezTo>
                        <a:pt x="24" y="23"/>
                        <a:pt x="3" y="26"/>
                        <a:pt x="2" y="41"/>
                      </a:cubicBezTo>
                      <a:cubicBezTo>
                        <a:pt x="0" y="58"/>
                        <a:pt x="10" y="50"/>
                        <a:pt x="20" y="64"/>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55" name="Freeform 154"/>
                <p:cNvSpPr>
                  <a:spLocks/>
                </p:cNvSpPr>
                <p:nvPr/>
              </p:nvSpPr>
              <p:spPr bwMode="auto">
                <a:xfrm>
                  <a:off x="610" y="350"/>
                  <a:ext cx="249" cy="108"/>
                </a:xfrm>
                <a:custGeom>
                  <a:avLst/>
                  <a:gdLst>
                    <a:gd name="T0" fmla="*/ 22 w 140"/>
                    <a:gd name="T1" fmla="*/ 21 h 61"/>
                    <a:gd name="T2" fmla="*/ 29 w 140"/>
                    <a:gd name="T3" fmla="*/ 23 h 61"/>
                    <a:gd name="T4" fmla="*/ 18 w 140"/>
                    <a:gd name="T5" fmla="*/ 22 h 61"/>
                    <a:gd name="T6" fmla="*/ 22 w 140"/>
                    <a:gd name="T7" fmla="*/ 28 h 61"/>
                    <a:gd name="T8" fmla="*/ 45 w 140"/>
                    <a:gd name="T9" fmla="*/ 38 h 61"/>
                    <a:gd name="T10" fmla="*/ 51 w 140"/>
                    <a:gd name="T11" fmla="*/ 46 h 61"/>
                    <a:gd name="T12" fmla="*/ 42 w 140"/>
                    <a:gd name="T13" fmla="*/ 50 h 61"/>
                    <a:gd name="T14" fmla="*/ 51 w 140"/>
                    <a:gd name="T15" fmla="*/ 55 h 61"/>
                    <a:gd name="T16" fmla="*/ 127 w 140"/>
                    <a:gd name="T17" fmla="*/ 38 h 61"/>
                    <a:gd name="T18" fmla="*/ 103 w 140"/>
                    <a:gd name="T19" fmla="*/ 16 h 61"/>
                    <a:gd name="T20" fmla="*/ 81 w 140"/>
                    <a:gd name="T21" fmla="*/ 16 h 61"/>
                    <a:gd name="T22" fmla="*/ 87 w 140"/>
                    <a:gd name="T23" fmla="*/ 26 h 61"/>
                    <a:gd name="T24" fmla="*/ 93 w 140"/>
                    <a:gd name="T25" fmla="*/ 28 h 61"/>
                    <a:gd name="T26" fmla="*/ 28 w 140"/>
                    <a:gd name="T27" fmla="*/ 14 h 61"/>
                    <a:gd name="T28" fmla="*/ 38 w 140"/>
                    <a:gd name="T29" fmla="*/ 18 h 61"/>
                    <a:gd name="T30" fmla="*/ 22 w 140"/>
                    <a:gd name="T31" fmla="*/ 2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0" h="61">
                      <a:moveTo>
                        <a:pt x="22" y="21"/>
                      </a:moveTo>
                      <a:cubicBezTo>
                        <a:pt x="25" y="22"/>
                        <a:pt x="27" y="23"/>
                        <a:pt x="29" y="23"/>
                      </a:cubicBezTo>
                      <a:cubicBezTo>
                        <a:pt x="26" y="23"/>
                        <a:pt x="22" y="23"/>
                        <a:pt x="18" y="22"/>
                      </a:cubicBezTo>
                      <a:cubicBezTo>
                        <a:pt x="19" y="25"/>
                        <a:pt x="20" y="27"/>
                        <a:pt x="22" y="28"/>
                      </a:cubicBezTo>
                      <a:cubicBezTo>
                        <a:pt x="0" y="26"/>
                        <a:pt x="25" y="61"/>
                        <a:pt x="45" y="38"/>
                      </a:cubicBezTo>
                      <a:cubicBezTo>
                        <a:pt x="47" y="41"/>
                        <a:pt x="49" y="43"/>
                        <a:pt x="51" y="46"/>
                      </a:cubicBezTo>
                      <a:cubicBezTo>
                        <a:pt x="48" y="47"/>
                        <a:pt x="45" y="49"/>
                        <a:pt x="42" y="50"/>
                      </a:cubicBezTo>
                      <a:cubicBezTo>
                        <a:pt x="45" y="52"/>
                        <a:pt x="48" y="53"/>
                        <a:pt x="51" y="55"/>
                      </a:cubicBezTo>
                      <a:cubicBezTo>
                        <a:pt x="64" y="55"/>
                        <a:pt x="121" y="47"/>
                        <a:pt x="127" y="38"/>
                      </a:cubicBezTo>
                      <a:cubicBezTo>
                        <a:pt x="140" y="16"/>
                        <a:pt x="109" y="28"/>
                        <a:pt x="103" y="16"/>
                      </a:cubicBezTo>
                      <a:cubicBezTo>
                        <a:pt x="97" y="5"/>
                        <a:pt x="89" y="0"/>
                        <a:pt x="81" y="16"/>
                      </a:cubicBezTo>
                      <a:cubicBezTo>
                        <a:pt x="90" y="22"/>
                        <a:pt x="90" y="20"/>
                        <a:pt x="87" y="26"/>
                      </a:cubicBezTo>
                      <a:cubicBezTo>
                        <a:pt x="89" y="27"/>
                        <a:pt x="91" y="27"/>
                        <a:pt x="93" y="28"/>
                      </a:cubicBezTo>
                      <a:cubicBezTo>
                        <a:pt x="77" y="40"/>
                        <a:pt x="46" y="13"/>
                        <a:pt x="28" y="14"/>
                      </a:cubicBezTo>
                      <a:cubicBezTo>
                        <a:pt x="31" y="15"/>
                        <a:pt x="35" y="17"/>
                        <a:pt x="38" y="18"/>
                      </a:cubicBezTo>
                      <a:cubicBezTo>
                        <a:pt x="31" y="17"/>
                        <a:pt x="29" y="20"/>
                        <a:pt x="22" y="21"/>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56" name="Freeform 155"/>
                <p:cNvSpPr>
                  <a:spLocks/>
                </p:cNvSpPr>
                <p:nvPr/>
              </p:nvSpPr>
              <p:spPr bwMode="auto">
                <a:xfrm>
                  <a:off x="598" y="389"/>
                  <a:ext cx="28" cy="23"/>
                </a:xfrm>
                <a:custGeom>
                  <a:avLst/>
                  <a:gdLst>
                    <a:gd name="T0" fmla="*/ 5 w 16"/>
                    <a:gd name="T1" fmla="*/ 13 h 13"/>
                    <a:gd name="T2" fmla="*/ 16 w 16"/>
                    <a:gd name="T3" fmla="*/ 0 h 13"/>
                    <a:gd name="T4" fmla="*/ 0 w 16"/>
                    <a:gd name="T5" fmla="*/ 8 h 13"/>
                    <a:gd name="T6" fmla="*/ 5 w 16"/>
                    <a:gd name="T7" fmla="*/ 13 h 13"/>
                  </a:gdLst>
                  <a:ahLst/>
                  <a:cxnLst>
                    <a:cxn ang="0">
                      <a:pos x="T0" y="T1"/>
                    </a:cxn>
                    <a:cxn ang="0">
                      <a:pos x="T2" y="T3"/>
                    </a:cxn>
                    <a:cxn ang="0">
                      <a:pos x="T4" y="T5"/>
                    </a:cxn>
                    <a:cxn ang="0">
                      <a:pos x="T6" y="T7"/>
                    </a:cxn>
                  </a:cxnLst>
                  <a:rect l="0" t="0" r="r" b="b"/>
                  <a:pathLst>
                    <a:path w="16" h="13">
                      <a:moveTo>
                        <a:pt x="5" y="13"/>
                      </a:moveTo>
                      <a:cubicBezTo>
                        <a:pt x="11" y="9"/>
                        <a:pt x="14" y="7"/>
                        <a:pt x="16" y="0"/>
                      </a:cubicBezTo>
                      <a:cubicBezTo>
                        <a:pt x="8" y="1"/>
                        <a:pt x="5" y="3"/>
                        <a:pt x="0" y="8"/>
                      </a:cubicBezTo>
                      <a:cubicBezTo>
                        <a:pt x="2" y="10"/>
                        <a:pt x="3" y="11"/>
                        <a:pt x="5" y="13"/>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57" name="Freeform 156"/>
                <p:cNvSpPr>
                  <a:spLocks/>
                </p:cNvSpPr>
                <p:nvPr/>
              </p:nvSpPr>
              <p:spPr bwMode="auto">
                <a:xfrm>
                  <a:off x="674" y="359"/>
                  <a:ext cx="22" cy="9"/>
                </a:xfrm>
                <a:custGeom>
                  <a:avLst/>
                  <a:gdLst>
                    <a:gd name="T0" fmla="*/ 0 w 12"/>
                    <a:gd name="T1" fmla="*/ 0 h 5"/>
                    <a:gd name="T2" fmla="*/ 5 w 12"/>
                    <a:gd name="T3" fmla="*/ 5 h 5"/>
                    <a:gd name="T4" fmla="*/ 12 w 12"/>
                    <a:gd name="T5" fmla="*/ 5 h 5"/>
                    <a:gd name="T6" fmla="*/ 12 w 12"/>
                    <a:gd name="T7" fmla="*/ 0 h 5"/>
                    <a:gd name="T8" fmla="*/ 0 w 12"/>
                    <a:gd name="T9" fmla="*/ 0 h 5"/>
                  </a:gdLst>
                  <a:ahLst/>
                  <a:cxnLst>
                    <a:cxn ang="0">
                      <a:pos x="T0" y="T1"/>
                    </a:cxn>
                    <a:cxn ang="0">
                      <a:pos x="T2" y="T3"/>
                    </a:cxn>
                    <a:cxn ang="0">
                      <a:pos x="T4" y="T5"/>
                    </a:cxn>
                    <a:cxn ang="0">
                      <a:pos x="T6" y="T7"/>
                    </a:cxn>
                    <a:cxn ang="0">
                      <a:pos x="T8" y="T9"/>
                    </a:cxn>
                  </a:cxnLst>
                  <a:rect l="0" t="0" r="r" b="b"/>
                  <a:pathLst>
                    <a:path w="12" h="5">
                      <a:moveTo>
                        <a:pt x="0" y="0"/>
                      </a:moveTo>
                      <a:cubicBezTo>
                        <a:pt x="2" y="2"/>
                        <a:pt x="3" y="3"/>
                        <a:pt x="5" y="5"/>
                      </a:cubicBezTo>
                      <a:cubicBezTo>
                        <a:pt x="7" y="5"/>
                        <a:pt x="10" y="5"/>
                        <a:pt x="12" y="5"/>
                      </a:cubicBezTo>
                      <a:cubicBezTo>
                        <a:pt x="12" y="3"/>
                        <a:pt x="12" y="2"/>
                        <a:pt x="12" y="0"/>
                      </a:cubicBezTo>
                      <a:cubicBezTo>
                        <a:pt x="9" y="0"/>
                        <a:pt x="4" y="0"/>
                        <a:pt x="0" y="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58" name="Freeform 157"/>
                <p:cNvSpPr>
                  <a:spLocks/>
                </p:cNvSpPr>
                <p:nvPr/>
              </p:nvSpPr>
              <p:spPr bwMode="auto">
                <a:xfrm>
                  <a:off x="525" y="329"/>
                  <a:ext cx="133" cy="76"/>
                </a:xfrm>
                <a:custGeom>
                  <a:avLst/>
                  <a:gdLst>
                    <a:gd name="T0" fmla="*/ 25 w 75"/>
                    <a:gd name="T1" fmla="*/ 34 h 43"/>
                    <a:gd name="T2" fmla="*/ 31 w 75"/>
                    <a:gd name="T3" fmla="*/ 40 h 43"/>
                    <a:gd name="T4" fmla="*/ 38 w 75"/>
                    <a:gd name="T5" fmla="*/ 32 h 43"/>
                    <a:gd name="T6" fmla="*/ 50 w 75"/>
                    <a:gd name="T7" fmla="*/ 21 h 43"/>
                    <a:gd name="T8" fmla="*/ 75 w 75"/>
                    <a:gd name="T9" fmla="*/ 8 h 43"/>
                    <a:gd name="T10" fmla="*/ 14 w 75"/>
                    <a:gd name="T11" fmla="*/ 26 h 43"/>
                    <a:gd name="T12" fmla="*/ 25 w 75"/>
                    <a:gd name="T13" fmla="*/ 34 h 43"/>
                  </a:gdLst>
                  <a:ahLst/>
                  <a:cxnLst>
                    <a:cxn ang="0">
                      <a:pos x="T0" y="T1"/>
                    </a:cxn>
                    <a:cxn ang="0">
                      <a:pos x="T2" y="T3"/>
                    </a:cxn>
                    <a:cxn ang="0">
                      <a:pos x="T4" y="T5"/>
                    </a:cxn>
                    <a:cxn ang="0">
                      <a:pos x="T6" y="T7"/>
                    </a:cxn>
                    <a:cxn ang="0">
                      <a:pos x="T8" y="T9"/>
                    </a:cxn>
                    <a:cxn ang="0">
                      <a:pos x="T10" y="T11"/>
                    </a:cxn>
                    <a:cxn ang="0">
                      <a:pos x="T12" y="T13"/>
                    </a:cxn>
                  </a:cxnLst>
                  <a:rect l="0" t="0" r="r" b="b"/>
                  <a:pathLst>
                    <a:path w="75" h="43">
                      <a:moveTo>
                        <a:pt x="25" y="34"/>
                      </a:moveTo>
                      <a:cubicBezTo>
                        <a:pt x="27" y="36"/>
                        <a:pt x="29" y="38"/>
                        <a:pt x="31" y="40"/>
                      </a:cubicBezTo>
                      <a:cubicBezTo>
                        <a:pt x="33" y="37"/>
                        <a:pt x="36" y="35"/>
                        <a:pt x="38" y="32"/>
                      </a:cubicBezTo>
                      <a:cubicBezTo>
                        <a:pt x="45" y="29"/>
                        <a:pt x="46" y="28"/>
                        <a:pt x="50" y="21"/>
                      </a:cubicBezTo>
                      <a:cubicBezTo>
                        <a:pt x="60" y="43"/>
                        <a:pt x="73" y="17"/>
                        <a:pt x="75" y="8"/>
                      </a:cubicBezTo>
                      <a:cubicBezTo>
                        <a:pt x="57" y="0"/>
                        <a:pt x="27" y="13"/>
                        <a:pt x="14" y="26"/>
                      </a:cubicBezTo>
                      <a:cubicBezTo>
                        <a:pt x="0" y="39"/>
                        <a:pt x="13" y="35"/>
                        <a:pt x="25" y="34"/>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59" name="Freeform 158"/>
                <p:cNvSpPr>
                  <a:spLocks/>
                </p:cNvSpPr>
                <p:nvPr/>
              </p:nvSpPr>
              <p:spPr bwMode="auto">
                <a:xfrm>
                  <a:off x="699" y="277"/>
                  <a:ext cx="71" cy="34"/>
                </a:xfrm>
                <a:custGeom>
                  <a:avLst/>
                  <a:gdLst>
                    <a:gd name="T0" fmla="*/ 16 w 40"/>
                    <a:gd name="T1" fmla="*/ 18 h 19"/>
                    <a:gd name="T2" fmla="*/ 40 w 40"/>
                    <a:gd name="T3" fmla="*/ 14 h 19"/>
                    <a:gd name="T4" fmla="*/ 0 w 40"/>
                    <a:gd name="T5" fmla="*/ 18 h 19"/>
                    <a:gd name="T6" fmla="*/ 16 w 40"/>
                    <a:gd name="T7" fmla="*/ 18 h 19"/>
                  </a:gdLst>
                  <a:ahLst/>
                  <a:cxnLst>
                    <a:cxn ang="0">
                      <a:pos x="T0" y="T1"/>
                    </a:cxn>
                    <a:cxn ang="0">
                      <a:pos x="T2" y="T3"/>
                    </a:cxn>
                    <a:cxn ang="0">
                      <a:pos x="T4" y="T5"/>
                    </a:cxn>
                    <a:cxn ang="0">
                      <a:pos x="T6" y="T7"/>
                    </a:cxn>
                  </a:cxnLst>
                  <a:rect l="0" t="0" r="r" b="b"/>
                  <a:pathLst>
                    <a:path w="40" h="19">
                      <a:moveTo>
                        <a:pt x="16" y="18"/>
                      </a:moveTo>
                      <a:cubicBezTo>
                        <a:pt x="24" y="19"/>
                        <a:pt x="32" y="18"/>
                        <a:pt x="40" y="14"/>
                      </a:cubicBezTo>
                      <a:cubicBezTo>
                        <a:pt x="30" y="0"/>
                        <a:pt x="10" y="8"/>
                        <a:pt x="0" y="18"/>
                      </a:cubicBezTo>
                      <a:cubicBezTo>
                        <a:pt x="7" y="14"/>
                        <a:pt x="9" y="17"/>
                        <a:pt x="16" y="18"/>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60" name="Freeform 159"/>
                <p:cNvSpPr>
                  <a:spLocks/>
                </p:cNvSpPr>
                <p:nvPr/>
              </p:nvSpPr>
              <p:spPr bwMode="auto">
                <a:xfrm>
                  <a:off x="692" y="311"/>
                  <a:ext cx="71" cy="41"/>
                </a:xfrm>
                <a:custGeom>
                  <a:avLst/>
                  <a:gdLst>
                    <a:gd name="T0" fmla="*/ 7 w 40"/>
                    <a:gd name="T1" fmla="*/ 12 h 23"/>
                    <a:gd name="T2" fmla="*/ 35 w 40"/>
                    <a:gd name="T3" fmla="*/ 8 h 23"/>
                    <a:gd name="T4" fmla="*/ 25 w 40"/>
                    <a:gd name="T5" fmla="*/ 8 h 23"/>
                    <a:gd name="T6" fmla="*/ 40 w 40"/>
                    <a:gd name="T7" fmla="*/ 4 h 23"/>
                    <a:gd name="T8" fmla="*/ 7 w 40"/>
                    <a:gd name="T9" fmla="*/ 12 h 23"/>
                  </a:gdLst>
                  <a:ahLst/>
                  <a:cxnLst>
                    <a:cxn ang="0">
                      <a:pos x="T0" y="T1"/>
                    </a:cxn>
                    <a:cxn ang="0">
                      <a:pos x="T2" y="T3"/>
                    </a:cxn>
                    <a:cxn ang="0">
                      <a:pos x="T4" y="T5"/>
                    </a:cxn>
                    <a:cxn ang="0">
                      <a:pos x="T6" y="T7"/>
                    </a:cxn>
                    <a:cxn ang="0">
                      <a:pos x="T8" y="T9"/>
                    </a:cxn>
                  </a:cxnLst>
                  <a:rect l="0" t="0" r="r" b="b"/>
                  <a:pathLst>
                    <a:path w="40" h="23">
                      <a:moveTo>
                        <a:pt x="7" y="12"/>
                      </a:moveTo>
                      <a:cubicBezTo>
                        <a:pt x="14" y="23"/>
                        <a:pt x="30" y="18"/>
                        <a:pt x="35" y="8"/>
                      </a:cubicBezTo>
                      <a:cubicBezTo>
                        <a:pt x="31" y="8"/>
                        <a:pt x="28" y="8"/>
                        <a:pt x="25" y="8"/>
                      </a:cubicBezTo>
                      <a:cubicBezTo>
                        <a:pt x="31" y="8"/>
                        <a:pt x="34" y="6"/>
                        <a:pt x="40" y="4"/>
                      </a:cubicBezTo>
                      <a:cubicBezTo>
                        <a:pt x="33" y="0"/>
                        <a:pt x="0" y="1"/>
                        <a:pt x="7" y="12"/>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61" name="Freeform 160"/>
                <p:cNvSpPr>
                  <a:spLocks/>
                </p:cNvSpPr>
                <p:nvPr/>
              </p:nvSpPr>
              <p:spPr bwMode="auto">
                <a:xfrm>
                  <a:off x="673" y="315"/>
                  <a:ext cx="19" cy="21"/>
                </a:xfrm>
                <a:custGeom>
                  <a:avLst/>
                  <a:gdLst>
                    <a:gd name="T0" fmla="*/ 11 w 11"/>
                    <a:gd name="T1" fmla="*/ 6 h 12"/>
                    <a:gd name="T2" fmla="*/ 0 w 11"/>
                    <a:gd name="T3" fmla="*/ 5 h 12"/>
                    <a:gd name="T4" fmla="*/ 11 w 11"/>
                    <a:gd name="T5" fmla="*/ 6 h 12"/>
                  </a:gdLst>
                  <a:ahLst/>
                  <a:cxnLst>
                    <a:cxn ang="0">
                      <a:pos x="T0" y="T1"/>
                    </a:cxn>
                    <a:cxn ang="0">
                      <a:pos x="T2" y="T3"/>
                    </a:cxn>
                    <a:cxn ang="0">
                      <a:pos x="T4" y="T5"/>
                    </a:cxn>
                  </a:cxnLst>
                  <a:rect l="0" t="0" r="r" b="b"/>
                  <a:pathLst>
                    <a:path w="11" h="12">
                      <a:moveTo>
                        <a:pt x="11" y="6"/>
                      </a:moveTo>
                      <a:cubicBezTo>
                        <a:pt x="6" y="3"/>
                        <a:pt x="5" y="0"/>
                        <a:pt x="0" y="5"/>
                      </a:cubicBezTo>
                      <a:cubicBezTo>
                        <a:pt x="5" y="12"/>
                        <a:pt x="6" y="8"/>
                        <a:pt x="11" y="6"/>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62" name="Freeform 161"/>
                <p:cNvSpPr>
                  <a:spLocks/>
                </p:cNvSpPr>
                <p:nvPr/>
              </p:nvSpPr>
              <p:spPr bwMode="auto">
                <a:xfrm>
                  <a:off x="898" y="458"/>
                  <a:ext cx="120" cy="95"/>
                </a:xfrm>
                <a:custGeom>
                  <a:avLst/>
                  <a:gdLst>
                    <a:gd name="T0" fmla="*/ 52 w 68"/>
                    <a:gd name="T1" fmla="*/ 23 h 53"/>
                    <a:gd name="T2" fmla="*/ 39 w 68"/>
                    <a:gd name="T3" fmla="*/ 23 h 53"/>
                    <a:gd name="T4" fmla="*/ 10 w 68"/>
                    <a:gd name="T5" fmla="*/ 13 h 53"/>
                    <a:gd name="T6" fmla="*/ 0 w 68"/>
                    <a:gd name="T7" fmla="*/ 23 h 53"/>
                    <a:gd name="T8" fmla="*/ 38 w 68"/>
                    <a:gd name="T9" fmla="*/ 53 h 53"/>
                    <a:gd name="T10" fmla="*/ 52 w 68"/>
                    <a:gd name="T11" fmla="*/ 23 h 53"/>
                  </a:gdLst>
                  <a:ahLst/>
                  <a:cxnLst>
                    <a:cxn ang="0">
                      <a:pos x="T0" y="T1"/>
                    </a:cxn>
                    <a:cxn ang="0">
                      <a:pos x="T2" y="T3"/>
                    </a:cxn>
                    <a:cxn ang="0">
                      <a:pos x="T4" y="T5"/>
                    </a:cxn>
                    <a:cxn ang="0">
                      <a:pos x="T6" y="T7"/>
                    </a:cxn>
                    <a:cxn ang="0">
                      <a:pos x="T8" y="T9"/>
                    </a:cxn>
                    <a:cxn ang="0">
                      <a:pos x="T10" y="T11"/>
                    </a:cxn>
                  </a:cxnLst>
                  <a:rect l="0" t="0" r="r" b="b"/>
                  <a:pathLst>
                    <a:path w="68" h="53">
                      <a:moveTo>
                        <a:pt x="52" y="23"/>
                      </a:moveTo>
                      <a:cubicBezTo>
                        <a:pt x="47" y="23"/>
                        <a:pt x="45" y="21"/>
                        <a:pt x="39" y="23"/>
                      </a:cubicBezTo>
                      <a:cubicBezTo>
                        <a:pt x="68" y="8"/>
                        <a:pt x="24" y="0"/>
                        <a:pt x="10" y="13"/>
                      </a:cubicBezTo>
                      <a:cubicBezTo>
                        <a:pt x="30" y="15"/>
                        <a:pt x="20" y="30"/>
                        <a:pt x="0" y="23"/>
                      </a:cubicBezTo>
                      <a:cubicBezTo>
                        <a:pt x="1" y="30"/>
                        <a:pt x="30" y="53"/>
                        <a:pt x="38" y="53"/>
                      </a:cubicBezTo>
                      <a:cubicBezTo>
                        <a:pt x="60" y="53"/>
                        <a:pt x="58" y="30"/>
                        <a:pt x="52" y="23"/>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63" name="Freeform 162"/>
                <p:cNvSpPr>
                  <a:spLocks/>
                </p:cNvSpPr>
                <p:nvPr/>
              </p:nvSpPr>
              <p:spPr bwMode="auto">
                <a:xfrm>
                  <a:off x="848" y="366"/>
                  <a:ext cx="147" cy="64"/>
                </a:xfrm>
                <a:custGeom>
                  <a:avLst/>
                  <a:gdLst>
                    <a:gd name="T0" fmla="*/ 37 w 83"/>
                    <a:gd name="T1" fmla="*/ 1 h 36"/>
                    <a:gd name="T2" fmla="*/ 49 w 83"/>
                    <a:gd name="T3" fmla="*/ 13 h 36"/>
                    <a:gd name="T4" fmla="*/ 30 w 83"/>
                    <a:gd name="T5" fmla="*/ 6 h 36"/>
                    <a:gd name="T6" fmla="*/ 37 w 83"/>
                    <a:gd name="T7" fmla="*/ 16 h 36"/>
                    <a:gd name="T8" fmla="*/ 7 w 83"/>
                    <a:gd name="T9" fmla="*/ 1 h 36"/>
                    <a:gd name="T10" fmla="*/ 10 w 83"/>
                    <a:gd name="T11" fmla="*/ 8 h 36"/>
                    <a:gd name="T12" fmla="*/ 22 w 83"/>
                    <a:gd name="T13" fmla="*/ 18 h 36"/>
                    <a:gd name="T14" fmla="*/ 56 w 83"/>
                    <a:gd name="T15" fmla="*/ 20 h 36"/>
                    <a:gd name="T16" fmla="*/ 45 w 83"/>
                    <a:gd name="T17" fmla="*/ 32 h 36"/>
                    <a:gd name="T18" fmla="*/ 73 w 83"/>
                    <a:gd name="T19" fmla="*/ 10 h 36"/>
                    <a:gd name="T20" fmla="*/ 37 w 83"/>
                    <a:gd name="T21"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36">
                      <a:moveTo>
                        <a:pt x="37" y="1"/>
                      </a:moveTo>
                      <a:cubicBezTo>
                        <a:pt x="44" y="3"/>
                        <a:pt x="49" y="6"/>
                        <a:pt x="49" y="13"/>
                      </a:cubicBezTo>
                      <a:cubicBezTo>
                        <a:pt x="43" y="11"/>
                        <a:pt x="36" y="9"/>
                        <a:pt x="30" y="6"/>
                      </a:cubicBezTo>
                      <a:cubicBezTo>
                        <a:pt x="32" y="9"/>
                        <a:pt x="33" y="12"/>
                        <a:pt x="37" y="16"/>
                      </a:cubicBezTo>
                      <a:cubicBezTo>
                        <a:pt x="26" y="13"/>
                        <a:pt x="19" y="3"/>
                        <a:pt x="7" y="1"/>
                      </a:cubicBezTo>
                      <a:cubicBezTo>
                        <a:pt x="8" y="4"/>
                        <a:pt x="9" y="6"/>
                        <a:pt x="10" y="8"/>
                      </a:cubicBezTo>
                      <a:cubicBezTo>
                        <a:pt x="0" y="5"/>
                        <a:pt x="18" y="16"/>
                        <a:pt x="22" y="18"/>
                      </a:cubicBezTo>
                      <a:cubicBezTo>
                        <a:pt x="33" y="22"/>
                        <a:pt x="43" y="18"/>
                        <a:pt x="56" y="20"/>
                      </a:cubicBezTo>
                      <a:cubicBezTo>
                        <a:pt x="48" y="24"/>
                        <a:pt x="49" y="26"/>
                        <a:pt x="45" y="32"/>
                      </a:cubicBezTo>
                      <a:cubicBezTo>
                        <a:pt x="59" y="36"/>
                        <a:pt x="83" y="30"/>
                        <a:pt x="73" y="10"/>
                      </a:cubicBezTo>
                      <a:cubicBezTo>
                        <a:pt x="67" y="0"/>
                        <a:pt x="49" y="1"/>
                        <a:pt x="37" y="1"/>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64" name="Freeform 163"/>
                <p:cNvSpPr>
                  <a:spLocks/>
                </p:cNvSpPr>
                <p:nvPr/>
              </p:nvSpPr>
              <p:spPr bwMode="auto">
                <a:xfrm>
                  <a:off x="949" y="588"/>
                  <a:ext cx="69" cy="53"/>
                </a:xfrm>
                <a:custGeom>
                  <a:avLst/>
                  <a:gdLst>
                    <a:gd name="T0" fmla="*/ 39 w 39"/>
                    <a:gd name="T1" fmla="*/ 24 h 30"/>
                    <a:gd name="T2" fmla="*/ 0 w 39"/>
                    <a:gd name="T3" fmla="*/ 20 h 30"/>
                    <a:gd name="T4" fmla="*/ 30 w 39"/>
                    <a:gd name="T5" fmla="*/ 30 h 30"/>
                    <a:gd name="T6" fmla="*/ 39 w 39"/>
                    <a:gd name="T7" fmla="*/ 24 h 30"/>
                  </a:gdLst>
                  <a:ahLst/>
                  <a:cxnLst>
                    <a:cxn ang="0">
                      <a:pos x="T0" y="T1"/>
                    </a:cxn>
                    <a:cxn ang="0">
                      <a:pos x="T2" y="T3"/>
                    </a:cxn>
                    <a:cxn ang="0">
                      <a:pos x="T4" y="T5"/>
                    </a:cxn>
                    <a:cxn ang="0">
                      <a:pos x="T6" y="T7"/>
                    </a:cxn>
                  </a:cxnLst>
                  <a:rect l="0" t="0" r="r" b="b"/>
                  <a:pathLst>
                    <a:path w="39" h="30">
                      <a:moveTo>
                        <a:pt x="39" y="24"/>
                      </a:moveTo>
                      <a:cubicBezTo>
                        <a:pt x="22" y="0"/>
                        <a:pt x="18" y="14"/>
                        <a:pt x="0" y="20"/>
                      </a:cubicBezTo>
                      <a:cubicBezTo>
                        <a:pt x="10" y="24"/>
                        <a:pt x="20" y="28"/>
                        <a:pt x="30" y="30"/>
                      </a:cubicBezTo>
                      <a:cubicBezTo>
                        <a:pt x="33" y="28"/>
                        <a:pt x="36" y="26"/>
                        <a:pt x="39" y="24"/>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65" name="Freeform 164"/>
                <p:cNvSpPr>
                  <a:spLocks/>
                </p:cNvSpPr>
                <p:nvPr/>
              </p:nvSpPr>
              <p:spPr bwMode="auto">
                <a:xfrm>
                  <a:off x="1013" y="439"/>
                  <a:ext cx="92" cy="92"/>
                </a:xfrm>
                <a:custGeom>
                  <a:avLst/>
                  <a:gdLst>
                    <a:gd name="T0" fmla="*/ 1 w 52"/>
                    <a:gd name="T1" fmla="*/ 18 h 52"/>
                    <a:gd name="T2" fmla="*/ 6 w 52"/>
                    <a:gd name="T3" fmla="*/ 51 h 52"/>
                    <a:gd name="T4" fmla="*/ 16 w 52"/>
                    <a:gd name="T5" fmla="*/ 40 h 52"/>
                    <a:gd name="T6" fmla="*/ 52 w 52"/>
                    <a:gd name="T7" fmla="*/ 18 h 52"/>
                    <a:gd name="T8" fmla="*/ 1 w 52"/>
                    <a:gd name="T9" fmla="*/ 18 h 52"/>
                  </a:gdLst>
                  <a:ahLst/>
                  <a:cxnLst>
                    <a:cxn ang="0">
                      <a:pos x="T0" y="T1"/>
                    </a:cxn>
                    <a:cxn ang="0">
                      <a:pos x="T2" y="T3"/>
                    </a:cxn>
                    <a:cxn ang="0">
                      <a:pos x="T4" y="T5"/>
                    </a:cxn>
                    <a:cxn ang="0">
                      <a:pos x="T6" y="T7"/>
                    </a:cxn>
                    <a:cxn ang="0">
                      <a:pos x="T8" y="T9"/>
                    </a:cxn>
                  </a:cxnLst>
                  <a:rect l="0" t="0" r="r" b="b"/>
                  <a:pathLst>
                    <a:path w="52" h="52">
                      <a:moveTo>
                        <a:pt x="1" y="18"/>
                      </a:moveTo>
                      <a:cubicBezTo>
                        <a:pt x="0" y="30"/>
                        <a:pt x="7" y="39"/>
                        <a:pt x="6" y="51"/>
                      </a:cubicBezTo>
                      <a:cubicBezTo>
                        <a:pt x="16" y="52"/>
                        <a:pt x="23" y="44"/>
                        <a:pt x="16" y="40"/>
                      </a:cubicBezTo>
                      <a:cubicBezTo>
                        <a:pt x="34" y="37"/>
                        <a:pt x="40" y="29"/>
                        <a:pt x="52" y="18"/>
                      </a:cubicBezTo>
                      <a:cubicBezTo>
                        <a:pt x="45" y="0"/>
                        <a:pt x="11" y="18"/>
                        <a:pt x="1" y="18"/>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66" name="Freeform 165"/>
                <p:cNvSpPr>
                  <a:spLocks/>
                </p:cNvSpPr>
                <p:nvPr/>
              </p:nvSpPr>
              <p:spPr bwMode="auto">
                <a:xfrm>
                  <a:off x="830" y="325"/>
                  <a:ext cx="30" cy="29"/>
                </a:xfrm>
                <a:custGeom>
                  <a:avLst/>
                  <a:gdLst>
                    <a:gd name="T0" fmla="*/ 17 w 17"/>
                    <a:gd name="T1" fmla="*/ 10 h 16"/>
                    <a:gd name="T2" fmla="*/ 0 w 17"/>
                    <a:gd name="T3" fmla="*/ 0 h 16"/>
                    <a:gd name="T4" fmla="*/ 17 w 17"/>
                    <a:gd name="T5" fmla="*/ 10 h 16"/>
                  </a:gdLst>
                  <a:ahLst/>
                  <a:cxnLst>
                    <a:cxn ang="0">
                      <a:pos x="T0" y="T1"/>
                    </a:cxn>
                    <a:cxn ang="0">
                      <a:pos x="T2" y="T3"/>
                    </a:cxn>
                    <a:cxn ang="0">
                      <a:pos x="T4" y="T5"/>
                    </a:cxn>
                  </a:cxnLst>
                  <a:rect l="0" t="0" r="r" b="b"/>
                  <a:pathLst>
                    <a:path w="17" h="16">
                      <a:moveTo>
                        <a:pt x="17" y="10"/>
                      </a:moveTo>
                      <a:cubicBezTo>
                        <a:pt x="12" y="6"/>
                        <a:pt x="7" y="2"/>
                        <a:pt x="0" y="0"/>
                      </a:cubicBezTo>
                      <a:cubicBezTo>
                        <a:pt x="3" y="9"/>
                        <a:pt x="10" y="16"/>
                        <a:pt x="17" y="1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67" name="Freeform 166"/>
                <p:cNvSpPr>
                  <a:spLocks/>
                </p:cNvSpPr>
                <p:nvPr/>
              </p:nvSpPr>
              <p:spPr bwMode="auto">
                <a:xfrm>
                  <a:off x="850" y="409"/>
                  <a:ext cx="19" cy="19"/>
                </a:xfrm>
                <a:custGeom>
                  <a:avLst/>
                  <a:gdLst>
                    <a:gd name="T0" fmla="*/ 9 w 11"/>
                    <a:gd name="T1" fmla="*/ 0 h 11"/>
                    <a:gd name="T2" fmla="*/ 0 w 11"/>
                    <a:gd name="T3" fmla="*/ 9 h 11"/>
                    <a:gd name="T4" fmla="*/ 9 w 11"/>
                    <a:gd name="T5" fmla="*/ 0 h 11"/>
                  </a:gdLst>
                  <a:ahLst/>
                  <a:cxnLst>
                    <a:cxn ang="0">
                      <a:pos x="T0" y="T1"/>
                    </a:cxn>
                    <a:cxn ang="0">
                      <a:pos x="T2" y="T3"/>
                    </a:cxn>
                    <a:cxn ang="0">
                      <a:pos x="T4" y="T5"/>
                    </a:cxn>
                  </a:cxnLst>
                  <a:rect l="0" t="0" r="r" b="b"/>
                  <a:pathLst>
                    <a:path w="11" h="11">
                      <a:moveTo>
                        <a:pt x="9" y="0"/>
                      </a:moveTo>
                      <a:cubicBezTo>
                        <a:pt x="5" y="2"/>
                        <a:pt x="2" y="4"/>
                        <a:pt x="0" y="9"/>
                      </a:cubicBezTo>
                      <a:cubicBezTo>
                        <a:pt x="11" y="11"/>
                        <a:pt x="9" y="7"/>
                        <a:pt x="9" y="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68" name="Freeform 167"/>
                <p:cNvSpPr>
                  <a:spLocks/>
                </p:cNvSpPr>
                <p:nvPr/>
              </p:nvSpPr>
              <p:spPr bwMode="auto">
                <a:xfrm>
                  <a:off x="839" y="261"/>
                  <a:ext cx="114" cy="66"/>
                </a:xfrm>
                <a:custGeom>
                  <a:avLst/>
                  <a:gdLst>
                    <a:gd name="T0" fmla="*/ 15 w 64"/>
                    <a:gd name="T1" fmla="*/ 13 h 37"/>
                    <a:gd name="T2" fmla="*/ 5 w 64"/>
                    <a:gd name="T3" fmla="*/ 21 h 37"/>
                    <a:gd name="T4" fmla="*/ 42 w 64"/>
                    <a:gd name="T5" fmla="*/ 27 h 37"/>
                    <a:gd name="T6" fmla="*/ 64 w 64"/>
                    <a:gd name="T7" fmla="*/ 31 h 37"/>
                    <a:gd name="T8" fmla="*/ 54 w 64"/>
                    <a:gd name="T9" fmla="*/ 16 h 37"/>
                    <a:gd name="T10" fmla="*/ 39 w 64"/>
                    <a:gd name="T11" fmla="*/ 11 h 37"/>
                    <a:gd name="T12" fmla="*/ 0 w 64"/>
                    <a:gd name="T13" fmla="*/ 4 h 37"/>
                    <a:gd name="T14" fmla="*/ 3 w 64"/>
                    <a:gd name="T15" fmla="*/ 13 h 37"/>
                    <a:gd name="T16" fmla="*/ 15 w 64"/>
                    <a:gd name="T17" fmla="*/ 1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37">
                      <a:moveTo>
                        <a:pt x="15" y="13"/>
                      </a:moveTo>
                      <a:cubicBezTo>
                        <a:pt x="12" y="17"/>
                        <a:pt x="13" y="19"/>
                        <a:pt x="5" y="21"/>
                      </a:cubicBezTo>
                      <a:cubicBezTo>
                        <a:pt x="17" y="25"/>
                        <a:pt x="30" y="26"/>
                        <a:pt x="42" y="27"/>
                      </a:cubicBezTo>
                      <a:cubicBezTo>
                        <a:pt x="49" y="33"/>
                        <a:pt x="57" y="37"/>
                        <a:pt x="64" y="31"/>
                      </a:cubicBezTo>
                      <a:cubicBezTo>
                        <a:pt x="56" y="25"/>
                        <a:pt x="57" y="19"/>
                        <a:pt x="54" y="16"/>
                      </a:cubicBezTo>
                      <a:cubicBezTo>
                        <a:pt x="47" y="11"/>
                        <a:pt x="44" y="15"/>
                        <a:pt x="39" y="11"/>
                      </a:cubicBezTo>
                      <a:cubicBezTo>
                        <a:pt x="31" y="5"/>
                        <a:pt x="11" y="0"/>
                        <a:pt x="0" y="4"/>
                      </a:cubicBezTo>
                      <a:cubicBezTo>
                        <a:pt x="1" y="6"/>
                        <a:pt x="3" y="13"/>
                        <a:pt x="3" y="13"/>
                      </a:cubicBezTo>
                      <a:cubicBezTo>
                        <a:pt x="7" y="13"/>
                        <a:pt x="12" y="14"/>
                        <a:pt x="15" y="13"/>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69" name="Freeform 168"/>
                <p:cNvSpPr>
                  <a:spLocks/>
                </p:cNvSpPr>
                <p:nvPr/>
              </p:nvSpPr>
              <p:spPr bwMode="auto">
                <a:xfrm>
                  <a:off x="894" y="311"/>
                  <a:ext cx="20" cy="14"/>
                </a:xfrm>
                <a:custGeom>
                  <a:avLst/>
                  <a:gdLst>
                    <a:gd name="T0" fmla="*/ 0 w 11"/>
                    <a:gd name="T1" fmla="*/ 8 h 8"/>
                    <a:gd name="T2" fmla="*/ 11 w 11"/>
                    <a:gd name="T3" fmla="*/ 6 h 8"/>
                    <a:gd name="T4" fmla="*/ 0 w 11"/>
                    <a:gd name="T5" fmla="*/ 8 h 8"/>
                  </a:gdLst>
                  <a:ahLst/>
                  <a:cxnLst>
                    <a:cxn ang="0">
                      <a:pos x="T0" y="T1"/>
                    </a:cxn>
                    <a:cxn ang="0">
                      <a:pos x="T2" y="T3"/>
                    </a:cxn>
                    <a:cxn ang="0">
                      <a:pos x="T4" y="T5"/>
                    </a:cxn>
                  </a:cxnLst>
                  <a:rect l="0" t="0" r="r" b="b"/>
                  <a:pathLst>
                    <a:path w="11" h="8">
                      <a:moveTo>
                        <a:pt x="0" y="8"/>
                      </a:moveTo>
                      <a:cubicBezTo>
                        <a:pt x="4" y="7"/>
                        <a:pt x="8" y="7"/>
                        <a:pt x="11" y="6"/>
                      </a:cubicBezTo>
                      <a:cubicBezTo>
                        <a:pt x="4" y="0"/>
                        <a:pt x="5" y="6"/>
                        <a:pt x="0" y="8"/>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70" name="Freeform 169"/>
                <p:cNvSpPr>
                  <a:spLocks/>
                </p:cNvSpPr>
                <p:nvPr/>
              </p:nvSpPr>
              <p:spPr bwMode="auto">
                <a:xfrm>
                  <a:off x="995" y="340"/>
                  <a:ext cx="300" cy="108"/>
                </a:xfrm>
                <a:custGeom>
                  <a:avLst/>
                  <a:gdLst>
                    <a:gd name="T0" fmla="*/ 76 w 169"/>
                    <a:gd name="T1" fmla="*/ 54 h 61"/>
                    <a:gd name="T2" fmla="*/ 125 w 169"/>
                    <a:gd name="T3" fmla="*/ 59 h 61"/>
                    <a:gd name="T4" fmla="*/ 148 w 169"/>
                    <a:gd name="T5" fmla="*/ 59 h 61"/>
                    <a:gd name="T6" fmla="*/ 169 w 169"/>
                    <a:gd name="T7" fmla="*/ 47 h 61"/>
                    <a:gd name="T8" fmla="*/ 165 w 169"/>
                    <a:gd name="T9" fmla="*/ 47 h 61"/>
                    <a:gd name="T10" fmla="*/ 167 w 169"/>
                    <a:gd name="T11" fmla="*/ 44 h 61"/>
                    <a:gd name="T12" fmla="*/ 169 w 169"/>
                    <a:gd name="T13" fmla="*/ 43 h 61"/>
                    <a:gd name="T14" fmla="*/ 116 w 169"/>
                    <a:gd name="T15" fmla="*/ 40 h 61"/>
                    <a:gd name="T16" fmla="*/ 69 w 169"/>
                    <a:gd name="T17" fmla="*/ 36 h 61"/>
                    <a:gd name="T18" fmla="*/ 71 w 169"/>
                    <a:gd name="T19" fmla="*/ 35 h 61"/>
                    <a:gd name="T20" fmla="*/ 56 w 169"/>
                    <a:gd name="T21" fmla="*/ 27 h 61"/>
                    <a:gd name="T22" fmla="*/ 70 w 169"/>
                    <a:gd name="T23" fmla="*/ 27 h 61"/>
                    <a:gd name="T24" fmla="*/ 33 w 169"/>
                    <a:gd name="T25" fmla="*/ 18 h 61"/>
                    <a:gd name="T26" fmla="*/ 0 w 169"/>
                    <a:gd name="T27" fmla="*/ 12 h 61"/>
                    <a:gd name="T28" fmla="*/ 43 w 169"/>
                    <a:gd name="T29" fmla="*/ 36 h 61"/>
                    <a:gd name="T30" fmla="*/ 51 w 169"/>
                    <a:gd name="T31" fmla="*/ 54 h 61"/>
                    <a:gd name="T32" fmla="*/ 76 w 169"/>
                    <a:gd name="T33" fmla="*/ 5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9" h="61">
                      <a:moveTo>
                        <a:pt x="76" y="54"/>
                      </a:moveTo>
                      <a:cubicBezTo>
                        <a:pt x="90" y="55"/>
                        <a:pt x="107" y="59"/>
                        <a:pt x="125" y="59"/>
                      </a:cubicBezTo>
                      <a:cubicBezTo>
                        <a:pt x="132" y="59"/>
                        <a:pt x="141" y="60"/>
                        <a:pt x="148" y="59"/>
                      </a:cubicBezTo>
                      <a:cubicBezTo>
                        <a:pt x="158" y="58"/>
                        <a:pt x="165" y="58"/>
                        <a:pt x="169" y="47"/>
                      </a:cubicBezTo>
                      <a:cubicBezTo>
                        <a:pt x="167" y="47"/>
                        <a:pt x="166" y="47"/>
                        <a:pt x="165" y="47"/>
                      </a:cubicBezTo>
                      <a:cubicBezTo>
                        <a:pt x="165" y="46"/>
                        <a:pt x="166" y="45"/>
                        <a:pt x="167" y="44"/>
                      </a:cubicBezTo>
                      <a:cubicBezTo>
                        <a:pt x="168" y="44"/>
                        <a:pt x="168" y="43"/>
                        <a:pt x="169" y="43"/>
                      </a:cubicBezTo>
                      <a:cubicBezTo>
                        <a:pt x="156" y="25"/>
                        <a:pt x="133" y="36"/>
                        <a:pt x="116" y="40"/>
                      </a:cubicBezTo>
                      <a:cubicBezTo>
                        <a:pt x="99" y="43"/>
                        <a:pt x="85" y="42"/>
                        <a:pt x="69" y="36"/>
                      </a:cubicBezTo>
                      <a:cubicBezTo>
                        <a:pt x="70" y="36"/>
                        <a:pt x="70" y="35"/>
                        <a:pt x="71" y="35"/>
                      </a:cubicBezTo>
                      <a:cubicBezTo>
                        <a:pt x="64" y="33"/>
                        <a:pt x="62" y="30"/>
                        <a:pt x="56" y="27"/>
                      </a:cubicBezTo>
                      <a:cubicBezTo>
                        <a:pt x="60" y="27"/>
                        <a:pt x="65" y="26"/>
                        <a:pt x="70" y="27"/>
                      </a:cubicBezTo>
                      <a:cubicBezTo>
                        <a:pt x="53" y="18"/>
                        <a:pt x="49" y="21"/>
                        <a:pt x="33" y="18"/>
                      </a:cubicBezTo>
                      <a:cubicBezTo>
                        <a:pt x="20" y="15"/>
                        <a:pt x="15" y="0"/>
                        <a:pt x="0" y="12"/>
                      </a:cubicBezTo>
                      <a:cubicBezTo>
                        <a:pt x="18" y="27"/>
                        <a:pt x="30" y="19"/>
                        <a:pt x="43" y="36"/>
                      </a:cubicBezTo>
                      <a:cubicBezTo>
                        <a:pt x="48" y="42"/>
                        <a:pt x="38" y="47"/>
                        <a:pt x="51" y="54"/>
                      </a:cubicBezTo>
                      <a:cubicBezTo>
                        <a:pt x="64" y="61"/>
                        <a:pt x="65" y="53"/>
                        <a:pt x="76" y="54"/>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71" name="Freeform 170"/>
                <p:cNvSpPr>
                  <a:spLocks/>
                </p:cNvSpPr>
                <p:nvPr/>
              </p:nvSpPr>
              <p:spPr bwMode="auto">
                <a:xfrm>
                  <a:off x="999" y="379"/>
                  <a:ext cx="83" cy="87"/>
                </a:xfrm>
                <a:custGeom>
                  <a:avLst/>
                  <a:gdLst>
                    <a:gd name="T0" fmla="*/ 5 w 47"/>
                    <a:gd name="T1" fmla="*/ 21 h 49"/>
                    <a:gd name="T2" fmla="*/ 0 w 47"/>
                    <a:gd name="T3" fmla="*/ 26 h 49"/>
                    <a:gd name="T4" fmla="*/ 5 w 47"/>
                    <a:gd name="T5" fmla="*/ 21 h 49"/>
                  </a:gdLst>
                  <a:ahLst/>
                  <a:cxnLst>
                    <a:cxn ang="0">
                      <a:pos x="T0" y="T1"/>
                    </a:cxn>
                    <a:cxn ang="0">
                      <a:pos x="T2" y="T3"/>
                    </a:cxn>
                    <a:cxn ang="0">
                      <a:pos x="T4" y="T5"/>
                    </a:cxn>
                  </a:cxnLst>
                  <a:rect l="0" t="0" r="r" b="b"/>
                  <a:pathLst>
                    <a:path w="47" h="49">
                      <a:moveTo>
                        <a:pt x="5" y="21"/>
                      </a:moveTo>
                      <a:cubicBezTo>
                        <a:pt x="3" y="23"/>
                        <a:pt x="2" y="25"/>
                        <a:pt x="0" y="26"/>
                      </a:cubicBezTo>
                      <a:cubicBezTo>
                        <a:pt x="47" y="49"/>
                        <a:pt x="18" y="0"/>
                        <a:pt x="5" y="21"/>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72" name="Freeform 171"/>
                <p:cNvSpPr>
                  <a:spLocks/>
                </p:cNvSpPr>
                <p:nvPr/>
              </p:nvSpPr>
              <p:spPr bwMode="auto">
                <a:xfrm>
                  <a:off x="1006" y="325"/>
                  <a:ext cx="62" cy="18"/>
                </a:xfrm>
                <a:custGeom>
                  <a:avLst/>
                  <a:gdLst>
                    <a:gd name="T0" fmla="*/ 22 w 35"/>
                    <a:gd name="T1" fmla="*/ 0 h 10"/>
                    <a:gd name="T2" fmla="*/ 0 w 35"/>
                    <a:gd name="T3" fmla="*/ 4 h 10"/>
                    <a:gd name="T4" fmla="*/ 22 w 35"/>
                    <a:gd name="T5" fmla="*/ 0 h 10"/>
                  </a:gdLst>
                  <a:ahLst/>
                  <a:cxnLst>
                    <a:cxn ang="0">
                      <a:pos x="T0" y="T1"/>
                    </a:cxn>
                    <a:cxn ang="0">
                      <a:pos x="T2" y="T3"/>
                    </a:cxn>
                    <a:cxn ang="0">
                      <a:pos x="T4" y="T5"/>
                    </a:cxn>
                  </a:cxnLst>
                  <a:rect l="0" t="0" r="r" b="b"/>
                  <a:pathLst>
                    <a:path w="35" h="10">
                      <a:moveTo>
                        <a:pt x="22" y="0"/>
                      </a:moveTo>
                      <a:cubicBezTo>
                        <a:pt x="14" y="0"/>
                        <a:pt x="7" y="1"/>
                        <a:pt x="0" y="4"/>
                      </a:cubicBezTo>
                      <a:cubicBezTo>
                        <a:pt x="8" y="6"/>
                        <a:pt x="35" y="10"/>
                        <a:pt x="22" y="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73" name="Freeform 172"/>
                <p:cNvSpPr>
                  <a:spLocks/>
                </p:cNvSpPr>
                <p:nvPr/>
              </p:nvSpPr>
              <p:spPr bwMode="auto">
                <a:xfrm>
                  <a:off x="954" y="263"/>
                  <a:ext cx="89" cy="71"/>
                </a:xfrm>
                <a:custGeom>
                  <a:avLst/>
                  <a:gdLst>
                    <a:gd name="T0" fmla="*/ 16 w 50"/>
                    <a:gd name="T1" fmla="*/ 31 h 40"/>
                    <a:gd name="T2" fmla="*/ 28 w 50"/>
                    <a:gd name="T3" fmla="*/ 15 h 40"/>
                    <a:gd name="T4" fmla="*/ 16 w 50"/>
                    <a:gd name="T5" fmla="*/ 31 h 40"/>
                  </a:gdLst>
                  <a:ahLst/>
                  <a:cxnLst>
                    <a:cxn ang="0">
                      <a:pos x="T0" y="T1"/>
                    </a:cxn>
                    <a:cxn ang="0">
                      <a:pos x="T2" y="T3"/>
                    </a:cxn>
                    <a:cxn ang="0">
                      <a:pos x="T4" y="T5"/>
                    </a:cxn>
                  </a:cxnLst>
                  <a:rect l="0" t="0" r="r" b="b"/>
                  <a:pathLst>
                    <a:path w="50" h="40">
                      <a:moveTo>
                        <a:pt x="16" y="31"/>
                      </a:moveTo>
                      <a:cubicBezTo>
                        <a:pt x="34" y="40"/>
                        <a:pt x="50" y="26"/>
                        <a:pt x="28" y="15"/>
                      </a:cubicBezTo>
                      <a:cubicBezTo>
                        <a:pt x="0" y="0"/>
                        <a:pt x="18" y="25"/>
                        <a:pt x="16" y="31"/>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74" name="Freeform 173"/>
                <p:cNvSpPr>
                  <a:spLocks/>
                </p:cNvSpPr>
                <p:nvPr/>
              </p:nvSpPr>
              <p:spPr bwMode="auto">
                <a:xfrm>
                  <a:off x="947" y="238"/>
                  <a:ext cx="22" cy="20"/>
                </a:xfrm>
                <a:custGeom>
                  <a:avLst/>
                  <a:gdLst>
                    <a:gd name="T0" fmla="*/ 12 w 12"/>
                    <a:gd name="T1" fmla="*/ 0 h 11"/>
                    <a:gd name="T2" fmla="*/ 0 w 12"/>
                    <a:gd name="T3" fmla="*/ 0 h 11"/>
                    <a:gd name="T4" fmla="*/ 12 w 12"/>
                    <a:gd name="T5" fmla="*/ 0 h 11"/>
                  </a:gdLst>
                  <a:ahLst/>
                  <a:cxnLst>
                    <a:cxn ang="0">
                      <a:pos x="T0" y="T1"/>
                    </a:cxn>
                    <a:cxn ang="0">
                      <a:pos x="T2" y="T3"/>
                    </a:cxn>
                    <a:cxn ang="0">
                      <a:pos x="T4" y="T5"/>
                    </a:cxn>
                  </a:cxnLst>
                  <a:rect l="0" t="0" r="r" b="b"/>
                  <a:pathLst>
                    <a:path w="12" h="11">
                      <a:moveTo>
                        <a:pt x="12" y="0"/>
                      </a:moveTo>
                      <a:cubicBezTo>
                        <a:pt x="8" y="0"/>
                        <a:pt x="4" y="0"/>
                        <a:pt x="0" y="0"/>
                      </a:cubicBezTo>
                      <a:cubicBezTo>
                        <a:pt x="6" y="8"/>
                        <a:pt x="11" y="11"/>
                        <a:pt x="12" y="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75" name="Freeform 174"/>
                <p:cNvSpPr>
                  <a:spLocks/>
                </p:cNvSpPr>
                <p:nvPr/>
              </p:nvSpPr>
              <p:spPr bwMode="auto">
                <a:xfrm>
                  <a:off x="1008" y="183"/>
                  <a:ext cx="232" cy="133"/>
                </a:xfrm>
                <a:custGeom>
                  <a:avLst/>
                  <a:gdLst>
                    <a:gd name="T0" fmla="*/ 0 w 131"/>
                    <a:gd name="T1" fmla="*/ 28 h 75"/>
                    <a:gd name="T2" fmla="*/ 20 w 131"/>
                    <a:gd name="T3" fmla="*/ 39 h 75"/>
                    <a:gd name="T4" fmla="*/ 12 w 131"/>
                    <a:gd name="T5" fmla="*/ 43 h 75"/>
                    <a:gd name="T6" fmla="*/ 52 w 131"/>
                    <a:gd name="T7" fmla="*/ 48 h 75"/>
                    <a:gd name="T8" fmla="*/ 26 w 131"/>
                    <a:gd name="T9" fmla="*/ 55 h 75"/>
                    <a:gd name="T10" fmla="*/ 41 w 131"/>
                    <a:gd name="T11" fmla="*/ 64 h 75"/>
                    <a:gd name="T12" fmla="*/ 71 w 131"/>
                    <a:gd name="T13" fmla="*/ 71 h 75"/>
                    <a:gd name="T14" fmla="*/ 77 w 131"/>
                    <a:gd name="T15" fmla="*/ 67 h 75"/>
                    <a:gd name="T16" fmla="*/ 77 w 131"/>
                    <a:gd name="T17" fmla="*/ 54 h 75"/>
                    <a:gd name="T18" fmla="*/ 84 w 131"/>
                    <a:gd name="T19" fmla="*/ 39 h 75"/>
                    <a:gd name="T20" fmla="*/ 75 w 131"/>
                    <a:gd name="T21" fmla="*/ 23 h 75"/>
                    <a:gd name="T22" fmla="*/ 72 w 131"/>
                    <a:gd name="T23" fmla="*/ 30 h 75"/>
                    <a:gd name="T24" fmla="*/ 50 w 131"/>
                    <a:gd name="T25" fmla="*/ 15 h 75"/>
                    <a:gd name="T26" fmla="*/ 19 w 131"/>
                    <a:gd name="T27" fmla="*/ 0 h 75"/>
                    <a:gd name="T28" fmla="*/ 30 w 131"/>
                    <a:gd name="T29" fmla="*/ 8 h 75"/>
                    <a:gd name="T30" fmla="*/ 11 w 131"/>
                    <a:gd name="T31" fmla="*/ 11 h 75"/>
                    <a:gd name="T32" fmla="*/ 25 w 131"/>
                    <a:gd name="T33" fmla="*/ 16 h 75"/>
                    <a:gd name="T34" fmla="*/ 4 w 131"/>
                    <a:gd name="T35" fmla="*/ 21 h 75"/>
                    <a:gd name="T36" fmla="*/ 19 w 131"/>
                    <a:gd name="T37" fmla="*/ 28 h 75"/>
                    <a:gd name="T38" fmla="*/ 0 w 131"/>
                    <a:gd name="T39" fmla="*/ 2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75">
                      <a:moveTo>
                        <a:pt x="0" y="28"/>
                      </a:moveTo>
                      <a:cubicBezTo>
                        <a:pt x="3" y="37"/>
                        <a:pt x="11" y="40"/>
                        <a:pt x="20" y="39"/>
                      </a:cubicBezTo>
                      <a:cubicBezTo>
                        <a:pt x="18" y="40"/>
                        <a:pt x="15" y="42"/>
                        <a:pt x="12" y="43"/>
                      </a:cubicBezTo>
                      <a:cubicBezTo>
                        <a:pt x="24" y="48"/>
                        <a:pt x="37" y="43"/>
                        <a:pt x="52" y="48"/>
                      </a:cubicBezTo>
                      <a:cubicBezTo>
                        <a:pt x="43" y="48"/>
                        <a:pt x="33" y="50"/>
                        <a:pt x="26" y="55"/>
                      </a:cubicBezTo>
                      <a:cubicBezTo>
                        <a:pt x="31" y="60"/>
                        <a:pt x="33" y="63"/>
                        <a:pt x="41" y="64"/>
                      </a:cubicBezTo>
                      <a:cubicBezTo>
                        <a:pt x="31" y="75"/>
                        <a:pt x="64" y="65"/>
                        <a:pt x="71" y="71"/>
                      </a:cubicBezTo>
                      <a:cubicBezTo>
                        <a:pt x="74" y="68"/>
                        <a:pt x="73" y="70"/>
                        <a:pt x="77" y="67"/>
                      </a:cubicBezTo>
                      <a:cubicBezTo>
                        <a:pt x="74" y="58"/>
                        <a:pt x="77" y="62"/>
                        <a:pt x="77" y="54"/>
                      </a:cubicBezTo>
                      <a:cubicBezTo>
                        <a:pt x="83" y="65"/>
                        <a:pt x="131" y="41"/>
                        <a:pt x="84" y="39"/>
                      </a:cubicBezTo>
                      <a:cubicBezTo>
                        <a:pt x="87" y="31"/>
                        <a:pt x="82" y="25"/>
                        <a:pt x="75" y="23"/>
                      </a:cubicBezTo>
                      <a:cubicBezTo>
                        <a:pt x="79" y="29"/>
                        <a:pt x="73" y="28"/>
                        <a:pt x="72" y="30"/>
                      </a:cubicBezTo>
                      <a:cubicBezTo>
                        <a:pt x="67" y="14"/>
                        <a:pt x="56" y="25"/>
                        <a:pt x="50" y="15"/>
                      </a:cubicBezTo>
                      <a:cubicBezTo>
                        <a:pt x="41" y="4"/>
                        <a:pt x="33" y="1"/>
                        <a:pt x="19" y="0"/>
                      </a:cubicBezTo>
                      <a:cubicBezTo>
                        <a:pt x="23" y="2"/>
                        <a:pt x="26" y="6"/>
                        <a:pt x="30" y="8"/>
                      </a:cubicBezTo>
                      <a:cubicBezTo>
                        <a:pt x="22" y="7"/>
                        <a:pt x="17" y="9"/>
                        <a:pt x="11" y="11"/>
                      </a:cubicBezTo>
                      <a:cubicBezTo>
                        <a:pt x="17" y="14"/>
                        <a:pt x="16" y="17"/>
                        <a:pt x="25" y="16"/>
                      </a:cubicBezTo>
                      <a:cubicBezTo>
                        <a:pt x="18" y="18"/>
                        <a:pt x="12" y="18"/>
                        <a:pt x="4" y="21"/>
                      </a:cubicBezTo>
                      <a:cubicBezTo>
                        <a:pt x="10" y="23"/>
                        <a:pt x="13" y="27"/>
                        <a:pt x="19" y="28"/>
                      </a:cubicBezTo>
                      <a:cubicBezTo>
                        <a:pt x="14" y="31"/>
                        <a:pt x="7" y="30"/>
                        <a:pt x="0" y="28"/>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76" name="Freeform 175"/>
                <p:cNvSpPr>
                  <a:spLocks/>
                </p:cNvSpPr>
                <p:nvPr/>
              </p:nvSpPr>
              <p:spPr bwMode="auto">
                <a:xfrm>
                  <a:off x="1162" y="718"/>
                  <a:ext cx="124" cy="78"/>
                </a:xfrm>
                <a:custGeom>
                  <a:avLst/>
                  <a:gdLst>
                    <a:gd name="T0" fmla="*/ 20 w 70"/>
                    <a:gd name="T1" fmla="*/ 0 h 44"/>
                    <a:gd name="T2" fmla="*/ 5 w 70"/>
                    <a:gd name="T3" fmla="*/ 31 h 44"/>
                    <a:gd name="T4" fmla="*/ 0 w 70"/>
                    <a:gd name="T5" fmla="*/ 37 h 44"/>
                    <a:gd name="T6" fmla="*/ 17 w 70"/>
                    <a:gd name="T7" fmla="*/ 44 h 44"/>
                    <a:gd name="T8" fmla="*/ 39 w 70"/>
                    <a:gd name="T9" fmla="*/ 31 h 44"/>
                    <a:gd name="T10" fmla="*/ 70 w 70"/>
                    <a:gd name="T11" fmla="*/ 34 h 44"/>
                    <a:gd name="T12" fmla="*/ 20 w 70"/>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70" h="44">
                      <a:moveTo>
                        <a:pt x="20" y="0"/>
                      </a:moveTo>
                      <a:cubicBezTo>
                        <a:pt x="7" y="5"/>
                        <a:pt x="10" y="20"/>
                        <a:pt x="5" y="31"/>
                      </a:cubicBezTo>
                      <a:cubicBezTo>
                        <a:pt x="3" y="33"/>
                        <a:pt x="1" y="35"/>
                        <a:pt x="0" y="37"/>
                      </a:cubicBezTo>
                      <a:cubicBezTo>
                        <a:pt x="8" y="35"/>
                        <a:pt x="14" y="36"/>
                        <a:pt x="17" y="44"/>
                      </a:cubicBezTo>
                      <a:cubicBezTo>
                        <a:pt x="24" y="42"/>
                        <a:pt x="36" y="29"/>
                        <a:pt x="39" y="31"/>
                      </a:cubicBezTo>
                      <a:cubicBezTo>
                        <a:pt x="50" y="37"/>
                        <a:pt x="57" y="39"/>
                        <a:pt x="70" y="34"/>
                      </a:cubicBezTo>
                      <a:cubicBezTo>
                        <a:pt x="57" y="31"/>
                        <a:pt x="23" y="8"/>
                        <a:pt x="20" y="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77" name="Freeform 176"/>
                <p:cNvSpPr>
                  <a:spLocks/>
                </p:cNvSpPr>
                <p:nvPr/>
              </p:nvSpPr>
              <p:spPr bwMode="auto">
                <a:xfrm>
                  <a:off x="1330" y="636"/>
                  <a:ext cx="45" cy="44"/>
                </a:xfrm>
                <a:custGeom>
                  <a:avLst/>
                  <a:gdLst>
                    <a:gd name="T0" fmla="*/ 25 w 25"/>
                    <a:gd name="T1" fmla="*/ 16 h 25"/>
                    <a:gd name="T2" fmla="*/ 6 w 25"/>
                    <a:gd name="T3" fmla="*/ 18 h 25"/>
                    <a:gd name="T4" fmla="*/ 25 w 25"/>
                    <a:gd name="T5" fmla="*/ 16 h 25"/>
                  </a:gdLst>
                  <a:ahLst/>
                  <a:cxnLst>
                    <a:cxn ang="0">
                      <a:pos x="T0" y="T1"/>
                    </a:cxn>
                    <a:cxn ang="0">
                      <a:pos x="T2" y="T3"/>
                    </a:cxn>
                    <a:cxn ang="0">
                      <a:pos x="T4" y="T5"/>
                    </a:cxn>
                  </a:cxnLst>
                  <a:rect l="0" t="0" r="r" b="b"/>
                  <a:pathLst>
                    <a:path w="25" h="25">
                      <a:moveTo>
                        <a:pt x="25" y="16"/>
                      </a:moveTo>
                      <a:cubicBezTo>
                        <a:pt x="19" y="0"/>
                        <a:pt x="0" y="12"/>
                        <a:pt x="6" y="18"/>
                      </a:cubicBezTo>
                      <a:cubicBezTo>
                        <a:pt x="14" y="24"/>
                        <a:pt x="19" y="25"/>
                        <a:pt x="25" y="16"/>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78" name="Freeform 177"/>
                <p:cNvSpPr>
                  <a:spLocks/>
                </p:cNvSpPr>
                <p:nvPr/>
              </p:nvSpPr>
              <p:spPr bwMode="auto">
                <a:xfrm>
                  <a:off x="1224" y="801"/>
                  <a:ext cx="32" cy="23"/>
                </a:xfrm>
                <a:custGeom>
                  <a:avLst/>
                  <a:gdLst>
                    <a:gd name="T0" fmla="*/ 0 w 18"/>
                    <a:gd name="T1" fmla="*/ 13 h 13"/>
                    <a:gd name="T2" fmla="*/ 18 w 18"/>
                    <a:gd name="T3" fmla="*/ 1 h 13"/>
                    <a:gd name="T4" fmla="*/ 8 w 18"/>
                    <a:gd name="T5" fmla="*/ 0 h 13"/>
                    <a:gd name="T6" fmla="*/ 0 w 18"/>
                    <a:gd name="T7" fmla="*/ 13 h 13"/>
                  </a:gdLst>
                  <a:ahLst/>
                  <a:cxnLst>
                    <a:cxn ang="0">
                      <a:pos x="T0" y="T1"/>
                    </a:cxn>
                    <a:cxn ang="0">
                      <a:pos x="T2" y="T3"/>
                    </a:cxn>
                    <a:cxn ang="0">
                      <a:pos x="T4" y="T5"/>
                    </a:cxn>
                    <a:cxn ang="0">
                      <a:pos x="T6" y="T7"/>
                    </a:cxn>
                  </a:cxnLst>
                  <a:rect l="0" t="0" r="r" b="b"/>
                  <a:pathLst>
                    <a:path w="18" h="13">
                      <a:moveTo>
                        <a:pt x="0" y="13"/>
                      </a:moveTo>
                      <a:cubicBezTo>
                        <a:pt x="7" y="10"/>
                        <a:pt x="13" y="6"/>
                        <a:pt x="18" y="1"/>
                      </a:cubicBezTo>
                      <a:cubicBezTo>
                        <a:pt x="14" y="1"/>
                        <a:pt x="11" y="0"/>
                        <a:pt x="8" y="0"/>
                      </a:cubicBezTo>
                      <a:cubicBezTo>
                        <a:pt x="3" y="4"/>
                        <a:pt x="0" y="7"/>
                        <a:pt x="0" y="13"/>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79" name="Freeform 178"/>
                <p:cNvSpPr>
                  <a:spLocks/>
                </p:cNvSpPr>
                <p:nvPr/>
              </p:nvSpPr>
              <p:spPr bwMode="auto">
                <a:xfrm>
                  <a:off x="1274" y="458"/>
                  <a:ext cx="81" cy="50"/>
                </a:xfrm>
                <a:custGeom>
                  <a:avLst/>
                  <a:gdLst>
                    <a:gd name="T0" fmla="*/ 17 w 46"/>
                    <a:gd name="T1" fmla="*/ 26 h 28"/>
                    <a:gd name="T2" fmla="*/ 46 w 46"/>
                    <a:gd name="T3" fmla="*/ 20 h 28"/>
                    <a:gd name="T4" fmla="*/ 0 w 46"/>
                    <a:gd name="T5" fmla="*/ 11 h 28"/>
                    <a:gd name="T6" fmla="*/ 17 w 46"/>
                    <a:gd name="T7" fmla="*/ 26 h 28"/>
                  </a:gdLst>
                  <a:ahLst/>
                  <a:cxnLst>
                    <a:cxn ang="0">
                      <a:pos x="T0" y="T1"/>
                    </a:cxn>
                    <a:cxn ang="0">
                      <a:pos x="T2" y="T3"/>
                    </a:cxn>
                    <a:cxn ang="0">
                      <a:pos x="T4" y="T5"/>
                    </a:cxn>
                    <a:cxn ang="0">
                      <a:pos x="T6" y="T7"/>
                    </a:cxn>
                  </a:cxnLst>
                  <a:rect l="0" t="0" r="r" b="b"/>
                  <a:pathLst>
                    <a:path w="46" h="28">
                      <a:moveTo>
                        <a:pt x="17" y="26"/>
                      </a:moveTo>
                      <a:cubicBezTo>
                        <a:pt x="28" y="21"/>
                        <a:pt x="38" y="28"/>
                        <a:pt x="46" y="20"/>
                      </a:cubicBezTo>
                      <a:cubicBezTo>
                        <a:pt x="36" y="12"/>
                        <a:pt x="10" y="0"/>
                        <a:pt x="0" y="11"/>
                      </a:cubicBezTo>
                      <a:cubicBezTo>
                        <a:pt x="5" y="19"/>
                        <a:pt x="9" y="24"/>
                        <a:pt x="17" y="26"/>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80" name="Freeform 179"/>
                <p:cNvSpPr>
                  <a:spLocks/>
                </p:cNvSpPr>
                <p:nvPr/>
              </p:nvSpPr>
              <p:spPr bwMode="auto">
                <a:xfrm>
                  <a:off x="1279" y="817"/>
                  <a:ext cx="21" cy="19"/>
                </a:xfrm>
                <a:custGeom>
                  <a:avLst/>
                  <a:gdLst>
                    <a:gd name="T0" fmla="*/ 12 w 12"/>
                    <a:gd name="T1" fmla="*/ 3 h 11"/>
                    <a:gd name="T2" fmla="*/ 6 w 12"/>
                    <a:gd name="T3" fmla="*/ 11 h 11"/>
                    <a:gd name="T4" fmla="*/ 12 w 12"/>
                    <a:gd name="T5" fmla="*/ 3 h 11"/>
                  </a:gdLst>
                  <a:ahLst/>
                  <a:cxnLst>
                    <a:cxn ang="0">
                      <a:pos x="T0" y="T1"/>
                    </a:cxn>
                    <a:cxn ang="0">
                      <a:pos x="T2" y="T3"/>
                    </a:cxn>
                    <a:cxn ang="0">
                      <a:pos x="T4" y="T5"/>
                    </a:cxn>
                  </a:cxnLst>
                  <a:rect l="0" t="0" r="r" b="b"/>
                  <a:pathLst>
                    <a:path w="12" h="11">
                      <a:moveTo>
                        <a:pt x="12" y="3"/>
                      </a:moveTo>
                      <a:cubicBezTo>
                        <a:pt x="3" y="0"/>
                        <a:pt x="0" y="2"/>
                        <a:pt x="6" y="11"/>
                      </a:cubicBezTo>
                      <a:cubicBezTo>
                        <a:pt x="8" y="8"/>
                        <a:pt x="10" y="6"/>
                        <a:pt x="12" y="3"/>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81" name="Freeform 180"/>
                <p:cNvSpPr>
                  <a:spLocks/>
                </p:cNvSpPr>
                <p:nvPr/>
              </p:nvSpPr>
              <p:spPr bwMode="auto">
                <a:xfrm>
                  <a:off x="1382" y="652"/>
                  <a:ext cx="19" cy="9"/>
                </a:xfrm>
                <a:custGeom>
                  <a:avLst/>
                  <a:gdLst>
                    <a:gd name="T0" fmla="*/ 11 w 11"/>
                    <a:gd name="T1" fmla="*/ 5 h 5"/>
                    <a:gd name="T2" fmla="*/ 0 w 11"/>
                    <a:gd name="T3" fmla="*/ 3 h 5"/>
                    <a:gd name="T4" fmla="*/ 4 w 11"/>
                    <a:gd name="T5" fmla="*/ 5 h 5"/>
                    <a:gd name="T6" fmla="*/ 11 w 11"/>
                    <a:gd name="T7" fmla="*/ 5 h 5"/>
                  </a:gdLst>
                  <a:ahLst/>
                  <a:cxnLst>
                    <a:cxn ang="0">
                      <a:pos x="T0" y="T1"/>
                    </a:cxn>
                    <a:cxn ang="0">
                      <a:pos x="T2" y="T3"/>
                    </a:cxn>
                    <a:cxn ang="0">
                      <a:pos x="T4" y="T5"/>
                    </a:cxn>
                    <a:cxn ang="0">
                      <a:pos x="T6" y="T7"/>
                    </a:cxn>
                  </a:cxnLst>
                  <a:rect l="0" t="0" r="r" b="b"/>
                  <a:pathLst>
                    <a:path w="11" h="5">
                      <a:moveTo>
                        <a:pt x="11" y="5"/>
                      </a:moveTo>
                      <a:cubicBezTo>
                        <a:pt x="3" y="0"/>
                        <a:pt x="7" y="1"/>
                        <a:pt x="0" y="3"/>
                      </a:cubicBezTo>
                      <a:cubicBezTo>
                        <a:pt x="1" y="3"/>
                        <a:pt x="3" y="4"/>
                        <a:pt x="4" y="5"/>
                      </a:cubicBezTo>
                      <a:cubicBezTo>
                        <a:pt x="7" y="5"/>
                        <a:pt x="9" y="5"/>
                        <a:pt x="11" y="5"/>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82" name="Freeform 181"/>
                <p:cNvSpPr>
                  <a:spLocks/>
                </p:cNvSpPr>
                <p:nvPr/>
              </p:nvSpPr>
              <p:spPr bwMode="auto">
                <a:xfrm>
                  <a:off x="1066" y="442"/>
                  <a:ext cx="550" cy="389"/>
                </a:xfrm>
                <a:custGeom>
                  <a:avLst/>
                  <a:gdLst>
                    <a:gd name="T0" fmla="*/ 227 w 310"/>
                    <a:gd name="T1" fmla="*/ 71 h 219"/>
                    <a:gd name="T2" fmla="*/ 191 w 310"/>
                    <a:gd name="T3" fmla="*/ 57 h 219"/>
                    <a:gd name="T4" fmla="*/ 152 w 310"/>
                    <a:gd name="T5" fmla="*/ 37 h 219"/>
                    <a:gd name="T6" fmla="*/ 119 w 310"/>
                    <a:gd name="T7" fmla="*/ 44 h 219"/>
                    <a:gd name="T8" fmla="*/ 93 w 310"/>
                    <a:gd name="T9" fmla="*/ 20 h 219"/>
                    <a:gd name="T10" fmla="*/ 65 w 310"/>
                    <a:gd name="T11" fmla="*/ 51 h 219"/>
                    <a:gd name="T12" fmla="*/ 74 w 310"/>
                    <a:gd name="T13" fmla="*/ 18 h 219"/>
                    <a:gd name="T14" fmla="*/ 50 w 310"/>
                    <a:gd name="T15" fmla="*/ 65 h 219"/>
                    <a:gd name="T16" fmla="*/ 49 w 310"/>
                    <a:gd name="T17" fmla="*/ 70 h 219"/>
                    <a:gd name="T18" fmla="*/ 34 w 310"/>
                    <a:gd name="T19" fmla="*/ 69 h 219"/>
                    <a:gd name="T20" fmla="*/ 124 w 310"/>
                    <a:gd name="T21" fmla="*/ 94 h 219"/>
                    <a:gd name="T22" fmla="*/ 166 w 310"/>
                    <a:gd name="T23" fmla="*/ 100 h 219"/>
                    <a:gd name="T24" fmla="*/ 157 w 310"/>
                    <a:gd name="T25" fmla="*/ 104 h 219"/>
                    <a:gd name="T26" fmla="*/ 192 w 310"/>
                    <a:gd name="T27" fmla="*/ 117 h 219"/>
                    <a:gd name="T28" fmla="*/ 181 w 310"/>
                    <a:gd name="T29" fmla="*/ 151 h 219"/>
                    <a:gd name="T30" fmla="*/ 188 w 310"/>
                    <a:gd name="T31" fmla="*/ 158 h 219"/>
                    <a:gd name="T32" fmla="*/ 143 w 310"/>
                    <a:gd name="T33" fmla="*/ 172 h 219"/>
                    <a:gd name="T34" fmla="*/ 172 w 310"/>
                    <a:gd name="T35" fmla="*/ 178 h 219"/>
                    <a:gd name="T36" fmla="*/ 186 w 310"/>
                    <a:gd name="T37" fmla="*/ 177 h 219"/>
                    <a:gd name="T38" fmla="*/ 201 w 310"/>
                    <a:gd name="T39" fmla="*/ 188 h 219"/>
                    <a:gd name="T40" fmla="*/ 231 w 310"/>
                    <a:gd name="T41" fmla="*/ 207 h 219"/>
                    <a:gd name="T42" fmla="*/ 260 w 310"/>
                    <a:gd name="T43" fmla="*/ 219 h 219"/>
                    <a:gd name="T44" fmla="*/ 238 w 310"/>
                    <a:gd name="T45" fmla="*/ 191 h 219"/>
                    <a:gd name="T46" fmla="*/ 278 w 310"/>
                    <a:gd name="T47" fmla="*/ 187 h 219"/>
                    <a:gd name="T48" fmla="*/ 257 w 310"/>
                    <a:gd name="T49" fmla="*/ 169 h 219"/>
                    <a:gd name="T50" fmla="*/ 247 w 310"/>
                    <a:gd name="T51" fmla="*/ 153 h 219"/>
                    <a:gd name="T52" fmla="*/ 252 w 310"/>
                    <a:gd name="T53" fmla="*/ 153 h 219"/>
                    <a:gd name="T54" fmla="*/ 252 w 310"/>
                    <a:gd name="T55" fmla="*/ 149 h 219"/>
                    <a:gd name="T56" fmla="*/ 245 w 310"/>
                    <a:gd name="T57" fmla="*/ 148 h 219"/>
                    <a:gd name="T58" fmla="*/ 291 w 310"/>
                    <a:gd name="T59" fmla="*/ 158 h 219"/>
                    <a:gd name="T60" fmla="*/ 289 w 310"/>
                    <a:gd name="T61" fmla="*/ 131 h 219"/>
                    <a:gd name="T62" fmla="*/ 276 w 310"/>
                    <a:gd name="T63" fmla="*/ 128 h 219"/>
                    <a:gd name="T64" fmla="*/ 271 w 310"/>
                    <a:gd name="T65" fmla="*/ 120 h 219"/>
                    <a:gd name="T66" fmla="*/ 247 w 310"/>
                    <a:gd name="T67" fmla="*/ 106 h 219"/>
                    <a:gd name="T68" fmla="*/ 258 w 310"/>
                    <a:gd name="T69" fmla="*/ 98 h 219"/>
                    <a:gd name="T70" fmla="*/ 243 w 310"/>
                    <a:gd name="T71" fmla="*/ 94 h 219"/>
                    <a:gd name="T72" fmla="*/ 255 w 310"/>
                    <a:gd name="T73" fmla="*/ 89 h 219"/>
                    <a:gd name="T74" fmla="*/ 227 w 310"/>
                    <a:gd name="T75" fmla="*/ 7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0" h="219">
                      <a:moveTo>
                        <a:pt x="227" y="71"/>
                      </a:moveTo>
                      <a:cubicBezTo>
                        <a:pt x="214" y="64"/>
                        <a:pt x="204" y="63"/>
                        <a:pt x="191" y="57"/>
                      </a:cubicBezTo>
                      <a:cubicBezTo>
                        <a:pt x="175" y="50"/>
                        <a:pt x="173" y="38"/>
                        <a:pt x="152" y="37"/>
                      </a:cubicBezTo>
                      <a:cubicBezTo>
                        <a:pt x="141" y="36"/>
                        <a:pt x="131" y="44"/>
                        <a:pt x="119" y="44"/>
                      </a:cubicBezTo>
                      <a:cubicBezTo>
                        <a:pt x="121" y="25"/>
                        <a:pt x="111" y="17"/>
                        <a:pt x="93" y="20"/>
                      </a:cubicBezTo>
                      <a:cubicBezTo>
                        <a:pt x="65" y="24"/>
                        <a:pt x="79" y="39"/>
                        <a:pt x="65" y="51"/>
                      </a:cubicBezTo>
                      <a:cubicBezTo>
                        <a:pt x="58" y="37"/>
                        <a:pt x="60" y="29"/>
                        <a:pt x="74" y="18"/>
                      </a:cubicBezTo>
                      <a:cubicBezTo>
                        <a:pt x="42" y="0"/>
                        <a:pt x="0" y="63"/>
                        <a:pt x="50" y="65"/>
                      </a:cubicBezTo>
                      <a:cubicBezTo>
                        <a:pt x="50" y="67"/>
                        <a:pt x="50" y="68"/>
                        <a:pt x="49" y="70"/>
                      </a:cubicBezTo>
                      <a:cubicBezTo>
                        <a:pt x="44" y="68"/>
                        <a:pt x="39" y="70"/>
                        <a:pt x="34" y="69"/>
                      </a:cubicBezTo>
                      <a:cubicBezTo>
                        <a:pt x="47" y="97"/>
                        <a:pt x="119" y="72"/>
                        <a:pt x="124" y="94"/>
                      </a:cubicBezTo>
                      <a:cubicBezTo>
                        <a:pt x="144" y="79"/>
                        <a:pt x="147" y="83"/>
                        <a:pt x="166" y="100"/>
                      </a:cubicBezTo>
                      <a:cubicBezTo>
                        <a:pt x="163" y="102"/>
                        <a:pt x="160" y="103"/>
                        <a:pt x="157" y="104"/>
                      </a:cubicBezTo>
                      <a:cubicBezTo>
                        <a:pt x="166" y="111"/>
                        <a:pt x="179" y="104"/>
                        <a:pt x="192" y="117"/>
                      </a:cubicBezTo>
                      <a:cubicBezTo>
                        <a:pt x="205" y="130"/>
                        <a:pt x="197" y="144"/>
                        <a:pt x="181" y="151"/>
                      </a:cubicBezTo>
                      <a:cubicBezTo>
                        <a:pt x="184" y="153"/>
                        <a:pt x="186" y="156"/>
                        <a:pt x="188" y="158"/>
                      </a:cubicBezTo>
                      <a:cubicBezTo>
                        <a:pt x="173" y="167"/>
                        <a:pt x="155" y="158"/>
                        <a:pt x="143" y="172"/>
                      </a:cubicBezTo>
                      <a:cubicBezTo>
                        <a:pt x="154" y="188"/>
                        <a:pt x="161" y="174"/>
                        <a:pt x="172" y="178"/>
                      </a:cubicBezTo>
                      <a:cubicBezTo>
                        <a:pt x="179" y="181"/>
                        <a:pt x="178" y="171"/>
                        <a:pt x="186" y="177"/>
                      </a:cubicBezTo>
                      <a:cubicBezTo>
                        <a:pt x="191" y="181"/>
                        <a:pt x="196" y="185"/>
                        <a:pt x="201" y="188"/>
                      </a:cubicBezTo>
                      <a:cubicBezTo>
                        <a:pt x="214" y="194"/>
                        <a:pt x="215" y="202"/>
                        <a:pt x="231" y="207"/>
                      </a:cubicBezTo>
                      <a:cubicBezTo>
                        <a:pt x="241" y="210"/>
                        <a:pt x="253" y="211"/>
                        <a:pt x="260" y="219"/>
                      </a:cubicBezTo>
                      <a:cubicBezTo>
                        <a:pt x="268" y="207"/>
                        <a:pt x="248" y="198"/>
                        <a:pt x="238" y="191"/>
                      </a:cubicBezTo>
                      <a:cubicBezTo>
                        <a:pt x="244" y="192"/>
                        <a:pt x="299" y="214"/>
                        <a:pt x="278" y="187"/>
                      </a:cubicBezTo>
                      <a:cubicBezTo>
                        <a:pt x="270" y="176"/>
                        <a:pt x="266" y="179"/>
                        <a:pt x="257" y="169"/>
                      </a:cubicBezTo>
                      <a:cubicBezTo>
                        <a:pt x="251" y="163"/>
                        <a:pt x="249" y="158"/>
                        <a:pt x="247" y="153"/>
                      </a:cubicBezTo>
                      <a:cubicBezTo>
                        <a:pt x="249" y="153"/>
                        <a:pt x="250" y="153"/>
                        <a:pt x="252" y="153"/>
                      </a:cubicBezTo>
                      <a:cubicBezTo>
                        <a:pt x="252" y="152"/>
                        <a:pt x="252" y="151"/>
                        <a:pt x="252" y="149"/>
                      </a:cubicBezTo>
                      <a:cubicBezTo>
                        <a:pt x="250" y="149"/>
                        <a:pt x="248" y="149"/>
                        <a:pt x="245" y="148"/>
                      </a:cubicBezTo>
                      <a:cubicBezTo>
                        <a:pt x="263" y="138"/>
                        <a:pt x="284" y="183"/>
                        <a:pt x="291" y="158"/>
                      </a:cubicBezTo>
                      <a:cubicBezTo>
                        <a:pt x="310" y="143"/>
                        <a:pt x="310" y="144"/>
                        <a:pt x="289" y="131"/>
                      </a:cubicBezTo>
                      <a:cubicBezTo>
                        <a:pt x="286" y="129"/>
                        <a:pt x="280" y="131"/>
                        <a:pt x="276" y="128"/>
                      </a:cubicBezTo>
                      <a:cubicBezTo>
                        <a:pt x="272" y="126"/>
                        <a:pt x="278" y="121"/>
                        <a:pt x="271" y="120"/>
                      </a:cubicBezTo>
                      <a:cubicBezTo>
                        <a:pt x="260" y="117"/>
                        <a:pt x="258" y="108"/>
                        <a:pt x="247" y="106"/>
                      </a:cubicBezTo>
                      <a:cubicBezTo>
                        <a:pt x="251" y="103"/>
                        <a:pt x="253" y="100"/>
                        <a:pt x="258" y="98"/>
                      </a:cubicBezTo>
                      <a:cubicBezTo>
                        <a:pt x="253" y="97"/>
                        <a:pt x="249" y="94"/>
                        <a:pt x="243" y="94"/>
                      </a:cubicBezTo>
                      <a:cubicBezTo>
                        <a:pt x="247" y="93"/>
                        <a:pt x="251" y="90"/>
                        <a:pt x="255" y="89"/>
                      </a:cubicBezTo>
                      <a:cubicBezTo>
                        <a:pt x="244" y="80"/>
                        <a:pt x="239" y="77"/>
                        <a:pt x="227" y="71"/>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83" name="Freeform 182"/>
                <p:cNvSpPr>
                  <a:spLocks/>
                </p:cNvSpPr>
                <p:nvPr/>
              </p:nvSpPr>
              <p:spPr bwMode="auto">
                <a:xfrm>
                  <a:off x="1080" y="98"/>
                  <a:ext cx="538" cy="311"/>
                </a:xfrm>
                <a:custGeom>
                  <a:avLst/>
                  <a:gdLst>
                    <a:gd name="T0" fmla="*/ 14 w 303"/>
                    <a:gd name="T1" fmla="*/ 47 h 175"/>
                    <a:gd name="T2" fmla="*/ 41 w 303"/>
                    <a:gd name="T3" fmla="*/ 44 h 175"/>
                    <a:gd name="T4" fmla="*/ 20 w 303"/>
                    <a:gd name="T5" fmla="*/ 55 h 175"/>
                    <a:gd name="T6" fmla="*/ 35 w 303"/>
                    <a:gd name="T7" fmla="*/ 55 h 175"/>
                    <a:gd name="T8" fmla="*/ 26 w 303"/>
                    <a:gd name="T9" fmla="*/ 59 h 175"/>
                    <a:gd name="T10" fmla="*/ 55 w 303"/>
                    <a:gd name="T11" fmla="*/ 63 h 175"/>
                    <a:gd name="T12" fmla="*/ 74 w 303"/>
                    <a:gd name="T13" fmla="*/ 68 h 175"/>
                    <a:gd name="T14" fmla="*/ 99 w 303"/>
                    <a:gd name="T15" fmla="*/ 69 h 175"/>
                    <a:gd name="T16" fmla="*/ 121 w 303"/>
                    <a:gd name="T17" fmla="*/ 61 h 175"/>
                    <a:gd name="T18" fmla="*/ 98 w 303"/>
                    <a:gd name="T19" fmla="*/ 85 h 175"/>
                    <a:gd name="T20" fmla="*/ 53 w 303"/>
                    <a:gd name="T21" fmla="*/ 72 h 175"/>
                    <a:gd name="T22" fmla="*/ 58 w 303"/>
                    <a:gd name="T23" fmla="*/ 76 h 175"/>
                    <a:gd name="T24" fmla="*/ 49 w 303"/>
                    <a:gd name="T25" fmla="*/ 79 h 175"/>
                    <a:gd name="T26" fmla="*/ 65 w 303"/>
                    <a:gd name="T27" fmla="*/ 104 h 175"/>
                    <a:gd name="T28" fmla="*/ 43 w 303"/>
                    <a:gd name="T29" fmla="*/ 121 h 175"/>
                    <a:gd name="T30" fmla="*/ 72 w 303"/>
                    <a:gd name="T31" fmla="*/ 136 h 175"/>
                    <a:gd name="T32" fmla="*/ 36 w 303"/>
                    <a:gd name="T33" fmla="*/ 130 h 175"/>
                    <a:gd name="T34" fmla="*/ 47 w 303"/>
                    <a:gd name="T35" fmla="*/ 140 h 175"/>
                    <a:gd name="T36" fmla="*/ 22 w 303"/>
                    <a:gd name="T37" fmla="*/ 154 h 175"/>
                    <a:gd name="T38" fmla="*/ 139 w 303"/>
                    <a:gd name="T39" fmla="*/ 150 h 175"/>
                    <a:gd name="T40" fmla="*/ 125 w 303"/>
                    <a:gd name="T41" fmla="*/ 147 h 175"/>
                    <a:gd name="T42" fmla="*/ 137 w 303"/>
                    <a:gd name="T43" fmla="*/ 126 h 175"/>
                    <a:gd name="T44" fmla="*/ 169 w 303"/>
                    <a:gd name="T45" fmla="*/ 110 h 175"/>
                    <a:gd name="T46" fmla="*/ 159 w 303"/>
                    <a:gd name="T47" fmla="*/ 102 h 175"/>
                    <a:gd name="T48" fmla="*/ 169 w 303"/>
                    <a:gd name="T49" fmla="*/ 95 h 175"/>
                    <a:gd name="T50" fmla="*/ 160 w 303"/>
                    <a:gd name="T51" fmla="*/ 96 h 175"/>
                    <a:gd name="T52" fmla="*/ 214 w 303"/>
                    <a:gd name="T53" fmla="*/ 73 h 175"/>
                    <a:gd name="T54" fmla="*/ 271 w 303"/>
                    <a:gd name="T55" fmla="*/ 44 h 175"/>
                    <a:gd name="T56" fmla="*/ 245 w 303"/>
                    <a:gd name="T57" fmla="*/ 43 h 175"/>
                    <a:gd name="T58" fmla="*/ 303 w 303"/>
                    <a:gd name="T59" fmla="*/ 25 h 175"/>
                    <a:gd name="T60" fmla="*/ 241 w 303"/>
                    <a:gd name="T61" fmla="*/ 16 h 175"/>
                    <a:gd name="T62" fmla="*/ 247 w 303"/>
                    <a:gd name="T63" fmla="*/ 12 h 175"/>
                    <a:gd name="T64" fmla="*/ 174 w 303"/>
                    <a:gd name="T65" fmla="*/ 8 h 175"/>
                    <a:gd name="T66" fmla="*/ 149 w 303"/>
                    <a:gd name="T67" fmla="*/ 7 h 175"/>
                    <a:gd name="T68" fmla="*/ 110 w 303"/>
                    <a:gd name="T69" fmla="*/ 10 h 175"/>
                    <a:gd name="T70" fmla="*/ 84 w 303"/>
                    <a:gd name="T71" fmla="*/ 24 h 175"/>
                    <a:gd name="T72" fmla="*/ 56 w 303"/>
                    <a:gd name="T73" fmla="*/ 23 h 175"/>
                    <a:gd name="T74" fmla="*/ 0 w 303"/>
                    <a:gd name="T75" fmla="*/ 44 h 175"/>
                    <a:gd name="T76" fmla="*/ 23 w 303"/>
                    <a:gd name="T77" fmla="*/ 41 h 175"/>
                    <a:gd name="T78" fmla="*/ 14 w 303"/>
                    <a:gd name="T79" fmla="*/ 4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3" h="175">
                      <a:moveTo>
                        <a:pt x="14" y="47"/>
                      </a:moveTo>
                      <a:cubicBezTo>
                        <a:pt x="24" y="52"/>
                        <a:pt x="30" y="43"/>
                        <a:pt x="41" y="44"/>
                      </a:cubicBezTo>
                      <a:cubicBezTo>
                        <a:pt x="32" y="45"/>
                        <a:pt x="24" y="48"/>
                        <a:pt x="20" y="55"/>
                      </a:cubicBezTo>
                      <a:cubicBezTo>
                        <a:pt x="25" y="55"/>
                        <a:pt x="30" y="56"/>
                        <a:pt x="35" y="55"/>
                      </a:cubicBezTo>
                      <a:cubicBezTo>
                        <a:pt x="32" y="56"/>
                        <a:pt x="29" y="57"/>
                        <a:pt x="26" y="59"/>
                      </a:cubicBezTo>
                      <a:cubicBezTo>
                        <a:pt x="38" y="68"/>
                        <a:pt x="43" y="64"/>
                        <a:pt x="55" y="63"/>
                      </a:cubicBezTo>
                      <a:cubicBezTo>
                        <a:pt x="62" y="62"/>
                        <a:pt x="64" y="74"/>
                        <a:pt x="74" y="68"/>
                      </a:cubicBezTo>
                      <a:cubicBezTo>
                        <a:pt x="81" y="64"/>
                        <a:pt x="90" y="70"/>
                        <a:pt x="99" y="69"/>
                      </a:cubicBezTo>
                      <a:cubicBezTo>
                        <a:pt x="107" y="68"/>
                        <a:pt x="113" y="62"/>
                        <a:pt x="121" y="61"/>
                      </a:cubicBezTo>
                      <a:cubicBezTo>
                        <a:pt x="112" y="71"/>
                        <a:pt x="66" y="70"/>
                        <a:pt x="98" y="85"/>
                      </a:cubicBezTo>
                      <a:cubicBezTo>
                        <a:pt x="80" y="80"/>
                        <a:pt x="74" y="71"/>
                        <a:pt x="53" y="72"/>
                      </a:cubicBezTo>
                      <a:cubicBezTo>
                        <a:pt x="55" y="74"/>
                        <a:pt x="56" y="75"/>
                        <a:pt x="58" y="76"/>
                      </a:cubicBezTo>
                      <a:cubicBezTo>
                        <a:pt x="55" y="77"/>
                        <a:pt x="52" y="78"/>
                        <a:pt x="49" y="79"/>
                      </a:cubicBezTo>
                      <a:cubicBezTo>
                        <a:pt x="55" y="83"/>
                        <a:pt x="86" y="100"/>
                        <a:pt x="65" y="104"/>
                      </a:cubicBezTo>
                      <a:cubicBezTo>
                        <a:pt x="55" y="105"/>
                        <a:pt x="43" y="108"/>
                        <a:pt x="43" y="121"/>
                      </a:cubicBezTo>
                      <a:cubicBezTo>
                        <a:pt x="59" y="114"/>
                        <a:pt x="60" y="128"/>
                        <a:pt x="72" y="136"/>
                      </a:cubicBezTo>
                      <a:cubicBezTo>
                        <a:pt x="59" y="135"/>
                        <a:pt x="50" y="122"/>
                        <a:pt x="36" y="130"/>
                      </a:cubicBezTo>
                      <a:cubicBezTo>
                        <a:pt x="41" y="133"/>
                        <a:pt x="42" y="138"/>
                        <a:pt x="47" y="140"/>
                      </a:cubicBezTo>
                      <a:cubicBezTo>
                        <a:pt x="38" y="142"/>
                        <a:pt x="26" y="145"/>
                        <a:pt x="22" y="154"/>
                      </a:cubicBezTo>
                      <a:cubicBezTo>
                        <a:pt x="47" y="153"/>
                        <a:pt x="119" y="175"/>
                        <a:pt x="139" y="150"/>
                      </a:cubicBezTo>
                      <a:cubicBezTo>
                        <a:pt x="134" y="149"/>
                        <a:pt x="131" y="146"/>
                        <a:pt x="125" y="147"/>
                      </a:cubicBezTo>
                      <a:cubicBezTo>
                        <a:pt x="130" y="141"/>
                        <a:pt x="140" y="136"/>
                        <a:pt x="137" y="126"/>
                      </a:cubicBezTo>
                      <a:cubicBezTo>
                        <a:pt x="152" y="129"/>
                        <a:pt x="159" y="120"/>
                        <a:pt x="169" y="110"/>
                      </a:cubicBezTo>
                      <a:cubicBezTo>
                        <a:pt x="165" y="108"/>
                        <a:pt x="163" y="104"/>
                        <a:pt x="159" y="102"/>
                      </a:cubicBezTo>
                      <a:cubicBezTo>
                        <a:pt x="166" y="100"/>
                        <a:pt x="164" y="98"/>
                        <a:pt x="169" y="95"/>
                      </a:cubicBezTo>
                      <a:cubicBezTo>
                        <a:pt x="166" y="95"/>
                        <a:pt x="163" y="95"/>
                        <a:pt x="160" y="96"/>
                      </a:cubicBezTo>
                      <a:cubicBezTo>
                        <a:pt x="179" y="83"/>
                        <a:pt x="196" y="90"/>
                        <a:pt x="214" y="73"/>
                      </a:cubicBezTo>
                      <a:cubicBezTo>
                        <a:pt x="231" y="58"/>
                        <a:pt x="253" y="58"/>
                        <a:pt x="271" y="44"/>
                      </a:cubicBezTo>
                      <a:cubicBezTo>
                        <a:pt x="262" y="45"/>
                        <a:pt x="254" y="46"/>
                        <a:pt x="245" y="43"/>
                      </a:cubicBezTo>
                      <a:cubicBezTo>
                        <a:pt x="265" y="36"/>
                        <a:pt x="286" y="38"/>
                        <a:pt x="303" y="25"/>
                      </a:cubicBezTo>
                      <a:cubicBezTo>
                        <a:pt x="279" y="10"/>
                        <a:pt x="268" y="9"/>
                        <a:pt x="241" y="16"/>
                      </a:cubicBezTo>
                      <a:cubicBezTo>
                        <a:pt x="243" y="14"/>
                        <a:pt x="245" y="13"/>
                        <a:pt x="247" y="12"/>
                      </a:cubicBezTo>
                      <a:cubicBezTo>
                        <a:pt x="231" y="3"/>
                        <a:pt x="188" y="0"/>
                        <a:pt x="174" y="8"/>
                      </a:cubicBezTo>
                      <a:cubicBezTo>
                        <a:pt x="170" y="10"/>
                        <a:pt x="154" y="7"/>
                        <a:pt x="149" y="7"/>
                      </a:cubicBezTo>
                      <a:cubicBezTo>
                        <a:pt x="138" y="7"/>
                        <a:pt x="120" y="5"/>
                        <a:pt x="110" y="10"/>
                      </a:cubicBezTo>
                      <a:cubicBezTo>
                        <a:pt x="99" y="15"/>
                        <a:pt x="90" y="12"/>
                        <a:pt x="84" y="24"/>
                      </a:cubicBezTo>
                      <a:cubicBezTo>
                        <a:pt x="80" y="33"/>
                        <a:pt x="64" y="16"/>
                        <a:pt x="56" y="23"/>
                      </a:cubicBezTo>
                      <a:cubicBezTo>
                        <a:pt x="39" y="36"/>
                        <a:pt x="15" y="26"/>
                        <a:pt x="0" y="44"/>
                      </a:cubicBezTo>
                      <a:cubicBezTo>
                        <a:pt x="8" y="42"/>
                        <a:pt x="15" y="42"/>
                        <a:pt x="23" y="41"/>
                      </a:cubicBezTo>
                      <a:cubicBezTo>
                        <a:pt x="20" y="43"/>
                        <a:pt x="17" y="45"/>
                        <a:pt x="14" y="47"/>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84" name="Freeform 183"/>
                <p:cNvSpPr>
                  <a:spLocks noEditPoints="1"/>
                </p:cNvSpPr>
                <p:nvPr/>
              </p:nvSpPr>
              <p:spPr bwMode="auto">
                <a:xfrm>
                  <a:off x="1403" y="72"/>
                  <a:ext cx="1069" cy="807"/>
                </a:xfrm>
                <a:custGeom>
                  <a:avLst/>
                  <a:gdLst>
                    <a:gd name="T0" fmla="*/ 471 w 603"/>
                    <a:gd name="T1" fmla="*/ 266 h 455"/>
                    <a:gd name="T2" fmla="*/ 478 w 603"/>
                    <a:gd name="T3" fmla="*/ 236 h 455"/>
                    <a:gd name="T4" fmla="*/ 488 w 603"/>
                    <a:gd name="T5" fmla="*/ 227 h 455"/>
                    <a:gd name="T6" fmla="*/ 519 w 603"/>
                    <a:gd name="T7" fmla="*/ 216 h 455"/>
                    <a:gd name="T8" fmla="*/ 521 w 603"/>
                    <a:gd name="T9" fmla="*/ 199 h 455"/>
                    <a:gd name="T10" fmla="*/ 519 w 603"/>
                    <a:gd name="T11" fmla="*/ 173 h 455"/>
                    <a:gd name="T12" fmla="*/ 531 w 603"/>
                    <a:gd name="T13" fmla="*/ 144 h 455"/>
                    <a:gd name="T14" fmla="*/ 514 w 603"/>
                    <a:gd name="T15" fmla="*/ 135 h 455"/>
                    <a:gd name="T16" fmla="*/ 564 w 603"/>
                    <a:gd name="T17" fmla="*/ 77 h 455"/>
                    <a:gd name="T18" fmla="*/ 597 w 603"/>
                    <a:gd name="T19" fmla="*/ 52 h 455"/>
                    <a:gd name="T20" fmla="*/ 516 w 603"/>
                    <a:gd name="T21" fmla="*/ 53 h 455"/>
                    <a:gd name="T22" fmla="*/ 498 w 603"/>
                    <a:gd name="T23" fmla="*/ 44 h 455"/>
                    <a:gd name="T24" fmla="*/ 466 w 603"/>
                    <a:gd name="T25" fmla="*/ 45 h 455"/>
                    <a:gd name="T26" fmla="*/ 508 w 603"/>
                    <a:gd name="T27" fmla="*/ 26 h 455"/>
                    <a:gd name="T28" fmla="*/ 375 w 603"/>
                    <a:gd name="T29" fmla="*/ 3 h 455"/>
                    <a:gd name="T30" fmla="*/ 255 w 603"/>
                    <a:gd name="T31" fmla="*/ 21 h 455"/>
                    <a:gd name="T32" fmla="*/ 269 w 603"/>
                    <a:gd name="T33" fmla="*/ 46 h 455"/>
                    <a:gd name="T34" fmla="*/ 193 w 603"/>
                    <a:gd name="T35" fmla="*/ 46 h 455"/>
                    <a:gd name="T36" fmla="*/ 110 w 603"/>
                    <a:gd name="T37" fmla="*/ 64 h 455"/>
                    <a:gd name="T38" fmla="*/ 58 w 603"/>
                    <a:gd name="T39" fmla="*/ 88 h 455"/>
                    <a:gd name="T40" fmla="*/ 44 w 603"/>
                    <a:gd name="T41" fmla="*/ 115 h 455"/>
                    <a:gd name="T42" fmla="*/ 72 w 603"/>
                    <a:gd name="T43" fmla="*/ 143 h 455"/>
                    <a:gd name="T44" fmla="*/ 49 w 603"/>
                    <a:gd name="T45" fmla="*/ 167 h 455"/>
                    <a:gd name="T46" fmla="*/ 68 w 603"/>
                    <a:gd name="T47" fmla="*/ 180 h 455"/>
                    <a:gd name="T48" fmla="*/ 174 w 603"/>
                    <a:gd name="T49" fmla="*/ 230 h 455"/>
                    <a:gd name="T50" fmla="*/ 202 w 603"/>
                    <a:gd name="T51" fmla="*/ 262 h 455"/>
                    <a:gd name="T52" fmla="*/ 189 w 603"/>
                    <a:gd name="T53" fmla="*/ 279 h 455"/>
                    <a:gd name="T54" fmla="*/ 207 w 603"/>
                    <a:gd name="T55" fmla="*/ 318 h 455"/>
                    <a:gd name="T56" fmla="*/ 199 w 603"/>
                    <a:gd name="T57" fmla="*/ 346 h 455"/>
                    <a:gd name="T58" fmla="*/ 224 w 603"/>
                    <a:gd name="T59" fmla="*/ 387 h 455"/>
                    <a:gd name="T60" fmla="*/ 267 w 603"/>
                    <a:gd name="T61" fmla="*/ 437 h 455"/>
                    <a:gd name="T62" fmla="*/ 298 w 603"/>
                    <a:gd name="T63" fmla="*/ 450 h 455"/>
                    <a:gd name="T64" fmla="*/ 323 w 603"/>
                    <a:gd name="T65" fmla="*/ 390 h 455"/>
                    <a:gd name="T66" fmla="*/ 355 w 603"/>
                    <a:gd name="T67" fmla="*/ 361 h 455"/>
                    <a:gd name="T68" fmla="*/ 425 w 603"/>
                    <a:gd name="T69" fmla="*/ 321 h 455"/>
                    <a:gd name="T70" fmla="*/ 467 w 603"/>
                    <a:gd name="T71" fmla="*/ 279 h 455"/>
                    <a:gd name="T72" fmla="*/ 443 w 603"/>
                    <a:gd name="T73" fmla="*/ 44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3" h="455">
                      <a:moveTo>
                        <a:pt x="467" y="279"/>
                      </a:moveTo>
                      <a:cubicBezTo>
                        <a:pt x="476" y="273"/>
                        <a:pt x="474" y="275"/>
                        <a:pt x="471" y="266"/>
                      </a:cubicBezTo>
                      <a:cubicBezTo>
                        <a:pt x="479" y="266"/>
                        <a:pt x="513" y="296"/>
                        <a:pt x="512" y="275"/>
                      </a:cubicBezTo>
                      <a:cubicBezTo>
                        <a:pt x="511" y="257"/>
                        <a:pt x="483" y="251"/>
                        <a:pt x="478" y="236"/>
                      </a:cubicBezTo>
                      <a:cubicBezTo>
                        <a:pt x="483" y="239"/>
                        <a:pt x="493" y="253"/>
                        <a:pt x="501" y="250"/>
                      </a:cubicBezTo>
                      <a:cubicBezTo>
                        <a:pt x="519" y="245"/>
                        <a:pt x="493" y="230"/>
                        <a:pt x="488" y="227"/>
                      </a:cubicBezTo>
                      <a:cubicBezTo>
                        <a:pt x="498" y="229"/>
                        <a:pt x="500" y="232"/>
                        <a:pt x="509" y="229"/>
                      </a:cubicBezTo>
                      <a:cubicBezTo>
                        <a:pt x="517" y="227"/>
                        <a:pt x="523" y="225"/>
                        <a:pt x="519" y="216"/>
                      </a:cubicBezTo>
                      <a:cubicBezTo>
                        <a:pt x="527" y="214"/>
                        <a:pt x="528" y="211"/>
                        <a:pt x="533" y="207"/>
                      </a:cubicBezTo>
                      <a:cubicBezTo>
                        <a:pt x="528" y="205"/>
                        <a:pt x="526" y="201"/>
                        <a:pt x="521" y="199"/>
                      </a:cubicBezTo>
                      <a:cubicBezTo>
                        <a:pt x="531" y="197"/>
                        <a:pt x="532" y="193"/>
                        <a:pt x="530" y="184"/>
                      </a:cubicBezTo>
                      <a:cubicBezTo>
                        <a:pt x="529" y="179"/>
                        <a:pt x="519" y="170"/>
                        <a:pt x="519" y="173"/>
                      </a:cubicBezTo>
                      <a:cubicBezTo>
                        <a:pt x="517" y="154"/>
                        <a:pt x="534" y="168"/>
                        <a:pt x="547" y="156"/>
                      </a:cubicBezTo>
                      <a:cubicBezTo>
                        <a:pt x="543" y="151"/>
                        <a:pt x="537" y="147"/>
                        <a:pt x="531" y="144"/>
                      </a:cubicBezTo>
                      <a:cubicBezTo>
                        <a:pt x="533" y="143"/>
                        <a:pt x="535" y="143"/>
                        <a:pt x="537" y="142"/>
                      </a:cubicBezTo>
                      <a:cubicBezTo>
                        <a:pt x="530" y="138"/>
                        <a:pt x="522" y="136"/>
                        <a:pt x="514" y="135"/>
                      </a:cubicBezTo>
                      <a:cubicBezTo>
                        <a:pt x="517" y="121"/>
                        <a:pt x="536" y="114"/>
                        <a:pt x="532" y="101"/>
                      </a:cubicBezTo>
                      <a:cubicBezTo>
                        <a:pt x="542" y="100"/>
                        <a:pt x="561" y="85"/>
                        <a:pt x="564" y="77"/>
                      </a:cubicBezTo>
                      <a:cubicBezTo>
                        <a:pt x="562" y="77"/>
                        <a:pt x="560" y="77"/>
                        <a:pt x="557" y="77"/>
                      </a:cubicBezTo>
                      <a:cubicBezTo>
                        <a:pt x="566" y="77"/>
                        <a:pt x="603" y="63"/>
                        <a:pt x="597" y="52"/>
                      </a:cubicBezTo>
                      <a:cubicBezTo>
                        <a:pt x="590" y="40"/>
                        <a:pt x="566" y="46"/>
                        <a:pt x="556" y="48"/>
                      </a:cubicBezTo>
                      <a:cubicBezTo>
                        <a:pt x="541" y="52"/>
                        <a:pt x="531" y="54"/>
                        <a:pt x="516" y="53"/>
                      </a:cubicBezTo>
                      <a:cubicBezTo>
                        <a:pt x="505" y="52"/>
                        <a:pt x="489" y="77"/>
                        <a:pt x="480" y="84"/>
                      </a:cubicBezTo>
                      <a:cubicBezTo>
                        <a:pt x="485" y="74"/>
                        <a:pt x="512" y="53"/>
                        <a:pt x="498" y="44"/>
                      </a:cubicBezTo>
                      <a:cubicBezTo>
                        <a:pt x="486" y="36"/>
                        <a:pt x="468" y="60"/>
                        <a:pt x="454" y="61"/>
                      </a:cubicBezTo>
                      <a:cubicBezTo>
                        <a:pt x="459" y="57"/>
                        <a:pt x="461" y="51"/>
                        <a:pt x="466" y="45"/>
                      </a:cubicBezTo>
                      <a:cubicBezTo>
                        <a:pt x="462" y="44"/>
                        <a:pt x="458" y="44"/>
                        <a:pt x="455" y="44"/>
                      </a:cubicBezTo>
                      <a:cubicBezTo>
                        <a:pt x="478" y="43"/>
                        <a:pt x="500" y="40"/>
                        <a:pt x="508" y="26"/>
                      </a:cubicBezTo>
                      <a:cubicBezTo>
                        <a:pt x="481" y="26"/>
                        <a:pt x="468" y="15"/>
                        <a:pt x="444" y="6"/>
                      </a:cubicBezTo>
                      <a:cubicBezTo>
                        <a:pt x="425" y="0"/>
                        <a:pt x="395" y="0"/>
                        <a:pt x="375" y="3"/>
                      </a:cubicBezTo>
                      <a:cubicBezTo>
                        <a:pt x="354" y="5"/>
                        <a:pt x="335" y="12"/>
                        <a:pt x="314" y="13"/>
                      </a:cubicBezTo>
                      <a:cubicBezTo>
                        <a:pt x="304" y="13"/>
                        <a:pt x="273" y="17"/>
                        <a:pt x="255" y="21"/>
                      </a:cubicBezTo>
                      <a:cubicBezTo>
                        <a:pt x="258" y="23"/>
                        <a:pt x="261" y="25"/>
                        <a:pt x="263" y="27"/>
                      </a:cubicBezTo>
                      <a:cubicBezTo>
                        <a:pt x="239" y="24"/>
                        <a:pt x="260" y="41"/>
                        <a:pt x="269" y="46"/>
                      </a:cubicBezTo>
                      <a:cubicBezTo>
                        <a:pt x="260" y="46"/>
                        <a:pt x="206" y="22"/>
                        <a:pt x="217" y="46"/>
                      </a:cubicBezTo>
                      <a:cubicBezTo>
                        <a:pt x="207" y="45"/>
                        <a:pt x="190" y="28"/>
                        <a:pt x="193" y="46"/>
                      </a:cubicBezTo>
                      <a:cubicBezTo>
                        <a:pt x="178" y="34"/>
                        <a:pt x="137" y="39"/>
                        <a:pt x="121" y="49"/>
                      </a:cubicBezTo>
                      <a:cubicBezTo>
                        <a:pt x="115" y="52"/>
                        <a:pt x="115" y="60"/>
                        <a:pt x="110" y="64"/>
                      </a:cubicBezTo>
                      <a:cubicBezTo>
                        <a:pt x="104" y="70"/>
                        <a:pt x="101" y="61"/>
                        <a:pt x="94" y="67"/>
                      </a:cubicBezTo>
                      <a:cubicBezTo>
                        <a:pt x="83" y="76"/>
                        <a:pt x="70" y="80"/>
                        <a:pt x="58" y="88"/>
                      </a:cubicBezTo>
                      <a:cubicBezTo>
                        <a:pt x="64" y="95"/>
                        <a:pt x="74" y="95"/>
                        <a:pt x="83" y="95"/>
                      </a:cubicBezTo>
                      <a:cubicBezTo>
                        <a:pt x="78" y="119"/>
                        <a:pt x="62" y="111"/>
                        <a:pt x="44" y="115"/>
                      </a:cubicBezTo>
                      <a:cubicBezTo>
                        <a:pt x="38" y="117"/>
                        <a:pt x="12" y="125"/>
                        <a:pt x="10" y="130"/>
                      </a:cubicBezTo>
                      <a:cubicBezTo>
                        <a:pt x="0" y="151"/>
                        <a:pt x="66" y="143"/>
                        <a:pt x="72" y="143"/>
                      </a:cubicBezTo>
                      <a:cubicBezTo>
                        <a:pt x="66" y="162"/>
                        <a:pt x="35" y="146"/>
                        <a:pt x="22" y="162"/>
                      </a:cubicBezTo>
                      <a:cubicBezTo>
                        <a:pt x="31" y="159"/>
                        <a:pt x="41" y="162"/>
                        <a:pt x="49" y="167"/>
                      </a:cubicBezTo>
                      <a:cubicBezTo>
                        <a:pt x="47" y="169"/>
                        <a:pt x="44" y="171"/>
                        <a:pt x="42" y="173"/>
                      </a:cubicBezTo>
                      <a:cubicBezTo>
                        <a:pt x="50" y="180"/>
                        <a:pt x="59" y="183"/>
                        <a:pt x="68" y="180"/>
                      </a:cubicBezTo>
                      <a:cubicBezTo>
                        <a:pt x="67" y="179"/>
                        <a:pt x="65" y="178"/>
                        <a:pt x="64" y="177"/>
                      </a:cubicBezTo>
                      <a:cubicBezTo>
                        <a:pt x="113" y="175"/>
                        <a:pt x="154" y="175"/>
                        <a:pt x="174" y="230"/>
                      </a:cubicBezTo>
                      <a:cubicBezTo>
                        <a:pt x="179" y="244"/>
                        <a:pt x="185" y="242"/>
                        <a:pt x="179" y="256"/>
                      </a:cubicBezTo>
                      <a:cubicBezTo>
                        <a:pt x="173" y="271"/>
                        <a:pt x="196" y="260"/>
                        <a:pt x="202" y="262"/>
                      </a:cubicBezTo>
                      <a:cubicBezTo>
                        <a:pt x="208" y="265"/>
                        <a:pt x="224" y="281"/>
                        <a:pt x="217" y="286"/>
                      </a:cubicBezTo>
                      <a:cubicBezTo>
                        <a:pt x="216" y="286"/>
                        <a:pt x="193" y="279"/>
                        <a:pt x="189" y="279"/>
                      </a:cubicBezTo>
                      <a:cubicBezTo>
                        <a:pt x="197" y="289"/>
                        <a:pt x="215" y="293"/>
                        <a:pt x="227" y="294"/>
                      </a:cubicBezTo>
                      <a:cubicBezTo>
                        <a:pt x="220" y="304"/>
                        <a:pt x="221" y="320"/>
                        <a:pt x="207" y="318"/>
                      </a:cubicBezTo>
                      <a:cubicBezTo>
                        <a:pt x="201" y="325"/>
                        <a:pt x="193" y="334"/>
                        <a:pt x="193" y="346"/>
                      </a:cubicBezTo>
                      <a:cubicBezTo>
                        <a:pt x="195" y="346"/>
                        <a:pt x="197" y="346"/>
                        <a:pt x="199" y="346"/>
                      </a:cubicBezTo>
                      <a:cubicBezTo>
                        <a:pt x="193" y="361"/>
                        <a:pt x="210" y="371"/>
                        <a:pt x="212" y="386"/>
                      </a:cubicBezTo>
                      <a:cubicBezTo>
                        <a:pt x="217" y="384"/>
                        <a:pt x="220" y="387"/>
                        <a:pt x="224" y="387"/>
                      </a:cubicBezTo>
                      <a:cubicBezTo>
                        <a:pt x="210" y="400"/>
                        <a:pt x="241" y="435"/>
                        <a:pt x="254" y="440"/>
                      </a:cubicBezTo>
                      <a:cubicBezTo>
                        <a:pt x="256" y="442"/>
                        <a:pt x="263" y="435"/>
                        <a:pt x="267" y="437"/>
                      </a:cubicBezTo>
                      <a:cubicBezTo>
                        <a:pt x="272" y="440"/>
                        <a:pt x="274" y="446"/>
                        <a:pt x="278" y="447"/>
                      </a:cubicBezTo>
                      <a:cubicBezTo>
                        <a:pt x="284" y="449"/>
                        <a:pt x="292" y="455"/>
                        <a:pt x="298" y="450"/>
                      </a:cubicBezTo>
                      <a:cubicBezTo>
                        <a:pt x="307" y="441"/>
                        <a:pt x="306" y="428"/>
                        <a:pt x="308" y="417"/>
                      </a:cubicBezTo>
                      <a:cubicBezTo>
                        <a:pt x="310" y="407"/>
                        <a:pt x="329" y="400"/>
                        <a:pt x="323" y="390"/>
                      </a:cubicBezTo>
                      <a:cubicBezTo>
                        <a:pt x="312" y="374"/>
                        <a:pt x="348" y="364"/>
                        <a:pt x="355" y="354"/>
                      </a:cubicBezTo>
                      <a:cubicBezTo>
                        <a:pt x="355" y="356"/>
                        <a:pt x="355" y="359"/>
                        <a:pt x="355" y="361"/>
                      </a:cubicBezTo>
                      <a:cubicBezTo>
                        <a:pt x="373" y="358"/>
                        <a:pt x="380" y="355"/>
                        <a:pt x="392" y="343"/>
                      </a:cubicBezTo>
                      <a:cubicBezTo>
                        <a:pt x="402" y="333"/>
                        <a:pt x="409" y="321"/>
                        <a:pt x="425" y="321"/>
                      </a:cubicBezTo>
                      <a:cubicBezTo>
                        <a:pt x="456" y="321"/>
                        <a:pt x="479" y="303"/>
                        <a:pt x="505" y="290"/>
                      </a:cubicBezTo>
                      <a:cubicBezTo>
                        <a:pt x="492" y="288"/>
                        <a:pt x="474" y="291"/>
                        <a:pt x="467" y="279"/>
                      </a:cubicBezTo>
                      <a:close/>
                      <a:moveTo>
                        <a:pt x="397" y="45"/>
                      </a:moveTo>
                      <a:cubicBezTo>
                        <a:pt x="407" y="43"/>
                        <a:pt x="425" y="44"/>
                        <a:pt x="443" y="44"/>
                      </a:cubicBezTo>
                      <a:cubicBezTo>
                        <a:pt x="427" y="45"/>
                        <a:pt x="412" y="48"/>
                        <a:pt x="397" y="45"/>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85" name="Freeform 184"/>
                <p:cNvSpPr>
                  <a:spLocks/>
                </p:cNvSpPr>
                <p:nvPr/>
              </p:nvSpPr>
              <p:spPr bwMode="auto">
                <a:xfrm>
                  <a:off x="1722" y="577"/>
                  <a:ext cx="57" cy="39"/>
                </a:xfrm>
                <a:custGeom>
                  <a:avLst/>
                  <a:gdLst>
                    <a:gd name="T0" fmla="*/ 11 w 32"/>
                    <a:gd name="T1" fmla="*/ 20 h 22"/>
                    <a:gd name="T2" fmla="*/ 32 w 32"/>
                    <a:gd name="T3" fmla="*/ 14 h 22"/>
                    <a:gd name="T4" fmla="*/ 12 w 32"/>
                    <a:gd name="T5" fmla="*/ 1 h 22"/>
                    <a:gd name="T6" fmla="*/ 11 w 32"/>
                    <a:gd name="T7" fmla="*/ 20 h 22"/>
                  </a:gdLst>
                  <a:ahLst/>
                  <a:cxnLst>
                    <a:cxn ang="0">
                      <a:pos x="T0" y="T1"/>
                    </a:cxn>
                    <a:cxn ang="0">
                      <a:pos x="T2" y="T3"/>
                    </a:cxn>
                    <a:cxn ang="0">
                      <a:pos x="T4" y="T5"/>
                    </a:cxn>
                    <a:cxn ang="0">
                      <a:pos x="T6" y="T7"/>
                    </a:cxn>
                  </a:cxnLst>
                  <a:rect l="0" t="0" r="r" b="b"/>
                  <a:pathLst>
                    <a:path w="32" h="22">
                      <a:moveTo>
                        <a:pt x="11" y="20"/>
                      </a:moveTo>
                      <a:cubicBezTo>
                        <a:pt x="19" y="22"/>
                        <a:pt x="27" y="20"/>
                        <a:pt x="32" y="14"/>
                      </a:cubicBezTo>
                      <a:cubicBezTo>
                        <a:pt x="28" y="11"/>
                        <a:pt x="17" y="0"/>
                        <a:pt x="12" y="1"/>
                      </a:cubicBezTo>
                      <a:cubicBezTo>
                        <a:pt x="0" y="4"/>
                        <a:pt x="5" y="15"/>
                        <a:pt x="11" y="2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86" name="Freeform 185"/>
                <p:cNvSpPr>
                  <a:spLocks/>
                </p:cNvSpPr>
                <p:nvPr/>
              </p:nvSpPr>
              <p:spPr bwMode="auto">
                <a:xfrm>
                  <a:off x="2350" y="403"/>
                  <a:ext cx="32" cy="22"/>
                </a:xfrm>
                <a:custGeom>
                  <a:avLst/>
                  <a:gdLst>
                    <a:gd name="T0" fmla="*/ 7 w 18"/>
                    <a:gd name="T1" fmla="*/ 12 h 12"/>
                    <a:gd name="T2" fmla="*/ 18 w 18"/>
                    <a:gd name="T3" fmla="*/ 7 h 12"/>
                    <a:gd name="T4" fmla="*/ 7 w 18"/>
                    <a:gd name="T5" fmla="*/ 12 h 12"/>
                  </a:gdLst>
                  <a:ahLst/>
                  <a:cxnLst>
                    <a:cxn ang="0">
                      <a:pos x="T0" y="T1"/>
                    </a:cxn>
                    <a:cxn ang="0">
                      <a:pos x="T2" y="T3"/>
                    </a:cxn>
                    <a:cxn ang="0">
                      <a:pos x="T4" y="T5"/>
                    </a:cxn>
                  </a:cxnLst>
                  <a:rect l="0" t="0" r="r" b="b"/>
                  <a:pathLst>
                    <a:path w="18" h="12">
                      <a:moveTo>
                        <a:pt x="7" y="12"/>
                      </a:moveTo>
                      <a:cubicBezTo>
                        <a:pt x="11" y="11"/>
                        <a:pt x="15" y="9"/>
                        <a:pt x="18" y="7"/>
                      </a:cubicBezTo>
                      <a:cubicBezTo>
                        <a:pt x="13" y="2"/>
                        <a:pt x="0" y="0"/>
                        <a:pt x="7" y="12"/>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87" name="Freeform 186"/>
                <p:cNvSpPr>
                  <a:spLocks/>
                </p:cNvSpPr>
                <p:nvPr/>
              </p:nvSpPr>
              <p:spPr bwMode="auto">
                <a:xfrm>
                  <a:off x="1658" y="1087"/>
                  <a:ext cx="123" cy="112"/>
                </a:xfrm>
                <a:custGeom>
                  <a:avLst/>
                  <a:gdLst>
                    <a:gd name="T0" fmla="*/ 23 w 69"/>
                    <a:gd name="T1" fmla="*/ 24 h 63"/>
                    <a:gd name="T2" fmla="*/ 30 w 69"/>
                    <a:gd name="T3" fmla="*/ 0 h 63"/>
                    <a:gd name="T4" fmla="*/ 1 w 69"/>
                    <a:gd name="T5" fmla="*/ 38 h 63"/>
                    <a:gd name="T6" fmla="*/ 1 w 69"/>
                    <a:gd name="T7" fmla="*/ 52 h 63"/>
                    <a:gd name="T8" fmla="*/ 39 w 69"/>
                    <a:gd name="T9" fmla="*/ 52 h 63"/>
                    <a:gd name="T10" fmla="*/ 35 w 69"/>
                    <a:gd name="T11" fmla="*/ 58 h 63"/>
                    <a:gd name="T12" fmla="*/ 47 w 69"/>
                    <a:gd name="T13" fmla="*/ 49 h 63"/>
                    <a:gd name="T14" fmla="*/ 56 w 69"/>
                    <a:gd name="T15" fmla="*/ 63 h 63"/>
                    <a:gd name="T16" fmla="*/ 56 w 69"/>
                    <a:gd name="T17" fmla="*/ 38 h 63"/>
                    <a:gd name="T18" fmla="*/ 52 w 69"/>
                    <a:gd name="T19" fmla="*/ 39 h 63"/>
                    <a:gd name="T20" fmla="*/ 52 w 69"/>
                    <a:gd name="T21" fmla="*/ 28 h 63"/>
                    <a:gd name="T22" fmla="*/ 32 w 69"/>
                    <a:gd name="T23" fmla="*/ 28 h 63"/>
                    <a:gd name="T24" fmla="*/ 34 w 69"/>
                    <a:gd name="T25" fmla="*/ 23 h 63"/>
                    <a:gd name="T26" fmla="*/ 23 w 69"/>
                    <a:gd name="T27" fmla="*/ 2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63">
                      <a:moveTo>
                        <a:pt x="23" y="24"/>
                      </a:moveTo>
                      <a:cubicBezTo>
                        <a:pt x="26" y="16"/>
                        <a:pt x="32" y="8"/>
                        <a:pt x="30" y="0"/>
                      </a:cubicBezTo>
                      <a:cubicBezTo>
                        <a:pt x="15" y="8"/>
                        <a:pt x="15" y="28"/>
                        <a:pt x="1" y="38"/>
                      </a:cubicBezTo>
                      <a:cubicBezTo>
                        <a:pt x="1" y="43"/>
                        <a:pt x="0" y="47"/>
                        <a:pt x="1" y="52"/>
                      </a:cubicBezTo>
                      <a:cubicBezTo>
                        <a:pt x="12" y="48"/>
                        <a:pt x="27" y="52"/>
                        <a:pt x="39" y="52"/>
                      </a:cubicBezTo>
                      <a:cubicBezTo>
                        <a:pt x="37" y="54"/>
                        <a:pt x="36" y="56"/>
                        <a:pt x="35" y="58"/>
                      </a:cubicBezTo>
                      <a:cubicBezTo>
                        <a:pt x="39" y="54"/>
                        <a:pt x="43" y="53"/>
                        <a:pt x="47" y="49"/>
                      </a:cubicBezTo>
                      <a:cubicBezTo>
                        <a:pt x="49" y="56"/>
                        <a:pt x="52" y="57"/>
                        <a:pt x="56" y="63"/>
                      </a:cubicBezTo>
                      <a:cubicBezTo>
                        <a:pt x="69" y="45"/>
                        <a:pt x="48" y="53"/>
                        <a:pt x="56" y="38"/>
                      </a:cubicBezTo>
                      <a:cubicBezTo>
                        <a:pt x="55" y="39"/>
                        <a:pt x="53" y="39"/>
                        <a:pt x="52" y="39"/>
                      </a:cubicBezTo>
                      <a:cubicBezTo>
                        <a:pt x="53" y="37"/>
                        <a:pt x="53" y="31"/>
                        <a:pt x="52" y="28"/>
                      </a:cubicBezTo>
                      <a:cubicBezTo>
                        <a:pt x="43" y="29"/>
                        <a:pt x="39" y="29"/>
                        <a:pt x="32" y="28"/>
                      </a:cubicBezTo>
                      <a:cubicBezTo>
                        <a:pt x="32" y="25"/>
                        <a:pt x="33" y="25"/>
                        <a:pt x="34" y="23"/>
                      </a:cubicBezTo>
                      <a:cubicBezTo>
                        <a:pt x="29" y="24"/>
                        <a:pt x="28" y="22"/>
                        <a:pt x="23" y="24"/>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88" name="Freeform 187"/>
                <p:cNvSpPr>
                  <a:spLocks/>
                </p:cNvSpPr>
                <p:nvPr/>
              </p:nvSpPr>
              <p:spPr bwMode="auto">
                <a:xfrm>
                  <a:off x="5048" y="354"/>
                  <a:ext cx="156" cy="87"/>
                </a:xfrm>
                <a:custGeom>
                  <a:avLst/>
                  <a:gdLst>
                    <a:gd name="T0" fmla="*/ 72 w 88"/>
                    <a:gd name="T1" fmla="*/ 34 h 49"/>
                    <a:gd name="T2" fmla="*/ 88 w 88"/>
                    <a:gd name="T3" fmla="*/ 22 h 49"/>
                    <a:gd name="T4" fmla="*/ 67 w 88"/>
                    <a:gd name="T5" fmla="*/ 16 h 49"/>
                    <a:gd name="T6" fmla="*/ 48 w 88"/>
                    <a:gd name="T7" fmla="*/ 22 h 49"/>
                    <a:gd name="T8" fmla="*/ 16 w 88"/>
                    <a:gd name="T9" fmla="*/ 18 h 49"/>
                    <a:gd name="T10" fmla="*/ 72 w 88"/>
                    <a:gd name="T11" fmla="*/ 34 h 49"/>
                  </a:gdLst>
                  <a:ahLst/>
                  <a:cxnLst>
                    <a:cxn ang="0">
                      <a:pos x="T0" y="T1"/>
                    </a:cxn>
                    <a:cxn ang="0">
                      <a:pos x="T2" y="T3"/>
                    </a:cxn>
                    <a:cxn ang="0">
                      <a:pos x="T4" y="T5"/>
                    </a:cxn>
                    <a:cxn ang="0">
                      <a:pos x="T6" y="T7"/>
                    </a:cxn>
                    <a:cxn ang="0">
                      <a:pos x="T8" y="T9"/>
                    </a:cxn>
                    <a:cxn ang="0">
                      <a:pos x="T10" y="T11"/>
                    </a:cxn>
                  </a:cxnLst>
                  <a:rect l="0" t="0" r="r" b="b"/>
                  <a:pathLst>
                    <a:path w="88" h="49">
                      <a:moveTo>
                        <a:pt x="72" y="34"/>
                      </a:moveTo>
                      <a:cubicBezTo>
                        <a:pt x="81" y="35"/>
                        <a:pt x="86" y="31"/>
                        <a:pt x="88" y="22"/>
                      </a:cubicBezTo>
                      <a:cubicBezTo>
                        <a:pt x="81" y="20"/>
                        <a:pt x="74" y="18"/>
                        <a:pt x="67" y="16"/>
                      </a:cubicBezTo>
                      <a:cubicBezTo>
                        <a:pt x="55" y="12"/>
                        <a:pt x="54" y="22"/>
                        <a:pt x="48" y="22"/>
                      </a:cubicBezTo>
                      <a:cubicBezTo>
                        <a:pt x="39" y="22"/>
                        <a:pt x="24" y="0"/>
                        <a:pt x="16" y="18"/>
                      </a:cubicBezTo>
                      <a:cubicBezTo>
                        <a:pt x="0" y="49"/>
                        <a:pt x="59" y="36"/>
                        <a:pt x="72" y="34"/>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89" name="Freeform 188"/>
                <p:cNvSpPr>
                  <a:spLocks/>
                </p:cNvSpPr>
                <p:nvPr/>
              </p:nvSpPr>
              <p:spPr bwMode="auto">
                <a:xfrm>
                  <a:off x="1410" y="1323"/>
                  <a:ext cx="16" cy="2"/>
                </a:xfrm>
                <a:custGeom>
                  <a:avLst/>
                  <a:gdLst>
                    <a:gd name="T0" fmla="*/ 9 w 9"/>
                    <a:gd name="T1" fmla="*/ 0 h 1"/>
                    <a:gd name="T2" fmla="*/ 0 w 9"/>
                    <a:gd name="T3" fmla="*/ 1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cubicBezTo>
                        <a:pt x="6" y="0"/>
                        <a:pt x="3" y="1"/>
                        <a:pt x="0" y="1"/>
                      </a:cubicBezTo>
                      <a:cubicBezTo>
                        <a:pt x="0" y="1"/>
                        <a:pt x="0" y="1"/>
                        <a:pt x="0" y="1"/>
                      </a:cubicBezTo>
                      <a:cubicBezTo>
                        <a:pt x="3" y="1"/>
                        <a:pt x="6" y="0"/>
                        <a:pt x="9" y="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90" name="Freeform 153"/>
                <p:cNvSpPr>
                  <a:spLocks/>
                </p:cNvSpPr>
                <p:nvPr/>
              </p:nvSpPr>
              <p:spPr bwMode="auto">
                <a:xfrm>
                  <a:off x="1258" y="1051"/>
                  <a:ext cx="19" cy="11"/>
                </a:xfrm>
                <a:custGeom>
                  <a:avLst/>
                  <a:gdLst>
                    <a:gd name="T0" fmla="*/ 11 w 11"/>
                    <a:gd name="T1" fmla="*/ 6 h 6"/>
                    <a:gd name="T2" fmla="*/ 0 w 11"/>
                    <a:gd name="T3" fmla="*/ 0 h 6"/>
                    <a:gd name="T4" fmla="*/ 11 w 11"/>
                    <a:gd name="T5" fmla="*/ 6 h 6"/>
                  </a:gdLst>
                  <a:ahLst/>
                  <a:cxnLst>
                    <a:cxn ang="0">
                      <a:pos x="T0" y="T1"/>
                    </a:cxn>
                    <a:cxn ang="0">
                      <a:pos x="T2" y="T3"/>
                    </a:cxn>
                    <a:cxn ang="0">
                      <a:pos x="T4" y="T5"/>
                    </a:cxn>
                  </a:cxnLst>
                  <a:rect l="0" t="0" r="r" b="b"/>
                  <a:pathLst>
                    <a:path w="11" h="6">
                      <a:moveTo>
                        <a:pt x="11" y="6"/>
                      </a:moveTo>
                      <a:cubicBezTo>
                        <a:pt x="8" y="0"/>
                        <a:pt x="5" y="2"/>
                        <a:pt x="0" y="0"/>
                      </a:cubicBezTo>
                      <a:cubicBezTo>
                        <a:pt x="2" y="2"/>
                        <a:pt x="5" y="6"/>
                        <a:pt x="11" y="6"/>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91" name="Freeform 154"/>
                <p:cNvSpPr>
                  <a:spLocks/>
                </p:cNvSpPr>
                <p:nvPr/>
              </p:nvSpPr>
              <p:spPr bwMode="auto">
                <a:xfrm>
                  <a:off x="449" y="1106"/>
                  <a:ext cx="82" cy="57"/>
                </a:xfrm>
                <a:custGeom>
                  <a:avLst/>
                  <a:gdLst>
                    <a:gd name="T0" fmla="*/ 0 w 46"/>
                    <a:gd name="T1" fmla="*/ 4 h 32"/>
                    <a:gd name="T2" fmla="*/ 6 w 46"/>
                    <a:gd name="T3" fmla="*/ 5 h 32"/>
                    <a:gd name="T4" fmla="*/ 3 w 46"/>
                    <a:gd name="T5" fmla="*/ 8 h 32"/>
                    <a:gd name="T6" fmla="*/ 21 w 46"/>
                    <a:gd name="T7" fmla="*/ 16 h 32"/>
                    <a:gd name="T8" fmla="*/ 46 w 46"/>
                    <a:gd name="T9" fmla="*/ 32 h 32"/>
                    <a:gd name="T10" fmla="*/ 0 w 46"/>
                    <a:gd name="T11" fmla="*/ 4 h 32"/>
                  </a:gdLst>
                  <a:ahLst/>
                  <a:cxnLst>
                    <a:cxn ang="0">
                      <a:pos x="T0" y="T1"/>
                    </a:cxn>
                    <a:cxn ang="0">
                      <a:pos x="T2" y="T3"/>
                    </a:cxn>
                    <a:cxn ang="0">
                      <a:pos x="T4" y="T5"/>
                    </a:cxn>
                    <a:cxn ang="0">
                      <a:pos x="T6" y="T7"/>
                    </a:cxn>
                    <a:cxn ang="0">
                      <a:pos x="T8" y="T9"/>
                    </a:cxn>
                    <a:cxn ang="0">
                      <a:pos x="T10" y="T11"/>
                    </a:cxn>
                  </a:cxnLst>
                  <a:rect l="0" t="0" r="r" b="b"/>
                  <a:pathLst>
                    <a:path w="46" h="32">
                      <a:moveTo>
                        <a:pt x="0" y="4"/>
                      </a:moveTo>
                      <a:cubicBezTo>
                        <a:pt x="2" y="4"/>
                        <a:pt x="4" y="4"/>
                        <a:pt x="6" y="5"/>
                      </a:cubicBezTo>
                      <a:cubicBezTo>
                        <a:pt x="5" y="6"/>
                        <a:pt x="4" y="7"/>
                        <a:pt x="3" y="8"/>
                      </a:cubicBezTo>
                      <a:cubicBezTo>
                        <a:pt x="9" y="12"/>
                        <a:pt x="13" y="15"/>
                        <a:pt x="21" y="16"/>
                      </a:cubicBezTo>
                      <a:cubicBezTo>
                        <a:pt x="17" y="24"/>
                        <a:pt x="35" y="31"/>
                        <a:pt x="46" y="32"/>
                      </a:cubicBezTo>
                      <a:cubicBezTo>
                        <a:pt x="41" y="19"/>
                        <a:pt x="14" y="0"/>
                        <a:pt x="0" y="4"/>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92" name="Freeform 155"/>
                <p:cNvSpPr>
                  <a:spLocks/>
                </p:cNvSpPr>
                <p:nvPr/>
              </p:nvSpPr>
              <p:spPr bwMode="auto">
                <a:xfrm>
                  <a:off x="366" y="1032"/>
                  <a:ext cx="25" cy="42"/>
                </a:xfrm>
                <a:custGeom>
                  <a:avLst/>
                  <a:gdLst>
                    <a:gd name="T0" fmla="*/ 6 w 14"/>
                    <a:gd name="T1" fmla="*/ 7 h 24"/>
                    <a:gd name="T2" fmla="*/ 0 w 14"/>
                    <a:gd name="T3" fmla="*/ 0 h 24"/>
                    <a:gd name="T4" fmla="*/ 5 w 14"/>
                    <a:gd name="T5" fmla="*/ 9 h 24"/>
                    <a:gd name="T6" fmla="*/ 14 w 14"/>
                    <a:gd name="T7" fmla="*/ 24 h 24"/>
                    <a:gd name="T8" fmla="*/ 11 w 14"/>
                    <a:gd name="T9" fmla="*/ 3 h 24"/>
                    <a:gd name="T10" fmla="*/ 6 w 14"/>
                    <a:gd name="T11" fmla="*/ 7 h 24"/>
                  </a:gdLst>
                  <a:ahLst/>
                  <a:cxnLst>
                    <a:cxn ang="0">
                      <a:pos x="T0" y="T1"/>
                    </a:cxn>
                    <a:cxn ang="0">
                      <a:pos x="T2" y="T3"/>
                    </a:cxn>
                    <a:cxn ang="0">
                      <a:pos x="T4" y="T5"/>
                    </a:cxn>
                    <a:cxn ang="0">
                      <a:pos x="T6" y="T7"/>
                    </a:cxn>
                    <a:cxn ang="0">
                      <a:pos x="T8" y="T9"/>
                    </a:cxn>
                    <a:cxn ang="0">
                      <a:pos x="T10" y="T11"/>
                    </a:cxn>
                  </a:cxnLst>
                  <a:rect l="0" t="0" r="r" b="b"/>
                  <a:pathLst>
                    <a:path w="14" h="24">
                      <a:moveTo>
                        <a:pt x="6" y="7"/>
                      </a:moveTo>
                      <a:cubicBezTo>
                        <a:pt x="4" y="3"/>
                        <a:pt x="9" y="5"/>
                        <a:pt x="0" y="0"/>
                      </a:cubicBezTo>
                      <a:cubicBezTo>
                        <a:pt x="1" y="4"/>
                        <a:pt x="3" y="6"/>
                        <a:pt x="5" y="9"/>
                      </a:cubicBezTo>
                      <a:cubicBezTo>
                        <a:pt x="9" y="15"/>
                        <a:pt x="11" y="17"/>
                        <a:pt x="14" y="24"/>
                      </a:cubicBezTo>
                      <a:cubicBezTo>
                        <a:pt x="11" y="17"/>
                        <a:pt x="11" y="11"/>
                        <a:pt x="11" y="3"/>
                      </a:cubicBezTo>
                      <a:cubicBezTo>
                        <a:pt x="9" y="4"/>
                        <a:pt x="8" y="5"/>
                        <a:pt x="6" y="7"/>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93" name="Freeform 156"/>
                <p:cNvSpPr>
                  <a:spLocks/>
                </p:cNvSpPr>
                <p:nvPr/>
              </p:nvSpPr>
              <p:spPr bwMode="auto">
                <a:xfrm>
                  <a:off x="-15" y="939"/>
                  <a:ext cx="53" cy="31"/>
                </a:xfrm>
                <a:custGeom>
                  <a:avLst/>
                  <a:gdLst>
                    <a:gd name="T0" fmla="*/ 21 w 30"/>
                    <a:gd name="T1" fmla="*/ 0 h 17"/>
                    <a:gd name="T2" fmla="*/ 12 w 30"/>
                    <a:gd name="T3" fmla="*/ 14 h 17"/>
                    <a:gd name="T4" fmla="*/ 21 w 30"/>
                    <a:gd name="T5" fmla="*/ 0 h 17"/>
                  </a:gdLst>
                  <a:ahLst/>
                  <a:cxnLst>
                    <a:cxn ang="0">
                      <a:pos x="T0" y="T1"/>
                    </a:cxn>
                    <a:cxn ang="0">
                      <a:pos x="T2" y="T3"/>
                    </a:cxn>
                    <a:cxn ang="0">
                      <a:pos x="T4" y="T5"/>
                    </a:cxn>
                  </a:cxnLst>
                  <a:rect l="0" t="0" r="r" b="b"/>
                  <a:pathLst>
                    <a:path w="30" h="17">
                      <a:moveTo>
                        <a:pt x="21" y="0"/>
                      </a:moveTo>
                      <a:cubicBezTo>
                        <a:pt x="9" y="1"/>
                        <a:pt x="0" y="17"/>
                        <a:pt x="12" y="14"/>
                      </a:cubicBezTo>
                      <a:cubicBezTo>
                        <a:pt x="19" y="13"/>
                        <a:pt x="30" y="4"/>
                        <a:pt x="21" y="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94" name="Freeform 157"/>
                <p:cNvSpPr>
                  <a:spLocks/>
                </p:cNvSpPr>
                <p:nvPr/>
              </p:nvSpPr>
              <p:spPr bwMode="auto">
                <a:xfrm>
                  <a:off x="2899" y="1376"/>
                  <a:ext cx="48" cy="39"/>
                </a:xfrm>
                <a:custGeom>
                  <a:avLst/>
                  <a:gdLst>
                    <a:gd name="T0" fmla="*/ 27 w 27"/>
                    <a:gd name="T1" fmla="*/ 0 h 22"/>
                    <a:gd name="T2" fmla="*/ 0 w 27"/>
                    <a:gd name="T3" fmla="*/ 2 h 22"/>
                    <a:gd name="T4" fmla="*/ 27 w 27"/>
                    <a:gd name="T5" fmla="*/ 0 h 22"/>
                  </a:gdLst>
                  <a:ahLst/>
                  <a:cxnLst>
                    <a:cxn ang="0">
                      <a:pos x="T0" y="T1"/>
                    </a:cxn>
                    <a:cxn ang="0">
                      <a:pos x="T2" y="T3"/>
                    </a:cxn>
                    <a:cxn ang="0">
                      <a:pos x="T4" y="T5"/>
                    </a:cxn>
                  </a:cxnLst>
                  <a:rect l="0" t="0" r="r" b="b"/>
                  <a:pathLst>
                    <a:path w="27" h="22">
                      <a:moveTo>
                        <a:pt x="27" y="0"/>
                      </a:moveTo>
                      <a:cubicBezTo>
                        <a:pt x="18" y="4"/>
                        <a:pt x="8" y="2"/>
                        <a:pt x="0" y="2"/>
                      </a:cubicBezTo>
                      <a:cubicBezTo>
                        <a:pt x="11" y="15"/>
                        <a:pt x="25" y="22"/>
                        <a:pt x="27" y="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95" name="Freeform 158"/>
                <p:cNvSpPr>
                  <a:spLocks/>
                </p:cNvSpPr>
                <p:nvPr/>
              </p:nvSpPr>
              <p:spPr bwMode="auto">
                <a:xfrm>
                  <a:off x="2836" y="1277"/>
                  <a:ext cx="12" cy="32"/>
                </a:xfrm>
                <a:custGeom>
                  <a:avLst/>
                  <a:gdLst>
                    <a:gd name="T0" fmla="*/ 6 w 7"/>
                    <a:gd name="T1" fmla="*/ 0 h 18"/>
                    <a:gd name="T2" fmla="*/ 0 w 7"/>
                    <a:gd name="T3" fmla="*/ 4 h 18"/>
                    <a:gd name="T4" fmla="*/ 4 w 7"/>
                    <a:gd name="T5" fmla="*/ 18 h 18"/>
                    <a:gd name="T6" fmla="*/ 6 w 7"/>
                    <a:gd name="T7" fmla="*/ 0 h 18"/>
                  </a:gdLst>
                  <a:ahLst/>
                  <a:cxnLst>
                    <a:cxn ang="0">
                      <a:pos x="T0" y="T1"/>
                    </a:cxn>
                    <a:cxn ang="0">
                      <a:pos x="T2" y="T3"/>
                    </a:cxn>
                    <a:cxn ang="0">
                      <a:pos x="T4" y="T5"/>
                    </a:cxn>
                    <a:cxn ang="0">
                      <a:pos x="T6" y="T7"/>
                    </a:cxn>
                  </a:cxnLst>
                  <a:rect l="0" t="0" r="r" b="b"/>
                  <a:pathLst>
                    <a:path w="7" h="18">
                      <a:moveTo>
                        <a:pt x="6" y="0"/>
                      </a:moveTo>
                      <a:cubicBezTo>
                        <a:pt x="4" y="2"/>
                        <a:pt x="2" y="3"/>
                        <a:pt x="0" y="4"/>
                      </a:cubicBezTo>
                      <a:cubicBezTo>
                        <a:pt x="0" y="7"/>
                        <a:pt x="0" y="12"/>
                        <a:pt x="4" y="18"/>
                      </a:cubicBezTo>
                      <a:cubicBezTo>
                        <a:pt x="7" y="12"/>
                        <a:pt x="7" y="6"/>
                        <a:pt x="6" y="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96" name="Freeform 159"/>
                <p:cNvSpPr>
                  <a:spLocks/>
                </p:cNvSpPr>
                <p:nvPr/>
              </p:nvSpPr>
              <p:spPr bwMode="auto">
                <a:xfrm>
                  <a:off x="2816" y="1293"/>
                  <a:ext cx="69" cy="65"/>
                </a:xfrm>
                <a:custGeom>
                  <a:avLst/>
                  <a:gdLst>
                    <a:gd name="T0" fmla="*/ 10 w 39"/>
                    <a:gd name="T1" fmla="*/ 23 h 37"/>
                    <a:gd name="T2" fmla="*/ 11 w 39"/>
                    <a:gd name="T3" fmla="*/ 37 h 37"/>
                    <a:gd name="T4" fmla="*/ 10 w 39"/>
                    <a:gd name="T5" fmla="*/ 23 h 37"/>
                  </a:gdLst>
                  <a:ahLst/>
                  <a:cxnLst>
                    <a:cxn ang="0">
                      <a:pos x="T0" y="T1"/>
                    </a:cxn>
                    <a:cxn ang="0">
                      <a:pos x="T2" y="T3"/>
                    </a:cxn>
                    <a:cxn ang="0">
                      <a:pos x="T4" y="T5"/>
                    </a:cxn>
                  </a:cxnLst>
                  <a:rect l="0" t="0" r="r" b="b"/>
                  <a:pathLst>
                    <a:path w="39" h="37">
                      <a:moveTo>
                        <a:pt x="10" y="23"/>
                      </a:moveTo>
                      <a:cubicBezTo>
                        <a:pt x="8" y="29"/>
                        <a:pt x="8" y="32"/>
                        <a:pt x="11" y="37"/>
                      </a:cubicBezTo>
                      <a:cubicBezTo>
                        <a:pt x="39" y="25"/>
                        <a:pt x="0" y="0"/>
                        <a:pt x="10" y="23"/>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97" name="Freeform 160"/>
                <p:cNvSpPr>
                  <a:spLocks/>
                </p:cNvSpPr>
                <p:nvPr/>
              </p:nvSpPr>
              <p:spPr bwMode="auto">
                <a:xfrm>
                  <a:off x="2729" y="1337"/>
                  <a:ext cx="13" cy="16"/>
                </a:xfrm>
                <a:custGeom>
                  <a:avLst/>
                  <a:gdLst>
                    <a:gd name="T0" fmla="*/ 7 w 7"/>
                    <a:gd name="T1" fmla="*/ 6 h 9"/>
                    <a:gd name="T2" fmla="*/ 0 w 7"/>
                    <a:gd name="T3" fmla="*/ 4 h 9"/>
                    <a:gd name="T4" fmla="*/ 7 w 7"/>
                    <a:gd name="T5" fmla="*/ 6 h 9"/>
                  </a:gdLst>
                  <a:ahLst/>
                  <a:cxnLst>
                    <a:cxn ang="0">
                      <a:pos x="T0" y="T1"/>
                    </a:cxn>
                    <a:cxn ang="0">
                      <a:pos x="T2" y="T3"/>
                    </a:cxn>
                    <a:cxn ang="0">
                      <a:pos x="T4" y="T5"/>
                    </a:cxn>
                  </a:cxnLst>
                  <a:rect l="0" t="0" r="r" b="b"/>
                  <a:pathLst>
                    <a:path w="7" h="9">
                      <a:moveTo>
                        <a:pt x="7" y="6"/>
                      </a:moveTo>
                      <a:cubicBezTo>
                        <a:pt x="4" y="5"/>
                        <a:pt x="6" y="0"/>
                        <a:pt x="0" y="4"/>
                      </a:cubicBezTo>
                      <a:cubicBezTo>
                        <a:pt x="3" y="9"/>
                        <a:pt x="5" y="5"/>
                        <a:pt x="7" y="6"/>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98" name="Freeform 161"/>
                <p:cNvSpPr>
                  <a:spLocks/>
                </p:cNvSpPr>
                <p:nvPr/>
              </p:nvSpPr>
              <p:spPr bwMode="auto">
                <a:xfrm>
                  <a:off x="2855" y="989"/>
                  <a:ext cx="18" cy="14"/>
                </a:xfrm>
                <a:custGeom>
                  <a:avLst/>
                  <a:gdLst>
                    <a:gd name="T0" fmla="*/ 8 w 10"/>
                    <a:gd name="T1" fmla="*/ 8 h 8"/>
                    <a:gd name="T2" fmla="*/ 0 w 10"/>
                    <a:gd name="T3" fmla="*/ 0 h 8"/>
                    <a:gd name="T4" fmla="*/ 8 w 10"/>
                    <a:gd name="T5" fmla="*/ 8 h 8"/>
                  </a:gdLst>
                  <a:ahLst/>
                  <a:cxnLst>
                    <a:cxn ang="0">
                      <a:pos x="T0" y="T1"/>
                    </a:cxn>
                    <a:cxn ang="0">
                      <a:pos x="T2" y="T3"/>
                    </a:cxn>
                    <a:cxn ang="0">
                      <a:pos x="T4" y="T5"/>
                    </a:cxn>
                  </a:cxnLst>
                  <a:rect l="0" t="0" r="r" b="b"/>
                  <a:pathLst>
                    <a:path w="10" h="8">
                      <a:moveTo>
                        <a:pt x="8" y="8"/>
                      </a:moveTo>
                      <a:cubicBezTo>
                        <a:pt x="10" y="7"/>
                        <a:pt x="8" y="3"/>
                        <a:pt x="0" y="0"/>
                      </a:cubicBezTo>
                      <a:cubicBezTo>
                        <a:pt x="1" y="5"/>
                        <a:pt x="4" y="4"/>
                        <a:pt x="8" y="8"/>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199" name="Freeform 162"/>
                <p:cNvSpPr>
                  <a:spLocks/>
                </p:cNvSpPr>
                <p:nvPr/>
              </p:nvSpPr>
              <p:spPr bwMode="auto">
                <a:xfrm>
                  <a:off x="2997" y="925"/>
                  <a:ext cx="14" cy="23"/>
                </a:xfrm>
                <a:custGeom>
                  <a:avLst/>
                  <a:gdLst>
                    <a:gd name="T0" fmla="*/ 8 w 8"/>
                    <a:gd name="T1" fmla="*/ 0 h 13"/>
                    <a:gd name="T2" fmla="*/ 0 w 8"/>
                    <a:gd name="T3" fmla="*/ 13 h 13"/>
                    <a:gd name="T4" fmla="*/ 5 w 8"/>
                    <a:gd name="T5" fmla="*/ 5 h 13"/>
                    <a:gd name="T6" fmla="*/ 8 w 8"/>
                    <a:gd name="T7" fmla="*/ 0 h 13"/>
                  </a:gdLst>
                  <a:ahLst/>
                  <a:cxnLst>
                    <a:cxn ang="0">
                      <a:pos x="T0" y="T1"/>
                    </a:cxn>
                    <a:cxn ang="0">
                      <a:pos x="T2" y="T3"/>
                    </a:cxn>
                    <a:cxn ang="0">
                      <a:pos x="T4" y="T5"/>
                    </a:cxn>
                    <a:cxn ang="0">
                      <a:pos x="T6" y="T7"/>
                    </a:cxn>
                  </a:cxnLst>
                  <a:rect l="0" t="0" r="r" b="b"/>
                  <a:pathLst>
                    <a:path w="8" h="13">
                      <a:moveTo>
                        <a:pt x="8" y="0"/>
                      </a:moveTo>
                      <a:cubicBezTo>
                        <a:pt x="3" y="6"/>
                        <a:pt x="2" y="8"/>
                        <a:pt x="0" y="13"/>
                      </a:cubicBezTo>
                      <a:cubicBezTo>
                        <a:pt x="2" y="11"/>
                        <a:pt x="3" y="8"/>
                        <a:pt x="5" y="5"/>
                      </a:cubicBezTo>
                      <a:cubicBezTo>
                        <a:pt x="6" y="3"/>
                        <a:pt x="7" y="2"/>
                        <a:pt x="8" y="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200" name="Freeform 163"/>
                <p:cNvSpPr>
                  <a:spLocks/>
                </p:cNvSpPr>
                <p:nvPr/>
              </p:nvSpPr>
              <p:spPr bwMode="auto">
                <a:xfrm>
                  <a:off x="3098" y="1431"/>
                  <a:ext cx="39" cy="7"/>
                </a:xfrm>
                <a:custGeom>
                  <a:avLst/>
                  <a:gdLst>
                    <a:gd name="T0" fmla="*/ 22 w 22"/>
                    <a:gd name="T1" fmla="*/ 3 h 4"/>
                    <a:gd name="T2" fmla="*/ 0 w 22"/>
                    <a:gd name="T3" fmla="*/ 1 h 4"/>
                    <a:gd name="T4" fmla="*/ 22 w 22"/>
                    <a:gd name="T5" fmla="*/ 3 h 4"/>
                  </a:gdLst>
                  <a:ahLst/>
                  <a:cxnLst>
                    <a:cxn ang="0">
                      <a:pos x="T0" y="T1"/>
                    </a:cxn>
                    <a:cxn ang="0">
                      <a:pos x="T2" y="T3"/>
                    </a:cxn>
                    <a:cxn ang="0">
                      <a:pos x="T4" y="T5"/>
                    </a:cxn>
                  </a:cxnLst>
                  <a:rect l="0" t="0" r="r" b="b"/>
                  <a:pathLst>
                    <a:path w="22" h="4">
                      <a:moveTo>
                        <a:pt x="22" y="3"/>
                      </a:moveTo>
                      <a:cubicBezTo>
                        <a:pt x="14" y="1"/>
                        <a:pt x="7" y="0"/>
                        <a:pt x="0" y="1"/>
                      </a:cubicBezTo>
                      <a:cubicBezTo>
                        <a:pt x="7" y="3"/>
                        <a:pt x="14" y="4"/>
                        <a:pt x="22" y="3"/>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201" name="Freeform 164"/>
                <p:cNvSpPr>
                  <a:spLocks/>
                </p:cNvSpPr>
                <p:nvPr/>
              </p:nvSpPr>
              <p:spPr bwMode="auto">
                <a:xfrm>
                  <a:off x="3245" y="1426"/>
                  <a:ext cx="36" cy="17"/>
                </a:xfrm>
                <a:custGeom>
                  <a:avLst/>
                  <a:gdLst>
                    <a:gd name="T0" fmla="*/ 20 w 20"/>
                    <a:gd name="T1" fmla="*/ 0 h 10"/>
                    <a:gd name="T2" fmla="*/ 0 w 20"/>
                    <a:gd name="T3" fmla="*/ 7 h 10"/>
                    <a:gd name="T4" fmla="*/ 4 w 20"/>
                    <a:gd name="T5" fmla="*/ 10 h 10"/>
                    <a:gd name="T6" fmla="*/ 20 w 20"/>
                    <a:gd name="T7" fmla="*/ 0 h 10"/>
                  </a:gdLst>
                  <a:ahLst/>
                  <a:cxnLst>
                    <a:cxn ang="0">
                      <a:pos x="T0" y="T1"/>
                    </a:cxn>
                    <a:cxn ang="0">
                      <a:pos x="T2" y="T3"/>
                    </a:cxn>
                    <a:cxn ang="0">
                      <a:pos x="T4" y="T5"/>
                    </a:cxn>
                    <a:cxn ang="0">
                      <a:pos x="T6" y="T7"/>
                    </a:cxn>
                  </a:cxnLst>
                  <a:rect l="0" t="0" r="r" b="b"/>
                  <a:pathLst>
                    <a:path w="20" h="10">
                      <a:moveTo>
                        <a:pt x="20" y="0"/>
                      </a:moveTo>
                      <a:cubicBezTo>
                        <a:pt x="13" y="1"/>
                        <a:pt x="6" y="4"/>
                        <a:pt x="0" y="7"/>
                      </a:cubicBezTo>
                      <a:cubicBezTo>
                        <a:pt x="1" y="8"/>
                        <a:pt x="3" y="9"/>
                        <a:pt x="4" y="10"/>
                      </a:cubicBezTo>
                      <a:cubicBezTo>
                        <a:pt x="11" y="8"/>
                        <a:pt x="16" y="5"/>
                        <a:pt x="20" y="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202" name="Freeform 165"/>
                <p:cNvSpPr>
                  <a:spLocks/>
                </p:cNvSpPr>
                <p:nvPr/>
              </p:nvSpPr>
              <p:spPr bwMode="auto">
                <a:xfrm>
                  <a:off x="3609" y="1857"/>
                  <a:ext cx="17" cy="9"/>
                </a:xfrm>
                <a:custGeom>
                  <a:avLst/>
                  <a:gdLst>
                    <a:gd name="T0" fmla="*/ 10 w 10"/>
                    <a:gd name="T1" fmla="*/ 0 h 5"/>
                    <a:gd name="T2" fmla="*/ 0 w 10"/>
                    <a:gd name="T3" fmla="*/ 2 h 5"/>
                    <a:gd name="T4" fmla="*/ 10 w 10"/>
                    <a:gd name="T5" fmla="*/ 0 h 5"/>
                  </a:gdLst>
                  <a:ahLst/>
                  <a:cxnLst>
                    <a:cxn ang="0">
                      <a:pos x="T0" y="T1"/>
                    </a:cxn>
                    <a:cxn ang="0">
                      <a:pos x="T2" y="T3"/>
                    </a:cxn>
                    <a:cxn ang="0">
                      <a:pos x="T4" y="T5"/>
                    </a:cxn>
                  </a:cxnLst>
                  <a:rect l="0" t="0" r="r" b="b"/>
                  <a:pathLst>
                    <a:path w="10" h="5">
                      <a:moveTo>
                        <a:pt x="10" y="0"/>
                      </a:moveTo>
                      <a:cubicBezTo>
                        <a:pt x="6" y="0"/>
                        <a:pt x="3" y="1"/>
                        <a:pt x="0" y="2"/>
                      </a:cubicBezTo>
                      <a:cubicBezTo>
                        <a:pt x="4" y="2"/>
                        <a:pt x="5" y="5"/>
                        <a:pt x="10" y="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203" name="Freeform 166"/>
                <p:cNvSpPr>
                  <a:spLocks/>
                </p:cNvSpPr>
                <p:nvPr/>
              </p:nvSpPr>
              <p:spPr bwMode="auto">
                <a:xfrm>
                  <a:off x="3499" y="602"/>
                  <a:ext cx="55" cy="36"/>
                </a:xfrm>
                <a:custGeom>
                  <a:avLst/>
                  <a:gdLst>
                    <a:gd name="T0" fmla="*/ 13 w 31"/>
                    <a:gd name="T1" fmla="*/ 3 h 20"/>
                    <a:gd name="T2" fmla="*/ 29 w 31"/>
                    <a:gd name="T3" fmla="*/ 9 h 20"/>
                    <a:gd name="T4" fmla="*/ 13 w 31"/>
                    <a:gd name="T5" fmla="*/ 3 h 20"/>
                  </a:gdLst>
                  <a:ahLst/>
                  <a:cxnLst>
                    <a:cxn ang="0">
                      <a:pos x="T0" y="T1"/>
                    </a:cxn>
                    <a:cxn ang="0">
                      <a:pos x="T2" y="T3"/>
                    </a:cxn>
                    <a:cxn ang="0">
                      <a:pos x="T4" y="T5"/>
                    </a:cxn>
                  </a:cxnLst>
                  <a:rect l="0" t="0" r="r" b="b"/>
                  <a:pathLst>
                    <a:path w="31" h="20">
                      <a:moveTo>
                        <a:pt x="13" y="3"/>
                      </a:moveTo>
                      <a:cubicBezTo>
                        <a:pt x="0" y="20"/>
                        <a:pt x="28" y="15"/>
                        <a:pt x="29" y="9"/>
                      </a:cubicBezTo>
                      <a:cubicBezTo>
                        <a:pt x="31" y="0"/>
                        <a:pt x="18" y="0"/>
                        <a:pt x="13" y="3"/>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204" name="Freeform 167"/>
                <p:cNvSpPr>
                  <a:spLocks/>
                </p:cNvSpPr>
                <p:nvPr/>
              </p:nvSpPr>
              <p:spPr bwMode="auto">
                <a:xfrm>
                  <a:off x="3697" y="577"/>
                  <a:ext cx="30" cy="22"/>
                </a:xfrm>
                <a:custGeom>
                  <a:avLst/>
                  <a:gdLst>
                    <a:gd name="T0" fmla="*/ 0 w 17"/>
                    <a:gd name="T1" fmla="*/ 2 h 12"/>
                    <a:gd name="T2" fmla="*/ 17 w 17"/>
                    <a:gd name="T3" fmla="*/ 9 h 12"/>
                    <a:gd name="T4" fmla="*/ 0 w 17"/>
                    <a:gd name="T5" fmla="*/ 2 h 12"/>
                  </a:gdLst>
                  <a:ahLst/>
                  <a:cxnLst>
                    <a:cxn ang="0">
                      <a:pos x="T0" y="T1"/>
                    </a:cxn>
                    <a:cxn ang="0">
                      <a:pos x="T2" y="T3"/>
                    </a:cxn>
                    <a:cxn ang="0">
                      <a:pos x="T4" y="T5"/>
                    </a:cxn>
                  </a:cxnLst>
                  <a:rect l="0" t="0" r="r" b="b"/>
                  <a:pathLst>
                    <a:path w="17" h="12">
                      <a:moveTo>
                        <a:pt x="0" y="2"/>
                      </a:moveTo>
                      <a:cubicBezTo>
                        <a:pt x="4" y="9"/>
                        <a:pt x="10" y="12"/>
                        <a:pt x="17" y="9"/>
                      </a:cubicBezTo>
                      <a:cubicBezTo>
                        <a:pt x="13" y="2"/>
                        <a:pt x="7" y="0"/>
                        <a:pt x="0" y="2"/>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205" name="Freeform 168"/>
                <p:cNvSpPr>
                  <a:spLocks/>
                </p:cNvSpPr>
                <p:nvPr/>
              </p:nvSpPr>
              <p:spPr bwMode="auto">
                <a:xfrm>
                  <a:off x="5233" y="396"/>
                  <a:ext cx="78" cy="39"/>
                </a:xfrm>
                <a:custGeom>
                  <a:avLst/>
                  <a:gdLst>
                    <a:gd name="T0" fmla="*/ 44 w 44"/>
                    <a:gd name="T1" fmla="*/ 10 h 22"/>
                    <a:gd name="T2" fmla="*/ 0 w 44"/>
                    <a:gd name="T3" fmla="*/ 0 h 22"/>
                    <a:gd name="T4" fmla="*/ 44 w 44"/>
                    <a:gd name="T5" fmla="*/ 10 h 22"/>
                  </a:gdLst>
                  <a:ahLst/>
                  <a:cxnLst>
                    <a:cxn ang="0">
                      <a:pos x="T0" y="T1"/>
                    </a:cxn>
                    <a:cxn ang="0">
                      <a:pos x="T2" y="T3"/>
                    </a:cxn>
                    <a:cxn ang="0">
                      <a:pos x="T4" y="T5"/>
                    </a:cxn>
                  </a:cxnLst>
                  <a:rect l="0" t="0" r="r" b="b"/>
                  <a:pathLst>
                    <a:path w="44" h="22">
                      <a:moveTo>
                        <a:pt x="44" y="10"/>
                      </a:moveTo>
                      <a:cubicBezTo>
                        <a:pt x="33" y="2"/>
                        <a:pt x="14" y="4"/>
                        <a:pt x="0" y="0"/>
                      </a:cubicBezTo>
                      <a:cubicBezTo>
                        <a:pt x="9" y="14"/>
                        <a:pt x="30" y="22"/>
                        <a:pt x="44" y="1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206" name="Freeform 169"/>
                <p:cNvSpPr>
                  <a:spLocks/>
                </p:cNvSpPr>
                <p:nvPr/>
              </p:nvSpPr>
              <p:spPr bwMode="auto">
                <a:xfrm>
                  <a:off x="5121" y="446"/>
                  <a:ext cx="18" cy="12"/>
                </a:xfrm>
                <a:custGeom>
                  <a:avLst/>
                  <a:gdLst>
                    <a:gd name="T0" fmla="*/ 10 w 10"/>
                    <a:gd name="T1" fmla="*/ 0 h 7"/>
                    <a:gd name="T2" fmla="*/ 0 w 10"/>
                    <a:gd name="T3" fmla="*/ 0 h 7"/>
                    <a:gd name="T4" fmla="*/ 10 w 10"/>
                    <a:gd name="T5" fmla="*/ 0 h 7"/>
                  </a:gdLst>
                  <a:ahLst/>
                  <a:cxnLst>
                    <a:cxn ang="0">
                      <a:pos x="T0" y="T1"/>
                    </a:cxn>
                    <a:cxn ang="0">
                      <a:pos x="T2" y="T3"/>
                    </a:cxn>
                    <a:cxn ang="0">
                      <a:pos x="T4" y="T5"/>
                    </a:cxn>
                  </a:cxnLst>
                  <a:rect l="0" t="0" r="r" b="b"/>
                  <a:pathLst>
                    <a:path w="10" h="7">
                      <a:moveTo>
                        <a:pt x="10" y="0"/>
                      </a:moveTo>
                      <a:cubicBezTo>
                        <a:pt x="0" y="0"/>
                        <a:pt x="0" y="0"/>
                        <a:pt x="0" y="0"/>
                      </a:cubicBezTo>
                      <a:cubicBezTo>
                        <a:pt x="5" y="7"/>
                        <a:pt x="5" y="1"/>
                        <a:pt x="10" y="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207" name="Freeform 170"/>
                <p:cNvSpPr>
                  <a:spLocks/>
                </p:cNvSpPr>
                <p:nvPr/>
              </p:nvSpPr>
              <p:spPr bwMode="auto">
                <a:xfrm>
                  <a:off x="1564" y="1126"/>
                  <a:ext cx="45" cy="19"/>
                </a:xfrm>
                <a:custGeom>
                  <a:avLst/>
                  <a:gdLst>
                    <a:gd name="T0" fmla="*/ 0 w 25"/>
                    <a:gd name="T1" fmla="*/ 1 h 11"/>
                    <a:gd name="T2" fmla="*/ 20 w 25"/>
                    <a:gd name="T3" fmla="*/ 11 h 11"/>
                    <a:gd name="T4" fmla="*/ 25 w 25"/>
                    <a:gd name="T5" fmla="*/ 9 h 11"/>
                    <a:gd name="T6" fmla="*/ 0 w 25"/>
                    <a:gd name="T7" fmla="*/ 1 h 11"/>
                  </a:gdLst>
                  <a:ahLst/>
                  <a:cxnLst>
                    <a:cxn ang="0">
                      <a:pos x="T0" y="T1"/>
                    </a:cxn>
                    <a:cxn ang="0">
                      <a:pos x="T2" y="T3"/>
                    </a:cxn>
                    <a:cxn ang="0">
                      <a:pos x="T4" y="T5"/>
                    </a:cxn>
                    <a:cxn ang="0">
                      <a:pos x="T6" y="T7"/>
                    </a:cxn>
                  </a:cxnLst>
                  <a:rect l="0" t="0" r="r" b="b"/>
                  <a:pathLst>
                    <a:path w="25" h="11">
                      <a:moveTo>
                        <a:pt x="0" y="1"/>
                      </a:moveTo>
                      <a:cubicBezTo>
                        <a:pt x="6" y="6"/>
                        <a:pt x="13" y="9"/>
                        <a:pt x="20" y="11"/>
                      </a:cubicBezTo>
                      <a:cubicBezTo>
                        <a:pt x="21" y="11"/>
                        <a:pt x="23" y="10"/>
                        <a:pt x="25" y="9"/>
                      </a:cubicBezTo>
                      <a:cubicBezTo>
                        <a:pt x="18" y="4"/>
                        <a:pt x="9" y="0"/>
                        <a:pt x="0" y="1"/>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208" name="Freeform 171"/>
                <p:cNvSpPr>
                  <a:spLocks/>
                </p:cNvSpPr>
                <p:nvPr/>
              </p:nvSpPr>
              <p:spPr bwMode="auto">
                <a:xfrm>
                  <a:off x="1570" y="1193"/>
                  <a:ext cx="32" cy="29"/>
                </a:xfrm>
                <a:custGeom>
                  <a:avLst/>
                  <a:gdLst>
                    <a:gd name="T0" fmla="*/ 0 w 18"/>
                    <a:gd name="T1" fmla="*/ 0 h 16"/>
                    <a:gd name="T2" fmla="*/ 18 w 18"/>
                    <a:gd name="T3" fmla="*/ 6 h 16"/>
                    <a:gd name="T4" fmla="*/ 0 w 18"/>
                    <a:gd name="T5" fmla="*/ 0 h 16"/>
                  </a:gdLst>
                  <a:ahLst/>
                  <a:cxnLst>
                    <a:cxn ang="0">
                      <a:pos x="T0" y="T1"/>
                    </a:cxn>
                    <a:cxn ang="0">
                      <a:pos x="T2" y="T3"/>
                    </a:cxn>
                    <a:cxn ang="0">
                      <a:pos x="T4" y="T5"/>
                    </a:cxn>
                  </a:cxnLst>
                  <a:rect l="0" t="0" r="r" b="b"/>
                  <a:pathLst>
                    <a:path w="18" h="16">
                      <a:moveTo>
                        <a:pt x="0" y="0"/>
                      </a:moveTo>
                      <a:cubicBezTo>
                        <a:pt x="1" y="8"/>
                        <a:pt x="13" y="16"/>
                        <a:pt x="18" y="6"/>
                      </a:cubicBezTo>
                      <a:cubicBezTo>
                        <a:pt x="10" y="7"/>
                        <a:pt x="7" y="4"/>
                        <a:pt x="0" y="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209" name="Freeform 172"/>
                <p:cNvSpPr>
                  <a:spLocks/>
                </p:cNvSpPr>
                <p:nvPr/>
              </p:nvSpPr>
              <p:spPr bwMode="auto">
                <a:xfrm>
                  <a:off x="1610" y="1195"/>
                  <a:ext cx="31" cy="37"/>
                </a:xfrm>
                <a:custGeom>
                  <a:avLst/>
                  <a:gdLst>
                    <a:gd name="T0" fmla="*/ 17 w 17"/>
                    <a:gd name="T1" fmla="*/ 8 h 21"/>
                    <a:gd name="T2" fmla="*/ 12 w 17"/>
                    <a:gd name="T3" fmla="*/ 0 h 21"/>
                    <a:gd name="T4" fmla="*/ 17 w 17"/>
                    <a:gd name="T5" fmla="*/ 8 h 21"/>
                  </a:gdLst>
                  <a:ahLst/>
                  <a:cxnLst>
                    <a:cxn ang="0">
                      <a:pos x="T0" y="T1"/>
                    </a:cxn>
                    <a:cxn ang="0">
                      <a:pos x="T2" y="T3"/>
                    </a:cxn>
                    <a:cxn ang="0">
                      <a:pos x="T4" y="T5"/>
                    </a:cxn>
                  </a:cxnLst>
                  <a:rect l="0" t="0" r="r" b="b"/>
                  <a:pathLst>
                    <a:path w="17" h="21">
                      <a:moveTo>
                        <a:pt x="17" y="8"/>
                      </a:moveTo>
                      <a:cubicBezTo>
                        <a:pt x="16" y="5"/>
                        <a:pt x="14" y="2"/>
                        <a:pt x="12" y="0"/>
                      </a:cubicBezTo>
                      <a:cubicBezTo>
                        <a:pt x="0" y="8"/>
                        <a:pt x="7" y="21"/>
                        <a:pt x="17" y="8"/>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210" name="Freeform 173"/>
                <p:cNvSpPr>
                  <a:spLocks/>
                </p:cNvSpPr>
                <p:nvPr/>
              </p:nvSpPr>
              <p:spPr bwMode="auto">
                <a:xfrm>
                  <a:off x="-226" y="872"/>
                  <a:ext cx="28" cy="14"/>
                </a:xfrm>
                <a:custGeom>
                  <a:avLst/>
                  <a:gdLst>
                    <a:gd name="T0" fmla="*/ 6 w 16"/>
                    <a:gd name="T1" fmla="*/ 5 h 8"/>
                    <a:gd name="T2" fmla="*/ 0 w 16"/>
                    <a:gd name="T3" fmla="*/ 5 h 8"/>
                    <a:gd name="T4" fmla="*/ 16 w 16"/>
                    <a:gd name="T5" fmla="*/ 8 h 8"/>
                    <a:gd name="T6" fmla="*/ 6 w 16"/>
                    <a:gd name="T7" fmla="*/ 5 h 8"/>
                  </a:gdLst>
                  <a:ahLst/>
                  <a:cxnLst>
                    <a:cxn ang="0">
                      <a:pos x="T0" y="T1"/>
                    </a:cxn>
                    <a:cxn ang="0">
                      <a:pos x="T2" y="T3"/>
                    </a:cxn>
                    <a:cxn ang="0">
                      <a:pos x="T4" y="T5"/>
                    </a:cxn>
                    <a:cxn ang="0">
                      <a:pos x="T6" y="T7"/>
                    </a:cxn>
                  </a:cxnLst>
                  <a:rect l="0" t="0" r="r" b="b"/>
                  <a:pathLst>
                    <a:path w="16" h="8">
                      <a:moveTo>
                        <a:pt x="6" y="5"/>
                      </a:moveTo>
                      <a:cubicBezTo>
                        <a:pt x="4" y="5"/>
                        <a:pt x="2" y="5"/>
                        <a:pt x="0" y="5"/>
                      </a:cubicBezTo>
                      <a:cubicBezTo>
                        <a:pt x="6" y="8"/>
                        <a:pt x="9" y="8"/>
                        <a:pt x="16" y="8"/>
                      </a:cubicBezTo>
                      <a:cubicBezTo>
                        <a:pt x="12" y="0"/>
                        <a:pt x="11" y="5"/>
                        <a:pt x="6" y="5"/>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211" name="Freeform 174"/>
                <p:cNvSpPr>
                  <a:spLocks/>
                </p:cNvSpPr>
                <p:nvPr/>
              </p:nvSpPr>
              <p:spPr bwMode="auto">
                <a:xfrm>
                  <a:off x="-22" y="1742"/>
                  <a:ext cx="14" cy="19"/>
                </a:xfrm>
                <a:custGeom>
                  <a:avLst/>
                  <a:gdLst>
                    <a:gd name="T0" fmla="*/ 8 w 8"/>
                    <a:gd name="T1" fmla="*/ 3 h 11"/>
                    <a:gd name="T2" fmla="*/ 0 w 8"/>
                    <a:gd name="T3" fmla="*/ 0 h 11"/>
                    <a:gd name="T4" fmla="*/ 8 w 8"/>
                    <a:gd name="T5" fmla="*/ 3 h 11"/>
                  </a:gdLst>
                  <a:ahLst/>
                  <a:cxnLst>
                    <a:cxn ang="0">
                      <a:pos x="T0" y="T1"/>
                    </a:cxn>
                    <a:cxn ang="0">
                      <a:pos x="T2" y="T3"/>
                    </a:cxn>
                    <a:cxn ang="0">
                      <a:pos x="T4" y="T5"/>
                    </a:cxn>
                  </a:cxnLst>
                  <a:rect l="0" t="0" r="r" b="b"/>
                  <a:pathLst>
                    <a:path w="8" h="11">
                      <a:moveTo>
                        <a:pt x="8" y="3"/>
                      </a:moveTo>
                      <a:cubicBezTo>
                        <a:pt x="5" y="2"/>
                        <a:pt x="2" y="1"/>
                        <a:pt x="0" y="0"/>
                      </a:cubicBezTo>
                      <a:cubicBezTo>
                        <a:pt x="0" y="11"/>
                        <a:pt x="3" y="5"/>
                        <a:pt x="8" y="3"/>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212" name="Freeform 175"/>
                <p:cNvSpPr>
                  <a:spLocks/>
                </p:cNvSpPr>
                <p:nvPr/>
              </p:nvSpPr>
              <p:spPr bwMode="auto">
                <a:xfrm>
                  <a:off x="-35" y="1722"/>
                  <a:ext cx="9" cy="4"/>
                </a:xfrm>
                <a:custGeom>
                  <a:avLst/>
                  <a:gdLst>
                    <a:gd name="T0" fmla="*/ 5 w 5"/>
                    <a:gd name="T1" fmla="*/ 2 h 2"/>
                    <a:gd name="T2" fmla="*/ 0 w 5"/>
                    <a:gd name="T3" fmla="*/ 0 h 2"/>
                    <a:gd name="T4" fmla="*/ 5 w 5"/>
                    <a:gd name="T5" fmla="*/ 2 h 2"/>
                  </a:gdLst>
                  <a:ahLst/>
                  <a:cxnLst>
                    <a:cxn ang="0">
                      <a:pos x="T0" y="T1"/>
                    </a:cxn>
                    <a:cxn ang="0">
                      <a:pos x="T2" y="T3"/>
                    </a:cxn>
                    <a:cxn ang="0">
                      <a:pos x="T4" y="T5"/>
                    </a:cxn>
                  </a:cxnLst>
                  <a:rect l="0" t="0" r="r" b="b"/>
                  <a:pathLst>
                    <a:path w="5" h="2">
                      <a:moveTo>
                        <a:pt x="5" y="2"/>
                      </a:moveTo>
                      <a:cubicBezTo>
                        <a:pt x="3" y="1"/>
                        <a:pt x="2" y="1"/>
                        <a:pt x="0" y="0"/>
                      </a:cubicBezTo>
                      <a:cubicBezTo>
                        <a:pt x="1" y="2"/>
                        <a:pt x="3" y="2"/>
                        <a:pt x="5" y="2"/>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213" name="Freeform 176"/>
                <p:cNvSpPr>
                  <a:spLocks/>
                </p:cNvSpPr>
                <p:nvPr/>
              </p:nvSpPr>
              <p:spPr bwMode="auto">
                <a:xfrm>
                  <a:off x="-51" y="1715"/>
                  <a:ext cx="13" cy="9"/>
                </a:xfrm>
                <a:custGeom>
                  <a:avLst/>
                  <a:gdLst>
                    <a:gd name="T0" fmla="*/ 7 w 7"/>
                    <a:gd name="T1" fmla="*/ 0 h 5"/>
                    <a:gd name="T2" fmla="*/ 0 w 7"/>
                    <a:gd name="T3" fmla="*/ 0 h 5"/>
                    <a:gd name="T4" fmla="*/ 7 w 7"/>
                    <a:gd name="T5" fmla="*/ 0 h 5"/>
                  </a:gdLst>
                  <a:ahLst/>
                  <a:cxnLst>
                    <a:cxn ang="0">
                      <a:pos x="T0" y="T1"/>
                    </a:cxn>
                    <a:cxn ang="0">
                      <a:pos x="T2" y="T3"/>
                    </a:cxn>
                    <a:cxn ang="0">
                      <a:pos x="T4" y="T5"/>
                    </a:cxn>
                  </a:cxnLst>
                  <a:rect l="0" t="0" r="r" b="b"/>
                  <a:pathLst>
                    <a:path w="7" h="5">
                      <a:moveTo>
                        <a:pt x="7" y="0"/>
                      </a:moveTo>
                      <a:cubicBezTo>
                        <a:pt x="5" y="0"/>
                        <a:pt x="3" y="0"/>
                        <a:pt x="0" y="0"/>
                      </a:cubicBezTo>
                      <a:cubicBezTo>
                        <a:pt x="3" y="5"/>
                        <a:pt x="3" y="1"/>
                        <a:pt x="7" y="0"/>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214" name="Freeform 177"/>
                <p:cNvSpPr>
                  <a:spLocks/>
                </p:cNvSpPr>
                <p:nvPr/>
              </p:nvSpPr>
              <p:spPr bwMode="auto">
                <a:xfrm>
                  <a:off x="-65" y="1703"/>
                  <a:ext cx="11" cy="10"/>
                </a:xfrm>
                <a:custGeom>
                  <a:avLst/>
                  <a:gdLst>
                    <a:gd name="T0" fmla="*/ 2 w 6"/>
                    <a:gd name="T1" fmla="*/ 4 h 6"/>
                    <a:gd name="T2" fmla="*/ 5 w 6"/>
                    <a:gd name="T3" fmla="*/ 5 h 6"/>
                    <a:gd name="T4" fmla="*/ 2 w 6"/>
                    <a:gd name="T5" fmla="*/ 4 h 6"/>
                  </a:gdLst>
                  <a:ahLst/>
                  <a:cxnLst>
                    <a:cxn ang="0">
                      <a:pos x="T0" y="T1"/>
                    </a:cxn>
                    <a:cxn ang="0">
                      <a:pos x="T2" y="T3"/>
                    </a:cxn>
                    <a:cxn ang="0">
                      <a:pos x="T4" y="T5"/>
                    </a:cxn>
                  </a:cxnLst>
                  <a:rect l="0" t="0" r="r" b="b"/>
                  <a:pathLst>
                    <a:path w="6" h="6">
                      <a:moveTo>
                        <a:pt x="2" y="4"/>
                      </a:moveTo>
                      <a:cubicBezTo>
                        <a:pt x="2" y="3"/>
                        <a:pt x="0" y="6"/>
                        <a:pt x="5" y="5"/>
                      </a:cubicBezTo>
                      <a:cubicBezTo>
                        <a:pt x="6" y="0"/>
                        <a:pt x="4" y="5"/>
                        <a:pt x="2" y="4"/>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sp>
              <p:nvSpPr>
                <p:cNvPr id="215" name="Freeform 178"/>
                <p:cNvSpPr>
                  <a:spLocks/>
                </p:cNvSpPr>
                <p:nvPr/>
              </p:nvSpPr>
              <p:spPr bwMode="auto">
                <a:xfrm>
                  <a:off x="-90" y="1690"/>
                  <a:ext cx="9" cy="16"/>
                </a:xfrm>
                <a:custGeom>
                  <a:avLst/>
                  <a:gdLst>
                    <a:gd name="T0" fmla="*/ 0 w 5"/>
                    <a:gd name="T1" fmla="*/ 4 h 9"/>
                    <a:gd name="T2" fmla="*/ 5 w 5"/>
                    <a:gd name="T3" fmla="*/ 4 h 9"/>
                    <a:gd name="T4" fmla="*/ 0 w 5"/>
                    <a:gd name="T5" fmla="*/ 4 h 9"/>
                  </a:gdLst>
                  <a:ahLst/>
                  <a:cxnLst>
                    <a:cxn ang="0">
                      <a:pos x="T0" y="T1"/>
                    </a:cxn>
                    <a:cxn ang="0">
                      <a:pos x="T2" y="T3"/>
                    </a:cxn>
                    <a:cxn ang="0">
                      <a:pos x="T4" y="T5"/>
                    </a:cxn>
                  </a:cxnLst>
                  <a:rect l="0" t="0" r="r" b="b"/>
                  <a:pathLst>
                    <a:path w="5" h="9">
                      <a:moveTo>
                        <a:pt x="0" y="4"/>
                      </a:moveTo>
                      <a:cubicBezTo>
                        <a:pt x="4" y="9"/>
                        <a:pt x="4" y="4"/>
                        <a:pt x="5" y="4"/>
                      </a:cubicBezTo>
                      <a:cubicBezTo>
                        <a:pt x="2" y="5"/>
                        <a:pt x="3" y="0"/>
                        <a:pt x="0" y="4"/>
                      </a:cubicBezTo>
                      <a:close/>
                    </a:path>
                  </a:pathLst>
                </a:custGeom>
                <a:grpFill/>
                <a:ln w="3175" cap="flat">
                  <a:noFill/>
                  <a:prstDash val="solid"/>
                  <a:miter lim="800000"/>
                  <a:headEnd/>
                  <a:tailEnd/>
                </a:ln>
              </p:spPr>
              <p:txBody>
                <a:bodyPr vert="horz" wrap="square" lIns="162560" tIns="81280" rIns="162560" bIns="81280" numCol="1" anchor="t" anchorCtr="0" compatLnSpc="1">
                  <a:prstTxWarp prst="textNoShape">
                    <a:avLst/>
                  </a:prstTxWarp>
                </a:bodyPr>
                <a:lstStyle/>
                <a:p>
                  <a:endParaRPr lang="en-US" sz="4267" dirty="0">
                    <a:solidFill>
                      <a:srgbClr val="333333"/>
                    </a:solidFill>
                    <a:latin typeface="Source Sans Pro" charset="0"/>
                  </a:endParaRPr>
                </a:p>
              </p:txBody>
            </p:sp>
          </p:grpSp>
          <p:sp>
            <p:nvSpPr>
              <p:cNvPr id="38" name="Freeform 516"/>
              <p:cNvSpPr>
                <a:spLocks noChangeArrowheads="1"/>
              </p:cNvSpPr>
              <p:nvPr/>
            </p:nvSpPr>
            <p:spPr bwMode="auto">
              <a:xfrm>
                <a:off x="4528116" y="2792222"/>
                <a:ext cx="168106" cy="208852"/>
              </a:xfrm>
              <a:custGeom>
                <a:avLst/>
                <a:gdLst>
                  <a:gd name="T0" fmla="*/ 569 w 1145"/>
                  <a:gd name="T1" fmla="*/ 0 h 1423"/>
                  <a:gd name="T2" fmla="*/ 569 w 1145"/>
                  <a:gd name="T3" fmla="*/ 0 h 1423"/>
                  <a:gd name="T4" fmla="*/ 0 w 1145"/>
                  <a:gd name="T5" fmla="*/ 568 h 1423"/>
                  <a:gd name="T6" fmla="*/ 569 w 1145"/>
                  <a:gd name="T7" fmla="*/ 1422 h 1423"/>
                  <a:gd name="T8" fmla="*/ 1144 w 1145"/>
                  <a:gd name="T9" fmla="*/ 568 h 1423"/>
                  <a:gd name="T10" fmla="*/ 569 w 1145"/>
                  <a:gd name="T11" fmla="*/ 0 h 1423"/>
                  <a:gd name="T12" fmla="*/ 569 w 1145"/>
                  <a:gd name="T13" fmla="*/ 924 h 1423"/>
                  <a:gd name="T14" fmla="*/ 569 w 1145"/>
                  <a:gd name="T15" fmla="*/ 924 h 1423"/>
                  <a:gd name="T16" fmla="*/ 219 w 1145"/>
                  <a:gd name="T17" fmla="*/ 568 h 1423"/>
                  <a:gd name="T18" fmla="*/ 569 w 1145"/>
                  <a:gd name="T19" fmla="*/ 219 h 1423"/>
                  <a:gd name="T20" fmla="*/ 925 w 1145"/>
                  <a:gd name="T21" fmla="*/ 568 h 1423"/>
                  <a:gd name="T22" fmla="*/ 569 w 1145"/>
                  <a:gd name="T23" fmla="*/ 924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5" h="1423">
                    <a:moveTo>
                      <a:pt x="569" y="0"/>
                    </a:moveTo>
                    <a:lnTo>
                      <a:pt x="569" y="0"/>
                    </a:lnTo>
                    <a:cubicBezTo>
                      <a:pt x="255" y="0"/>
                      <a:pt x="0" y="255"/>
                      <a:pt x="0" y="568"/>
                    </a:cubicBezTo>
                    <a:cubicBezTo>
                      <a:pt x="0" y="882"/>
                      <a:pt x="373" y="1422"/>
                      <a:pt x="569" y="1422"/>
                    </a:cubicBezTo>
                    <a:cubicBezTo>
                      <a:pt x="771" y="1422"/>
                      <a:pt x="1144" y="882"/>
                      <a:pt x="1144" y="568"/>
                    </a:cubicBezTo>
                    <a:cubicBezTo>
                      <a:pt x="1144" y="255"/>
                      <a:pt x="889" y="0"/>
                      <a:pt x="569" y="0"/>
                    </a:cubicBezTo>
                    <a:close/>
                    <a:moveTo>
                      <a:pt x="569" y="924"/>
                    </a:moveTo>
                    <a:lnTo>
                      <a:pt x="569" y="924"/>
                    </a:lnTo>
                    <a:cubicBezTo>
                      <a:pt x="379" y="924"/>
                      <a:pt x="219" y="764"/>
                      <a:pt x="219" y="568"/>
                    </a:cubicBezTo>
                    <a:cubicBezTo>
                      <a:pt x="219" y="374"/>
                      <a:pt x="379" y="219"/>
                      <a:pt x="569" y="219"/>
                    </a:cubicBezTo>
                    <a:cubicBezTo>
                      <a:pt x="765" y="219"/>
                      <a:pt x="925" y="374"/>
                      <a:pt x="925" y="568"/>
                    </a:cubicBezTo>
                    <a:cubicBezTo>
                      <a:pt x="925" y="764"/>
                      <a:pt x="765" y="924"/>
                      <a:pt x="569" y="924"/>
                    </a:cubicBezTo>
                    <a:close/>
                  </a:path>
                </a:pathLst>
              </a:custGeom>
              <a:solidFill>
                <a:srgbClr val="00A0DA"/>
              </a:solidFill>
              <a:ln>
                <a:solidFill>
                  <a:schemeClr val="bg1"/>
                </a:solidFill>
              </a:ln>
              <a:effectLst/>
            </p:spPr>
            <p:txBody>
              <a:bodyPr wrap="none" anchor="ctr"/>
              <a:lstStyle/>
              <a:p>
                <a:endParaRPr lang="en-US" sz="2400" dirty="0"/>
              </a:p>
            </p:txBody>
          </p:sp>
          <p:sp>
            <p:nvSpPr>
              <p:cNvPr id="39" name="Freeform 516"/>
              <p:cNvSpPr>
                <a:spLocks noChangeArrowheads="1"/>
              </p:cNvSpPr>
              <p:nvPr/>
            </p:nvSpPr>
            <p:spPr bwMode="auto">
              <a:xfrm>
                <a:off x="3946550" y="2148895"/>
                <a:ext cx="168106" cy="208852"/>
              </a:xfrm>
              <a:custGeom>
                <a:avLst/>
                <a:gdLst>
                  <a:gd name="T0" fmla="*/ 569 w 1145"/>
                  <a:gd name="T1" fmla="*/ 0 h 1423"/>
                  <a:gd name="T2" fmla="*/ 569 w 1145"/>
                  <a:gd name="T3" fmla="*/ 0 h 1423"/>
                  <a:gd name="T4" fmla="*/ 0 w 1145"/>
                  <a:gd name="T5" fmla="*/ 568 h 1423"/>
                  <a:gd name="T6" fmla="*/ 569 w 1145"/>
                  <a:gd name="T7" fmla="*/ 1422 h 1423"/>
                  <a:gd name="T8" fmla="*/ 1144 w 1145"/>
                  <a:gd name="T9" fmla="*/ 568 h 1423"/>
                  <a:gd name="T10" fmla="*/ 569 w 1145"/>
                  <a:gd name="T11" fmla="*/ 0 h 1423"/>
                  <a:gd name="T12" fmla="*/ 569 w 1145"/>
                  <a:gd name="T13" fmla="*/ 924 h 1423"/>
                  <a:gd name="T14" fmla="*/ 569 w 1145"/>
                  <a:gd name="T15" fmla="*/ 924 h 1423"/>
                  <a:gd name="T16" fmla="*/ 219 w 1145"/>
                  <a:gd name="T17" fmla="*/ 568 h 1423"/>
                  <a:gd name="T18" fmla="*/ 569 w 1145"/>
                  <a:gd name="T19" fmla="*/ 219 h 1423"/>
                  <a:gd name="T20" fmla="*/ 925 w 1145"/>
                  <a:gd name="T21" fmla="*/ 568 h 1423"/>
                  <a:gd name="T22" fmla="*/ 569 w 1145"/>
                  <a:gd name="T23" fmla="*/ 924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5" h="1423">
                    <a:moveTo>
                      <a:pt x="569" y="0"/>
                    </a:moveTo>
                    <a:lnTo>
                      <a:pt x="569" y="0"/>
                    </a:lnTo>
                    <a:cubicBezTo>
                      <a:pt x="255" y="0"/>
                      <a:pt x="0" y="255"/>
                      <a:pt x="0" y="568"/>
                    </a:cubicBezTo>
                    <a:cubicBezTo>
                      <a:pt x="0" y="882"/>
                      <a:pt x="373" y="1422"/>
                      <a:pt x="569" y="1422"/>
                    </a:cubicBezTo>
                    <a:cubicBezTo>
                      <a:pt x="771" y="1422"/>
                      <a:pt x="1144" y="882"/>
                      <a:pt x="1144" y="568"/>
                    </a:cubicBezTo>
                    <a:cubicBezTo>
                      <a:pt x="1144" y="255"/>
                      <a:pt x="889" y="0"/>
                      <a:pt x="569" y="0"/>
                    </a:cubicBezTo>
                    <a:close/>
                    <a:moveTo>
                      <a:pt x="569" y="924"/>
                    </a:moveTo>
                    <a:lnTo>
                      <a:pt x="569" y="924"/>
                    </a:lnTo>
                    <a:cubicBezTo>
                      <a:pt x="379" y="924"/>
                      <a:pt x="219" y="764"/>
                      <a:pt x="219" y="568"/>
                    </a:cubicBezTo>
                    <a:cubicBezTo>
                      <a:pt x="219" y="374"/>
                      <a:pt x="379" y="219"/>
                      <a:pt x="569" y="219"/>
                    </a:cubicBezTo>
                    <a:cubicBezTo>
                      <a:pt x="765" y="219"/>
                      <a:pt x="925" y="374"/>
                      <a:pt x="925" y="568"/>
                    </a:cubicBezTo>
                    <a:cubicBezTo>
                      <a:pt x="925" y="764"/>
                      <a:pt x="765" y="924"/>
                      <a:pt x="569" y="924"/>
                    </a:cubicBezTo>
                    <a:close/>
                  </a:path>
                </a:pathLst>
              </a:custGeom>
              <a:grpFill/>
              <a:ln>
                <a:solidFill>
                  <a:schemeClr val="bg1"/>
                </a:solidFill>
              </a:ln>
              <a:effectLst/>
            </p:spPr>
            <p:txBody>
              <a:bodyPr wrap="none" anchor="ctr"/>
              <a:lstStyle/>
              <a:p>
                <a:endParaRPr lang="en-US" sz="2400" dirty="0"/>
              </a:p>
            </p:txBody>
          </p:sp>
          <p:sp>
            <p:nvSpPr>
              <p:cNvPr id="40" name="Freeform 516"/>
              <p:cNvSpPr>
                <a:spLocks noChangeArrowheads="1"/>
              </p:cNvSpPr>
              <p:nvPr/>
            </p:nvSpPr>
            <p:spPr bwMode="auto">
              <a:xfrm>
                <a:off x="6501746" y="2149435"/>
                <a:ext cx="168106" cy="208852"/>
              </a:xfrm>
              <a:custGeom>
                <a:avLst/>
                <a:gdLst>
                  <a:gd name="T0" fmla="*/ 569 w 1145"/>
                  <a:gd name="T1" fmla="*/ 0 h 1423"/>
                  <a:gd name="T2" fmla="*/ 569 w 1145"/>
                  <a:gd name="T3" fmla="*/ 0 h 1423"/>
                  <a:gd name="T4" fmla="*/ 0 w 1145"/>
                  <a:gd name="T5" fmla="*/ 568 h 1423"/>
                  <a:gd name="T6" fmla="*/ 569 w 1145"/>
                  <a:gd name="T7" fmla="*/ 1422 h 1423"/>
                  <a:gd name="T8" fmla="*/ 1144 w 1145"/>
                  <a:gd name="T9" fmla="*/ 568 h 1423"/>
                  <a:gd name="T10" fmla="*/ 569 w 1145"/>
                  <a:gd name="T11" fmla="*/ 0 h 1423"/>
                  <a:gd name="T12" fmla="*/ 569 w 1145"/>
                  <a:gd name="T13" fmla="*/ 924 h 1423"/>
                  <a:gd name="T14" fmla="*/ 569 w 1145"/>
                  <a:gd name="T15" fmla="*/ 924 h 1423"/>
                  <a:gd name="T16" fmla="*/ 219 w 1145"/>
                  <a:gd name="T17" fmla="*/ 568 h 1423"/>
                  <a:gd name="T18" fmla="*/ 569 w 1145"/>
                  <a:gd name="T19" fmla="*/ 219 h 1423"/>
                  <a:gd name="T20" fmla="*/ 925 w 1145"/>
                  <a:gd name="T21" fmla="*/ 568 h 1423"/>
                  <a:gd name="T22" fmla="*/ 569 w 1145"/>
                  <a:gd name="T23" fmla="*/ 924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5" h="1423">
                    <a:moveTo>
                      <a:pt x="569" y="0"/>
                    </a:moveTo>
                    <a:lnTo>
                      <a:pt x="569" y="0"/>
                    </a:lnTo>
                    <a:cubicBezTo>
                      <a:pt x="255" y="0"/>
                      <a:pt x="0" y="255"/>
                      <a:pt x="0" y="568"/>
                    </a:cubicBezTo>
                    <a:cubicBezTo>
                      <a:pt x="0" y="882"/>
                      <a:pt x="373" y="1422"/>
                      <a:pt x="569" y="1422"/>
                    </a:cubicBezTo>
                    <a:cubicBezTo>
                      <a:pt x="771" y="1422"/>
                      <a:pt x="1144" y="882"/>
                      <a:pt x="1144" y="568"/>
                    </a:cubicBezTo>
                    <a:cubicBezTo>
                      <a:pt x="1144" y="255"/>
                      <a:pt x="889" y="0"/>
                      <a:pt x="569" y="0"/>
                    </a:cubicBezTo>
                    <a:close/>
                    <a:moveTo>
                      <a:pt x="569" y="924"/>
                    </a:moveTo>
                    <a:lnTo>
                      <a:pt x="569" y="924"/>
                    </a:lnTo>
                    <a:cubicBezTo>
                      <a:pt x="379" y="924"/>
                      <a:pt x="219" y="764"/>
                      <a:pt x="219" y="568"/>
                    </a:cubicBezTo>
                    <a:cubicBezTo>
                      <a:pt x="219" y="374"/>
                      <a:pt x="379" y="219"/>
                      <a:pt x="569" y="219"/>
                    </a:cubicBezTo>
                    <a:cubicBezTo>
                      <a:pt x="765" y="219"/>
                      <a:pt x="925" y="374"/>
                      <a:pt x="925" y="568"/>
                    </a:cubicBezTo>
                    <a:cubicBezTo>
                      <a:pt x="925" y="764"/>
                      <a:pt x="765" y="924"/>
                      <a:pt x="569" y="924"/>
                    </a:cubicBezTo>
                    <a:close/>
                  </a:path>
                </a:pathLst>
              </a:custGeom>
              <a:solidFill>
                <a:srgbClr val="00A0DA"/>
              </a:solidFill>
              <a:ln>
                <a:solidFill>
                  <a:schemeClr val="bg1"/>
                </a:solidFill>
              </a:ln>
              <a:effectLst/>
            </p:spPr>
            <p:txBody>
              <a:bodyPr wrap="none" anchor="ctr"/>
              <a:lstStyle/>
              <a:p>
                <a:endParaRPr lang="en-US" sz="2400" dirty="0"/>
              </a:p>
            </p:txBody>
          </p:sp>
          <p:sp>
            <p:nvSpPr>
              <p:cNvPr id="41" name="Freeform 516"/>
              <p:cNvSpPr>
                <a:spLocks noChangeArrowheads="1"/>
              </p:cNvSpPr>
              <p:nvPr/>
            </p:nvSpPr>
            <p:spPr bwMode="auto">
              <a:xfrm>
                <a:off x="4089806" y="2292151"/>
                <a:ext cx="168106" cy="208852"/>
              </a:xfrm>
              <a:custGeom>
                <a:avLst/>
                <a:gdLst>
                  <a:gd name="T0" fmla="*/ 569 w 1145"/>
                  <a:gd name="T1" fmla="*/ 0 h 1423"/>
                  <a:gd name="T2" fmla="*/ 569 w 1145"/>
                  <a:gd name="T3" fmla="*/ 0 h 1423"/>
                  <a:gd name="T4" fmla="*/ 0 w 1145"/>
                  <a:gd name="T5" fmla="*/ 568 h 1423"/>
                  <a:gd name="T6" fmla="*/ 569 w 1145"/>
                  <a:gd name="T7" fmla="*/ 1422 h 1423"/>
                  <a:gd name="T8" fmla="*/ 1144 w 1145"/>
                  <a:gd name="T9" fmla="*/ 568 h 1423"/>
                  <a:gd name="T10" fmla="*/ 569 w 1145"/>
                  <a:gd name="T11" fmla="*/ 0 h 1423"/>
                  <a:gd name="T12" fmla="*/ 569 w 1145"/>
                  <a:gd name="T13" fmla="*/ 924 h 1423"/>
                  <a:gd name="T14" fmla="*/ 569 w 1145"/>
                  <a:gd name="T15" fmla="*/ 924 h 1423"/>
                  <a:gd name="T16" fmla="*/ 219 w 1145"/>
                  <a:gd name="T17" fmla="*/ 568 h 1423"/>
                  <a:gd name="T18" fmla="*/ 569 w 1145"/>
                  <a:gd name="T19" fmla="*/ 219 h 1423"/>
                  <a:gd name="T20" fmla="*/ 925 w 1145"/>
                  <a:gd name="T21" fmla="*/ 568 h 1423"/>
                  <a:gd name="T22" fmla="*/ 569 w 1145"/>
                  <a:gd name="T23" fmla="*/ 924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5" h="1423">
                    <a:moveTo>
                      <a:pt x="569" y="0"/>
                    </a:moveTo>
                    <a:lnTo>
                      <a:pt x="569" y="0"/>
                    </a:lnTo>
                    <a:cubicBezTo>
                      <a:pt x="255" y="0"/>
                      <a:pt x="0" y="255"/>
                      <a:pt x="0" y="568"/>
                    </a:cubicBezTo>
                    <a:cubicBezTo>
                      <a:pt x="0" y="882"/>
                      <a:pt x="373" y="1422"/>
                      <a:pt x="569" y="1422"/>
                    </a:cubicBezTo>
                    <a:cubicBezTo>
                      <a:pt x="771" y="1422"/>
                      <a:pt x="1144" y="882"/>
                      <a:pt x="1144" y="568"/>
                    </a:cubicBezTo>
                    <a:cubicBezTo>
                      <a:pt x="1144" y="255"/>
                      <a:pt x="889" y="0"/>
                      <a:pt x="569" y="0"/>
                    </a:cubicBezTo>
                    <a:close/>
                    <a:moveTo>
                      <a:pt x="569" y="924"/>
                    </a:moveTo>
                    <a:lnTo>
                      <a:pt x="569" y="924"/>
                    </a:lnTo>
                    <a:cubicBezTo>
                      <a:pt x="379" y="924"/>
                      <a:pt x="219" y="764"/>
                      <a:pt x="219" y="568"/>
                    </a:cubicBezTo>
                    <a:cubicBezTo>
                      <a:pt x="219" y="374"/>
                      <a:pt x="379" y="219"/>
                      <a:pt x="569" y="219"/>
                    </a:cubicBezTo>
                    <a:cubicBezTo>
                      <a:pt x="765" y="219"/>
                      <a:pt x="925" y="374"/>
                      <a:pt x="925" y="568"/>
                    </a:cubicBezTo>
                    <a:cubicBezTo>
                      <a:pt x="925" y="764"/>
                      <a:pt x="765" y="924"/>
                      <a:pt x="569" y="924"/>
                    </a:cubicBezTo>
                    <a:close/>
                  </a:path>
                </a:pathLst>
              </a:custGeom>
              <a:solidFill>
                <a:srgbClr val="00A0DA"/>
              </a:solidFill>
              <a:ln>
                <a:solidFill>
                  <a:schemeClr val="bg1"/>
                </a:solidFill>
              </a:ln>
              <a:effectLst/>
            </p:spPr>
            <p:txBody>
              <a:bodyPr wrap="none" anchor="ctr"/>
              <a:lstStyle/>
              <a:p>
                <a:endParaRPr lang="en-US" sz="2400" dirty="0"/>
              </a:p>
            </p:txBody>
          </p:sp>
        </p:grpSp>
        <p:sp>
          <p:nvSpPr>
            <p:cNvPr id="20" name="Freeform 516"/>
            <p:cNvSpPr>
              <a:spLocks noChangeArrowheads="1"/>
            </p:cNvSpPr>
            <p:nvPr/>
          </p:nvSpPr>
          <p:spPr bwMode="auto">
            <a:xfrm>
              <a:off x="4197576" y="2297666"/>
              <a:ext cx="159341" cy="195460"/>
            </a:xfrm>
            <a:custGeom>
              <a:avLst/>
              <a:gdLst>
                <a:gd name="T0" fmla="*/ 569 w 1145"/>
                <a:gd name="T1" fmla="*/ 0 h 1423"/>
                <a:gd name="T2" fmla="*/ 569 w 1145"/>
                <a:gd name="T3" fmla="*/ 0 h 1423"/>
                <a:gd name="T4" fmla="*/ 0 w 1145"/>
                <a:gd name="T5" fmla="*/ 568 h 1423"/>
                <a:gd name="T6" fmla="*/ 569 w 1145"/>
                <a:gd name="T7" fmla="*/ 1422 h 1423"/>
                <a:gd name="T8" fmla="*/ 1144 w 1145"/>
                <a:gd name="T9" fmla="*/ 568 h 1423"/>
                <a:gd name="T10" fmla="*/ 569 w 1145"/>
                <a:gd name="T11" fmla="*/ 0 h 1423"/>
                <a:gd name="T12" fmla="*/ 569 w 1145"/>
                <a:gd name="T13" fmla="*/ 924 h 1423"/>
                <a:gd name="T14" fmla="*/ 569 w 1145"/>
                <a:gd name="T15" fmla="*/ 924 h 1423"/>
                <a:gd name="T16" fmla="*/ 219 w 1145"/>
                <a:gd name="T17" fmla="*/ 568 h 1423"/>
                <a:gd name="T18" fmla="*/ 569 w 1145"/>
                <a:gd name="T19" fmla="*/ 219 h 1423"/>
                <a:gd name="T20" fmla="*/ 925 w 1145"/>
                <a:gd name="T21" fmla="*/ 568 h 1423"/>
                <a:gd name="T22" fmla="*/ 569 w 1145"/>
                <a:gd name="T23" fmla="*/ 924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5" h="1423">
                  <a:moveTo>
                    <a:pt x="569" y="0"/>
                  </a:moveTo>
                  <a:lnTo>
                    <a:pt x="569" y="0"/>
                  </a:lnTo>
                  <a:cubicBezTo>
                    <a:pt x="255" y="0"/>
                    <a:pt x="0" y="255"/>
                    <a:pt x="0" y="568"/>
                  </a:cubicBezTo>
                  <a:cubicBezTo>
                    <a:pt x="0" y="882"/>
                    <a:pt x="373" y="1422"/>
                    <a:pt x="569" y="1422"/>
                  </a:cubicBezTo>
                  <a:cubicBezTo>
                    <a:pt x="771" y="1422"/>
                    <a:pt x="1144" y="882"/>
                    <a:pt x="1144" y="568"/>
                  </a:cubicBezTo>
                  <a:cubicBezTo>
                    <a:pt x="1144" y="255"/>
                    <a:pt x="889" y="0"/>
                    <a:pt x="569" y="0"/>
                  </a:cubicBezTo>
                  <a:close/>
                  <a:moveTo>
                    <a:pt x="569" y="924"/>
                  </a:moveTo>
                  <a:lnTo>
                    <a:pt x="569" y="924"/>
                  </a:lnTo>
                  <a:cubicBezTo>
                    <a:pt x="379" y="924"/>
                    <a:pt x="219" y="764"/>
                    <a:pt x="219" y="568"/>
                  </a:cubicBezTo>
                  <a:cubicBezTo>
                    <a:pt x="219" y="374"/>
                    <a:pt x="379" y="219"/>
                    <a:pt x="569" y="219"/>
                  </a:cubicBezTo>
                  <a:cubicBezTo>
                    <a:pt x="765" y="219"/>
                    <a:pt x="925" y="374"/>
                    <a:pt x="925" y="568"/>
                  </a:cubicBezTo>
                  <a:cubicBezTo>
                    <a:pt x="925" y="764"/>
                    <a:pt x="765" y="924"/>
                    <a:pt x="569" y="924"/>
                  </a:cubicBezTo>
                  <a:close/>
                </a:path>
              </a:pathLst>
            </a:custGeom>
            <a:solidFill>
              <a:srgbClr val="00A0DA"/>
            </a:solidFill>
            <a:ln>
              <a:solidFill>
                <a:schemeClr val="bg1"/>
              </a:solidFill>
            </a:ln>
            <a:effectLst/>
          </p:spPr>
          <p:txBody>
            <a:bodyPr wrap="none" anchor="ctr"/>
            <a:lstStyle/>
            <a:p>
              <a:endParaRPr lang="en-US" sz="2400" dirty="0"/>
            </a:p>
          </p:txBody>
        </p:sp>
        <p:sp>
          <p:nvSpPr>
            <p:cNvPr id="21" name="Freeform 516"/>
            <p:cNvSpPr>
              <a:spLocks noChangeArrowheads="1"/>
            </p:cNvSpPr>
            <p:nvPr/>
          </p:nvSpPr>
          <p:spPr bwMode="auto">
            <a:xfrm>
              <a:off x="3522396" y="2340164"/>
              <a:ext cx="168106" cy="208852"/>
            </a:xfrm>
            <a:custGeom>
              <a:avLst/>
              <a:gdLst>
                <a:gd name="T0" fmla="*/ 569 w 1145"/>
                <a:gd name="T1" fmla="*/ 0 h 1423"/>
                <a:gd name="T2" fmla="*/ 569 w 1145"/>
                <a:gd name="T3" fmla="*/ 0 h 1423"/>
                <a:gd name="T4" fmla="*/ 0 w 1145"/>
                <a:gd name="T5" fmla="*/ 568 h 1423"/>
                <a:gd name="T6" fmla="*/ 569 w 1145"/>
                <a:gd name="T7" fmla="*/ 1422 h 1423"/>
                <a:gd name="T8" fmla="*/ 1144 w 1145"/>
                <a:gd name="T9" fmla="*/ 568 h 1423"/>
                <a:gd name="T10" fmla="*/ 569 w 1145"/>
                <a:gd name="T11" fmla="*/ 0 h 1423"/>
                <a:gd name="T12" fmla="*/ 569 w 1145"/>
                <a:gd name="T13" fmla="*/ 924 h 1423"/>
                <a:gd name="T14" fmla="*/ 569 w 1145"/>
                <a:gd name="T15" fmla="*/ 924 h 1423"/>
                <a:gd name="T16" fmla="*/ 219 w 1145"/>
                <a:gd name="T17" fmla="*/ 568 h 1423"/>
                <a:gd name="T18" fmla="*/ 569 w 1145"/>
                <a:gd name="T19" fmla="*/ 219 h 1423"/>
                <a:gd name="T20" fmla="*/ 925 w 1145"/>
                <a:gd name="T21" fmla="*/ 568 h 1423"/>
                <a:gd name="T22" fmla="*/ 569 w 1145"/>
                <a:gd name="T23" fmla="*/ 924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5" h="1423">
                  <a:moveTo>
                    <a:pt x="569" y="0"/>
                  </a:moveTo>
                  <a:lnTo>
                    <a:pt x="569" y="0"/>
                  </a:lnTo>
                  <a:cubicBezTo>
                    <a:pt x="255" y="0"/>
                    <a:pt x="0" y="255"/>
                    <a:pt x="0" y="568"/>
                  </a:cubicBezTo>
                  <a:cubicBezTo>
                    <a:pt x="0" y="882"/>
                    <a:pt x="373" y="1422"/>
                    <a:pt x="569" y="1422"/>
                  </a:cubicBezTo>
                  <a:cubicBezTo>
                    <a:pt x="771" y="1422"/>
                    <a:pt x="1144" y="882"/>
                    <a:pt x="1144" y="568"/>
                  </a:cubicBezTo>
                  <a:cubicBezTo>
                    <a:pt x="1144" y="255"/>
                    <a:pt x="889" y="0"/>
                    <a:pt x="569" y="0"/>
                  </a:cubicBezTo>
                  <a:close/>
                  <a:moveTo>
                    <a:pt x="569" y="924"/>
                  </a:moveTo>
                  <a:lnTo>
                    <a:pt x="569" y="924"/>
                  </a:lnTo>
                  <a:cubicBezTo>
                    <a:pt x="379" y="924"/>
                    <a:pt x="219" y="764"/>
                    <a:pt x="219" y="568"/>
                  </a:cubicBezTo>
                  <a:cubicBezTo>
                    <a:pt x="219" y="374"/>
                    <a:pt x="379" y="219"/>
                    <a:pt x="569" y="219"/>
                  </a:cubicBezTo>
                  <a:cubicBezTo>
                    <a:pt x="765" y="219"/>
                    <a:pt x="925" y="374"/>
                    <a:pt x="925" y="568"/>
                  </a:cubicBezTo>
                  <a:cubicBezTo>
                    <a:pt x="925" y="764"/>
                    <a:pt x="765" y="924"/>
                    <a:pt x="569" y="924"/>
                  </a:cubicBezTo>
                  <a:close/>
                </a:path>
              </a:pathLst>
            </a:custGeom>
            <a:solidFill>
              <a:srgbClr val="00A1DF"/>
            </a:solidFill>
            <a:ln>
              <a:solidFill>
                <a:schemeClr val="bg1"/>
              </a:solidFill>
            </a:ln>
            <a:effectLst/>
          </p:spPr>
          <p:txBody>
            <a:bodyPr wrap="none" anchor="ctr"/>
            <a:lstStyle/>
            <a:p>
              <a:endParaRPr lang="en-US" sz="2400" dirty="0"/>
            </a:p>
          </p:txBody>
        </p:sp>
        <p:sp>
          <p:nvSpPr>
            <p:cNvPr id="22" name="Freeform 516"/>
            <p:cNvSpPr>
              <a:spLocks noChangeArrowheads="1"/>
            </p:cNvSpPr>
            <p:nvPr/>
          </p:nvSpPr>
          <p:spPr bwMode="auto">
            <a:xfrm>
              <a:off x="3420607" y="2390286"/>
              <a:ext cx="168106" cy="208852"/>
            </a:xfrm>
            <a:custGeom>
              <a:avLst/>
              <a:gdLst>
                <a:gd name="T0" fmla="*/ 569 w 1145"/>
                <a:gd name="T1" fmla="*/ 0 h 1423"/>
                <a:gd name="T2" fmla="*/ 569 w 1145"/>
                <a:gd name="T3" fmla="*/ 0 h 1423"/>
                <a:gd name="T4" fmla="*/ 0 w 1145"/>
                <a:gd name="T5" fmla="*/ 568 h 1423"/>
                <a:gd name="T6" fmla="*/ 569 w 1145"/>
                <a:gd name="T7" fmla="*/ 1422 h 1423"/>
                <a:gd name="T8" fmla="*/ 1144 w 1145"/>
                <a:gd name="T9" fmla="*/ 568 h 1423"/>
                <a:gd name="T10" fmla="*/ 569 w 1145"/>
                <a:gd name="T11" fmla="*/ 0 h 1423"/>
                <a:gd name="T12" fmla="*/ 569 w 1145"/>
                <a:gd name="T13" fmla="*/ 924 h 1423"/>
                <a:gd name="T14" fmla="*/ 569 w 1145"/>
                <a:gd name="T15" fmla="*/ 924 h 1423"/>
                <a:gd name="T16" fmla="*/ 219 w 1145"/>
                <a:gd name="T17" fmla="*/ 568 h 1423"/>
                <a:gd name="T18" fmla="*/ 569 w 1145"/>
                <a:gd name="T19" fmla="*/ 219 h 1423"/>
                <a:gd name="T20" fmla="*/ 925 w 1145"/>
                <a:gd name="T21" fmla="*/ 568 h 1423"/>
                <a:gd name="T22" fmla="*/ 569 w 1145"/>
                <a:gd name="T23" fmla="*/ 924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5" h="1423">
                  <a:moveTo>
                    <a:pt x="569" y="0"/>
                  </a:moveTo>
                  <a:lnTo>
                    <a:pt x="569" y="0"/>
                  </a:lnTo>
                  <a:cubicBezTo>
                    <a:pt x="255" y="0"/>
                    <a:pt x="0" y="255"/>
                    <a:pt x="0" y="568"/>
                  </a:cubicBezTo>
                  <a:cubicBezTo>
                    <a:pt x="0" y="882"/>
                    <a:pt x="373" y="1422"/>
                    <a:pt x="569" y="1422"/>
                  </a:cubicBezTo>
                  <a:cubicBezTo>
                    <a:pt x="771" y="1422"/>
                    <a:pt x="1144" y="882"/>
                    <a:pt x="1144" y="568"/>
                  </a:cubicBezTo>
                  <a:cubicBezTo>
                    <a:pt x="1144" y="255"/>
                    <a:pt x="889" y="0"/>
                    <a:pt x="569" y="0"/>
                  </a:cubicBezTo>
                  <a:close/>
                  <a:moveTo>
                    <a:pt x="569" y="924"/>
                  </a:moveTo>
                  <a:lnTo>
                    <a:pt x="569" y="924"/>
                  </a:lnTo>
                  <a:cubicBezTo>
                    <a:pt x="379" y="924"/>
                    <a:pt x="219" y="764"/>
                    <a:pt x="219" y="568"/>
                  </a:cubicBezTo>
                  <a:cubicBezTo>
                    <a:pt x="219" y="374"/>
                    <a:pt x="379" y="219"/>
                    <a:pt x="569" y="219"/>
                  </a:cubicBezTo>
                  <a:cubicBezTo>
                    <a:pt x="765" y="219"/>
                    <a:pt x="925" y="374"/>
                    <a:pt x="925" y="568"/>
                  </a:cubicBezTo>
                  <a:cubicBezTo>
                    <a:pt x="925" y="764"/>
                    <a:pt x="765" y="924"/>
                    <a:pt x="569" y="924"/>
                  </a:cubicBezTo>
                  <a:close/>
                </a:path>
              </a:pathLst>
            </a:custGeom>
            <a:solidFill>
              <a:srgbClr val="00A1DF"/>
            </a:solidFill>
            <a:ln>
              <a:solidFill>
                <a:schemeClr val="bg1"/>
              </a:solidFill>
            </a:ln>
            <a:effectLst/>
          </p:spPr>
          <p:txBody>
            <a:bodyPr wrap="none" anchor="ctr"/>
            <a:lstStyle/>
            <a:p>
              <a:endParaRPr lang="en-US" sz="2400" dirty="0"/>
            </a:p>
          </p:txBody>
        </p:sp>
        <p:sp>
          <p:nvSpPr>
            <p:cNvPr id="23" name="Freeform 516"/>
            <p:cNvSpPr>
              <a:spLocks noChangeArrowheads="1"/>
            </p:cNvSpPr>
            <p:nvPr/>
          </p:nvSpPr>
          <p:spPr bwMode="auto">
            <a:xfrm>
              <a:off x="3591295" y="2387238"/>
              <a:ext cx="168106" cy="208852"/>
            </a:xfrm>
            <a:custGeom>
              <a:avLst/>
              <a:gdLst>
                <a:gd name="T0" fmla="*/ 569 w 1145"/>
                <a:gd name="T1" fmla="*/ 0 h 1423"/>
                <a:gd name="T2" fmla="*/ 569 w 1145"/>
                <a:gd name="T3" fmla="*/ 0 h 1423"/>
                <a:gd name="T4" fmla="*/ 0 w 1145"/>
                <a:gd name="T5" fmla="*/ 568 h 1423"/>
                <a:gd name="T6" fmla="*/ 569 w 1145"/>
                <a:gd name="T7" fmla="*/ 1422 h 1423"/>
                <a:gd name="T8" fmla="*/ 1144 w 1145"/>
                <a:gd name="T9" fmla="*/ 568 h 1423"/>
                <a:gd name="T10" fmla="*/ 569 w 1145"/>
                <a:gd name="T11" fmla="*/ 0 h 1423"/>
                <a:gd name="T12" fmla="*/ 569 w 1145"/>
                <a:gd name="T13" fmla="*/ 924 h 1423"/>
                <a:gd name="T14" fmla="*/ 569 w 1145"/>
                <a:gd name="T15" fmla="*/ 924 h 1423"/>
                <a:gd name="T16" fmla="*/ 219 w 1145"/>
                <a:gd name="T17" fmla="*/ 568 h 1423"/>
                <a:gd name="T18" fmla="*/ 569 w 1145"/>
                <a:gd name="T19" fmla="*/ 219 h 1423"/>
                <a:gd name="T20" fmla="*/ 925 w 1145"/>
                <a:gd name="T21" fmla="*/ 568 h 1423"/>
                <a:gd name="T22" fmla="*/ 569 w 1145"/>
                <a:gd name="T23" fmla="*/ 924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5" h="1423">
                  <a:moveTo>
                    <a:pt x="569" y="0"/>
                  </a:moveTo>
                  <a:lnTo>
                    <a:pt x="569" y="0"/>
                  </a:lnTo>
                  <a:cubicBezTo>
                    <a:pt x="255" y="0"/>
                    <a:pt x="0" y="255"/>
                    <a:pt x="0" y="568"/>
                  </a:cubicBezTo>
                  <a:cubicBezTo>
                    <a:pt x="0" y="882"/>
                    <a:pt x="373" y="1422"/>
                    <a:pt x="569" y="1422"/>
                  </a:cubicBezTo>
                  <a:cubicBezTo>
                    <a:pt x="771" y="1422"/>
                    <a:pt x="1144" y="882"/>
                    <a:pt x="1144" y="568"/>
                  </a:cubicBezTo>
                  <a:cubicBezTo>
                    <a:pt x="1144" y="255"/>
                    <a:pt x="889" y="0"/>
                    <a:pt x="569" y="0"/>
                  </a:cubicBezTo>
                  <a:close/>
                  <a:moveTo>
                    <a:pt x="569" y="924"/>
                  </a:moveTo>
                  <a:lnTo>
                    <a:pt x="569" y="924"/>
                  </a:lnTo>
                  <a:cubicBezTo>
                    <a:pt x="379" y="924"/>
                    <a:pt x="219" y="764"/>
                    <a:pt x="219" y="568"/>
                  </a:cubicBezTo>
                  <a:cubicBezTo>
                    <a:pt x="219" y="374"/>
                    <a:pt x="379" y="219"/>
                    <a:pt x="569" y="219"/>
                  </a:cubicBezTo>
                  <a:cubicBezTo>
                    <a:pt x="765" y="219"/>
                    <a:pt x="925" y="374"/>
                    <a:pt x="925" y="568"/>
                  </a:cubicBezTo>
                  <a:cubicBezTo>
                    <a:pt x="925" y="764"/>
                    <a:pt x="765" y="924"/>
                    <a:pt x="569" y="924"/>
                  </a:cubicBezTo>
                  <a:close/>
                </a:path>
              </a:pathLst>
            </a:custGeom>
            <a:solidFill>
              <a:srgbClr val="00A1DF"/>
            </a:solidFill>
            <a:ln>
              <a:solidFill>
                <a:schemeClr val="bg1"/>
              </a:solidFill>
            </a:ln>
            <a:effectLst/>
          </p:spPr>
          <p:txBody>
            <a:bodyPr wrap="none" anchor="ctr"/>
            <a:lstStyle/>
            <a:p>
              <a:endParaRPr lang="en-US" sz="2400" dirty="0"/>
            </a:p>
          </p:txBody>
        </p:sp>
        <p:sp>
          <p:nvSpPr>
            <p:cNvPr id="24" name="Freeform 516"/>
            <p:cNvSpPr>
              <a:spLocks noChangeArrowheads="1"/>
            </p:cNvSpPr>
            <p:nvPr/>
          </p:nvSpPr>
          <p:spPr bwMode="auto">
            <a:xfrm>
              <a:off x="3496807" y="2457342"/>
              <a:ext cx="168106" cy="208852"/>
            </a:xfrm>
            <a:custGeom>
              <a:avLst/>
              <a:gdLst>
                <a:gd name="T0" fmla="*/ 569 w 1145"/>
                <a:gd name="T1" fmla="*/ 0 h 1423"/>
                <a:gd name="T2" fmla="*/ 569 w 1145"/>
                <a:gd name="T3" fmla="*/ 0 h 1423"/>
                <a:gd name="T4" fmla="*/ 0 w 1145"/>
                <a:gd name="T5" fmla="*/ 568 h 1423"/>
                <a:gd name="T6" fmla="*/ 569 w 1145"/>
                <a:gd name="T7" fmla="*/ 1422 h 1423"/>
                <a:gd name="T8" fmla="*/ 1144 w 1145"/>
                <a:gd name="T9" fmla="*/ 568 h 1423"/>
                <a:gd name="T10" fmla="*/ 569 w 1145"/>
                <a:gd name="T11" fmla="*/ 0 h 1423"/>
                <a:gd name="T12" fmla="*/ 569 w 1145"/>
                <a:gd name="T13" fmla="*/ 924 h 1423"/>
                <a:gd name="T14" fmla="*/ 569 w 1145"/>
                <a:gd name="T15" fmla="*/ 924 h 1423"/>
                <a:gd name="T16" fmla="*/ 219 w 1145"/>
                <a:gd name="T17" fmla="*/ 568 h 1423"/>
                <a:gd name="T18" fmla="*/ 569 w 1145"/>
                <a:gd name="T19" fmla="*/ 219 h 1423"/>
                <a:gd name="T20" fmla="*/ 925 w 1145"/>
                <a:gd name="T21" fmla="*/ 568 h 1423"/>
                <a:gd name="T22" fmla="*/ 569 w 1145"/>
                <a:gd name="T23" fmla="*/ 924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5" h="1423">
                  <a:moveTo>
                    <a:pt x="569" y="0"/>
                  </a:moveTo>
                  <a:lnTo>
                    <a:pt x="569" y="0"/>
                  </a:lnTo>
                  <a:cubicBezTo>
                    <a:pt x="255" y="0"/>
                    <a:pt x="0" y="255"/>
                    <a:pt x="0" y="568"/>
                  </a:cubicBezTo>
                  <a:cubicBezTo>
                    <a:pt x="0" y="882"/>
                    <a:pt x="373" y="1422"/>
                    <a:pt x="569" y="1422"/>
                  </a:cubicBezTo>
                  <a:cubicBezTo>
                    <a:pt x="771" y="1422"/>
                    <a:pt x="1144" y="882"/>
                    <a:pt x="1144" y="568"/>
                  </a:cubicBezTo>
                  <a:cubicBezTo>
                    <a:pt x="1144" y="255"/>
                    <a:pt x="889" y="0"/>
                    <a:pt x="569" y="0"/>
                  </a:cubicBezTo>
                  <a:close/>
                  <a:moveTo>
                    <a:pt x="569" y="924"/>
                  </a:moveTo>
                  <a:lnTo>
                    <a:pt x="569" y="924"/>
                  </a:lnTo>
                  <a:cubicBezTo>
                    <a:pt x="379" y="924"/>
                    <a:pt x="219" y="764"/>
                    <a:pt x="219" y="568"/>
                  </a:cubicBezTo>
                  <a:cubicBezTo>
                    <a:pt x="219" y="374"/>
                    <a:pt x="379" y="219"/>
                    <a:pt x="569" y="219"/>
                  </a:cubicBezTo>
                  <a:cubicBezTo>
                    <a:pt x="765" y="219"/>
                    <a:pt x="925" y="374"/>
                    <a:pt x="925" y="568"/>
                  </a:cubicBezTo>
                  <a:cubicBezTo>
                    <a:pt x="925" y="764"/>
                    <a:pt x="765" y="924"/>
                    <a:pt x="569" y="924"/>
                  </a:cubicBezTo>
                  <a:close/>
                </a:path>
              </a:pathLst>
            </a:custGeom>
            <a:solidFill>
              <a:srgbClr val="00A1DF"/>
            </a:solidFill>
            <a:ln>
              <a:solidFill>
                <a:schemeClr val="bg1"/>
              </a:solidFill>
            </a:ln>
            <a:effectLst/>
          </p:spPr>
          <p:txBody>
            <a:bodyPr wrap="none" anchor="ctr"/>
            <a:lstStyle/>
            <a:p>
              <a:endParaRPr lang="en-US" sz="2400" dirty="0"/>
            </a:p>
          </p:txBody>
        </p:sp>
        <p:sp>
          <p:nvSpPr>
            <p:cNvPr id="25" name="Freeform 516"/>
            <p:cNvSpPr>
              <a:spLocks noChangeArrowheads="1"/>
            </p:cNvSpPr>
            <p:nvPr/>
          </p:nvSpPr>
          <p:spPr bwMode="auto">
            <a:xfrm>
              <a:off x="3630919" y="2463438"/>
              <a:ext cx="168106" cy="208852"/>
            </a:xfrm>
            <a:custGeom>
              <a:avLst/>
              <a:gdLst>
                <a:gd name="T0" fmla="*/ 569 w 1145"/>
                <a:gd name="T1" fmla="*/ 0 h 1423"/>
                <a:gd name="T2" fmla="*/ 569 w 1145"/>
                <a:gd name="T3" fmla="*/ 0 h 1423"/>
                <a:gd name="T4" fmla="*/ 0 w 1145"/>
                <a:gd name="T5" fmla="*/ 568 h 1423"/>
                <a:gd name="T6" fmla="*/ 569 w 1145"/>
                <a:gd name="T7" fmla="*/ 1422 h 1423"/>
                <a:gd name="T8" fmla="*/ 1144 w 1145"/>
                <a:gd name="T9" fmla="*/ 568 h 1423"/>
                <a:gd name="T10" fmla="*/ 569 w 1145"/>
                <a:gd name="T11" fmla="*/ 0 h 1423"/>
                <a:gd name="T12" fmla="*/ 569 w 1145"/>
                <a:gd name="T13" fmla="*/ 924 h 1423"/>
                <a:gd name="T14" fmla="*/ 569 w 1145"/>
                <a:gd name="T15" fmla="*/ 924 h 1423"/>
                <a:gd name="T16" fmla="*/ 219 w 1145"/>
                <a:gd name="T17" fmla="*/ 568 h 1423"/>
                <a:gd name="T18" fmla="*/ 569 w 1145"/>
                <a:gd name="T19" fmla="*/ 219 h 1423"/>
                <a:gd name="T20" fmla="*/ 925 w 1145"/>
                <a:gd name="T21" fmla="*/ 568 h 1423"/>
                <a:gd name="T22" fmla="*/ 569 w 1145"/>
                <a:gd name="T23" fmla="*/ 924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5" h="1423">
                  <a:moveTo>
                    <a:pt x="569" y="0"/>
                  </a:moveTo>
                  <a:lnTo>
                    <a:pt x="569" y="0"/>
                  </a:lnTo>
                  <a:cubicBezTo>
                    <a:pt x="255" y="0"/>
                    <a:pt x="0" y="255"/>
                    <a:pt x="0" y="568"/>
                  </a:cubicBezTo>
                  <a:cubicBezTo>
                    <a:pt x="0" y="882"/>
                    <a:pt x="373" y="1422"/>
                    <a:pt x="569" y="1422"/>
                  </a:cubicBezTo>
                  <a:cubicBezTo>
                    <a:pt x="771" y="1422"/>
                    <a:pt x="1144" y="882"/>
                    <a:pt x="1144" y="568"/>
                  </a:cubicBezTo>
                  <a:cubicBezTo>
                    <a:pt x="1144" y="255"/>
                    <a:pt x="889" y="0"/>
                    <a:pt x="569" y="0"/>
                  </a:cubicBezTo>
                  <a:close/>
                  <a:moveTo>
                    <a:pt x="569" y="924"/>
                  </a:moveTo>
                  <a:lnTo>
                    <a:pt x="569" y="924"/>
                  </a:lnTo>
                  <a:cubicBezTo>
                    <a:pt x="379" y="924"/>
                    <a:pt x="219" y="764"/>
                    <a:pt x="219" y="568"/>
                  </a:cubicBezTo>
                  <a:cubicBezTo>
                    <a:pt x="219" y="374"/>
                    <a:pt x="379" y="219"/>
                    <a:pt x="569" y="219"/>
                  </a:cubicBezTo>
                  <a:cubicBezTo>
                    <a:pt x="765" y="219"/>
                    <a:pt x="925" y="374"/>
                    <a:pt x="925" y="568"/>
                  </a:cubicBezTo>
                  <a:cubicBezTo>
                    <a:pt x="925" y="764"/>
                    <a:pt x="765" y="924"/>
                    <a:pt x="569" y="924"/>
                  </a:cubicBezTo>
                  <a:close/>
                </a:path>
              </a:pathLst>
            </a:custGeom>
            <a:solidFill>
              <a:srgbClr val="00A1DF"/>
            </a:solidFill>
            <a:ln>
              <a:solidFill>
                <a:schemeClr val="bg1"/>
              </a:solidFill>
            </a:ln>
            <a:effectLst/>
          </p:spPr>
          <p:txBody>
            <a:bodyPr wrap="none" anchor="ctr"/>
            <a:lstStyle/>
            <a:p>
              <a:endParaRPr lang="en-US" sz="2400" dirty="0"/>
            </a:p>
          </p:txBody>
        </p:sp>
        <p:sp>
          <p:nvSpPr>
            <p:cNvPr id="26" name="Freeform 516"/>
            <p:cNvSpPr>
              <a:spLocks noChangeArrowheads="1"/>
            </p:cNvSpPr>
            <p:nvPr/>
          </p:nvSpPr>
          <p:spPr bwMode="auto">
            <a:xfrm>
              <a:off x="3609583" y="2597550"/>
              <a:ext cx="168106" cy="208852"/>
            </a:xfrm>
            <a:custGeom>
              <a:avLst/>
              <a:gdLst>
                <a:gd name="T0" fmla="*/ 569 w 1145"/>
                <a:gd name="T1" fmla="*/ 0 h 1423"/>
                <a:gd name="T2" fmla="*/ 569 w 1145"/>
                <a:gd name="T3" fmla="*/ 0 h 1423"/>
                <a:gd name="T4" fmla="*/ 0 w 1145"/>
                <a:gd name="T5" fmla="*/ 568 h 1423"/>
                <a:gd name="T6" fmla="*/ 569 w 1145"/>
                <a:gd name="T7" fmla="*/ 1422 h 1423"/>
                <a:gd name="T8" fmla="*/ 1144 w 1145"/>
                <a:gd name="T9" fmla="*/ 568 h 1423"/>
                <a:gd name="T10" fmla="*/ 569 w 1145"/>
                <a:gd name="T11" fmla="*/ 0 h 1423"/>
                <a:gd name="T12" fmla="*/ 569 w 1145"/>
                <a:gd name="T13" fmla="*/ 924 h 1423"/>
                <a:gd name="T14" fmla="*/ 569 w 1145"/>
                <a:gd name="T15" fmla="*/ 924 h 1423"/>
                <a:gd name="T16" fmla="*/ 219 w 1145"/>
                <a:gd name="T17" fmla="*/ 568 h 1423"/>
                <a:gd name="T18" fmla="*/ 569 w 1145"/>
                <a:gd name="T19" fmla="*/ 219 h 1423"/>
                <a:gd name="T20" fmla="*/ 925 w 1145"/>
                <a:gd name="T21" fmla="*/ 568 h 1423"/>
                <a:gd name="T22" fmla="*/ 569 w 1145"/>
                <a:gd name="T23" fmla="*/ 924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5" h="1423">
                  <a:moveTo>
                    <a:pt x="569" y="0"/>
                  </a:moveTo>
                  <a:lnTo>
                    <a:pt x="569" y="0"/>
                  </a:lnTo>
                  <a:cubicBezTo>
                    <a:pt x="255" y="0"/>
                    <a:pt x="0" y="255"/>
                    <a:pt x="0" y="568"/>
                  </a:cubicBezTo>
                  <a:cubicBezTo>
                    <a:pt x="0" y="882"/>
                    <a:pt x="373" y="1422"/>
                    <a:pt x="569" y="1422"/>
                  </a:cubicBezTo>
                  <a:cubicBezTo>
                    <a:pt x="771" y="1422"/>
                    <a:pt x="1144" y="882"/>
                    <a:pt x="1144" y="568"/>
                  </a:cubicBezTo>
                  <a:cubicBezTo>
                    <a:pt x="1144" y="255"/>
                    <a:pt x="889" y="0"/>
                    <a:pt x="569" y="0"/>
                  </a:cubicBezTo>
                  <a:close/>
                  <a:moveTo>
                    <a:pt x="569" y="924"/>
                  </a:moveTo>
                  <a:lnTo>
                    <a:pt x="569" y="924"/>
                  </a:lnTo>
                  <a:cubicBezTo>
                    <a:pt x="379" y="924"/>
                    <a:pt x="219" y="764"/>
                    <a:pt x="219" y="568"/>
                  </a:cubicBezTo>
                  <a:cubicBezTo>
                    <a:pt x="219" y="374"/>
                    <a:pt x="379" y="219"/>
                    <a:pt x="569" y="219"/>
                  </a:cubicBezTo>
                  <a:cubicBezTo>
                    <a:pt x="765" y="219"/>
                    <a:pt x="925" y="374"/>
                    <a:pt x="925" y="568"/>
                  </a:cubicBezTo>
                  <a:cubicBezTo>
                    <a:pt x="925" y="764"/>
                    <a:pt x="765" y="924"/>
                    <a:pt x="569" y="924"/>
                  </a:cubicBezTo>
                  <a:close/>
                </a:path>
              </a:pathLst>
            </a:custGeom>
            <a:solidFill>
              <a:srgbClr val="00A1DF"/>
            </a:solidFill>
            <a:ln>
              <a:solidFill>
                <a:schemeClr val="bg1"/>
              </a:solidFill>
            </a:ln>
            <a:effectLst/>
          </p:spPr>
          <p:txBody>
            <a:bodyPr wrap="none" anchor="ctr"/>
            <a:lstStyle/>
            <a:p>
              <a:endParaRPr lang="en-US" sz="2400" dirty="0"/>
            </a:p>
          </p:txBody>
        </p:sp>
        <p:sp>
          <p:nvSpPr>
            <p:cNvPr id="27" name="Freeform 516"/>
            <p:cNvSpPr>
              <a:spLocks noChangeArrowheads="1"/>
            </p:cNvSpPr>
            <p:nvPr/>
          </p:nvSpPr>
          <p:spPr bwMode="auto">
            <a:xfrm>
              <a:off x="3661399" y="2621934"/>
              <a:ext cx="168106" cy="208852"/>
            </a:xfrm>
            <a:custGeom>
              <a:avLst/>
              <a:gdLst>
                <a:gd name="T0" fmla="*/ 569 w 1145"/>
                <a:gd name="T1" fmla="*/ 0 h 1423"/>
                <a:gd name="T2" fmla="*/ 569 w 1145"/>
                <a:gd name="T3" fmla="*/ 0 h 1423"/>
                <a:gd name="T4" fmla="*/ 0 w 1145"/>
                <a:gd name="T5" fmla="*/ 568 h 1423"/>
                <a:gd name="T6" fmla="*/ 569 w 1145"/>
                <a:gd name="T7" fmla="*/ 1422 h 1423"/>
                <a:gd name="T8" fmla="*/ 1144 w 1145"/>
                <a:gd name="T9" fmla="*/ 568 h 1423"/>
                <a:gd name="T10" fmla="*/ 569 w 1145"/>
                <a:gd name="T11" fmla="*/ 0 h 1423"/>
                <a:gd name="T12" fmla="*/ 569 w 1145"/>
                <a:gd name="T13" fmla="*/ 924 h 1423"/>
                <a:gd name="T14" fmla="*/ 569 w 1145"/>
                <a:gd name="T15" fmla="*/ 924 h 1423"/>
                <a:gd name="T16" fmla="*/ 219 w 1145"/>
                <a:gd name="T17" fmla="*/ 568 h 1423"/>
                <a:gd name="T18" fmla="*/ 569 w 1145"/>
                <a:gd name="T19" fmla="*/ 219 h 1423"/>
                <a:gd name="T20" fmla="*/ 925 w 1145"/>
                <a:gd name="T21" fmla="*/ 568 h 1423"/>
                <a:gd name="T22" fmla="*/ 569 w 1145"/>
                <a:gd name="T23" fmla="*/ 924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5" h="1423">
                  <a:moveTo>
                    <a:pt x="569" y="0"/>
                  </a:moveTo>
                  <a:lnTo>
                    <a:pt x="569" y="0"/>
                  </a:lnTo>
                  <a:cubicBezTo>
                    <a:pt x="255" y="0"/>
                    <a:pt x="0" y="255"/>
                    <a:pt x="0" y="568"/>
                  </a:cubicBezTo>
                  <a:cubicBezTo>
                    <a:pt x="0" y="882"/>
                    <a:pt x="373" y="1422"/>
                    <a:pt x="569" y="1422"/>
                  </a:cubicBezTo>
                  <a:cubicBezTo>
                    <a:pt x="771" y="1422"/>
                    <a:pt x="1144" y="882"/>
                    <a:pt x="1144" y="568"/>
                  </a:cubicBezTo>
                  <a:cubicBezTo>
                    <a:pt x="1144" y="255"/>
                    <a:pt x="889" y="0"/>
                    <a:pt x="569" y="0"/>
                  </a:cubicBezTo>
                  <a:close/>
                  <a:moveTo>
                    <a:pt x="569" y="924"/>
                  </a:moveTo>
                  <a:lnTo>
                    <a:pt x="569" y="924"/>
                  </a:lnTo>
                  <a:cubicBezTo>
                    <a:pt x="379" y="924"/>
                    <a:pt x="219" y="764"/>
                    <a:pt x="219" y="568"/>
                  </a:cubicBezTo>
                  <a:cubicBezTo>
                    <a:pt x="219" y="374"/>
                    <a:pt x="379" y="219"/>
                    <a:pt x="569" y="219"/>
                  </a:cubicBezTo>
                  <a:cubicBezTo>
                    <a:pt x="765" y="219"/>
                    <a:pt x="925" y="374"/>
                    <a:pt x="925" y="568"/>
                  </a:cubicBezTo>
                  <a:cubicBezTo>
                    <a:pt x="925" y="764"/>
                    <a:pt x="765" y="924"/>
                    <a:pt x="569" y="924"/>
                  </a:cubicBezTo>
                  <a:close/>
                </a:path>
              </a:pathLst>
            </a:custGeom>
            <a:solidFill>
              <a:srgbClr val="00A1DF"/>
            </a:solidFill>
            <a:ln>
              <a:solidFill>
                <a:schemeClr val="bg1"/>
              </a:solidFill>
            </a:ln>
            <a:effectLst/>
          </p:spPr>
          <p:txBody>
            <a:bodyPr wrap="none" anchor="ctr"/>
            <a:lstStyle/>
            <a:p>
              <a:endParaRPr lang="en-US" sz="2400" dirty="0"/>
            </a:p>
          </p:txBody>
        </p:sp>
        <p:sp>
          <p:nvSpPr>
            <p:cNvPr id="28" name="Freeform 516"/>
            <p:cNvSpPr>
              <a:spLocks noChangeArrowheads="1"/>
            </p:cNvSpPr>
            <p:nvPr/>
          </p:nvSpPr>
          <p:spPr bwMode="auto">
            <a:xfrm>
              <a:off x="5878426" y="2352888"/>
              <a:ext cx="168106" cy="208852"/>
            </a:xfrm>
            <a:custGeom>
              <a:avLst/>
              <a:gdLst>
                <a:gd name="T0" fmla="*/ 569 w 1145"/>
                <a:gd name="T1" fmla="*/ 0 h 1423"/>
                <a:gd name="T2" fmla="*/ 569 w 1145"/>
                <a:gd name="T3" fmla="*/ 0 h 1423"/>
                <a:gd name="T4" fmla="*/ 0 w 1145"/>
                <a:gd name="T5" fmla="*/ 568 h 1423"/>
                <a:gd name="T6" fmla="*/ 569 w 1145"/>
                <a:gd name="T7" fmla="*/ 1422 h 1423"/>
                <a:gd name="T8" fmla="*/ 1144 w 1145"/>
                <a:gd name="T9" fmla="*/ 568 h 1423"/>
                <a:gd name="T10" fmla="*/ 569 w 1145"/>
                <a:gd name="T11" fmla="*/ 0 h 1423"/>
                <a:gd name="T12" fmla="*/ 569 w 1145"/>
                <a:gd name="T13" fmla="*/ 924 h 1423"/>
                <a:gd name="T14" fmla="*/ 569 w 1145"/>
                <a:gd name="T15" fmla="*/ 924 h 1423"/>
                <a:gd name="T16" fmla="*/ 219 w 1145"/>
                <a:gd name="T17" fmla="*/ 568 h 1423"/>
                <a:gd name="T18" fmla="*/ 569 w 1145"/>
                <a:gd name="T19" fmla="*/ 219 h 1423"/>
                <a:gd name="T20" fmla="*/ 925 w 1145"/>
                <a:gd name="T21" fmla="*/ 568 h 1423"/>
                <a:gd name="T22" fmla="*/ 569 w 1145"/>
                <a:gd name="T23" fmla="*/ 924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5" h="1423">
                  <a:moveTo>
                    <a:pt x="569" y="0"/>
                  </a:moveTo>
                  <a:lnTo>
                    <a:pt x="569" y="0"/>
                  </a:lnTo>
                  <a:cubicBezTo>
                    <a:pt x="255" y="0"/>
                    <a:pt x="0" y="255"/>
                    <a:pt x="0" y="568"/>
                  </a:cubicBezTo>
                  <a:cubicBezTo>
                    <a:pt x="0" y="882"/>
                    <a:pt x="373" y="1422"/>
                    <a:pt x="569" y="1422"/>
                  </a:cubicBezTo>
                  <a:cubicBezTo>
                    <a:pt x="771" y="1422"/>
                    <a:pt x="1144" y="882"/>
                    <a:pt x="1144" y="568"/>
                  </a:cubicBezTo>
                  <a:cubicBezTo>
                    <a:pt x="1144" y="255"/>
                    <a:pt x="889" y="0"/>
                    <a:pt x="569" y="0"/>
                  </a:cubicBezTo>
                  <a:close/>
                  <a:moveTo>
                    <a:pt x="569" y="924"/>
                  </a:moveTo>
                  <a:lnTo>
                    <a:pt x="569" y="924"/>
                  </a:lnTo>
                  <a:cubicBezTo>
                    <a:pt x="379" y="924"/>
                    <a:pt x="219" y="764"/>
                    <a:pt x="219" y="568"/>
                  </a:cubicBezTo>
                  <a:cubicBezTo>
                    <a:pt x="219" y="374"/>
                    <a:pt x="379" y="219"/>
                    <a:pt x="569" y="219"/>
                  </a:cubicBezTo>
                  <a:cubicBezTo>
                    <a:pt x="765" y="219"/>
                    <a:pt x="925" y="374"/>
                    <a:pt x="925" y="568"/>
                  </a:cubicBezTo>
                  <a:cubicBezTo>
                    <a:pt x="925" y="764"/>
                    <a:pt x="765" y="924"/>
                    <a:pt x="569" y="924"/>
                  </a:cubicBezTo>
                  <a:close/>
                </a:path>
              </a:pathLst>
            </a:custGeom>
            <a:solidFill>
              <a:srgbClr val="00A1DF"/>
            </a:solidFill>
            <a:ln>
              <a:solidFill>
                <a:schemeClr val="bg1"/>
              </a:solidFill>
            </a:ln>
            <a:effectLst/>
          </p:spPr>
          <p:txBody>
            <a:bodyPr wrap="none" anchor="ctr"/>
            <a:lstStyle/>
            <a:p>
              <a:endParaRPr lang="en-US" sz="2400" dirty="0"/>
            </a:p>
          </p:txBody>
        </p:sp>
        <p:sp>
          <p:nvSpPr>
            <p:cNvPr id="29" name="Freeform 516"/>
            <p:cNvSpPr>
              <a:spLocks noChangeArrowheads="1"/>
            </p:cNvSpPr>
            <p:nvPr/>
          </p:nvSpPr>
          <p:spPr bwMode="auto">
            <a:xfrm>
              <a:off x="7412160" y="2771138"/>
              <a:ext cx="168106" cy="208852"/>
            </a:xfrm>
            <a:custGeom>
              <a:avLst/>
              <a:gdLst>
                <a:gd name="T0" fmla="*/ 569 w 1145"/>
                <a:gd name="T1" fmla="*/ 0 h 1423"/>
                <a:gd name="T2" fmla="*/ 569 w 1145"/>
                <a:gd name="T3" fmla="*/ 0 h 1423"/>
                <a:gd name="T4" fmla="*/ 0 w 1145"/>
                <a:gd name="T5" fmla="*/ 568 h 1423"/>
                <a:gd name="T6" fmla="*/ 569 w 1145"/>
                <a:gd name="T7" fmla="*/ 1422 h 1423"/>
                <a:gd name="T8" fmla="*/ 1144 w 1145"/>
                <a:gd name="T9" fmla="*/ 568 h 1423"/>
                <a:gd name="T10" fmla="*/ 569 w 1145"/>
                <a:gd name="T11" fmla="*/ 0 h 1423"/>
                <a:gd name="T12" fmla="*/ 569 w 1145"/>
                <a:gd name="T13" fmla="*/ 924 h 1423"/>
                <a:gd name="T14" fmla="*/ 569 w 1145"/>
                <a:gd name="T15" fmla="*/ 924 h 1423"/>
                <a:gd name="T16" fmla="*/ 219 w 1145"/>
                <a:gd name="T17" fmla="*/ 568 h 1423"/>
                <a:gd name="T18" fmla="*/ 569 w 1145"/>
                <a:gd name="T19" fmla="*/ 219 h 1423"/>
                <a:gd name="T20" fmla="*/ 925 w 1145"/>
                <a:gd name="T21" fmla="*/ 568 h 1423"/>
                <a:gd name="T22" fmla="*/ 569 w 1145"/>
                <a:gd name="T23" fmla="*/ 924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5" h="1423">
                  <a:moveTo>
                    <a:pt x="569" y="0"/>
                  </a:moveTo>
                  <a:lnTo>
                    <a:pt x="569" y="0"/>
                  </a:lnTo>
                  <a:cubicBezTo>
                    <a:pt x="255" y="0"/>
                    <a:pt x="0" y="255"/>
                    <a:pt x="0" y="568"/>
                  </a:cubicBezTo>
                  <a:cubicBezTo>
                    <a:pt x="0" y="882"/>
                    <a:pt x="373" y="1422"/>
                    <a:pt x="569" y="1422"/>
                  </a:cubicBezTo>
                  <a:cubicBezTo>
                    <a:pt x="771" y="1422"/>
                    <a:pt x="1144" y="882"/>
                    <a:pt x="1144" y="568"/>
                  </a:cubicBezTo>
                  <a:cubicBezTo>
                    <a:pt x="1144" y="255"/>
                    <a:pt x="889" y="0"/>
                    <a:pt x="569" y="0"/>
                  </a:cubicBezTo>
                  <a:close/>
                  <a:moveTo>
                    <a:pt x="569" y="924"/>
                  </a:moveTo>
                  <a:lnTo>
                    <a:pt x="569" y="924"/>
                  </a:lnTo>
                  <a:cubicBezTo>
                    <a:pt x="379" y="924"/>
                    <a:pt x="219" y="764"/>
                    <a:pt x="219" y="568"/>
                  </a:cubicBezTo>
                  <a:cubicBezTo>
                    <a:pt x="219" y="374"/>
                    <a:pt x="379" y="219"/>
                    <a:pt x="569" y="219"/>
                  </a:cubicBezTo>
                  <a:cubicBezTo>
                    <a:pt x="765" y="219"/>
                    <a:pt x="925" y="374"/>
                    <a:pt x="925" y="568"/>
                  </a:cubicBezTo>
                  <a:cubicBezTo>
                    <a:pt x="925" y="764"/>
                    <a:pt x="765" y="924"/>
                    <a:pt x="569" y="924"/>
                  </a:cubicBezTo>
                  <a:close/>
                </a:path>
              </a:pathLst>
            </a:custGeom>
            <a:solidFill>
              <a:srgbClr val="00A1DF"/>
            </a:solidFill>
            <a:ln>
              <a:solidFill>
                <a:schemeClr val="bg1"/>
              </a:solidFill>
            </a:ln>
            <a:effectLst/>
          </p:spPr>
          <p:txBody>
            <a:bodyPr wrap="none" anchor="ctr"/>
            <a:lstStyle/>
            <a:p>
              <a:endParaRPr lang="en-US" sz="2400" dirty="0"/>
            </a:p>
          </p:txBody>
        </p:sp>
        <p:sp>
          <p:nvSpPr>
            <p:cNvPr id="30" name="Freeform 516"/>
            <p:cNvSpPr>
              <a:spLocks noChangeArrowheads="1"/>
            </p:cNvSpPr>
            <p:nvPr/>
          </p:nvSpPr>
          <p:spPr bwMode="auto">
            <a:xfrm>
              <a:off x="7104527" y="3112358"/>
              <a:ext cx="168106" cy="208852"/>
            </a:xfrm>
            <a:custGeom>
              <a:avLst/>
              <a:gdLst>
                <a:gd name="T0" fmla="*/ 569 w 1145"/>
                <a:gd name="T1" fmla="*/ 0 h 1423"/>
                <a:gd name="T2" fmla="*/ 569 w 1145"/>
                <a:gd name="T3" fmla="*/ 0 h 1423"/>
                <a:gd name="T4" fmla="*/ 0 w 1145"/>
                <a:gd name="T5" fmla="*/ 568 h 1423"/>
                <a:gd name="T6" fmla="*/ 569 w 1145"/>
                <a:gd name="T7" fmla="*/ 1422 h 1423"/>
                <a:gd name="T8" fmla="*/ 1144 w 1145"/>
                <a:gd name="T9" fmla="*/ 568 h 1423"/>
                <a:gd name="T10" fmla="*/ 569 w 1145"/>
                <a:gd name="T11" fmla="*/ 0 h 1423"/>
                <a:gd name="T12" fmla="*/ 569 w 1145"/>
                <a:gd name="T13" fmla="*/ 924 h 1423"/>
                <a:gd name="T14" fmla="*/ 569 w 1145"/>
                <a:gd name="T15" fmla="*/ 924 h 1423"/>
                <a:gd name="T16" fmla="*/ 219 w 1145"/>
                <a:gd name="T17" fmla="*/ 568 h 1423"/>
                <a:gd name="T18" fmla="*/ 569 w 1145"/>
                <a:gd name="T19" fmla="*/ 219 h 1423"/>
                <a:gd name="T20" fmla="*/ 925 w 1145"/>
                <a:gd name="T21" fmla="*/ 568 h 1423"/>
                <a:gd name="T22" fmla="*/ 569 w 1145"/>
                <a:gd name="T23" fmla="*/ 924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5" h="1423">
                  <a:moveTo>
                    <a:pt x="569" y="0"/>
                  </a:moveTo>
                  <a:lnTo>
                    <a:pt x="569" y="0"/>
                  </a:lnTo>
                  <a:cubicBezTo>
                    <a:pt x="255" y="0"/>
                    <a:pt x="0" y="255"/>
                    <a:pt x="0" y="568"/>
                  </a:cubicBezTo>
                  <a:cubicBezTo>
                    <a:pt x="0" y="882"/>
                    <a:pt x="373" y="1422"/>
                    <a:pt x="569" y="1422"/>
                  </a:cubicBezTo>
                  <a:cubicBezTo>
                    <a:pt x="771" y="1422"/>
                    <a:pt x="1144" y="882"/>
                    <a:pt x="1144" y="568"/>
                  </a:cubicBezTo>
                  <a:cubicBezTo>
                    <a:pt x="1144" y="255"/>
                    <a:pt x="889" y="0"/>
                    <a:pt x="569" y="0"/>
                  </a:cubicBezTo>
                  <a:close/>
                  <a:moveTo>
                    <a:pt x="569" y="924"/>
                  </a:moveTo>
                  <a:lnTo>
                    <a:pt x="569" y="924"/>
                  </a:lnTo>
                  <a:cubicBezTo>
                    <a:pt x="379" y="924"/>
                    <a:pt x="219" y="764"/>
                    <a:pt x="219" y="568"/>
                  </a:cubicBezTo>
                  <a:cubicBezTo>
                    <a:pt x="219" y="374"/>
                    <a:pt x="379" y="219"/>
                    <a:pt x="569" y="219"/>
                  </a:cubicBezTo>
                  <a:cubicBezTo>
                    <a:pt x="765" y="219"/>
                    <a:pt x="925" y="374"/>
                    <a:pt x="925" y="568"/>
                  </a:cubicBezTo>
                  <a:cubicBezTo>
                    <a:pt x="925" y="764"/>
                    <a:pt x="765" y="924"/>
                    <a:pt x="569" y="924"/>
                  </a:cubicBezTo>
                  <a:close/>
                </a:path>
              </a:pathLst>
            </a:custGeom>
            <a:solidFill>
              <a:srgbClr val="00A1DF"/>
            </a:solidFill>
            <a:ln>
              <a:solidFill>
                <a:schemeClr val="bg1"/>
              </a:solidFill>
            </a:ln>
            <a:effectLst/>
          </p:spPr>
          <p:txBody>
            <a:bodyPr wrap="none" anchor="ctr"/>
            <a:lstStyle/>
            <a:p>
              <a:endParaRPr lang="en-US" sz="2400" dirty="0"/>
            </a:p>
          </p:txBody>
        </p:sp>
        <p:sp>
          <p:nvSpPr>
            <p:cNvPr id="31" name="Freeform 516"/>
            <p:cNvSpPr>
              <a:spLocks noChangeArrowheads="1"/>
            </p:cNvSpPr>
            <p:nvPr/>
          </p:nvSpPr>
          <p:spPr bwMode="auto">
            <a:xfrm>
              <a:off x="6122106" y="2516567"/>
              <a:ext cx="168106" cy="208852"/>
            </a:xfrm>
            <a:custGeom>
              <a:avLst/>
              <a:gdLst>
                <a:gd name="T0" fmla="*/ 569 w 1145"/>
                <a:gd name="T1" fmla="*/ 0 h 1423"/>
                <a:gd name="T2" fmla="*/ 569 w 1145"/>
                <a:gd name="T3" fmla="*/ 0 h 1423"/>
                <a:gd name="T4" fmla="*/ 0 w 1145"/>
                <a:gd name="T5" fmla="*/ 568 h 1423"/>
                <a:gd name="T6" fmla="*/ 569 w 1145"/>
                <a:gd name="T7" fmla="*/ 1422 h 1423"/>
                <a:gd name="T8" fmla="*/ 1144 w 1145"/>
                <a:gd name="T9" fmla="*/ 568 h 1423"/>
                <a:gd name="T10" fmla="*/ 569 w 1145"/>
                <a:gd name="T11" fmla="*/ 0 h 1423"/>
                <a:gd name="T12" fmla="*/ 569 w 1145"/>
                <a:gd name="T13" fmla="*/ 924 h 1423"/>
                <a:gd name="T14" fmla="*/ 569 w 1145"/>
                <a:gd name="T15" fmla="*/ 924 h 1423"/>
                <a:gd name="T16" fmla="*/ 219 w 1145"/>
                <a:gd name="T17" fmla="*/ 568 h 1423"/>
                <a:gd name="T18" fmla="*/ 569 w 1145"/>
                <a:gd name="T19" fmla="*/ 219 h 1423"/>
                <a:gd name="T20" fmla="*/ 925 w 1145"/>
                <a:gd name="T21" fmla="*/ 568 h 1423"/>
                <a:gd name="T22" fmla="*/ 569 w 1145"/>
                <a:gd name="T23" fmla="*/ 924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5" h="1423">
                  <a:moveTo>
                    <a:pt x="569" y="0"/>
                  </a:moveTo>
                  <a:lnTo>
                    <a:pt x="569" y="0"/>
                  </a:lnTo>
                  <a:cubicBezTo>
                    <a:pt x="255" y="0"/>
                    <a:pt x="0" y="255"/>
                    <a:pt x="0" y="568"/>
                  </a:cubicBezTo>
                  <a:cubicBezTo>
                    <a:pt x="0" y="882"/>
                    <a:pt x="373" y="1422"/>
                    <a:pt x="569" y="1422"/>
                  </a:cubicBezTo>
                  <a:cubicBezTo>
                    <a:pt x="771" y="1422"/>
                    <a:pt x="1144" y="882"/>
                    <a:pt x="1144" y="568"/>
                  </a:cubicBezTo>
                  <a:cubicBezTo>
                    <a:pt x="1144" y="255"/>
                    <a:pt x="889" y="0"/>
                    <a:pt x="569" y="0"/>
                  </a:cubicBezTo>
                  <a:close/>
                  <a:moveTo>
                    <a:pt x="569" y="924"/>
                  </a:moveTo>
                  <a:lnTo>
                    <a:pt x="569" y="924"/>
                  </a:lnTo>
                  <a:cubicBezTo>
                    <a:pt x="379" y="924"/>
                    <a:pt x="219" y="764"/>
                    <a:pt x="219" y="568"/>
                  </a:cubicBezTo>
                  <a:cubicBezTo>
                    <a:pt x="219" y="374"/>
                    <a:pt x="379" y="219"/>
                    <a:pt x="569" y="219"/>
                  </a:cubicBezTo>
                  <a:cubicBezTo>
                    <a:pt x="765" y="219"/>
                    <a:pt x="925" y="374"/>
                    <a:pt x="925" y="568"/>
                  </a:cubicBezTo>
                  <a:cubicBezTo>
                    <a:pt x="925" y="764"/>
                    <a:pt x="765" y="924"/>
                    <a:pt x="569" y="924"/>
                  </a:cubicBezTo>
                  <a:close/>
                </a:path>
              </a:pathLst>
            </a:custGeom>
            <a:solidFill>
              <a:srgbClr val="00A1DF"/>
            </a:solidFill>
            <a:ln>
              <a:solidFill>
                <a:schemeClr val="bg1"/>
              </a:solidFill>
            </a:ln>
            <a:effectLst/>
          </p:spPr>
          <p:txBody>
            <a:bodyPr wrap="none" anchor="ctr"/>
            <a:lstStyle/>
            <a:p>
              <a:endParaRPr lang="en-US" sz="2400" dirty="0"/>
            </a:p>
          </p:txBody>
        </p:sp>
        <p:sp>
          <p:nvSpPr>
            <p:cNvPr id="32" name="Freeform 516"/>
            <p:cNvSpPr>
              <a:spLocks noChangeArrowheads="1"/>
            </p:cNvSpPr>
            <p:nvPr/>
          </p:nvSpPr>
          <p:spPr bwMode="auto">
            <a:xfrm>
              <a:off x="4157988" y="2359173"/>
              <a:ext cx="159341" cy="195460"/>
            </a:xfrm>
            <a:custGeom>
              <a:avLst/>
              <a:gdLst>
                <a:gd name="T0" fmla="*/ 569 w 1145"/>
                <a:gd name="T1" fmla="*/ 0 h 1423"/>
                <a:gd name="T2" fmla="*/ 569 w 1145"/>
                <a:gd name="T3" fmla="*/ 0 h 1423"/>
                <a:gd name="T4" fmla="*/ 0 w 1145"/>
                <a:gd name="T5" fmla="*/ 568 h 1423"/>
                <a:gd name="T6" fmla="*/ 569 w 1145"/>
                <a:gd name="T7" fmla="*/ 1422 h 1423"/>
                <a:gd name="T8" fmla="*/ 1144 w 1145"/>
                <a:gd name="T9" fmla="*/ 568 h 1423"/>
                <a:gd name="T10" fmla="*/ 569 w 1145"/>
                <a:gd name="T11" fmla="*/ 0 h 1423"/>
                <a:gd name="T12" fmla="*/ 569 w 1145"/>
                <a:gd name="T13" fmla="*/ 924 h 1423"/>
                <a:gd name="T14" fmla="*/ 569 w 1145"/>
                <a:gd name="T15" fmla="*/ 924 h 1423"/>
                <a:gd name="T16" fmla="*/ 219 w 1145"/>
                <a:gd name="T17" fmla="*/ 568 h 1423"/>
                <a:gd name="T18" fmla="*/ 569 w 1145"/>
                <a:gd name="T19" fmla="*/ 219 h 1423"/>
                <a:gd name="T20" fmla="*/ 925 w 1145"/>
                <a:gd name="T21" fmla="*/ 568 h 1423"/>
                <a:gd name="T22" fmla="*/ 569 w 1145"/>
                <a:gd name="T23" fmla="*/ 924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5" h="1423">
                  <a:moveTo>
                    <a:pt x="569" y="0"/>
                  </a:moveTo>
                  <a:lnTo>
                    <a:pt x="569" y="0"/>
                  </a:lnTo>
                  <a:cubicBezTo>
                    <a:pt x="255" y="0"/>
                    <a:pt x="0" y="255"/>
                    <a:pt x="0" y="568"/>
                  </a:cubicBezTo>
                  <a:cubicBezTo>
                    <a:pt x="0" y="882"/>
                    <a:pt x="373" y="1422"/>
                    <a:pt x="569" y="1422"/>
                  </a:cubicBezTo>
                  <a:cubicBezTo>
                    <a:pt x="771" y="1422"/>
                    <a:pt x="1144" y="882"/>
                    <a:pt x="1144" y="568"/>
                  </a:cubicBezTo>
                  <a:cubicBezTo>
                    <a:pt x="1144" y="255"/>
                    <a:pt x="889" y="0"/>
                    <a:pt x="569" y="0"/>
                  </a:cubicBezTo>
                  <a:close/>
                  <a:moveTo>
                    <a:pt x="569" y="924"/>
                  </a:moveTo>
                  <a:lnTo>
                    <a:pt x="569" y="924"/>
                  </a:lnTo>
                  <a:cubicBezTo>
                    <a:pt x="379" y="924"/>
                    <a:pt x="219" y="764"/>
                    <a:pt x="219" y="568"/>
                  </a:cubicBezTo>
                  <a:cubicBezTo>
                    <a:pt x="219" y="374"/>
                    <a:pt x="379" y="219"/>
                    <a:pt x="569" y="219"/>
                  </a:cubicBezTo>
                  <a:cubicBezTo>
                    <a:pt x="765" y="219"/>
                    <a:pt x="925" y="374"/>
                    <a:pt x="925" y="568"/>
                  </a:cubicBezTo>
                  <a:cubicBezTo>
                    <a:pt x="925" y="764"/>
                    <a:pt x="765" y="924"/>
                    <a:pt x="569" y="924"/>
                  </a:cubicBezTo>
                  <a:close/>
                </a:path>
              </a:pathLst>
            </a:custGeom>
            <a:solidFill>
              <a:srgbClr val="00A0DA"/>
            </a:solidFill>
            <a:ln>
              <a:solidFill>
                <a:schemeClr val="bg1"/>
              </a:solidFill>
            </a:ln>
            <a:effectLst/>
          </p:spPr>
          <p:txBody>
            <a:bodyPr wrap="none" anchor="ctr"/>
            <a:lstStyle/>
            <a:p>
              <a:endParaRPr lang="en-US" sz="2400" dirty="0"/>
            </a:p>
          </p:txBody>
        </p:sp>
        <p:sp>
          <p:nvSpPr>
            <p:cNvPr id="33" name="Freeform 516"/>
            <p:cNvSpPr>
              <a:spLocks noChangeArrowheads="1"/>
            </p:cNvSpPr>
            <p:nvPr/>
          </p:nvSpPr>
          <p:spPr bwMode="auto">
            <a:xfrm>
              <a:off x="4146036" y="2395396"/>
              <a:ext cx="159341" cy="195460"/>
            </a:xfrm>
            <a:custGeom>
              <a:avLst/>
              <a:gdLst>
                <a:gd name="T0" fmla="*/ 569 w 1145"/>
                <a:gd name="T1" fmla="*/ 0 h 1423"/>
                <a:gd name="T2" fmla="*/ 569 w 1145"/>
                <a:gd name="T3" fmla="*/ 0 h 1423"/>
                <a:gd name="T4" fmla="*/ 0 w 1145"/>
                <a:gd name="T5" fmla="*/ 568 h 1423"/>
                <a:gd name="T6" fmla="*/ 569 w 1145"/>
                <a:gd name="T7" fmla="*/ 1422 h 1423"/>
                <a:gd name="T8" fmla="*/ 1144 w 1145"/>
                <a:gd name="T9" fmla="*/ 568 h 1423"/>
                <a:gd name="T10" fmla="*/ 569 w 1145"/>
                <a:gd name="T11" fmla="*/ 0 h 1423"/>
                <a:gd name="T12" fmla="*/ 569 w 1145"/>
                <a:gd name="T13" fmla="*/ 924 h 1423"/>
                <a:gd name="T14" fmla="*/ 569 w 1145"/>
                <a:gd name="T15" fmla="*/ 924 h 1423"/>
                <a:gd name="T16" fmla="*/ 219 w 1145"/>
                <a:gd name="T17" fmla="*/ 568 h 1423"/>
                <a:gd name="T18" fmla="*/ 569 w 1145"/>
                <a:gd name="T19" fmla="*/ 219 h 1423"/>
                <a:gd name="T20" fmla="*/ 925 w 1145"/>
                <a:gd name="T21" fmla="*/ 568 h 1423"/>
                <a:gd name="T22" fmla="*/ 569 w 1145"/>
                <a:gd name="T23" fmla="*/ 924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5" h="1423">
                  <a:moveTo>
                    <a:pt x="569" y="0"/>
                  </a:moveTo>
                  <a:lnTo>
                    <a:pt x="569" y="0"/>
                  </a:lnTo>
                  <a:cubicBezTo>
                    <a:pt x="255" y="0"/>
                    <a:pt x="0" y="255"/>
                    <a:pt x="0" y="568"/>
                  </a:cubicBezTo>
                  <a:cubicBezTo>
                    <a:pt x="0" y="882"/>
                    <a:pt x="373" y="1422"/>
                    <a:pt x="569" y="1422"/>
                  </a:cubicBezTo>
                  <a:cubicBezTo>
                    <a:pt x="771" y="1422"/>
                    <a:pt x="1144" y="882"/>
                    <a:pt x="1144" y="568"/>
                  </a:cubicBezTo>
                  <a:cubicBezTo>
                    <a:pt x="1144" y="255"/>
                    <a:pt x="889" y="0"/>
                    <a:pt x="569" y="0"/>
                  </a:cubicBezTo>
                  <a:close/>
                  <a:moveTo>
                    <a:pt x="569" y="924"/>
                  </a:moveTo>
                  <a:lnTo>
                    <a:pt x="569" y="924"/>
                  </a:lnTo>
                  <a:cubicBezTo>
                    <a:pt x="379" y="924"/>
                    <a:pt x="219" y="764"/>
                    <a:pt x="219" y="568"/>
                  </a:cubicBezTo>
                  <a:cubicBezTo>
                    <a:pt x="219" y="374"/>
                    <a:pt x="379" y="219"/>
                    <a:pt x="569" y="219"/>
                  </a:cubicBezTo>
                  <a:cubicBezTo>
                    <a:pt x="765" y="219"/>
                    <a:pt x="925" y="374"/>
                    <a:pt x="925" y="568"/>
                  </a:cubicBezTo>
                  <a:cubicBezTo>
                    <a:pt x="925" y="764"/>
                    <a:pt x="765" y="924"/>
                    <a:pt x="569" y="924"/>
                  </a:cubicBezTo>
                  <a:close/>
                </a:path>
              </a:pathLst>
            </a:custGeom>
            <a:solidFill>
              <a:srgbClr val="00A0DA"/>
            </a:solidFill>
            <a:ln>
              <a:solidFill>
                <a:schemeClr val="bg1"/>
              </a:solidFill>
            </a:ln>
            <a:effectLst/>
          </p:spPr>
          <p:txBody>
            <a:bodyPr wrap="none" anchor="ctr"/>
            <a:lstStyle/>
            <a:p>
              <a:endParaRPr lang="en-US" sz="2400" dirty="0"/>
            </a:p>
          </p:txBody>
        </p:sp>
        <p:sp>
          <p:nvSpPr>
            <p:cNvPr id="34" name="Freeform 516"/>
            <p:cNvSpPr>
              <a:spLocks noChangeArrowheads="1"/>
            </p:cNvSpPr>
            <p:nvPr/>
          </p:nvSpPr>
          <p:spPr bwMode="auto">
            <a:xfrm>
              <a:off x="4220600" y="2674702"/>
              <a:ext cx="159341" cy="195460"/>
            </a:xfrm>
            <a:custGeom>
              <a:avLst/>
              <a:gdLst>
                <a:gd name="T0" fmla="*/ 569 w 1145"/>
                <a:gd name="T1" fmla="*/ 0 h 1423"/>
                <a:gd name="T2" fmla="*/ 569 w 1145"/>
                <a:gd name="T3" fmla="*/ 0 h 1423"/>
                <a:gd name="T4" fmla="*/ 0 w 1145"/>
                <a:gd name="T5" fmla="*/ 568 h 1423"/>
                <a:gd name="T6" fmla="*/ 569 w 1145"/>
                <a:gd name="T7" fmla="*/ 1422 h 1423"/>
                <a:gd name="T8" fmla="*/ 1144 w 1145"/>
                <a:gd name="T9" fmla="*/ 568 h 1423"/>
                <a:gd name="T10" fmla="*/ 569 w 1145"/>
                <a:gd name="T11" fmla="*/ 0 h 1423"/>
                <a:gd name="T12" fmla="*/ 569 w 1145"/>
                <a:gd name="T13" fmla="*/ 924 h 1423"/>
                <a:gd name="T14" fmla="*/ 569 w 1145"/>
                <a:gd name="T15" fmla="*/ 924 h 1423"/>
                <a:gd name="T16" fmla="*/ 219 w 1145"/>
                <a:gd name="T17" fmla="*/ 568 h 1423"/>
                <a:gd name="T18" fmla="*/ 569 w 1145"/>
                <a:gd name="T19" fmla="*/ 219 h 1423"/>
                <a:gd name="T20" fmla="*/ 925 w 1145"/>
                <a:gd name="T21" fmla="*/ 568 h 1423"/>
                <a:gd name="T22" fmla="*/ 569 w 1145"/>
                <a:gd name="T23" fmla="*/ 924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5" h="1423">
                  <a:moveTo>
                    <a:pt x="569" y="0"/>
                  </a:moveTo>
                  <a:lnTo>
                    <a:pt x="569" y="0"/>
                  </a:lnTo>
                  <a:cubicBezTo>
                    <a:pt x="255" y="0"/>
                    <a:pt x="0" y="255"/>
                    <a:pt x="0" y="568"/>
                  </a:cubicBezTo>
                  <a:cubicBezTo>
                    <a:pt x="0" y="882"/>
                    <a:pt x="373" y="1422"/>
                    <a:pt x="569" y="1422"/>
                  </a:cubicBezTo>
                  <a:cubicBezTo>
                    <a:pt x="771" y="1422"/>
                    <a:pt x="1144" y="882"/>
                    <a:pt x="1144" y="568"/>
                  </a:cubicBezTo>
                  <a:cubicBezTo>
                    <a:pt x="1144" y="255"/>
                    <a:pt x="889" y="0"/>
                    <a:pt x="569" y="0"/>
                  </a:cubicBezTo>
                  <a:close/>
                  <a:moveTo>
                    <a:pt x="569" y="924"/>
                  </a:moveTo>
                  <a:lnTo>
                    <a:pt x="569" y="924"/>
                  </a:lnTo>
                  <a:cubicBezTo>
                    <a:pt x="379" y="924"/>
                    <a:pt x="219" y="764"/>
                    <a:pt x="219" y="568"/>
                  </a:cubicBezTo>
                  <a:cubicBezTo>
                    <a:pt x="219" y="374"/>
                    <a:pt x="379" y="219"/>
                    <a:pt x="569" y="219"/>
                  </a:cubicBezTo>
                  <a:cubicBezTo>
                    <a:pt x="765" y="219"/>
                    <a:pt x="925" y="374"/>
                    <a:pt x="925" y="568"/>
                  </a:cubicBezTo>
                  <a:cubicBezTo>
                    <a:pt x="925" y="764"/>
                    <a:pt x="765" y="924"/>
                    <a:pt x="569" y="924"/>
                  </a:cubicBezTo>
                  <a:close/>
                </a:path>
              </a:pathLst>
            </a:custGeom>
            <a:solidFill>
              <a:srgbClr val="00A0DA"/>
            </a:solidFill>
            <a:ln>
              <a:solidFill>
                <a:schemeClr val="bg1"/>
              </a:solidFill>
            </a:ln>
            <a:effectLst/>
          </p:spPr>
          <p:txBody>
            <a:bodyPr wrap="none" anchor="ctr"/>
            <a:lstStyle/>
            <a:p>
              <a:endParaRPr lang="en-US" sz="2400" dirty="0"/>
            </a:p>
          </p:txBody>
        </p:sp>
        <p:sp>
          <p:nvSpPr>
            <p:cNvPr id="35" name="Freeform 516"/>
            <p:cNvSpPr>
              <a:spLocks noChangeArrowheads="1"/>
            </p:cNvSpPr>
            <p:nvPr/>
          </p:nvSpPr>
          <p:spPr bwMode="auto">
            <a:xfrm>
              <a:off x="3855227" y="2695503"/>
              <a:ext cx="159341" cy="195460"/>
            </a:xfrm>
            <a:custGeom>
              <a:avLst/>
              <a:gdLst>
                <a:gd name="T0" fmla="*/ 569 w 1145"/>
                <a:gd name="T1" fmla="*/ 0 h 1423"/>
                <a:gd name="T2" fmla="*/ 569 w 1145"/>
                <a:gd name="T3" fmla="*/ 0 h 1423"/>
                <a:gd name="T4" fmla="*/ 0 w 1145"/>
                <a:gd name="T5" fmla="*/ 568 h 1423"/>
                <a:gd name="T6" fmla="*/ 569 w 1145"/>
                <a:gd name="T7" fmla="*/ 1422 h 1423"/>
                <a:gd name="T8" fmla="*/ 1144 w 1145"/>
                <a:gd name="T9" fmla="*/ 568 h 1423"/>
                <a:gd name="T10" fmla="*/ 569 w 1145"/>
                <a:gd name="T11" fmla="*/ 0 h 1423"/>
                <a:gd name="T12" fmla="*/ 569 w 1145"/>
                <a:gd name="T13" fmla="*/ 924 h 1423"/>
                <a:gd name="T14" fmla="*/ 569 w 1145"/>
                <a:gd name="T15" fmla="*/ 924 h 1423"/>
                <a:gd name="T16" fmla="*/ 219 w 1145"/>
                <a:gd name="T17" fmla="*/ 568 h 1423"/>
                <a:gd name="T18" fmla="*/ 569 w 1145"/>
                <a:gd name="T19" fmla="*/ 219 h 1423"/>
                <a:gd name="T20" fmla="*/ 925 w 1145"/>
                <a:gd name="T21" fmla="*/ 568 h 1423"/>
                <a:gd name="T22" fmla="*/ 569 w 1145"/>
                <a:gd name="T23" fmla="*/ 924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5" h="1423">
                  <a:moveTo>
                    <a:pt x="569" y="0"/>
                  </a:moveTo>
                  <a:lnTo>
                    <a:pt x="569" y="0"/>
                  </a:lnTo>
                  <a:cubicBezTo>
                    <a:pt x="255" y="0"/>
                    <a:pt x="0" y="255"/>
                    <a:pt x="0" y="568"/>
                  </a:cubicBezTo>
                  <a:cubicBezTo>
                    <a:pt x="0" y="882"/>
                    <a:pt x="373" y="1422"/>
                    <a:pt x="569" y="1422"/>
                  </a:cubicBezTo>
                  <a:cubicBezTo>
                    <a:pt x="771" y="1422"/>
                    <a:pt x="1144" y="882"/>
                    <a:pt x="1144" y="568"/>
                  </a:cubicBezTo>
                  <a:cubicBezTo>
                    <a:pt x="1144" y="255"/>
                    <a:pt x="889" y="0"/>
                    <a:pt x="569" y="0"/>
                  </a:cubicBezTo>
                  <a:close/>
                  <a:moveTo>
                    <a:pt x="569" y="924"/>
                  </a:moveTo>
                  <a:lnTo>
                    <a:pt x="569" y="924"/>
                  </a:lnTo>
                  <a:cubicBezTo>
                    <a:pt x="379" y="924"/>
                    <a:pt x="219" y="764"/>
                    <a:pt x="219" y="568"/>
                  </a:cubicBezTo>
                  <a:cubicBezTo>
                    <a:pt x="219" y="374"/>
                    <a:pt x="379" y="219"/>
                    <a:pt x="569" y="219"/>
                  </a:cubicBezTo>
                  <a:cubicBezTo>
                    <a:pt x="765" y="219"/>
                    <a:pt x="925" y="374"/>
                    <a:pt x="925" y="568"/>
                  </a:cubicBezTo>
                  <a:cubicBezTo>
                    <a:pt x="925" y="764"/>
                    <a:pt x="765" y="924"/>
                    <a:pt x="569" y="924"/>
                  </a:cubicBezTo>
                  <a:close/>
                </a:path>
              </a:pathLst>
            </a:custGeom>
            <a:solidFill>
              <a:srgbClr val="00A0DA"/>
            </a:solidFill>
            <a:ln>
              <a:solidFill>
                <a:schemeClr val="bg1"/>
              </a:solidFill>
            </a:ln>
            <a:effectLst/>
          </p:spPr>
          <p:txBody>
            <a:bodyPr wrap="none" anchor="ctr"/>
            <a:lstStyle/>
            <a:p>
              <a:endParaRPr lang="en-US" sz="2400" dirty="0"/>
            </a:p>
          </p:txBody>
        </p:sp>
        <p:sp>
          <p:nvSpPr>
            <p:cNvPr id="36" name="Freeform 516"/>
            <p:cNvSpPr>
              <a:spLocks noChangeArrowheads="1"/>
            </p:cNvSpPr>
            <p:nvPr/>
          </p:nvSpPr>
          <p:spPr bwMode="auto">
            <a:xfrm>
              <a:off x="5708745" y="3527489"/>
              <a:ext cx="168106" cy="208852"/>
            </a:xfrm>
            <a:custGeom>
              <a:avLst/>
              <a:gdLst>
                <a:gd name="T0" fmla="*/ 569 w 1145"/>
                <a:gd name="T1" fmla="*/ 0 h 1423"/>
                <a:gd name="T2" fmla="*/ 569 w 1145"/>
                <a:gd name="T3" fmla="*/ 0 h 1423"/>
                <a:gd name="T4" fmla="*/ 0 w 1145"/>
                <a:gd name="T5" fmla="*/ 568 h 1423"/>
                <a:gd name="T6" fmla="*/ 569 w 1145"/>
                <a:gd name="T7" fmla="*/ 1422 h 1423"/>
                <a:gd name="T8" fmla="*/ 1144 w 1145"/>
                <a:gd name="T9" fmla="*/ 568 h 1423"/>
                <a:gd name="T10" fmla="*/ 569 w 1145"/>
                <a:gd name="T11" fmla="*/ 0 h 1423"/>
                <a:gd name="T12" fmla="*/ 569 w 1145"/>
                <a:gd name="T13" fmla="*/ 924 h 1423"/>
                <a:gd name="T14" fmla="*/ 569 w 1145"/>
                <a:gd name="T15" fmla="*/ 924 h 1423"/>
                <a:gd name="T16" fmla="*/ 219 w 1145"/>
                <a:gd name="T17" fmla="*/ 568 h 1423"/>
                <a:gd name="T18" fmla="*/ 569 w 1145"/>
                <a:gd name="T19" fmla="*/ 219 h 1423"/>
                <a:gd name="T20" fmla="*/ 925 w 1145"/>
                <a:gd name="T21" fmla="*/ 568 h 1423"/>
                <a:gd name="T22" fmla="*/ 569 w 1145"/>
                <a:gd name="T23" fmla="*/ 924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5" h="1423">
                  <a:moveTo>
                    <a:pt x="569" y="0"/>
                  </a:moveTo>
                  <a:lnTo>
                    <a:pt x="569" y="0"/>
                  </a:lnTo>
                  <a:cubicBezTo>
                    <a:pt x="255" y="0"/>
                    <a:pt x="0" y="255"/>
                    <a:pt x="0" y="568"/>
                  </a:cubicBezTo>
                  <a:cubicBezTo>
                    <a:pt x="0" y="882"/>
                    <a:pt x="373" y="1422"/>
                    <a:pt x="569" y="1422"/>
                  </a:cubicBezTo>
                  <a:cubicBezTo>
                    <a:pt x="771" y="1422"/>
                    <a:pt x="1144" y="882"/>
                    <a:pt x="1144" y="568"/>
                  </a:cubicBezTo>
                  <a:cubicBezTo>
                    <a:pt x="1144" y="255"/>
                    <a:pt x="889" y="0"/>
                    <a:pt x="569" y="0"/>
                  </a:cubicBezTo>
                  <a:close/>
                  <a:moveTo>
                    <a:pt x="569" y="924"/>
                  </a:moveTo>
                  <a:lnTo>
                    <a:pt x="569" y="924"/>
                  </a:lnTo>
                  <a:cubicBezTo>
                    <a:pt x="379" y="924"/>
                    <a:pt x="219" y="764"/>
                    <a:pt x="219" y="568"/>
                  </a:cubicBezTo>
                  <a:cubicBezTo>
                    <a:pt x="219" y="374"/>
                    <a:pt x="379" y="219"/>
                    <a:pt x="569" y="219"/>
                  </a:cubicBezTo>
                  <a:cubicBezTo>
                    <a:pt x="765" y="219"/>
                    <a:pt x="925" y="374"/>
                    <a:pt x="925" y="568"/>
                  </a:cubicBezTo>
                  <a:cubicBezTo>
                    <a:pt x="925" y="764"/>
                    <a:pt x="765" y="924"/>
                    <a:pt x="569" y="924"/>
                  </a:cubicBezTo>
                  <a:close/>
                </a:path>
              </a:pathLst>
            </a:custGeom>
            <a:solidFill>
              <a:srgbClr val="00A1DF"/>
            </a:solidFill>
            <a:ln>
              <a:solidFill>
                <a:schemeClr val="bg1"/>
              </a:solidFill>
            </a:ln>
            <a:effectLst/>
          </p:spPr>
          <p:txBody>
            <a:bodyPr wrap="none" anchor="ctr"/>
            <a:lstStyle/>
            <a:p>
              <a:endParaRPr lang="en-US" sz="2400" dirty="0"/>
            </a:p>
          </p:txBody>
        </p:sp>
      </p:grpSp>
      <p:sp>
        <p:nvSpPr>
          <p:cNvPr id="218" name="Freeform 516"/>
          <p:cNvSpPr>
            <a:spLocks noChangeArrowheads="1"/>
          </p:cNvSpPr>
          <p:nvPr/>
        </p:nvSpPr>
        <p:spPr bwMode="auto">
          <a:xfrm>
            <a:off x="9312525" y="4929895"/>
            <a:ext cx="151088" cy="187709"/>
          </a:xfrm>
          <a:custGeom>
            <a:avLst/>
            <a:gdLst>
              <a:gd name="T0" fmla="*/ 569 w 1145"/>
              <a:gd name="T1" fmla="*/ 0 h 1423"/>
              <a:gd name="T2" fmla="*/ 569 w 1145"/>
              <a:gd name="T3" fmla="*/ 0 h 1423"/>
              <a:gd name="T4" fmla="*/ 0 w 1145"/>
              <a:gd name="T5" fmla="*/ 568 h 1423"/>
              <a:gd name="T6" fmla="*/ 569 w 1145"/>
              <a:gd name="T7" fmla="*/ 1422 h 1423"/>
              <a:gd name="T8" fmla="*/ 1144 w 1145"/>
              <a:gd name="T9" fmla="*/ 568 h 1423"/>
              <a:gd name="T10" fmla="*/ 569 w 1145"/>
              <a:gd name="T11" fmla="*/ 0 h 1423"/>
              <a:gd name="T12" fmla="*/ 569 w 1145"/>
              <a:gd name="T13" fmla="*/ 924 h 1423"/>
              <a:gd name="T14" fmla="*/ 569 w 1145"/>
              <a:gd name="T15" fmla="*/ 924 h 1423"/>
              <a:gd name="T16" fmla="*/ 219 w 1145"/>
              <a:gd name="T17" fmla="*/ 568 h 1423"/>
              <a:gd name="T18" fmla="*/ 569 w 1145"/>
              <a:gd name="T19" fmla="*/ 219 h 1423"/>
              <a:gd name="T20" fmla="*/ 925 w 1145"/>
              <a:gd name="T21" fmla="*/ 568 h 1423"/>
              <a:gd name="T22" fmla="*/ 569 w 1145"/>
              <a:gd name="T23" fmla="*/ 924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5" h="1423">
                <a:moveTo>
                  <a:pt x="569" y="0"/>
                </a:moveTo>
                <a:lnTo>
                  <a:pt x="569" y="0"/>
                </a:lnTo>
                <a:cubicBezTo>
                  <a:pt x="255" y="0"/>
                  <a:pt x="0" y="255"/>
                  <a:pt x="0" y="568"/>
                </a:cubicBezTo>
                <a:cubicBezTo>
                  <a:pt x="0" y="882"/>
                  <a:pt x="373" y="1422"/>
                  <a:pt x="569" y="1422"/>
                </a:cubicBezTo>
                <a:cubicBezTo>
                  <a:pt x="771" y="1422"/>
                  <a:pt x="1144" y="882"/>
                  <a:pt x="1144" y="568"/>
                </a:cubicBezTo>
                <a:cubicBezTo>
                  <a:pt x="1144" y="255"/>
                  <a:pt x="889" y="0"/>
                  <a:pt x="569" y="0"/>
                </a:cubicBezTo>
                <a:close/>
                <a:moveTo>
                  <a:pt x="569" y="924"/>
                </a:moveTo>
                <a:lnTo>
                  <a:pt x="569" y="924"/>
                </a:lnTo>
                <a:cubicBezTo>
                  <a:pt x="379" y="924"/>
                  <a:pt x="219" y="764"/>
                  <a:pt x="219" y="568"/>
                </a:cubicBezTo>
                <a:cubicBezTo>
                  <a:pt x="219" y="374"/>
                  <a:pt x="379" y="219"/>
                  <a:pt x="569" y="219"/>
                </a:cubicBezTo>
                <a:cubicBezTo>
                  <a:pt x="765" y="219"/>
                  <a:pt x="925" y="374"/>
                  <a:pt x="925" y="568"/>
                </a:cubicBezTo>
                <a:cubicBezTo>
                  <a:pt x="925" y="764"/>
                  <a:pt x="765" y="924"/>
                  <a:pt x="569" y="924"/>
                </a:cubicBezTo>
                <a:close/>
              </a:path>
            </a:pathLst>
          </a:custGeom>
          <a:solidFill>
            <a:srgbClr val="00A1DF"/>
          </a:solidFill>
          <a:ln>
            <a:solidFill>
              <a:schemeClr val="bg1"/>
            </a:solidFill>
          </a:ln>
          <a:effectLst/>
        </p:spPr>
        <p:txBody>
          <a:bodyPr wrap="none" anchor="ctr"/>
          <a:lstStyle/>
          <a:p>
            <a:endParaRPr lang="en-US" sz="2400" dirty="0"/>
          </a:p>
        </p:txBody>
      </p:sp>
      <p:sp>
        <p:nvSpPr>
          <p:cNvPr id="216" name="Freeform 516"/>
          <p:cNvSpPr>
            <a:spLocks noChangeArrowheads="1"/>
          </p:cNvSpPr>
          <p:nvPr/>
        </p:nvSpPr>
        <p:spPr bwMode="auto">
          <a:xfrm>
            <a:off x="10195595" y="5675414"/>
            <a:ext cx="151088" cy="187709"/>
          </a:xfrm>
          <a:custGeom>
            <a:avLst/>
            <a:gdLst>
              <a:gd name="T0" fmla="*/ 569 w 1145"/>
              <a:gd name="T1" fmla="*/ 0 h 1423"/>
              <a:gd name="T2" fmla="*/ 569 w 1145"/>
              <a:gd name="T3" fmla="*/ 0 h 1423"/>
              <a:gd name="T4" fmla="*/ 0 w 1145"/>
              <a:gd name="T5" fmla="*/ 568 h 1423"/>
              <a:gd name="T6" fmla="*/ 569 w 1145"/>
              <a:gd name="T7" fmla="*/ 1422 h 1423"/>
              <a:gd name="T8" fmla="*/ 1144 w 1145"/>
              <a:gd name="T9" fmla="*/ 568 h 1423"/>
              <a:gd name="T10" fmla="*/ 569 w 1145"/>
              <a:gd name="T11" fmla="*/ 0 h 1423"/>
              <a:gd name="T12" fmla="*/ 569 w 1145"/>
              <a:gd name="T13" fmla="*/ 924 h 1423"/>
              <a:gd name="T14" fmla="*/ 569 w 1145"/>
              <a:gd name="T15" fmla="*/ 924 h 1423"/>
              <a:gd name="T16" fmla="*/ 219 w 1145"/>
              <a:gd name="T17" fmla="*/ 568 h 1423"/>
              <a:gd name="T18" fmla="*/ 569 w 1145"/>
              <a:gd name="T19" fmla="*/ 219 h 1423"/>
              <a:gd name="T20" fmla="*/ 925 w 1145"/>
              <a:gd name="T21" fmla="*/ 568 h 1423"/>
              <a:gd name="T22" fmla="*/ 569 w 1145"/>
              <a:gd name="T23" fmla="*/ 924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5" h="1423">
                <a:moveTo>
                  <a:pt x="569" y="0"/>
                </a:moveTo>
                <a:lnTo>
                  <a:pt x="569" y="0"/>
                </a:lnTo>
                <a:cubicBezTo>
                  <a:pt x="255" y="0"/>
                  <a:pt x="0" y="255"/>
                  <a:pt x="0" y="568"/>
                </a:cubicBezTo>
                <a:cubicBezTo>
                  <a:pt x="0" y="882"/>
                  <a:pt x="373" y="1422"/>
                  <a:pt x="569" y="1422"/>
                </a:cubicBezTo>
                <a:cubicBezTo>
                  <a:pt x="771" y="1422"/>
                  <a:pt x="1144" y="882"/>
                  <a:pt x="1144" y="568"/>
                </a:cubicBezTo>
                <a:cubicBezTo>
                  <a:pt x="1144" y="255"/>
                  <a:pt x="889" y="0"/>
                  <a:pt x="569" y="0"/>
                </a:cubicBezTo>
                <a:close/>
                <a:moveTo>
                  <a:pt x="569" y="924"/>
                </a:moveTo>
                <a:lnTo>
                  <a:pt x="569" y="924"/>
                </a:lnTo>
                <a:cubicBezTo>
                  <a:pt x="379" y="924"/>
                  <a:pt x="219" y="764"/>
                  <a:pt x="219" y="568"/>
                </a:cubicBezTo>
                <a:cubicBezTo>
                  <a:pt x="219" y="374"/>
                  <a:pt x="379" y="219"/>
                  <a:pt x="569" y="219"/>
                </a:cubicBezTo>
                <a:cubicBezTo>
                  <a:pt x="765" y="219"/>
                  <a:pt x="925" y="374"/>
                  <a:pt x="925" y="568"/>
                </a:cubicBezTo>
                <a:cubicBezTo>
                  <a:pt x="925" y="764"/>
                  <a:pt x="765" y="924"/>
                  <a:pt x="569" y="924"/>
                </a:cubicBezTo>
                <a:close/>
              </a:path>
            </a:pathLst>
          </a:custGeom>
          <a:solidFill>
            <a:srgbClr val="00A1DF"/>
          </a:solidFill>
          <a:ln>
            <a:solidFill>
              <a:schemeClr val="bg1"/>
            </a:solidFill>
          </a:ln>
          <a:effectLst/>
        </p:spPr>
        <p:txBody>
          <a:bodyPr wrap="none" anchor="ctr"/>
          <a:lstStyle/>
          <a:p>
            <a:endParaRPr lang="en-US" sz="2400" dirty="0"/>
          </a:p>
        </p:txBody>
      </p:sp>
      <p:sp>
        <p:nvSpPr>
          <p:cNvPr id="217" name="Freeform 516"/>
          <p:cNvSpPr>
            <a:spLocks noChangeArrowheads="1"/>
          </p:cNvSpPr>
          <p:nvPr/>
        </p:nvSpPr>
        <p:spPr bwMode="auto">
          <a:xfrm>
            <a:off x="9860195" y="5574299"/>
            <a:ext cx="151088" cy="187709"/>
          </a:xfrm>
          <a:custGeom>
            <a:avLst/>
            <a:gdLst>
              <a:gd name="T0" fmla="*/ 569 w 1145"/>
              <a:gd name="T1" fmla="*/ 0 h 1423"/>
              <a:gd name="T2" fmla="*/ 569 w 1145"/>
              <a:gd name="T3" fmla="*/ 0 h 1423"/>
              <a:gd name="T4" fmla="*/ 0 w 1145"/>
              <a:gd name="T5" fmla="*/ 568 h 1423"/>
              <a:gd name="T6" fmla="*/ 569 w 1145"/>
              <a:gd name="T7" fmla="*/ 1422 h 1423"/>
              <a:gd name="T8" fmla="*/ 1144 w 1145"/>
              <a:gd name="T9" fmla="*/ 568 h 1423"/>
              <a:gd name="T10" fmla="*/ 569 w 1145"/>
              <a:gd name="T11" fmla="*/ 0 h 1423"/>
              <a:gd name="T12" fmla="*/ 569 w 1145"/>
              <a:gd name="T13" fmla="*/ 924 h 1423"/>
              <a:gd name="T14" fmla="*/ 569 w 1145"/>
              <a:gd name="T15" fmla="*/ 924 h 1423"/>
              <a:gd name="T16" fmla="*/ 219 w 1145"/>
              <a:gd name="T17" fmla="*/ 568 h 1423"/>
              <a:gd name="T18" fmla="*/ 569 w 1145"/>
              <a:gd name="T19" fmla="*/ 219 h 1423"/>
              <a:gd name="T20" fmla="*/ 925 w 1145"/>
              <a:gd name="T21" fmla="*/ 568 h 1423"/>
              <a:gd name="T22" fmla="*/ 569 w 1145"/>
              <a:gd name="T23" fmla="*/ 924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5" h="1423">
                <a:moveTo>
                  <a:pt x="569" y="0"/>
                </a:moveTo>
                <a:lnTo>
                  <a:pt x="569" y="0"/>
                </a:lnTo>
                <a:cubicBezTo>
                  <a:pt x="255" y="0"/>
                  <a:pt x="0" y="255"/>
                  <a:pt x="0" y="568"/>
                </a:cubicBezTo>
                <a:cubicBezTo>
                  <a:pt x="0" y="882"/>
                  <a:pt x="373" y="1422"/>
                  <a:pt x="569" y="1422"/>
                </a:cubicBezTo>
                <a:cubicBezTo>
                  <a:pt x="771" y="1422"/>
                  <a:pt x="1144" y="882"/>
                  <a:pt x="1144" y="568"/>
                </a:cubicBezTo>
                <a:cubicBezTo>
                  <a:pt x="1144" y="255"/>
                  <a:pt x="889" y="0"/>
                  <a:pt x="569" y="0"/>
                </a:cubicBezTo>
                <a:close/>
                <a:moveTo>
                  <a:pt x="569" y="924"/>
                </a:moveTo>
                <a:lnTo>
                  <a:pt x="569" y="924"/>
                </a:lnTo>
                <a:cubicBezTo>
                  <a:pt x="379" y="924"/>
                  <a:pt x="219" y="764"/>
                  <a:pt x="219" y="568"/>
                </a:cubicBezTo>
                <a:cubicBezTo>
                  <a:pt x="219" y="374"/>
                  <a:pt x="379" y="219"/>
                  <a:pt x="569" y="219"/>
                </a:cubicBezTo>
                <a:cubicBezTo>
                  <a:pt x="765" y="219"/>
                  <a:pt x="925" y="374"/>
                  <a:pt x="925" y="568"/>
                </a:cubicBezTo>
                <a:cubicBezTo>
                  <a:pt x="925" y="764"/>
                  <a:pt x="765" y="924"/>
                  <a:pt x="569" y="924"/>
                </a:cubicBezTo>
                <a:close/>
              </a:path>
            </a:pathLst>
          </a:custGeom>
          <a:solidFill>
            <a:srgbClr val="00A1DF"/>
          </a:solidFill>
          <a:ln>
            <a:solidFill>
              <a:schemeClr val="bg1"/>
            </a:solidFill>
          </a:ln>
          <a:effectLst/>
        </p:spPr>
        <p:txBody>
          <a:bodyPr wrap="none" anchor="ctr"/>
          <a:lstStyle/>
          <a:p>
            <a:endParaRPr lang="en-US" sz="2400" dirty="0"/>
          </a:p>
        </p:txBody>
      </p:sp>
      <p:sp>
        <p:nvSpPr>
          <p:cNvPr id="219" name="Freeform 516"/>
          <p:cNvSpPr>
            <a:spLocks noChangeArrowheads="1"/>
          </p:cNvSpPr>
          <p:nvPr/>
        </p:nvSpPr>
        <p:spPr bwMode="auto">
          <a:xfrm>
            <a:off x="10455545" y="5256111"/>
            <a:ext cx="151088" cy="187709"/>
          </a:xfrm>
          <a:custGeom>
            <a:avLst/>
            <a:gdLst>
              <a:gd name="T0" fmla="*/ 569 w 1145"/>
              <a:gd name="T1" fmla="*/ 0 h 1423"/>
              <a:gd name="T2" fmla="*/ 569 w 1145"/>
              <a:gd name="T3" fmla="*/ 0 h 1423"/>
              <a:gd name="T4" fmla="*/ 0 w 1145"/>
              <a:gd name="T5" fmla="*/ 568 h 1423"/>
              <a:gd name="T6" fmla="*/ 569 w 1145"/>
              <a:gd name="T7" fmla="*/ 1422 h 1423"/>
              <a:gd name="T8" fmla="*/ 1144 w 1145"/>
              <a:gd name="T9" fmla="*/ 568 h 1423"/>
              <a:gd name="T10" fmla="*/ 569 w 1145"/>
              <a:gd name="T11" fmla="*/ 0 h 1423"/>
              <a:gd name="T12" fmla="*/ 569 w 1145"/>
              <a:gd name="T13" fmla="*/ 924 h 1423"/>
              <a:gd name="T14" fmla="*/ 569 w 1145"/>
              <a:gd name="T15" fmla="*/ 924 h 1423"/>
              <a:gd name="T16" fmla="*/ 219 w 1145"/>
              <a:gd name="T17" fmla="*/ 568 h 1423"/>
              <a:gd name="T18" fmla="*/ 569 w 1145"/>
              <a:gd name="T19" fmla="*/ 219 h 1423"/>
              <a:gd name="T20" fmla="*/ 925 w 1145"/>
              <a:gd name="T21" fmla="*/ 568 h 1423"/>
              <a:gd name="T22" fmla="*/ 569 w 1145"/>
              <a:gd name="T23" fmla="*/ 924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5" h="1423">
                <a:moveTo>
                  <a:pt x="569" y="0"/>
                </a:moveTo>
                <a:lnTo>
                  <a:pt x="569" y="0"/>
                </a:lnTo>
                <a:cubicBezTo>
                  <a:pt x="255" y="0"/>
                  <a:pt x="0" y="255"/>
                  <a:pt x="0" y="568"/>
                </a:cubicBezTo>
                <a:cubicBezTo>
                  <a:pt x="0" y="882"/>
                  <a:pt x="373" y="1422"/>
                  <a:pt x="569" y="1422"/>
                </a:cubicBezTo>
                <a:cubicBezTo>
                  <a:pt x="771" y="1422"/>
                  <a:pt x="1144" y="882"/>
                  <a:pt x="1144" y="568"/>
                </a:cubicBezTo>
                <a:cubicBezTo>
                  <a:pt x="1144" y="255"/>
                  <a:pt x="889" y="0"/>
                  <a:pt x="569" y="0"/>
                </a:cubicBezTo>
                <a:close/>
                <a:moveTo>
                  <a:pt x="569" y="924"/>
                </a:moveTo>
                <a:lnTo>
                  <a:pt x="569" y="924"/>
                </a:lnTo>
                <a:cubicBezTo>
                  <a:pt x="379" y="924"/>
                  <a:pt x="219" y="764"/>
                  <a:pt x="219" y="568"/>
                </a:cubicBezTo>
                <a:cubicBezTo>
                  <a:pt x="219" y="374"/>
                  <a:pt x="379" y="219"/>
                  <a:pt x="569" y="219"/>
                </a:cubicBezTo>
                <a:cubicBezTo>
                  <a:pt x="765" y="219"/>
                  <a:pt x="925" y="374"/>
                  <a:pt x="925" y="568"/>
                </a:cubicBezTo>
                <a:cubicBezTo>
                  <a:pt x="925" y="764"/>
                  <a:pt x="765" y="924"/>
                  <a:pt x="569" y="924"/>
                </a:cubicBezTo>
                <a:close/>
              </a:path>
            </a:pathLst>
          </a:custGeom>
          <a:solidFill>
            <a:srgbClr val="00A1DF"/>
          </a:solidFill>
          <a:ln>
            <a:solidFill>
              <a:schemeClr val="bg1"/>
            </a:solidFill>
          </a:ln>
          <a:effectLst/>
        </p:spPr>
        <p:txBody>
          <a:bodyPr wrap="none" anchor="ctr"/>
          <a:lstStyle/>
          <a:p>
            <a:endParaRPr lang="en-US" sz="2400" dirty="0"/>
          </a:p>
        </p:txBody>
      </p:sp>
      <p:sp>
        <p:nvSpPr>
          <p:cNvPr id="220" name="Freeform 516"/>
          <p:cNvSpPr>
            <a:spLocks noChangeArrowheads="1"/>
          </p:cNvSpPr>
          <p:nvPr/>
        </p:nvSpPr>
        <p:spPr bwMode="auto">
          <a:xfrm>
            <a:off x="10732741" y="4678838"/>
            <a:ext cx="151088" cy="187709"/>
          </a:xfrm>
          <a:custGeom>
            <a:avLst/>
            <a:gdLst>
              <a:gd name="T0" fmla="*/ 569 w 1145"/>
              <a:gd name="T1" fmla="*/ 0 h 1423"/>
              <a:gd name="T2" fmla="*/ 569 w 1145"/>
              <a:gd name="T3" fmla="*/ 0 h 1423"/>
              <a:gd name="T4" fmla="*/ 0 w 1145"/>
              <a:gd name="T5" fmla="*/ 568 h 1423"/>
              <a:gd name="T6" fmla="*/ 569 w 1145"/>
              <a:gd name="T7" fmla="*/ 1422 h 1423"/>
              <a:gd name="T8" fmla="*/ 1144 w 1145"/>
              <a:gd name="T9" fmla="*/ 568 h 1423"/>
              <a:gd name="T10" fmla="*/ 569 w 1145"/>
              <a:gd name="T11" fmla="*/ 0 h 1423"/>
              <a:gd name="T12" fmla="*/ 569 w 1145"/>
              <a:gd name="T13" fmla="*/ 924 h 1423"/>
              <a:gd name="T14" fmla="*/ 569 w 1145"/>
              <a:gd name="T15" fmla="*/ 924 h 1423"/>
              <a:gd name="T16" fmla="*/ 219 w 1145"/>
              <a:gd name="T17" fmla="*/ 568 h 1423"/>
              <a:gd name="T18" fmla="*/ 569 w 1145"/>
              <a:gd name="T19" fmla="*/ 219 h 1423"/>
              <a:gd name="T20" fmla="*/ 925 w 1145"/>
              <a:gd name="T21" fmla="*/ 568 h 1423"/>
              <a:gd name="T22" fmla="*/ 569 w 1145"/>
              <a:gd name="T23" fmla="*/ 924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5" h="1423">
                <a:moveTo>
                  <a:pt x="569" y="0"/>
                </a:moveTo>
                <a:lnTo>
                  <a:pt x="569" y="0"/>
                </a:lnTo>
                <a:cubicBezTo>
                  <a:pt x="255" y="0"/>
                  <a:pt x="0" y="255"/>
                  <a:pt x="0" y="568"/>
                </a:cubicBezTo>
                <a:cubicBezTo>
                  <a:pt x="0" y="882"/>
                  <a:pt x="373" y="1422"/>
                  <a:pt x="569" y="1422"/>
                </a:cubicBezTo>
                <a:cubicBezTo>
                  <a:pt x="771" y="1422"/>
                  <a:pt x="1144" y="882"/>
                  <a:pt x="1144" y="568"/>
                </a:cubicBezTo>
                <a:cubicBezTo>
                  <a:pt x="1144" y="255"/>
                  <a:pt x="889" y="0"/>
                  <a:pt x="569" y="0"/>
                </a:cubicBezTo>
                <a:close/>
                <a:moveTo>
                  <a:pt x="569" y="924"/>
                </a:moveTo>
                <a:lnTo>
                  <a:pt x="569" y="924"/>
                </a:lnTo>
                <a:cubicBezTo>
                  <a:pt x="379" y="924"/>
                  <a:pt x="219" y="764"/>
                  <a:pt x="219" y="568"/>
                </a:cubicBezTo>
                <a:cubicBezTo>
                  <a:pt x="219" y="374"/>
                  <a:pt x="379" y="219"/>
                  <a:pt x="569" y="219"/>
                </a:cubicBezTo>
                <a:cubicBezTo>
                  <a:pt x="765" y="219"/>
                  <a:pt x="925" y="374"/>
                  <a:pt x="925" y="568"/>
                </a:cubicBezTo>
                <a:cubicBezTo>
                  <a:pt x="925" y="764"/>
                  <a:pt x="765" y="924"/>
                  <a:pt x="569" y="924"/>
                </a:cubicBezTo>
                <a:close/>
              </a:path>
            </a:pathLst>
          </a:custGeom>
          <a:solidFill>
            <a:srgbClr val="00A1DF"/>
          </a:solidFill>
          <a:ln>
            <a:solidFill>
              <a:schemeClr val="bg1"/>
            </a:solidFill>
          </a:ln>
          <a:effectLst/>
        </p:spPr>
        <p:txBody>
          <a:bodyPr wrap="none" anchor="ctr"/>
          <a:lstStyle/>
          <a:p>
            <a:endParaRPr lang="en-US" sz="2400" dirty="0"/>
          </a:p>
        </p:txBody>
      </p:sp>
    </p:spTree>
    <p:extLst>
      <p:ext uri="{BB962C8B-B14F-4D97-AF65-F5344CB8AC3E}">
        <p14:creationId xmlns:p14="http://schemas.microsoft.com/office/powerpoint/2010/main" val="3699652752"/>
      </p:ext>
    </p:extLst>
  </p:cSld>
  <p:clrMapOvr>
    <a:masterClrMapping/>
  </p:clrMapOvr>
  <mc:AlternateContent xmlns:mc="http://schemas.openxmlformats.org/markup-compatibility/2006" xmlns:p14="http://schemas.microsoft.com/office/powerpoint/2010/main">
    <mc:Choice Requires="p14">
      <p:transition spd="slow" p14:dur="28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80197" y="1620941"/>
            <a:ext cx="11502995" cy="4690715"/>
            <a:chOff x="260276" y="1184079"/>
            <a:chExt cx="8627246" cy="3518036"/>
          </a:xfrm>
        </p:grpSpPr>
        <p:pic>
          <p:nvPicPr>
            <p:cNvPr id="13" name="Picture 12"/>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60277" y="1184079"/>
              <a:ext cx="2776837" cy="1111140"/>
            </a:xfrm>
            <a:prstGeom prst="rect">
              <a:avLst/>
            </a:prstGeom>
          </p:spPr>
        </p:pic>
        <p:sp>
          <p:nvSpPr>
            <p:cNvPr id="17" name="Rectangle 16"/>
            <p:cNvSpPr/>
            <p:nvPr/>
          </p:nvSpPr>
          <p:spPr>
            <a:xfrm>
              <a:off x="260276" y="2029106"/>
              <a:ext cx="2776837" cy="276999"/>
            </a:xfrm>
            <a:prstGeom prst="rect">
              <a:avLst/>
            </a:prstGeom>
            <a:solidFill>
              <a:srgbClr val="F0F4FA"/>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400" dirty="0"/>
            </a:p>
          </p:txBody>
        </p:sp>
        <p:sp>
          <p:nvSpPr>
            <p:cNvPr id="18" name="TextBox 17"/>
            <p:cNvSpPr txBox="1"/>
            <p:nvPr/>
          </p:nvSpPr>
          <p:spPr>
            <a:xfrm>
              <a:off x="458518" y="2029106"/>
              <a:ext cx="2380351" cy="238575"/>
            </a:xfrm>
            <a:prstGeom prst="rect">
              <a:avLst/>
            </a:prstGeom>
            <a:noFill/>
          </p:spPr>
          <p:txBody>
            <a:bodyPr wrap="square" rtlCol="0">
              <a:spAutoFit/>
            </a:bodyPr>
            <a:lstStyle/>
            <a:p>
              <a:pPr algn="ctr"/>
              <a:r>
                <a:rPr lang="en-US" sz="1467" dirty="0">
                  <a:latin typeface="Verdana" charset="0"/>
                  <a:ea typeface="Verdana" charset="0"/>
                  <a:cs typeface="Verdana" charset="0"/>
                </a:rPr>
                <a:t>Luxury</a:t>
              </a:r>
            </a:p>
          </p:txBody>
        </p:sp>
        <p:pic>
          <p:nvPicPr>
            <p:cNvPr id="19" name="Picture 18"/>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60278" y="2374513"/>
              <a:ext cx="2776836" cy="1156723"/>
            </a:xfrm>
            <a:prstGeom prst="rect">
              <a:avLst/>
            </a:prstGeom>
          </p:spPr>
        </p:pic>
        <p:pic>
          <p:nvPicPr>
            <p:cNvPr id="20" name="Picture 19"/>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260278" y="3590975"/>
              <a:ext cx="2776836" cy="1111140"/>
            </a:xfrm>
            <a:prstGeom prst="rect">
              <a:avLst/>
            </a:prstGeom>
          </p:spPr>
        </p:pic>
        <p:pic>
          <p:nvPicPr>
            <p:cNvPr id="26" name="Picture 25"/>
            <p:cNvPicPr>
              <a:picLocks noChangeAspect="1"/>
            </p:cNvPicPr>
            <p:nvPr/>
          </p:nvPicPr>
          <p:blipFill rotWithShape="1">
            <a:blip r:embed="rId6">
              <a:extLst>
                <a:ext uri="{28A0092B-C50C-407E-A947-70E740481C1C}">
                  <a14:useLocalDpi xmlns:a14="http://schemas.microsoft.com/office/drawing/2010/main"/>
                </a:ext>
              </a:extLst>
            </a:blip>
            <a:srcRect l="-245"/>
            <a:stretch/>
          </p:blipFill>
          <p:spPr>
            <a:xfrm>
              <a:off x="3113315" y="1194965"/>
              <a:ext cx="2950028" cy="1111140"/>
            </a:xfrm>
            <a:prstGeom prst="rect">
              <a:avLst/>
            </a:prstGeom>
          </p:spPr>
        </p:pic>
        <p:pic>
          <p:nvPicPr>
            <p:cNvPr id="27" name="Picture 26"/>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3113315" y="2374513"/>
              <a:ext cx="2950027" cy="1156723"/>
            </a:xfrm>
            <a:prstGeom prst="rect">
              <a:avLst/>
            </a:prstGeom>
          </p:spPr>
        </p:pic>
        <p:pic>
          <p:nvPicPr>
            <p:cNvPr id="28" name="Picture 27"/>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3113316" y="3590975"/>
              <a:ext cx="2950026" cy="1111140"/>
            </a:xfrm>
            <a:prstGeom prst="rect">
              <a:avLst/>
            </a:prstGeom>
          </p:spPr>
        </p:pic>
        <p:pic>
          <p:nvPicPr>
            <p:cNvPr id="29" name="Picture 28"/>
            <p:cNvPicPr>
              <a:picLocks noChangeAspect="1"/>
            </p:cNvPicPr>
            <p:nvPr/>
          </p:nvPicPr>
          <p:blipFill rotWithShape="1">
            <a:blip r:embed="rId9">
              <a:extLst>
                <a:ext uri="{28A0092B-C50C-407E-A947-70E740481C1C}">
                  <a14:useLocalDpi xmlns:a14="http://schemas.microsoft.com/office/drawing/2010/main"/>
                </a:ext>
              </a:extLst>
            </a:blip>
            <a:srcRect r="-160"/>
            <a:stretch/>
          </p:blipFill>
          <p:spPr>
            <a:xfrm>
              <a:off x="6139543" y="1194965"/>
              <a:ext cx="2747979" cy="1111140"/>
            </a:xfrm>
            <a:prstGeom prst="rect">
              <a:avLst/>
            </a:prstGeom>
          </p:spPr>
        </p:pic>
        <p:pic>
          <p:nvPicPr>
            <p:cNvPr id="30" name="Picture 29"/>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6139542" y="2374513"/>
              <a:ext cx="2747979" cy="1156723"/>
            </a:xfrm>
            <a:prstGeom prst="rect">
              <a:avLst/>
            </a:prstGeom>
          </p:spPr>
        </p:pic>
        <p:pic>
          <p:nvPicPr>
            <p:cNvPr id="31" name="Picture 30"/>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6139542" y="3590975"/>
              <a:ext cx="2747979" cy="1111140"/>
            </a:xfrm>
            <a:prstGeom prst="rect">
              <a:avLst/>
            </a:prstGeom>
          </p:spPr>
        </p:pic>
        <p:sp>
          <p:nvSpPr>
            <p:cNvPr id="32" name="Rectangle 31"/>
            <p:cNvSpPr/>
            <p:nvPr/>
          </p:nvSpPr>
          <p:spPr>
            <a:xfrm>
              <a:off x="260276" y="3254237"/>
              <a:ext cx="2776837" cy="276999"/>
            </a:xfrm>
            <a:prstGeom prst="rect">
              <a:avLst/>
            </a:prstGeom>
            <a:solidFill>
              <a:srgbClr val="F0F4F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400" dirty="0"/>
            </a:p>
          </p:txBody>
        </p:sp>
        <p:sp>
          <p:nvSpPr>
            <p:cNvPr id="33" name="TextBox 32"/>
            <p:cNvSpPr txBox="1"/>
            <p:nvPr/>
          </p:nvSpPr>
          <p:spPr>
            <a:xfrm>
              <a:off x="458518" y="3254237"/>
              <a:ext cx="2380351" cy="238575"/>
            </a:xfrm>
            <a:prstGeom prst="rect">
              <a:avLst/>
            </a:prstGeom>
            <a:noFill/>
          </p:spPr>
          <p:txBody>
            <a:bodyPr wrap="square" rtlCol="0">
              <a:spAutoFit/>
            </a:bodyPr>
            <a:lstStyle/>
            <a:p>
              <a:pPr algn="ctr"/>
              <a:r>
                <a:rPr lang="en-US" sz="1467" dirty="0">
                  <a:latin typeface="Verdana" charset="0"/>
                  <a:ea typeface="Verdana" charset="0"/>
                  <a:cs typeface="Verdana" charset="0"/>
                </a:rPr>
                <a:t>Child Care</a:t>
              </a:r>
            </a:p>
          </p:txBody>
        </p:sp>
        <p:sp>
          <p:nvSpPr>
            <p:cNvPr id="34" name="Rectangle 33"/>
            <p:cNvSpPr/>
            <p:nvPr/>
          </p:nvSpPr>
          <p:spPr>
            <a:xfrm>
              <a:off x="260276" y="4425116"/>
              <a:ext cx="2776837" cy="276999"/>
            </a:xfrm>
            <a:prstGeom prst="rect">
              <a:avLst/>
            </a:prstGeom>
            <a:solidFill>
              <a:srgbClr val="F0F4F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400" dirty="0"/>
            </a:p>
          </p:txBody>
        </p:sp>
        <p:sp>
          <p:nvSpPr>
            <p:cNvPr id="35" name="TextBox 34"/>
            <p:cNvSpPr txBox="1"/>
            <p:nvPr/>
          </p:nvSpPr>
          <p:spPr>
            <a:xfrm>
              <a:off x="458518" y="4425116"/>
              <a:ext cx="2380351" cy="238575"/>
            </a:xfrm>
            <a:prstGeom prst="rect">
              <a:avLst/>
            </a:prstGeom>
            <a:noFill/>
          </p:spPr>
          <p:txBody>
            <a:bodyPr wrap="square" rtlCol="0">
              <a:spAutoFit/>
            </a:bodyPr>
            <a:lstStyle/>
            <a:p>
              <a:pPr algn="ctr"/>
              <a:r>
                <a:rPr lang="en-US" sz="1467" dirty="0">
                  <a:latin typeface="Verdana" charset="0"/>
                  <a:ea typeface="Verdana" charset="0"/>
                  <a:cs typeface="Verdana" charset="0"/>
                </a:rPr>
                <a:t>Wildlife</a:t>
              </a:r>
            </a:p>
          </p:txBody>
        </p:sp>
        <p:sp>
          <p:nvSpPr>
            <p:cNvPr id="36" name="Rectangle 35"/>
            <p:cNvSpPr/>
            <p:nvPr/>
          </p:nvSpPr>
          <p:spPr>
            <a:xfrm>
              <a:off x="3121120" y="2034155"/>
              <a:ext cx="2942222" cy="276999"/>
            </a:xfrm>
            <a:prstGeom prst="rect">
              <a:avLst/>
            </a:prstGeom>
            <a:solidFill>
              <a:srgbClr val="F0F4F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400" dirty="0">
                <a:solidFill>
                  <a:srgbClr val="F0F4FA"/>
                </a:solidFill>
              </a:endParaRPr>
            </a:p>
          </p:txBody>
        </p:sp>
        <p:sp>
          <p:nvSpPr>
            <p:cNvPr id="37" name="TextBox 36"/>
            <p:cNvSpPr txBox="1"/>
            <p:nvPr/>
          </p:nvSpPr>
          <p:spPr>
            <a:xfrm>
              <a:off x="3319362" y="2034155"/>
              <a:ext cx="2522122" cy="238575"/>
            </a:xfrm>
            <a:prstGeom prst="rect">
              <a:avLst/>
            </a:prstGeom>
            <a:noFill/>
          </p:spPr>
          <p:txBody>
            <a:bodyPr wrap="square" rtlCol="0">
              <a:spAutoFit/>
            </a:bodyPr>
            <a:lstStyle/>
            <a:p>
              <a:pPr algn="ctr"/>
              <a:r>
                <a:rPr lang="en-US" sz="1467" dirty="0">
                  <a:latin typeface="Verdana" charset="0"/>
                  <a:ea typeface="Verdana" charset="0"/>
                  <a:cs typeface="Verdana" charset="0"/>
                </a:rPr>
                <a:t>Schools</a:t>
              </a:r>
            </a:p>
          </p:txBody>
        </p:sp>
        <p:sp>
          <p:nvSpPr>
            <p:cNvPr id="38" name="Rectangle 37"/>
            <p:cNvSpPr/>
            <p:nvPr/>
          </p:nvSpPr>
          <p:spPr>
            <a:xfrm>
              <a:off x="3113313" y="3254237"/>
              <a:ext cx="2942222" cy="276999"/>
            </a:xfrm>
            <a:prstGeom prst="rect">
              <a:avLst/>
            </a:prstGeom>
            <a:solidFill>
              <a:srgbClr val="F0F4F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400" dirty="0"/>
            </a:p>
          </p:txBody>
        </p:sp>
        <p:sp>
          <p:nvSpPr>
            <p:cNvPr id="39" name="TextBox 38"/>
            <p:cNvSpPr txBox="1"/>
            <p:nvPr/>
          </p:nvSpPr>
          <p:spPr>
            <a:xfrm>
              <a:off x="3311555" y="3254237"/>
              <a:ext cx="2522122" cy="238575"/>
            </a:xfrm>
            <a:prstGeom prst="rect">
              <a:avLst/>
            </a:prstGeom>
            <a:noFill/>
          </p:spPr>
          <p:txBody>
            <a:bodyPr wrap="square" rtlCol="0">
              <a:spAutoFit/>
            </a:bodyPr>
            <a:lstStyle/>
            <a:p>
              <a:pPr algn="ctr"/>
              <a:r>
                <a:rPr lang="en-US" sz="1467" dirty="0">
                  <a:latin typeface="Verdana" charset="0"/>
                  <a:ea typeface="Verdana" charset="0"/>
                  <a:cs typeface="Verdana" charset="0"/>
                </a:rPr>
                <a:t>Single Family Homes</a:t>
              </a:r>
            </a:p>
          </p:txBody>
        </p:sp>
        <p:sp>
          <p:nvSpPr>
            <p:cNvPr id="40" name="Rectangle 39"/>
            <p:cNvSpPr/>
            <p:nvPr/>
          </p:nvSpPr>
          <p:spPr>
            <a:xfrm>
              <a:off x="3113313" y="4425116"/>
              <a:ext cx="2942222" cy="276999"/>
            </a:xfrm>
            <a:prstGeom prst="rect">
              <a:avLst/>
            </a:prstGeom>
            <a:solidFill>
              <a:srgbClr val="F0F4F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400" dirty="0"/>
            </a:p>
          </p:txBody>
        </p:sp>
        <p:sp>
          <p:nvSpPr>
            <p:cNvPr id="41" name="TextBox 40"/>
            <p:cNvSpPr txBox="1"/>
            <p:nvPr/>
          </p:nvSpPr>
          <p:spPr>
            <a:xfrm>
              <a:off x="3311555" y="4425116"/>
              <a:ext cx="2522122" cy="238575"/>
            </a:xfrm>
            <a:prstGeom prst="rect">
              <a:avLst/>
            </a:prstGeom>
            <a:noFill/>
          </p:spPr>
          <p:txBody>
            <a:bodyPr wrap="square" rtlCol="0">
              <a:spAutoFit/>
            </a:bodyPr>
            <a:lstStyle/>
            <a:p>
              <a:pPr algn="ctr"/>
              <a:r>
                <a:rPr lang="en-US" sz="1467" dirty="0">
                  <a:latin typeface="Verdana" charset="0"/>
                  <a:ea typeface="Verdana" charset="0"/>
                  <a:cs typeface="Verdana" charset="0"/>
                </a:rPr>
                <a:t>Senior Living</a:t>
              </a:r>
            </a:p>
          </p:txBody>
        </p:sp>
        <p:sp>
          <p:nvSpPr>
            <p:cNvPr id="42" name="Rectangle 41"/>
            <p:cNvSpPr/>
            <p:nvPr/>
          </p:nvSpPr>
          <p:spPr>
            <a:xfrm>
              <a:off x="6136125" y="2029106"/>
              <a:ext cx="2751396" cy="276999"/>
            </a:xfrm>
            <a:prstGeom prst="rect">
              <a:avLst/>
            </a:prstGeom>
            <a:solidFill>
              <a:srgbClr val="F0F4F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400" dirty="0"/>
            </a:p>
          </p:txBody>
        </p:sp>
        <p:sp>
          <p:nvSpPr>
            <p:cNvPr id="43" name="TextBox 42"/>
            <p:cNvSpPr txBox="1"/>
            <p:nvPr/>
          </p:nvSpPr>
          <p:spPr>
            <a:xfrm>
              <a:off x="6334367" y="2029106"/>
              <a:ext cx="2358543" cy="238575"/>
            </a:xfrm>
            <a:prstGeom prst="rect">
              <a:avLst/>
            </a:prstGeom>
            <a:noFill/>
          </p:spPr>
          <p:txBody>
            <a:bodyPr wrap="square" rtlCol="0">
              <a:spAutoFit/>
            </a:bodyPr>
            <a:lstStyle/>
            <a:p>
              <a:pPr algn="ctr"/>
              <a:r>
                <a:rPr lang="en-US" sz="1467" dirty="0">
                  <a:latin typeface="Verdana" charset="0"/>
                  <a:ea typeface="Verdana" charset="0"/>
                  <a:cs typeface="Verdana" charset="0"/>
                </a:rPr>
                <a:t>Disaster Relief</a:t>
              </a:r>
            </a:p>
          </p:txBody>
        </p:sp>
        <p:sp>
          <p:nvSpPr>
            <p:cNvPr id="44" name="Rectangle 43"/>
            <p:cNvSpPr/>
            <p:nvPr/>
          </p:nvSpPr>
          <p:spPr>
            <a:xfrm>
              <a:off x="6131734" y="3254237"/>
              <a:ext cx="2751396" cy="276999"/>
            </a:xfrm>
            <a:prstGeom prst="rect">
              <a:avLst/>
            </a:prstGeom>
            <a:solidFill>
              <a:srgbClr val="F0F4F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400" dirty="0"/>
            </a:p>
          </p:txBody>
        </p:sp>
        <p:sp>
          <p:nvSpPr>
            <p:cNvPr id="45" name="TextBox 44"/>
            <p:cNvSpPr txBox="1"/>
            <p:nvPr/>
          </p:nvSpPr>
          <p:spPr>
            <a:xfrm>
              <a:off x="6329976" y="3254237"/>
              <a:ext cx="2358543" cy="238575"/>
            </a:xfrm>
            <a:prstGeom prst="rect">
              <a:avLst/>
            </a:prstGeom>
            <a:noFill/>
          </p:spPr>
          <p:txBody>
            <a:bodyPr wrap="square" rtlCol="0">
              <a:spAutoFit/>
            </a:bodyPr>
            <a:lstStyle/>
            <a:p>
              <a:pPr algn="ctr"/>
              <a:r>
                <a:rPr lang="en-US" sz="1467" dirty="0">
                  <a:latin typeface="Verdana" charset="0"/>
                  <a:ea typeface="Verdana" charset="0"/>
                  <a:cs typeface="Verdana" charset="0"/>
                </a:rPr>
                <a:t>Offices</a:t>
              </a:r>
            </a:p>
          </p:txBody>
        </p:sp>
        <p:sp>
          <p:nvSpPr>
            <p:cNvPr id="46" name="Rectangle 45"/>
            <p:cNvSpPr/>
            <p:nvPr/>
          </p:nvSpPr>
          <p:spPr>
            <a:xfrm>
              <a:off x="6131734" y="4425116"/>
              <a:ext cx="2751396" cy="276999"/>
            </a:xfrm>
            <a:prstGeom prst="rect">
              <a:avLst/>
            </a:prstGeom>
            <a:solidFill>
              <a:srgbClr val="F0F4F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400" dirty="0"/>
            </a:p>
          </p:txBody>
        </p:sp>
        <p:sp>
          <p:nvSpPr>
            <p:cNvPr id="47" name="TextBox 46"/>
            <p:cNvSpPr txBox="1"/>
            <p:nvPr/>
          </p:nvSpPr>
          <p:spPr>
            <a:xfrm>
              <a:off x="6329976" y="4425116"/>
              <a:ext cx="2358543" cy="238575"/>
            </a:xfrm>
            <a:prstGeom prst="rect">
              <a:avLst/>
            </a:prstGeom>
            <a:noFill/>
          </p:spPr>
          <p:txBody>
            <a:bodyPr wrap="square" rtlCol="0">
              <a:spAutoFit/>
            </a:bodyPr>
            <a:lstStyle/>
            <a:p>
              <a:pPr algn="ctr"/>
              <a:r>
                <a:rPr lang="en-US" sz="1467" dirty="0">
                  <a:latin typeface="Verdana" charset="0"/>
                  <a:ea typeface="Verdana" charset="0"/>
                  <a:cs typeface="Verdana" charset="0"/>
                </a:rPr>
                <a:t>Government</a:t>
              </a:r>
            </a:p>
          </p:txBody>
        </p:sp>
      </p:grpSp>
      <p:sp>
        <p:nvSpPr>
          <p:cNvPr id="48" name="Rectangle 47"/>
          <p:cNvSpPr/>
          <p:nvPr/>
        </p:nvSpPr>
        <p:spPr>
          <a:xfrm>
            <a:off x="847632" y="815289"/>
            <a:ext cx="7186583" cy="625877"/>
          </a:xfrm>
          <a:prstGeom prst="rect">
            <a:avLst/>
          </a:prstGeom>
        </p:spPr>
        <p:txBody>
          <a:bodyPr wrap="none">
            <a:spAutoFit/>
          </a:bodyPr>
          <a:lstStyle/>
          <a:p>
            <a:r>
              <a:rPr lang="en-US" sz="3467" b="1" dirty="0">
                <a:solidFill>
                  <a:schemeClr val="bg2">
                    <a:lumMod val="25000"/>
                  </a:schemeClr>
                </a:solidFill>
                <a:latin typeface="Verdana" charset="0"/>
                <a:ea typeface="Verdana" charset="0"/>
                <a:cs typeface="Verdana" charset="0"/>
              </a:rPr>
              <a:t>Applications of Hydropanels</a:t>
            </a:r>
            <a:endParaRPr lang="en-US" sz="3467" dirty="0">
              <a:solidFill>
                <a:schemeClr val="bg2">
                  <a:lumMod val="25000"/>
                </a:schemeClr>
              </a:solidFill>
              <a:latin typeface="Verdana" charset="0"/>
              <a:ea typeface="Verdana" charset="0"/>
              <a:cs typeface="Verdana" charset="0"/>
            </a:endParaRPr>
          </a:p>
        </p:txBody>
      </p:sp>
    </p:spTree>
    <p:extLst>
      <p:ext uri="{BB962C8B-B14F-4D97-AF65-F5344CB8AC3E}">
        <p14:creationId xmlns:p14="http://schemas.microsoft.com/office/powerpoint/2010/main" val="905343651"/>
      </p:ext>
    </p:extLst>
  </p:cSld>
  <p:clrMapOvr>
    <a:masterClrMapping/>
  </p:clrMapOvr>
  <mc:AlternateContent xmlns:mc="http://schemas.openxmlformats.org/markup-compatibility/2006" xmlns:p14="http://schemas.microsoft.com/office/powerpoint/2010/main">
    <mc:Choice Requires="p14">
      <p:transition spd="slow" p14:dur="28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p:nvPr/>
        </p:nvSpPr>
        <p:spPr>
          <a:xfrm>
            <a:off x="6118185" y="-13674"/>
            <a:ext cx="6073815" cy="6885347"/>
          </a:xfrm>
          <a:prstGeom prst="rect">
            <a:avLst/>
          </a:prstGeom>
          <a:solidFill>
            <a:srgbClr val="007FFF"/>
          </a:solidFill>
          <a:ln w="12700">
            <a:miter lim="400000"/>
          </a:ln>
          <a:effectLst>
            <a:outerShdw blurRad="12700" dist="12700" dir="5400000" rotWithShape="0">
              <a:srgbClr val="000000">
                <a:alpha val="50000"/>
              </a:srgbClr>
            </a:outerShdw>
          </a:effectLst>
        </p:spPr>
        <p:txBody>
          <a:bodyPr lIns="19050" tIns="19050" rIns="19050" bIns="19050" anchor="ctr"/>
          <a:lstStyle/>
          <a:p>
            <a:pPr defTabSz="412735">
              <a:defRPr sz="2200">
                <a:solidFill>
                  <a:srgbClr val="FFFFFF"/>
                </a:solidFill>
              </a:defRPr>
            </a:pPr>
            <a:endParaRPr sz="1547" dirty="0"/>
          </a:p>
        </p:txBody>
      </p:sp>
      <p:sp>
        <p:nvSpPr>
          <p:cNvPr id="122" name="Shape 122"/>
          <p:cNvSpPr/>
          <p:nvPr/>
        </p:nvSpPr>
        <p:spPr>
          <a:xfrm>
            <a:off x="7190397" y="4804269"/>
            <a:ext cx="3929388" cy="595313"/>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lstStyle>
            <a:lvl1pPr defTabSz="587022">
              <a:defRPr sz="3800" spc="-190">
                <a:solidFill>
                  <a:srgbClr val="FFFFFF"/>
                </a:solidFill>
                <a:latin typeface="Open Sans"/>
                <a:ea typeface="Open Sans"/>
                <a:cs typeface="Open Sans"/>
                <a:sym typeface="Open Sans"/>
              </a:defRPr>
            </a:lvl1pPr>
          </a:lstStyle>
          <a:p>
            <a:r>
              <a:rPr sz="2672" dirty="0"/>
              <a:t>How green is your commute?</a:t>
            </a:r>
          </a:p>
        </p:txBody>
      </p:sp>
      <p:pic>
        <p:nvPicPr>
          <p:cNvPr id="124" name="Schermata 2018-06-25 alle 11.17.26.png"/>
          <p:cNvPicPr>
            <a:picLocks noChangeAspect="1"/>
          </p:cNvPicPr>
          <p:nvPr/>
        </p:nvPicPr>
        <p:blipFill>
          <a:blip r:embed="rId3">
            <a:extLst/>
          </a:blip>
          <a:srcRect l="948" t="478" r="316"/>
          <a:stretch>
            <a:fillRect/>
          </a:stretch>
        </p:blipFill>
        <p:spPr>
          <a:xfrm>
            <a:off x="1869853" y="654844"/>
            <a:ext cx="2788607" cy="5575102"/>
          </a:xfrm>
          <a:prstGeom prst="rect">
            <a:avLst/>
          </a:prstGeom>
          <a:ln w="12700">
            <a:miter lim="400000"/>
          </a:ln>
        </p:spPr>
      </p:pic>
      <p:sp>
        <p:nvSpPr>
          <p:cNvPr id="2" name="TextBox 1"/>
          <p:cNvSpPr txBox="1"/>
          <p:nvPr/>
        </p:nvSpPr>
        <p:spPr>
          <a:xfrm>
            <a:off x="6371768" y="417062"/>
            <a:ext cx="5566647" cy="3539430"/>
          </a:xfrm>
          <a:prstGeom prst="rect">
            <a:avLst/>
          </a:prstGeom>
          <a:noFill/>
        </p:spPr>
        <p:txBody>
          <a:bodyPr wrap="square" rtlCol="0">
            <a:spAutoFit/>
          </a:bodyPr>
          <a:lstStyle/>
          <a:p>
            <a:endParaRPr lang="en-AU" sz="4400" b="1" dirty="0">
              <a:solidFill>
                <a:schemeClr val="bg1"/>
              </a:solidFill>
            </a:endParaRPr>
          </a:p>
          <a:p>
            <a:pPr algn="ctr"/>
            <a:r>
              <a:rPr lang="en-AU" sz="6000" b="1" dirty="0">
                <a:solidFill>
                  <a:schemeClr val="bg1"/>
                </a:solidFill>
              </a:rPr>
              <a:t>New Sustainability App</a:t>
            </a:r>
            <a:endParaRPr lang="en-AU" sz="6000" dirty="0">
              <a:solidFill>
                <a:schemeClr val="bg1"/>
              </a:solidFill>
            </a:endParaRPr>
          </a:p>
        </p:txBody>
      </p:sp>
    </p:spTree>
    <p:extLst>
      <p:ext uri="{BB962C8B-B14F-4D97-AF65-F5344CB8AC3E}">
        <p14:creationId xmlns:p14="http://schemas.microsoft.com/office/powerpoint/2010/main" val="29593572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4000" dirty="0">
                <a:latin typeface="+mn-lt"/>
              </a:rPr>
              <a:t>Top 10 Emerging Technologies of 2017</a:t>
            </a:r>
            <a:br>
              <a:rPr lang="en-AU" sz="4000" dirty="0">
                <a:latin typeface="+mn-lt"/>
              </a:rPr>
            </a:br>
            <a:r>
              <a:rPr lang="en-AU" sz="2800" dirty="0">
                <a:solidFill>
                  <a:srgbClr val="00B0F0"/>
                </a:solidFill>
                <a:latin typeface="+mn-lt"/>
              </a:rPr>
              <a:t>Sustainable Design for Communities &amp; Deep Learning</a:t>
            </a:r>
            <a:endParaRPr lang="en-AU" sz="4400" dirty="0">
              <a:latin typeface="+mn-lt"/>
            </a:endParaRPr>
          </a:p>
        </p:txBody>
      </p:sp>
      <p:sp>
        <p:nvSpPr>
          <p:cNvPr id="9" name="Rectangle 8"/>
          <p:cNvSpPr/>
          <p:nvPr/>
        </p:nvSpPr>
        <p:spPr>
          <a:xfrm>
            <a:off x="628135" y="6269165"/>
            <a:ext cx="7168846" cy="246221"/>
          </a:xfrm>
          <a:prstGeom prst="rect">
            <a:avLst/>
          </a:prstGeom>
        </p:spPr>
        <p:txBody>
          <a:bodyPr wrap="square">
            <a:spAutoFit/>
          </a:bodyPr>
          <a:lstStyle/>
          <a:p>
            <a:r>
              <a:rPr lang="en-AU" sz="1000" dirty="0"/>
              <a:t>Source: World Economic Forum - https://www.weforum.org/agenda/2017/06/these-are-the-top-10-emerging-technologies-of-2017/</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3738" y="1936495"/>
            <a:ext cx="7984524" cy="3445702"/>
          </a:xfrm>
          <a:prstGeom prst="rect">
            <a:avLst/>
          </a:prstGeom>
          <a:solidFill>
            <a:schemeClr val="bg1">
              <a:lumMod val="50000"/>
              <a:alpha val="20000"/>
            </a:schemeClr>
          </a:solidFill>
        </p:spPr>
      </p:pic>
      <p:sp>
        <p:nvSpPr>
          <p:cNvPr id="13" name="Rectangle 12"/>
          <p:cNvSpPr/>
          <p:nvPr/>
        </p:nvSpPr>
        <p:spPr>
          <a:xfrm>
            <a:off x="2083980" y="3625705"/>
            <a:ext cx="8004281" cy="1743740"/>
          </a:xfrm>
          <a:prstGeom prst="rect">
            <a:avLst/>
          </a:prstGeom>
          <a:solidFill>
            <a:schemeClr val="bg1">
              <a:lumMod val="5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Rectangle 13"/>
          <p:cNvSpPr/>
          <p:nvPr/>
        </p:nvSpPr>
        <p:spPr>
          <a:xfrm>
            <a:off x="3530009" y="1926608"/>
            <a:ext cx="3482974" cy="1699097"/>
          </a:xfrm>
          <a:prstGeom prst="rect">
            <a:avLst/>
          </a:prstGeom>
          <a:solidFill>
            <a:schemeClr val="bg1">
              <a:lumMod val="5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Down Arrow 14"/>
          <p:cNvSpPr/>
          <p:nvPr/>
        </p:nvSpPr>
        <p:spPr>
          <a:xfrm rot="10800000">
            <a:off x="2627105" y="3743697"/>
            <a:ext cx="584791" cy="816061"/>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 name="TextBox 15"/>
          <p:cNvSpPr txBox="1"/>
          <p:nvPr/>
        </p:nvSpPr>
        <p:spPr>
          <a:xfrm>
            <a:off x="2103737" y="4360158"/>
            <a:ext cx="6513602" cy="1015663"/>
          </a:xfrm>
          <a:prstGeom prst="rect">
            <a:avLst/>
          </a:prstGeom>
          <a:noFill/>
        </p:spPr>
        <p:txBody>
          <a:bodyPr wrap="square" rtlCol="0">
            <a:spAutoFit/>
          </a:bodyPr>
          <a:lstStyle/>
          <a:p>
            <a:r>
              <a:rPr lang="en-AU" sz="6000" b="1" dirty="0">
                <a:solidFill>
                  <a:srgbClr val="FFFF00"/>
                </a:solidFill>
              </a:rPr>
              <a:t>Sustainable Apps</a:t>
            </a:r>
          </a:p>
        </p:txBody>
      </p:sp>
      <p:sp>
        <p:nvSpPr>
          <p:cNvPr id="10" name="Rectangle 9"/>
          <p:cNvSpPr/>
          <p:nvPr/>
        </p:nvSpPr>
        <p:spPr>
          <a:xfrm>
            <a:off x="8694549" y="1921664"/>
            <a:ext cx="1393713" cy="1699097"/>
          </a:xfrm>
          <a:prstGeom prst="rect">
            <a:avLst/>
          </a:prstGeom>
          <a:solidFill>
            <a:schemeClr val="bg1">
              <a:lumMod val="5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TextBox 10"/>
          <p:cNvSpPr txBox="1"/>
          <p:nvPr/>
        </p:nvSpPr>
        <p:spPr>
          <a:xfrm>
            <a:off x="5221707" y="3544096"/>
            <a:ext cx="4853708" cy="1015663"/>
          </a:xfrm>
          <a:prstGeom prst="rect">
            <a:avLst/>
          </a:prstGeom>
          <a:noFill/>
        </p:spPr>
        <p:txBody>
          <a:bodyPr wrap="square" rtlCol="0">
            <a:spAutoFit/>
          </a:bodyPr>
          <a:lstStyle/>
          <a:p>
            <a:r>
              <a:rPr lang="en-AU" sz="6000" b="1" dirty="0">
                <a:solidFill>
                  <a:srgbClr val="FFFF00"/>
                </a:solidFill>
              </a:rPr>
              <a:t>Deep Learning</a:t>
            </a:r>
          </a:p>
        </p:txBody>
      </p:sp>
      <p:sp>
        <p:nvSpPr>
          <p:cNvPr id="17" name="Down Arrow 16"/>
          <p:cNvSpPr/>
          <p:nvPr/>
        </p:nvSpPr>
        <p:spPr>
          <a:xfrm rot="13909043">
            <a:off x="6284817" y="3078192"/>
            <a:ext cx="584791" cy="764491"/>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40631493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5756"/>
            <a:ext cx="10515600" cy="1325563"/>
          </a:xfrm>
        </p:spPr>
        <p:txBody>
          <a:bodyPr>
            <a:normAutofit/>
          </a:bodyPr>
          <a:lstStyle/>
          <a:p>
            <a:r>
              <a:rPr lang="en-AU" sz="4000" dirty="0">
                <a:latin typeface="+mn-lt"/>
              </a:rPr>
              <a:t>Sustainability App</a:t>
            </a:r>
            <a:br>
              <a:rPr lang="en-AU" sz="4000" dirty="0">
                <a:latin typeface="+mn-lt"/>
              </a:rPr>
            </a:br>
            <a:r>
              <a:rPr lang="en-AU" sz="2800" dirty="0">
                <a:solidFill>
                  <a:srgbClr val="00B0F0"/>
                </a:solidFill>
                <a:latin typeface="+mn-lt"/>
              </a:rPr>
              <a:t>Other Initiatives</a:t>
            </a:r>
            <a:endParaRPr lang="en-AU" sz="4400" dirty="0">
              <a:latin typeface="+mn-lt"/>
            </a:endParaRPr>
          </a:p>
        </p:txBody>
      </p:sp>
      <p:pic>
        <p:nvPicPr>
          <p:cNvPr id="3" name="Schermata 2018-06-25 alle 11.17.26.png"/>
          <p:cNvPicPr>
            <a:picLocks noChangeAspect="1"/>
          </p:cNvPicPr>
          <p:nvPr/>
        </p:nvPicPr>
        <p:blipFill>
          <a:blip r:embed="rId2">
            <a:extLst/>
          </a:blip>
          <a:srcRect l="948" t="478" r="316"/>
          <a:stretch>
            <a:fillRect/>
          </a:stretch>
        </p:blipFill>
        <p:spPr>
          <a:xfrm>
            <a:off x="1453208" y="1596852"/>
            <a:ext cx="2226685" cy="4451684"/>
          </a:xfrm>
          <a:prstGeom prst="rect">
            <a:avLst/>
          </a:prstGeom>
          <a:ln w="12700">
            <a:miter lim="400000"/>
          </a:ln>
        </p:spPr>
      </p:pic>
      <p:pic>
        <p:nvPicPr>
          <p:cNvPr id="4" name="Schermata 2018-05-07 alle 10.53.14.png"/>
          <p:cNvPicPr>
            <a:picLocks noChangeAspect="1"/>
          </p:cNvPicPr>
          <p:nvPr/>
        </p:nvPicPr>
        <p:blipFill>
          <a:blip r:embed="rId3">
            <a:extLst/>
          </a:blip>
          <a:srcRect l="461"/>
          <a:stretch>
            <a:fillRect/>
          </a:stretch>
        </p:blipFill>
        <p:spPr>
          <a:xfrm>
            <a:off x="4961031" y="2167466"/>
            <a:ext cx="3880156" cy="3738028"/>
          </a:xfrm>
          <a:prstGeom prst="rect">
            <a:avLst/>
          </a:prstGeom>
          <a:ln w="12700">
            <a:miter lim="400000"/>
          </a:ln>
          <a:effectLst>
            <a:outerShdw blurRad="50800" dist="63500" dir="2700000" rotWithShape="0">
              <a:srgbClr val="000000">
                <a:alpha val="50000"/>
              </a:srgbClr>
            </a:outerShdw>
          </a:effectLst>
        </p:spPr>
      </p:pic>
      <p:pic>
        <p:nvPicPr>
          <p:cNvPr id="5" name="Schermata 2018-06-25 alle 10.48.05.png"/>
          <p:cNvPicPr>
            <a:picLocks noChangeAspect="1"/>
          </p:cNvPicPr>
          <p:nvPr/>
        </p:nvPicPr>
        <p:blipFill>
          <a:blip r:embed="rId4">
            <a:extLst/>
          </a:blip>
          <a:srcRect l="1941" t="30659" r="1937" b="11793"/>
          <a:stretch>
            <a:fillRect/>
          </a:stretch>
        </p:blipFill>
        <p:spPr>
          <a:xfrm>
            <a:off x="8778890" y="1315712"/>
            <a:ext cx="3040280" cy="691214"/>
          </a:xfrm>
          <a:custGeom>
            <a:avLst/>
            <a:gdLst/>
            <a:ahLst/>
            <a:cxnLst>
              <a:cxn ang="0">
                <a:pos x="wd2" y="hd2"/>
              </a:cxn>
              <a:cxn ang="5400000">
                <a:pos x="wd2" y="hd2"/>
              </a:cxn>
              <a:cxn ang="10800000">
                <a:pos x="wd2" y="hd2"/>
              </a:cxn>
              <a:cxn ang="16200000">
                <a:pos x="wd2" y="hd2"/>
              </a:cxn>
            </a:cxnLst>
            <a:rect l="0" t="0" r="r" b="b"/>
            <a:pathLst>
              <a:path w="21600" h="21600" extrusionOk="0">
                <a:moveTo>
                  <a:pt x="712" y="0"/>
                </a:moveTo>
                <a:cubicBezTo>
                  <a:pt x="319" y="0"/>
                  <a:pt x="0" y="1403"/>
                  <a:pt x="0" y="3131"/>
                </a:cubicBezTo>
                <a:lnTo>
                  <a:pt x="0" y="18478"/>
                </a:lnTo>
                <a:cubicBezTo>
                  <a:pt x="0" y="20206"/>
                  <a:pt x="319" y="21600"/>
                  <a:pt x="712" y="21600"/>
                </a:cubicBezTo>
                <a:lnTo>
                  <a:pt x="20888" y="21600"/>
                </a:lnTo>
                <a:cubicBezTo>
                  <a:pt x="21281" y="21600"/>
                  <a:pt x="21600" y="20206"/>
                  <a:pt x="21600" y="18478"/>
                </a:cubicBezTo>
                <a:lnTo>
                  <a:pt x="21600" y="3131"/>
                </a:lnTo>
                <a:cubicBezTo>
                  <a:pt x="21600" y="1403"/>
                  <a:pt x="21281" y="0"/>
                  <a:pt x="20888" y="0"/>
                </a:cubicBezTo>
                <a:lnTo>
                  <a:pt x="712" y="0"/>
                </a:lnTo>
                <a:close/>
              </a:path>
            </a:pathLst>
          </a:custGeom>
          <a:ln w="12700">
            <a:miter lim="400000"/>
          </a:ln>
          <a:effectLst>
            <a:outerShdw blurRad="50800" dist="63500" dir="2700000" rotWithShape="0">
              <a:srgbClr val="000000">
                <a:alpha val="50000"/>
              </a:srgbClr>
            </a:outerShdw>
          </a:effectLst>
        </p:spPr>
      </p:pic>
      <p:sp>
        <p:nvSpPr>
          <p:cNvPr id="6" name="Rectangle 5"/>
          <p:cNvSpPr/>
          <p:nvPr/>
        </p:nvSpPr>
        <p:spPr>
          <a:xfrm>
            <a:off x="1097141" y="6048536"/>
            <a:ext cx="2938818" cy="369332"/>
          </a:xfrm>
          <a:prstGeom prst="rect">
            <a:avLst/>
          </a:prstGeom>
        </p:spPr>
        <p:txBody>
          <a:bodyPr wrap="none">
            <a:spAutoFit/>
          </a:bodyPr>
          <a:lstStyle/>
          <a:p>
            <a:r>
              <a:rPr lang="en-AU" dirty="0"/>
              <a:t>How green is your commute?</a:t>
            </a:r>
          </a:p>
        </p:txBody>
      </p:sp>
      <p:sp>
        <p:nvSpPr>
          <p:cNvPr id="7" name="Rectangle 6"/>
          <p:cNvSpPr/>
          <p:nvPr/>
        </p:nvSpPr>
        <p:spPr>
          <a:xfrm>
            <a:off x="8999620" y="3822694"/>
            <a:ext cx="2598821" cy="1631216"/>
          </a:xfrm>
          <a:prstGeom prst="rect">
            <a:avLst/>
          </a:prstGeom>
        </p:spPr>
        <p:txBody>
          <a:bodyPr wrap="square">
            <a:spAutoFit/>
          </a:bodyPr>
          <a:lstStyle/>
          <a:p>
            <a:pPr algn="r">
              <a:defRPr sz="2000">
                <a:latin typeface="Open Sans"/>
                <a:ea typeface="Open Sans"/>
                <a:cs typeface="Open Sans"/>
                <a:sym typeface="Open Sans"/>
              </a:defRPr>
            </a:pPr>
            <a:r>
              <a:rPr lang="en-AU" dirty="0"/>
              <a:t>20 biggest Italian cities have mapped </a:t>
            </a:r>
            <a:br>
              <a:rPr lang="en-AU" dirty="0"/>
            </a:br>
            <a:r>
              <a:rPr lang="en-AU" dirty="0"/>
              <a:t>their streets in order to improve safety of cyclists</a:t>
            </a:r>
          </a:p>
        </p:txBody>
      </p:sp>
      <p:sp>
        <p:nvSpPr>
          <p:cNvPr id="8" name="Rectangle 7"/>
          <p:cNvSpPr/>
          <p:nvPr/>
        </p:nvSpPr>
        <p:spPr>
          <a:xfrm>
            <a:off x="9480883" y="2709624"/>
            <a:ext cx="2117558" cy="646331"/>
          </a:xfrm>
          <a:prstGeom prst="rect">
            <a:avLst/>
          </a:prstGeom>
        </p:spPr>
        <p:txBody>
          <a:bodyPr wrap="square">
            <a:spAutoFit/>
          </a:bodyPr>
          <a:lstStyle/>
          <a:p>
            <a:r>
              <a:rPr lang="en-AU" dirty="0"/>
              <a:t>Check out the</a:t>
            </a:r>
            <a:br>
              <a:rPr lang="en-AU" dirty="0"/>
            </a:br>
            <a:r>
              <a:rPr lang="en-AU" dirty="0"/>
              <a:t> </a:t>
            </a:r>
            <a:r>
              <a:rPr lang="en-AU" dirty="0">
                <a:solidFill>
                  <a:srgbClr val="007FFF"/>
                </a:solidFill>
              </a:rPr>
              <a:t>power</a:t>
            </a:r>
            <a:r>
              <a:rPr lang="en-AU" dirty="0"/>
              <a:t> of the crowd</a:t>
            </a:r>
          </a:p>
        </p:txBody>
      </p:sp>
    </p:spTree>
    <p:extLst>
      <p:ext uri="{BB962C8B-B14F-4D97-AF65-F5344CB8AC3E}">
        <p14:creationId xmlns:p14="http://schemas.microsoft.com/office/powerpoint/2010/main" val="164051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4000" dirty="0">
                <a:latin typeface="+mn-lt"/>
              </a:rPr>
              <a:t>People Before Profits</a:t>
            </a:r>
            <a:br>
              <a:rPr lang="en-AU" sz="4000" dirty="0">
                <a:latin typeface="+mn-lt"/>
              </a:rPr>
            </a:br>
            <a:r>
              <a:rPr lang="en-AU" sz="2800" dirty="0">
                <a:solidFill>
                  <a:srgbClr val="00B0F0"/>
                </a:solidFill>
                <a:latin typeface="+mn-lt"/>
              </a:rPr>
              <a:t>Shared Value and a Sense of Purpose</a:t>
            </a:r>
            <a:endParaRPr lang="en-AU" sz="4400" dirty="0">
              <a:latin typeface="+mn-lt"/>
            </a:endParaRPr>
          </a:p>
        </p:txBody>
      </p:sp>
      <p:pic>
        <p:nvPicPr>
          <p:cNvPr id="6" name="Picture 5"/>
          <p:cNvPicPr>
            <a:picLocks noChangeAspect="1"/>
          </p:cNvPicPr>
          <p:nvPr/>
        </p:nvPicPr>
        <p:blipFill>
          <a:blip r:embed="rId3"/>
          <a:stretch>
            <a:fillRect/>
          </a:stretch>
        </p:blipFill>
        <p:spPr>
          <a:xfrm>
            <a:off x="528164" y="1738084"/>
            <a:ext cx="4105980" cy="1097204"/>
          </a:xfrm>
          <a:prstGeom prst="rect">
            <a:avLst/>
          </a:prstGeom>
        </p:spPr>
      </p:pic>
      <p:sp>
        <p:nvSpPr>
          <p:cNvPr id="9" name="Rectangle 8"/>
          <p:cNvSpPr/>
          <p:nvPr/>
        </p:nvSpPr>
        <p:spPr>
          <a:xfrm>
            <a:off x="4085208" y="4140925"/>
            <a:ext cx="4021584" cy="1815882"/>
          </a:xfrm>
          <a:prstGeom prst="rect">
            <a:avLst/>
          </a:prstGeom>
        </p:spPr>
        <p:txBody>
          <a:bodyPr wrap="square">
            <a:spAutoFit/>
          </a:bodyPr>
          <a:lstStyle/>
          <a:p>
            <a:r>
              <a:rPr lang="en-AU" sz="1400" dirty="0"/>
              <a:t>Over 6 years ago, Harvard’s Michael Porter and FSG’s Mark Kramer made the bold statement that </a:t>
            </a:r>
            <a:r>
              <a:rPr lang="en-AU" sz="1400" b="1" dirty="0"/>
              <a:t>shared value </a:t>
            </a:r>
            <a:r>
              <a:rPr lang="en-AU" sz="1400" dirty="0"/>
              <a:t>— the idea that the </a:t>
            </a:r>
            <a:r>
              <a:rPr lang="en-AU" sz="1400" b="1" dirty="0"/>
              <a:t>purpose</a:t>
            </a:r>
            <a:r>
              <a:rPr lang="en-AU" sz="1400" dirty="0"/>
              <a:t> of a company is to achieve both </a:t>
            </a:r>
            <a:r>
              <a:rPr lang="en-AU" sz="1400" b="1" dirty="0"/>
              <a:t>shareholder profit and social purpose</a:t>
            </a:r>
            <a:r>
              <a:rPr lang="en-AU" sz="1400" dirty="0"/>
              <a:t> — would “reinvent capitalism.” They encouraged companies to go beyond CSR (corporate social responsibility) and integrate social impact into companies’ competitive strategy. </a:t>
            </a:r>
          </a:p>
        </p:txBody>
      </p:sp>
      <p:sp>
        <p:nvSpPr>
          <p:cNvPr id="10" name="Rectangle 9"/>
          <p:cNvSpPr/>
          <p:nvPr/>
        </p:nvSpPr>
        <p:spPr>
          <a:xfrm>
            <a:off x="628135" y="6269165"/>
            <a:ext cx="6096000" cy="246221"/>
          </a:xfrm>
          <a:prstGeom prst="rect">
            <a:avLst/>
          </a:prstGeom>
        </p:spPr>
        <p:txBody>
          <a:bodyPr>
            <a:spAutoFit/>
          </a:bodyPr>
          <a:lstStyle/>
          <a:p>
            <a:r>
              <a:rPr lang="en-AU" sz="1000" dirty="0"/>
              <a:t>Source: https://techcrunch.com/2018/03/25/a-6-trillion-wake-up-call-for-the-tech-industry/</a:t>
            </a:r>
          </a:p>
        </p:txBody>
      </p:sp>
      <p:pic>
        <p:nvPicPr>
          <p:cNvPr id="1026" name="Picture 2" descr="https://hbr.org/resources/images/covers/BR1101_50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77" y="1738084"/>
            <a:ext cx="1828646" cy="240284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28164" y="3156040"/>
            <a:ext cx="2975291" cy="2246769"/>
          </a:xfrm>
          <a:prstGeom prst="rect">
            <a:avLst/>
          </a:prstGeom>
        </p:spPr>
        <p:txBody>
          <a:bodyPr wrap="square">
            <a:spAutoFit/>
          </a:bodyPr>
          <a:lstStyle/>
          <a:p>
            <a:r>
              <a:rPr lang="en-AU" sz="1400" dirty="0"/>
              <a:t>Laurence Fink, the founder and chief executive of the global investment firm, BlackRock</a:t>
            </a:r>
          </a:p>
          <a:p>
            <a:endParaRPr lang="en-AU" sz="1400" dirty="0"/>
          </a:p>
          <a:p>
            <a:r>
              <a:rPr lang="en-AU" sz="1400" dirty="0"/>
              <a:t>“A Sense of Purpose”</a:t>
            </a:r>
          </a:p>
          <a:p>
            <a:endParaRPr lang="en-AU" sz="1400" dirty="0"/>
          </a:p>
          <a:p>
            <a:r>
              <a:rPr lang="en-AU" sz="1400" dirty="0"/>
              <a:t>“Companies must benefit all of their stakeholders, including shareholders, employees, customers, and the communities in which they operate.”</a:t>
            </a:r>
          </a:p>
        </p:txBody>
      </p:sp>
      <p:pic>
        <p:nvPicPr>
          <p:cNvPr id="16" name="Picture 15"/>
          <p:cNvPicPr>
            <a:picLocks noChangeAspect="1"/>
          </p:cNvPicPr>
          <p:nvPr/>
        </p:nvPicPr>
        <p:blipFill>
          <a:blip r:embed="rId5"/>
          <a:stretch>
            <a:fillRect/>
          </a:stretch>
        </p:blipFill>
        <p:spPr>
          <a:xfrm>
            <a:off x="9423740" y="1738084"/>
            <a:ext cx="1417956" cy="1417956"/>
          </a:xfrm>
          <a:prstGeom prst="rect">
            <a:avLst/>
          </a:prstGeom>
        </p:spPr>
      </p:pic>
      <p:sp>
        <p:nvSpPr>
          <p:cNvPr id="18" name="Rectangle 17"/>
          <p:cNvSpPr/>
          <p:nvPr/>
        </p:nvSpPr>
        <p:spPr>
          <a:xfrm>
            <a:off x="8481549" y="3325317"/>
            <a:ext cx="3548109" cy="954107"/>
          </a:xfrm>
          <a:prstGeom prst="rect">
            <a:avLst/>
          </a:prstGeom>
        </p:spPr>
        <p:txBody>
          <a:bodyPr wrap="square">
            <a:spAutoFit/>
          </a:bodyPr>
          <a:lstStyle/>
          <a:p>
            <a:r>
              <a:rPr lang="en-AU" sz="1400" dirty="0"/>
              <a:t>Everyone has a WHY. Your WHY is the purpose, cause or belief that inspires you.</a:t>
            </a:r>
          </a:p>
          <a:p>
            <a:endParaRPr lang="en-AU" sz="1400" dirty="0"/>
          </a:p>
          <a:p>
            <a:endParaRPr lang="en-AU" sz="1400" dirty="0"/>
          </a:p>
        </p:txBody>
      </p:sp>
      <p:pic>
        <p:nvPicPr>
          <p:cNvPr id="17" name="Picture 16"/>
          <p:cNvPicPr>
            <a:picLocks noChangeAspect="1"/>
          </p:cNvPicPr>
          <p:nvPr/>
        </p:nvPicPr>
        <p:blipFill>
          <a:blip r:embed="rId6"/>
          <a:stretch>
            <a:fillRect/>
          </a:stretch>
        </p:blipFill>
        <p:spPr>
          <a:xfrm>
            <a:off x="9088790" y="4067791"/>
            <a:ext cx="2333625" cy="1962150"/>
          </a:xfrm>
          <a:prstGeom prst="rect">
            <a:avLst/>
          </a:prstGeom>
        </p:spPr>
      </p:pic>
    </p:spTree>
    <p:extLst>
      <p:ext uri="{BB962C8B-B14F-4D97-AF65-F5344CB8AC3E}">
        <p14:creationId xmlns:p14="http://schemas.microsoft.com/office/powerpoint/2010/main" val="333642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 name="TextBox 4"/>
          <p:cNvSpPr txBox="1"/>
          <p:nvPr/>
        </p:nvSpPr>
        <p:spPr>
          <a:xfrm>
            <a:off x="2603714" y="2555397"/>
            <a:ext cx="6726591" cy="1323439"/>
          </a:xfrm>
          <a:prstGeom prst="rect">
            <a:avLst/>
          </a:prstGeom>
          <a:noFill/>
        </p:spPr>
        <p:txBody>
          <a:bodyPr wrap="square" rtlCol="0">
            <a:spAutoFit/>
          </a:bodyPr>
          <a:lstStyle/>
          <a:p>
            <a:pPr algn="ctr"/>
            <a:r>
              <a:rPr lang="en-US" sz="8000" spc="400" dirty="0">
                <a:solidFill>
                  <a:schemeClr val="bg1"/>
                </a:solidFill>
                <a:ea typeface="Verdana" charset="0"/>
                <a:cs typeface="Verdana" charset="0"/>
              </a:rPr>
              <a:t>Thank You</a:t>
            </a:r>
          </a:p>
        </p:txBody>
      </p:sp>
      <p:sp>
        <p:nvSpPr>
          <p:cNvPr id="6" name="TextBox 5"/>
          <p:cNvSpPr txBox="1"/>
          <p:nvPr/>
        </p:nvSpPr>
        <p:spPr>
          <a:xfrm>
            <a:off x="11453091" y="8940800"/>
            <a:ext cx="184731" cy="461665"/>
          </a:xfrm>
          <a:prstGeom prst="rect">
            <a:avLst/>
          </a:prstGeom>
          <a:noFill/>
        </p:spPr>
        <p:txBody>
          <a:bodyPr wrap="none" rtlCol="0">
            <a:spAutoFit/>
          </a:bodyPr>
          <a:lstStyle/>
          <a:p>
            <a:endParaRPr lang="en-US" sz="2400" dirty="0"/>
          </a:p>
        </p:txBody>
      </p:sp>
      <p:sp>
        <p:nvSpPr>
          <p:cNvPr id="2" name="Rectangle 1"/>
          <p:cNvSpPr/>
          <p:nvPr/>
        </p:nvSpPr>
        <p:spPr>
          <a:xfrm>
            <a:off x="4406847" y="4402532"/>
            <a:ext cx="3120326" cy="1354217"/>
          </a:xfrm>
          <a:prstGeom prst="rect">
            <a:avLst/>
          </a:prstGeom>
        </p:spPr>
        <p:txBody>
          <a:bodyPr wrap="square">
            <a:spAutoFit/>
          </a:bodyPr>
          <a:lstStyle/>
          <a:p>
            <a:pPr algn="ctr">
              <a:spcBef>
                <a:spcPts val="200"/>
              </a:spcBef>
              <a:spcAft>
                <a:spcPts val="200"/>
              </a:spcAft>
            </a:pPr>
            <a:r>
              <a:rPr lang="en-US" b="1" dirty="0">
                <a:solidFill>
                  <a:schemeClr val="bg1"/>
                </a:solidFill>
              </a:rPr>
              <a:t>John Magnifico</a:t>
            </a:r>
            <a:endParaRPr lang="en-AU" b="1" dirty="0">
              <a:solidFill>
                <a:schemeClr val="bg1"/>
              </a:solidFill>
            </a:endParaRPr>
          </a:p>
          <a:p>
            <a:pPr algn="ctr">
              <a:spcBef>
                <a:spcPts val="200"/>
              </a:spcBef>
              <a:spcAft>
                <a:spcPts val="200"/>
              </a:spcAft>
            </a:pPr>
            <a:r>
              <a:rPr lang="en-AU" dirty="0">
                <a:solidFill>
                  <a:schemeClr val="bg1"/>
                </a:solidFill>
              </a:rPr>
              <a:t>Solved (Fiji) Pte Ltd</a:t>
            </a:r>
          </a:p>
          <a:p>
            <a:pPr algn="ctr">
              <a:spcBef>
                <a:spcPts val="200"/>
              </a:spcBef>
              <a:spcAft>
                <a:spcPts val="200"/>
              </a:spcAft>
            </a:pPr>
            <a:r>
              <a:rPr lang="en-AU" dirty="0">
                <a:solidFill>
                  <a:schemeClr val="bg1"/>
                </a:solidFill>
              </a:rPr>
              <a:t>+679 837 5953</a:t>
            </a:r>
          </a:p>
          <a:p>
            <a:pPr algn="ctr">
              <a:spcBef>
                <a:spcPts val="200"/>
              </a:spcBef>
              <a:spcAft>
                <a:spcPts val="200"/>
              </a:spcAft>
            </a:pPr>
            <a:r>
              <a:rPr lang="en-AU" dirty="0">
                <a:solidFill>
                  <a:schemeClr val="bg1"/>
                </a:solidFill>
              </a:rPr>
              <a:t>john@solvedgroup.com</a:t>
            </a:r>
            <a:endParaRPr lang="en-AU" dirty="0">
              <a:solidFill>
                <a:schemeClr val="bg1"/>
              </a:solidFill>
              <a:ea typeface="Batang" panose="02030600000101010101" pitchFamily="18" charset="-127"/>
              <a:cs typeface="Arial" panose="020B0604020202020204" pitchFamily="34" charset="0"/>
            </a:endParaRPr>
          </a:p>
        </p:txBody>
      </p:sp>
    </p:spTree>
    <p:extLst>
      <p:ext uri="{BB962C8B-B14F-4D97-AF65-F5344CB8AC3E}">
        <p14:creationId xmlns:p14="http://schemas.microsoft.com/office/powerpoint/2010/main" val="2221089962"/>
      </p:ext>
    </p:extLst>
  </p:cSld>
  <p:clrMapOvr>
    <a:masterClrMapping/>
  </p:clrMapOvr>
  <mc:AlternateContent xmlns:mc="http://schemas.openxmlformats.org/markup-compatibility/2006" xmlns:p14="http://schemas.microsoft.com/office/powerpoint/2010/main">
    <mc:Choice Requires="p14">
      <p:transition spd="slow" p14:dur="28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4000" dirty="0">
                <a:latin typeface="+mn-lt"/>
              </a:rPr>
              <a:t>What I Have Learnt</a:t>
            </a:r>
            <a:br>
              <a:rPr lang="en-AU" sz="4000" dirty="0">
                <a:latin typeface="+mn-lt"/>
              </a:rPr>
            </a:br>
            <a:r>
              <a:rPr lang="en-AU" sz="2800" dirty="0">
                <a:solidFill>
                  <a:srgbClr val="00B0F0"/>
                </a:solidFill>
                <a:latin typeface="+mn-lt"/>
              </a:rPr>
              <a:t>Top 3 Lessons Over The Last 20 Years</a:t>
            </a:r>
            <a:endParaRPr lang="en-AU" sz="4400" dirty="0">
              <a:latin typeface="+mn-lt"/>
            </a:endParaRPr>
          </a:p>
        </p:txBody>
      </p:sp>
      <p:sp>
        <p:nvSpPr>
          <p:cNvPr id="3" name="Content Placeholder 2"/>
          <p:cNvSpPr>
            <a:spLocks noGrp="1"/>
          </p:cNvSpPr>
          <p:nvPr>
            <p:ph idx="1"/>
          </p:nvPr>
        </p:nvSpPr>
        <p:spPr/>
        <p:txBody>
          <a:bodyPr/>
          <a:lstStyle/>
          <a:p>
            <a:endParaRPr lang="en-AU" b="1" dirty="0"/>
          </a:p>
          <a:p>
            <a:pPr marL="514350" indent="-514350">
              <a:buFont typeface="+mj-lt"/>
              <a:buAutoNum type="arabicPeriod"/>
            </a:pPr>
            <a:r>
              <a:rPr lang="en-AU" b="1" dirty="0"/>
              <a:t>Leadership</a:t>
            </a:r>
            <a:br>
              <a:rPr lang="en-AU" dirty="0"/>
            </a:br>
            <a:r>
              <a:rPr lang="en-AU" dirty="0"/>
              <a:t>Leadership with strong character, empowerment and purpose.</a:t>
            </a:r>
            <a:br>
              <a:rPr lang="en-AU" dirty="0"/>
            </a:br>
            <a:endParaRPr lang="en-AU" dirty="0">
              <a:solidFill>
                <a:srgbClr val="FF0000"/>
              </a:solidFill>
            </a:endParaRPr>
          </a:p>
          <a:p>
            <a:pPr marL="514350" indent="-514350">
              <a:buFont typeface="+mj-lt"/>
              <a:buAutoNum type="arabicPeriod"/>
            </a:pPr>
            <a:r>
              <a:rPr lang="en-AU" b="1" dirty="0"/>
              <a:t>Agility</a:t>
            </a:r>
            <a:br>
              <a:rPr lang="en-AU" b="1" dirty="0"/>
            </a:br>
            <a:r>
              <a:rPr lang="en-AU" dirty="0"/>
              <a:t>Finding problems, fix them quickly, and learning is important.</a:t>
            </a:r>
            <a:br>
              <a:rPr lang="en-AU" dirty="0"/>
            </a:br>
            <a:endParaRPr lang="en-AU" dirty="0"/>
          </a:p>
          <a:p>
            <a:pPr marL="514350" indent="-514350">
              <a:buFont typeface="+mj-lt"/>
              <a:buAutoNum type="arabicPeriod"/>
            </a:pPr>
            <a:r>
              <a:rPr lang="en-AU" b="1" dirty="0"/>
              <a:t>Innovation</a:t>
            </a:r>
            <a:br>
              <a:rPr lang="en-AU" b="1" dirty="0"/>
            </a:br>
            <a:r>
              <a:rPr lang="en-AU" dirty="0"/>
              <a:t>Knowledge is a commodity. The best ideas should “win” </a:t>
            </a:r>
            <a:r>
              <a:rPr lang="en-AU" i="1" dirty="0"/>
              <a:t>not the best opinions.</a:t>
            </a:r>
          </a:p>
          <a:p>
            <a:endParaRPr lang="en-AU" dirty="0"/>
          </a:p>
        </p:txBody>
      </p:sp>
    </p:spTree>
    <p:extLst>
      <p:ext uri="{BB962C8B-B14F-4D97-AF65-F5344CB8AC3E}">
        <p14:creationId xmlns:p14="http://schemas.microsoft.com/office/powerpoint/2010/main" val="2289321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4000" dirty="0">
                <a:latin typeface="+mn-lt"/>
              </a:rPr>
              <a:t>Top 10 Emerging Technologies of 2017</a:t>
            </a:r>
            <a:br>
              <a:rPr lang="en-AU" sz="4000" dirty="0">
                <a:latin typeface="+mn-lt"/>
              </a:rPr>
            </a:br>
            <a:r>
              <a:rPr lang="en-AU" sz="2800" dirty="0">
                <a:solidFill>
                  <a:srgbClr val="00B0F0"/>
                </a:solidFill>
                <a:latin typeface="+mn-lt"/>
              </a:rPr>
              <a:t>World Economic Forum</a:t>
            </a:r>
            <a:endParaRPr lang="en-AU" sz="4400" dirty="0">
              <a:latin typeface="+mn-lt"/>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135" y="1690689"/>
            <a:ext cx="7984524" cy="3445702"/>
          </a:xfrm>
          <a:prstGeom prst="rect">
            <a:avLst/>
          </a:prstGeom>
        </p:spPr>
      </p:pic>
      <p:pic>
        <p:nvPicPr>
          <p:cNvPr id="8" name="19546627_448607235494800_3734891272700166144_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285085" y="2285100"/>
            <a:ext cx="2540000" cy="2540000"/>
          </a:xfrm>
          <a:prstGeom prst="rect">
            <a:avLst/>
          </a:prstGeom>
        </p:spPr>
      </p:pic>
      <p:sp>
        <p:nvSpPr>
          <p:cNvPr id="9" name="Rectangle 8"/>
          <p:cNvSpPr/>
          <p:nvPr/>
        </p:nvSpPr>
        <p:spPr>
          <a:xfrm>
            <a:off x="628135" y="6269165"/>
            <a:ext cx="6096000" cy="246221"/>
          </a:xfrm>
          <a:prstGeom prst="rect">
            <a:avLst/>
          </a:prstGeom>
        </p:spPr>
        <p:txBody>
          <a:bodyPr>
            <a:spAutoFit/>
          </a:bodyPr>
          <a:lstStyle/>
          <a:p>
            <a:r>
              <a:rPr lang="en-AU" sz="1000" dirty="0"/>
              <a:t>Source: World Economic Forum - https://www.facebook.com/worldeconomicforum/videos/10154545182216479/</a:t>
            </a:r>
          </a:p>
        </p:txBody>
      </p:sp>
      <p:sp>
        <p:nvSpPr>
          <p:cNvPr id="6" name="Text Placeholder 1"/>
          <p:cNvSpPr txBox="1">
            <a:spLocks/>
          </p:cNvSpPr>
          <p:nvPr/>
        </p:nvSpPr>
        <p:spPr>
          <a:xfrm>
            <a:off x="442975" y="5260078"/>
            <a:ext cx="11121032" cy="697796"/>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Tx/>
              <a:buNone/>
              <a:defRPr sz="9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900" kern="1200">
                <a:solidFill>
                  <a:schemeClr val="tx2"/>
                </a:solidFill>
                <a:latin typeface="+mn-lt"/>
                <a:ea typeface="+mn-ea"/>
                <a:cs typeface="+mn-cs"/>
              </a:defRPr>
            </a:lvl2pPr>
            <a:lvl3pPr marL="216000" indent="-216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900" kern="1200">
                <a:solidFill>
                  <a:schemeClr val="tx2"/>
                </a:solidFill>
                <a:latin typeface="+mn-lt"/>
                <a:ea typeface="+mn-ea"/>
                <a:cs typeface="+mn-cs"/>
              </a:defRPr>
            </a:lvl3pPr>
            <a:lvl4pPr marL="360000" indent="-144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900" kern="1200">
                <a:solidFill>
                  <a:schemeClr val="tx2"/>
                </a:solidFill>
                <a:latin typeface="+mn-lt"/>
                <a:ea typeface="+mn-ea"/>
                <a:cs typeface="+mn-cs"/>
              </a:defRPr>
            </a:lvl4pPr>
            <a:lvl5pPr marL="576000" indent="-216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900" kern="1200" baseline="0">
                <a:solidFill>
                  <a:schemeClr val="tx2"/>
                </a:solidFill>
                <a:latin typeface="+mn-lt"/>
                <a:ea typeface="+mn-ea"/>
                <a:cs typeface="+mn-cs"/>
              </a:defRPr>
            </a:lvl5pPr>
            <a:lvl6pPr marL="1098000" indent="-230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900" kern="1200">
                <a:solidFill>
                  <a:schemeClr val="tx2"/>
                </a:solidFill>
                <a:latin typeface="+mn-lt"/>
                <a:ea typeface="+mn-ea"/>
                <a:cs typeface="+mn-cs"/>
              </a:defRPr>
            </a:lvl6pPr>
            <a:lvl7pPr marL="1371600" indent="-2844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900" kern="1200">
                <a:solidFill>
                  <a:schemeClr val="tx2"/>
                </a:solidFill>
                <a:latin typeface="+mn-lt"/>
                <a:ea typeface="+mn-ea"/>
                <a:cs typeface="+mn-cs"/>
              </a:defRPr>
            </a:lvl7pPr>
            <a:lvl8pPr marL="1645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9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sz="1600" b="0" dirty="0">
                <a:solidFill>
                  <a:schemeClr val="tx1"/>
                </a:solidFill>
              </a:rPr>
              <a:t>Selected by WEF’s Expert Network and Global Future Councils in collaboration with Scientific America and its Board of Advisors. Each technology was chosen for its potential to </a:t>
            </a:r>
            <a:r>
              <a:rPr lang="en-AU" sz="1600" dirty="0">
                <a:solidFill>
                  <a:schemeClr val="tx1"/>
                </a:solidFill>
              </a:rPr>
              <a:t>improve lives, transform industries and safeguard the planet</a:t>
            </a:r>
            <a:r>
              <a:rPr lang="en-AU" sz="1600" b="0" dirty="0">
                <a:solidFill>
                  <a:schemeClr val="tx1"/>
                </a:solidFill>
              </a:rPr>
              <a:t>.</a:t>
            </a:r>
          </a:p>
        </p:txBody>
      </p:sp>
    </p:spTree>
    <p:extLst>
      <p:ext uri="{BB962C8B-B14F-4D97-AF65-F5344CB8AC3E}">
        <p14:creationId xmlns:p14="http://schemas.microsoft.com/office/powerpoint/2010/main" val="27134982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fullScrn="1">
              <p:cMediaNode vol="80000">
                <p:cTn id="7" fill="remove" display="0">
                  <p:stCondLst>
                    <p:cond delay="indefinite"/>
                  </p:stCondLst>
                </p:cTn>
                <p:tgtEl>
                  <p:spTgt spid="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4000" dirty="0">
                <a:latin typeface="+mn-lt"/>
              </a:rPr>
              <a:t>Top 5 Global Risks 2017</a:t>
            </a:r>
            <a:br>
              <a:rPr lang="en-AU" sz="4000" dirty="0">
                <a:latin typeface="+mn-lt"/>
              </a:rPr>
            </a:br>
            <a:r>
              <a:rPr lang="en-AU" sz="2800" dirty="0">
                <a:solidFill>
                  <a:srgbClr val="00B0F0"/>
                </a:solidFill>
                <a:latin typeface="+mn-lt"/>
              </a:rPr>
              <a:t>World Economic Forum</a:t>
            </a:r>
            <a:endParaRPr lang="en-AU" sz="4400" dirty="0">
              <a:latin typeface="+mn-lt"/>
            </a:endParaRPr>
          </a:p>
        </p:txBody>
      </p:sp>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6234" y="1531384"/>
            <a:ext cx="3091249" cy="515208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6902" y="1531384"/>
            <a:ext cx="3173709" cy="5151600"/>
          </a:xfrm>
          <a:prstGeom prst="rect">
            <a:avLst/>
          </a:prstGeom>
        </p:spPr>
      </p:pic>
    </p:spTree>
    <p:extLst>
      <p:ext uri="{BB962C8B-B14F-4D97-AF65-F5344CB8AC3E}">
        <p14:creationId xmlns:p14="http://schemas.microsoft.com/office/powerpoint/2010/main" val="3017195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4000" dirty="0">
                <a:latin typeface="+mn-lt"/>
              </a:rPr>
              <a:t>The Challenges We Are Focused On</a:t>
            </a:r>
            <a:br>
              <a:rPr lang="en-AU" sz="4000" dirty="0">
                <a:latin typeface="+mn-lt"/>
              </a:rPr>
            </a:br>
            <a:r>
              <a:rPr lang="en-AU" sz="2800" dirty="0">
                <a:solidFill>
                  <a:srgbClr val="00B0F0"/>
                </a:solidFill>
                <a:latin typeface="+mn-lt"/>
              </a:rPr>
              <a:t>Challenges Affecting Us to 2020 and Beyond</a:t>
            </a:r>
            <a:endParaRPr lang="en-AU" sz="4400" dirty="0">
              <a:latin typeface="+mn-lt"/>
            </a:endParaRPr>
          </a:p>
        </p:txBody>
      </p:sp>
      <p:sp>
        <p:nvSpPr>
          <p:cNvPr id="3" name="Content Placeholder 2"/>
          <p:cNvSpPr>
            <a:spLocks noGrp="1"/>
          </p:cNvSpPr>
          <p:nvPr>
            <p:ph idx="1"/>
          </p:nvPr>
        </p:nvSpPr>
        <p:spPr>
          <a:xfrm>
            <a:off x="907211" y="1690688"/>
            <a:ext cx="10515600" cy="995213"/>
          </a:xfrm>
        </p:spPr>
        <p:txBody>
          <a:bodyPr>
            <a:normAutofit/>
          </a:bodyPr>
          <a:lstStyle/>
          <a:p>
            <a:pPr marL="0" indent="0" algn="ctr">
              <a:buNone/>
            </a:pPr>
            <a:r>
              <a:rPr lang="en-AU" sz="5400" b="1" dirty="0"/>
              <a:t>Water</a:t>
            </a:r>
          </a:p>
        </p:txBody>
      </p:sp>
      <p:sp>
        <p:nvSpPr>
          <p:cNvPr id="6" name="Down Arrow 5"/>
          <p:cNvSpPr/>
          <p:nvPr/>
        </p:nvSpPr>
        <p:spPr>
          <a:xfrm rot="2920029">
            <a:off x="4632385" y="2656284"/>
            <a:ext cx="362310" cy="1078301"/>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Content Placeholder 2"/>
          <p:cNvSpPr txBox="1">
            <a:spLocks/>
          </p:cNvSpPr>
          <p:nvPr/>
        </p:nvSpPr>
        <p:spPr>
          <a:xfrm>
            <a:off x="1143000" y="3687534"/>
            <a:ext cx="4840857" cy="6792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3600" b="1" dirty="0"/>
              <a:t>Global</a:t>
            </a:r>
            <a:endParaRPr lang="en-AU" sz="5400" b="1" dirty="0"/>
          </a:p>
        </p:txBody>
      </p:sp>
      <p:sp>
        <p:nvSpPr>
          <p:cNvPr id="8" name="Content Placeholder 2"/>
          <p:cNvSpPr txBox="1">
            <a:spLocks/>
          </p:cNvSpPr>
          <p:nvPr/>
        </p:nvSpPr>
        <p:spPr>
          <a:xfrm>
            <a:off x="1142999" y="4366812"/>
            <a:ext cx="4840857" cy="19477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dirty="0"/>
              <a:t>According to the World Health Organisation over 2 billion people are drinking </a:t>
            </a:r>
            <a:r>
              <a:rPr lang="en-AU" b="1" dirty="0"/>
              <a:t>contaminated water</a:t>
            </a:r>
            <a:endParaRPr lang="en-AU" sz="5400" b="1" dirty="0"/>
          </a:p>
        </p:txBody>
      </p:sp>
      <p:sp>
        <p:nvSpPr>
          <p:cNvPr id="9" name="Down Arrow 8"/>
          <p:cNvSpPr/>
          <p:nvPr/>
        </p:nvSpPr>
        <p:spPr>
          <a:xfrm rot="18679971" flipH="1">
            <a:off x="7424468" y="2638850"/>
            <a:ext cx="362310" cy="1078301"/>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Content Placeholder 2"/>
          <p:cNvSpPr txBox="1">
            <a:spLocks/>
          </p:cNvSpPr>
          <p:nvPr/>
        </p:nvSpPr>
        <p:spPr>
          <a:xfrm>
            <a:off x="6581954" y="3670100"/>
            <a:ext cx="4840857" cy="6792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3600" b="1" dirty="0"/>
              <a:t>Fiji</a:t>
            </a:r>
            <a:endParaRPr lang="en-AU" sz="5400" b="1" dirty="0"/>
          </a:p>
        </p:txBody>
      </p:sp>
      <p:sp>
        <p:nvSpPr>
          <p:cNvPr id="11" name="Content Placeholder 2"/>
          <p:cNvSpPr txBox="1">
            <a:spLocks/>
          </p:cNvSpPr>
          <p:nvPr/>
        </p:nvSpPr>
        <p:spPr>
          <a:xfrm>
            <a:off x="6581953" y="4349378"/>
            <a:ext cx="4840857" cy="19651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dirty="0"/>
              <a:t>Fiji transports drinking water to the outer islands. Many villages in the interior </a:t>
            </a:r>
            <a:r>
              <a:rPr lang="en-AU" b="1" dirty="0"/>
              <a:t>do not have drinking water</a:t>
            </a:r>
            <a:endParaRPr lang="en-AU" dirty="0"/>
          </a:p>
          <a:p>
            <a:pPr marL="0" indent="0" algn="ctr">
              <a:buFont typeface="Arial" panose="020B0604020202020204" pitchFamily="34" charset="0"/>
              <a:buNone/>
            </a:pPr>
            <a:endParaRPr lang="en-AU" sz="5400" dirty="0"/>
          </a:p>
        </p:txBody>
      </p:sp>
    </p:spTree>
    <p:extLst>
      <p:ext uri="{BB962C8B-B14F-4D97-AF65-F5344CB8AC3E}">
        <p14:creationId xmlns:p14="http://schemas.microsoft.com/office/powerpoint/2010/main" val="394324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p:bldP spid="8" grpId="0"/>
      <p:bldP spid="9" grpId="0" animBg="1"/>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4000" dirty="0">
                <a:latin typeface="+mn-lt"/>
              </a:rPr>
              <a:t>The Challenges We Are Focused On</a:t>
            </a:r>
            <a:br>
              <a:rPr lang="en-AU" sz="4000" dirty="0">
                <a:latin typeface="+mn-lt"/>
              </a:rPr>
            </a:br>
            <a:r>
              <a:rPr lang="en-AU" sz="2800" dirty="0">
                <a:solidFill>
                  <a:srgbClr val="00B0F0"/>
                </a:solidFill>
                <a:latin typeface="+mn-lt"/>
              </a:rPr>
              <a:t>Challenges Affecting Us to 2020 and Beyond</a:t>
            </a:r>
            <a:endParaRPr lang="en-AU" sz="4400" dirty="0">
              <a:latin typeface="+mn-lt"/>
            </a:endParaRPr>
          </a:p>
        </p:txBody>
      </p:sp>
      <p:sp>
        <p:nvSpPr>
          <p:cNvPr id="3" name="Content Placeholder 2"/>
          <p:cNvSpPr>
            <a:spLocks noGrp="1"/>
          </p:cNvSpPr>
          <p:nvPr>
            <p:ph idx="1"/>
          </p:nvPr>
        </p:nvSpPr>
        <p:spPr>
          <a:xfrm>
            <a:off x="907211" y="1690688"/>
            <a:ext cx="10515600" cy="995213"/>
          </a:xfrm>
        </p:spPr>
        <p:txBody>
          <a:bodyPr>
            <a:normAutofit/>
          </a:bodyPr>
          <a:lstStyle/>
          <a:p>
            <a:pPr marL="0" indent="0" algn="ctr">
              <a:buNone/>
            </a:pPr>
            <a:r>
              <a:rPr lang="en-AU" sz="5400" b="1" dirty="0"/>
              <a:t>Food Agility</a:t>
            </a:r>
          </a:p>
        </p:txBody>
      </p:sp>
      <p:sp>
        <p:nvSpPr>
          <p:cNvPr id="6" name="Down Arrow 5"/>
          <p:cNvSpPr/>
          <p:nvPr/>
        </p:nvSpPr>
        <p:spPr>
          <a:xfrm rot="2920029">
            <a:off x="4632385" y="2656284"/>
            <a:ext cx="362310" cy="1078301"/>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Content Placeholder 2"/>
          <p:cNvSpPr txBox="1">
            <a:spLocks/>
          </p:cNvSpPr>
          <p:nvPr/>
        </p:nvSpPr>
        <p:spPr>
          <a:xfrm>
            <a:off x="1143000" y="3687534"/>
            <a:ext cx="4840857" cy="6792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3600" b="1" dirty="0"/>
              <a:t>Global</a:t>
            </a:r>
            <a:endParaRPr lang="en-AU" sz="5400" b="1" dirty="0"/>
          </a:p>
        </p:txBody>
      </p:sp>
      <p:sp>
        <p:nvSpPr>
          <p:cNvPr id="8" name="Content Placeholder 2"/>
          <p:cNvSpPr txBox="1">
            <a:spLocks/>
          </p:cNvSpPr>
          <p:nvPr/>
        </p:nvSpPr>
        <p:spPr>
          <a:xfrm>
            <a:off x="1142999" y="4366812"/>
            <a:ext cx="4840857" cy="19477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dirty="0"/>
              <a:t>According to the UN, by 2050, we will require over </a:t>
            </a:r>
            <a:r>
              <a:rPr lang="en-AU" b="1" dirty="0"/>
              <a:t>70% more food to feed an estimated</a:t>
            </a:r>
            <a:br>
              <a:rPr lang="en-AU" dirty="0"/>
            </a:br>
            <a:r>
              <a:rPr lang="en-AU" b="1" dirty="0"/>
              <a:t>9.6 Billion</a:t>
            </a:r>
            <a:endParaRPr lang="en-AU" sz="5400" b="1" dirty="0"/>
          </a:p>
        </p:txBody>
      </p:sp>
      <p:sp>
        <p:nvSpPr>
          <p:cNvPr id="9" name="Down Arrow 8"/>
          <p:cNvSpPr/>
          <p:nvPr/>
        </p:nvSpPr>
        <p:spPr>
          <a:xfrm rot="18679971" flipH="1">
            <a:off x="7424468" y="2638850"/>
            <a:ext cx="362310" cy="1078301"/>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Content Placeholder 2"/>
          <p:cNvSpPr txBox="1">
            <a:spLocks/>
          </p:cNvSpPr>
          <p:nvPr/>
        </p:nvSpPr>
        <p:spPr>
          <a:xfrm>
            <a:off x="6581954" y="3670100"/>
            <a:ext cx="4840857" cy="6792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3600" b="1" dirty="0"/>
              <a:t>Fiji</a:t>
            </a:r>
            <a:endParaRPr lang="en-AU" sz="5400" b="1" dirty="0"/>
          </a:p>
        </p:txBody>
      </p:sp>
      <p:sp>
        <p:nvSpPr>
          <p:cNvPr id="11" name="Content Placeholder 2"/>
          <p:cNvSpPr txBox="1">
            <a:spLocks/>
          </p:cNvSpPr>
          <p:nvPr/>
        </p:nvSpPr>
        <p:spPr>
          <a:xfrm>
            <a:off x="6581953" y="4349378"/>
            <a:ext cx="4840857" cy="19651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dirty="0"/>
              <a:t>Fiji has an Agriculture Trade deficit of</a:t>
            </a:r>
          </a:p>
          <a:p>
            <a:pPr marL="0" indent="0" algn="ctr">
              <a:buFont typeface="Arial" panose="020B0604020202020204" pitchFamily="34" charset="0"/>
              <a:buNone/>
            </a:pPr>
            <a:r>
              <a:rPr lang="en-AU" b="1" dirty="0"/>
              <a:t>$451 million FJD</a:t>
            </a:r>
            <a:endParaRPr lang="en-AU" dirty="0"/>
          </a:p>
          <a:p>
            <a:pPr marL="0" indent="0" algn="ctr">
              <a:buFont typeface="Arial" panose="020B0604020202020204" pitchFamily="34" charset="0"/>
              <a:buNone/>
            </a:pPr>
            <a:endParaRPr lang="en-AU" sz="5400" dirty="0"/>
          </a:p>
        </p:txBody>
      </p:sp>
    </p:spTree>
    <p:extLst>
      <p:ext uri="{BB962C8B-B14F-4D97-AF65-F5344CB8AC3E}">
        <p14:creationId xmlns:p14="http://schemas.microsoft.com/office/powerpoint/2010/main" val="164409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p:bldP spid="8" grpId="0"/>
      <p:bldP spid="9" grpId="0" animBg="1"/>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4000" dirty="0">
                <a:latin typeface="+mn-lt"/>
              </a:rPr>
              <a:t>The Challenges We Are Focused On</a:t>
            </a:r>
            <a:br>
              <a:rPr lang="en-AU" sz="4000" dirty="0">
                <a:latin typeface="+mn-lt"/>
              </a:rPr>
            </a:br>
            <a:r>
              <a:rPr lang="en-AU" sz="2800" dirty="0">
                <a:solidFill>
                  <a:srgbClr val="00B0F0"/>
                </a:solidFill>
                <a:latin typeface="+mn-lt"/>
              </a:rPr>
              <a:t>Challenges Affecting Us to 2020 and Beyond</a:t>
            </a:r>
            <a:endParaRPr lang="en-AU" sz="4400" dirty="0">
              <a:latin typeface="+mn-lt"/>
            </a:endParaRPr>
          </a:p>
        </p:txBody>
      </p:sp>
      <p:sp>
        <p:nvSpPr>
          <p:cNvPr id="3" name="Content Placeholder 2"/>
          <p:cNvSpPr>
            <a:spLocks noGrp="1"/>
          </p:cNvSpPr>
          <p:nvPr>
            <p:ph idx="1"/>
          </p:nvPr>
        </p:nvSpPr>
        <p:spPr>
          <a:xfrm>
            <a:off x="907211" y="1690688"/>
            <a:ext cx="10515600" cy="995213"/>
          </a:xfrm>
        </p:spPr>
        <p:txBody>
          <a:bodyPr>
            <a:normAutofit/>
          </a:bodyPr>
          <a:lstStyle/>
          <a:p>
            <a:pPr marL="0" indent="0" algn="ctr">
              <a:buNone/>
            </a:pPr>
            <a:r>
              <a:rPr lang="en-AU" sz="5400" b="1" dirty="0"/>
              <a:t>Resilience</a:t>
            </a:r>
          </a:p>
        </p:txBody>
      </p:sp>
      <p:sp>
        <p:nvSpPr>
          <p:cNvPr id="6" name="Down Arrow 5"/>
          <p:cNvSpPr/>
          <p:nvPr/>
        </p:nvSpPr>
        <p:spPr>
          <a:xfrm rot="2920029">
            <a:off x="4632385" y="2656284"/>
            <a:ext cx="362310" cy="1078301"/>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Content Placeholder 2"/>
          <p:cNvSpPr txBox="1">
            <a:spLocks/>
          </p:cNvSpPr>
          <p:nvPr/>
        </p:nvSpPr>
        <p:spPr>
          <a:xfrm>
            <a:off x="1143000" y="3687534"/>
            <a:ext cx="4840857" cy="6792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3600" b="1" dirty="0"/>
              <a:t>Global</a:t>
            </a:r>
            <a:endParaRPr lang="en-AU" sz="5400" b="1" dirty="0"/>
          </a:p>
        </p:txBody>
      </p:sp>
      <p:sp>
        <p:nvSpPr>
          <p:cNvPr id="8" name="Content Placeholder 2"/>
          <p:cNvSpPr txBox="1">
            <a:spLocks/>
          </p:cNvSpPr>
          <p:nvPr/>
        </p:nvSpPr>
        <p:spPr>
          <a:xfrm>
            <a:off x="1142999" y="4366812"/>
            <a:ext cx="4840857" cy="194772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dirty="0"/>
              <a:t>Extreme weather and natural disasters are both in the Top 5 Risks.</a:t>
            </a:r>
          </a:p>
          <a:p>
            <a:pPr marL="0" indent="0" algn="ctr">
              <a:buFont typeface="Arial" panose="020B0604020202020204" pitchFamily="34" charset="0"/>
              <a:buNone/>
            </a:pPr>
            <a:r>
              <a:rPr lang="en-AU" dirty="0"/>
              <a:t>AON estimates economic losses to date are </a:t>
            </a:r>
            <a:r>
              <a:rPr lang="en-AU" b="1" dirty="0"/>
              <a:t>$7.26 trillion FJD</a:t>
            </a:r>
            <a:endParaRPr lang="en-AU" sz="5400" b="1" dirty="0"/>
          </a:p>
        </p:txBody>
      </p:sp>
      <p:sp>
        <p:nvSpPr>
          <p:cNvPr id="9" name="Down Arrow 8"/>
          <p:cNvSpPr/>
          <p:nvPr/>
        </p:nvSpPr>
        <p:spPr>
          <a:xfrm rot="18679971" flipH="1">
            <a:off x="7424468" y="2638850"/>
            <a:ext cx="362310" cy="1078301"/>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Content Placeholder 2"/>
          <p:cNvSpPr txBox="1">
            <a:spLocks/>
          </p:cNvSpPr>
          <p:nvPr/>
        </p:nvSpPr>
        <p:spPr>
          <a:xfrm>
            <a:off x="6581954" y="3670100"/>
            <a:ext cx="4840857" cy="6792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3600" b="1" dirty="0"/>
              <a:t>Fiji</a:t>
            </a:r>
            <a:endParaRPr lang="en-AU" sz="5400" b="1" dirty="0"/>
          </a:p>
        </p:txBody>
      </p:sp>
      <p:sp>
        <p:nvSpPr>
          <p:cNvPr id="11" name="Content Placeholder 2"/>
          <p:cNvSpPr txBox="1">
            <a:spLocks/>
          </p:cNvSpPr>
          <p:nvPr/>
        </p:nvSpPr>
        <p:spPr>
          <a:xfrm>
            <a:off x="6581953" y="4349378"/>
            <a:ext cx="4840857" cy="19651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dirty="0"/>
              <a:t>ADB estimates that the loss from Tropical Cyclone Winston amounted to </a:t>
            </a:r>
            <a:r>
              <a:rPr lang="en-AU" b="1" dirty="0"/>
              <a:t>$1.42 billion FJD </a:t>
            </a:r>
            <a:r>
              <a:rPr lang="en-AU" dirty="0"/>
              <a:t>(~31 % of GDP)</a:t>
            </a:r>
            <a:endParaRPr lang="en-AU" sz="5400" dirty="0"/>
          </a:p>
        </p:txBody>
      </p:sp>
    </p:spTree>
    <p:extLst>
      <p:ext uri="{BB962C8B-B14F-4D97-AF65-F5344CB8AC3E}">
        <p14:creationId xmlns:p14="http://schemas.microsoft.com/office/powerpoint/2010/main" val="380616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p:bldP spid="8" grpId="0"/>
      <p:bldP spid="9" grpId="0" animBg="1"/>
      <p:bldP spid="10"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1059</TotalTime>
  <Words>1740</Words>
  <Application>Microsoft Office PowerPoint</Application>
  <PresentationFormat>Widescreen</PresentationFormat>
  <Paragraphs>248</Paragraphs>
  <Slides>30</Slides>
  <Notes>11</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Arial Black</vt:lpstr>
      <vt:lpstr>Calibri</vt:lpstr>
      <vt:lpstr>Calibri Light</vt:lpstr>
      <vt:lpstr>Open Sans</vt:lpstr>
      <vt:lpstr>Poppins</vt:lpstr>
      <vt:lpstr>Source Sans Pro</vt:lpstr>
      <vt:lpstr>Verdana</vt:lpstr>
      <vt:lpstr>Office Theme</vt:lpstr>
      <vt:lpstr>Initiatives in Trade, Tourism and Agriculture  Ideas for AgriTourism</vt:lpstr>
      <vt:lpstr>Through The Years A Brief Overview of My Experience</vt:lpstr>
      <vt:lpstr>People Before Profits Shared Value and a Sense of Purpose</vt:lpstr>
      <vt:lpstr>What I Have Learnt Top 3 Lessons Over The Last 20 Years</vt:lpstr>
      <vt:lpstr>Top 10 Emerging Technologies of 2017 World Economic Forum</vt:lpstr>
      <vt:lpstr>Top 5 Global Risks 2017 World Economic Forum</vt:lpstr>
      <vt:lpstr>The Challenges We Are Focused On Challenges Affecting Us to 2020 and Beyond</vt:lpstr>
      <vt:lpstr>The Challenges We Are Focused On Challenges Affecting Us to 2020 and Beyond</vt:lpstr>
      <vt:lpstr>The Challenges We Are Focused On Challenges Affecting Us to 2020 and Beyond</vt:lpstr>
      <vt:lpstr>PowerPoint Presentation</vt:lpstr>
      <vt:lpstr>Future of Farming Digital Agriculture</vt:lpstr>
      <vt:lpstr>Top 10 Emerging Technologies of 2017 Precision Farming (Digital Agriculture)</vt:lpstr>
      <vt:lpstr>Global Insights and Predictions Technology is the enabler to increase production &amp; efficiency in agriculture</vt:lpstr>
      <vt:lpstr>Digital Agriculture Platform Technology Overview</vt:lpstr>
      <vt:lpstr>Digital Ready App Access field-to-field information anywhere on any device</vt:lpstr>
      <vt:lpstr>Key Features Extended Information About Crop Health for Each Field in One Place</vt:lpstr>
      <vt:lpstr>Digital Agriculture For Pacific Solved Operations Centre</vt:lpstr>
      <vt:lpstr>Solved Operations Centre Snapshot From Our Monitoring Dashboard</vt:lpstr>
      <vt:lpstr>What Information Is Available Provide Near Real-time Information About Crop Conditions</vt:lpstr>
      <vt:lpstr>PowerPoint Presentation</vt:lpstr>
      <vt:lpstr>Micro Irrigation and Monitoring Other Initiatives</vt:lpstr>
      <vt:lpstr>PowerPoint Presentation</vt:lpstr>
      <vt:lpstr>Top 10 Emerging Technologies of 2017 Harvesting Clean Water from Air</vt:lpstr>
      <vt:lpstr>Sustainable Drinking Water for The Pacific Other Initiatives</vt:lpstr>
      <vt:lpstr>PowerPoint Presentation</vt:lpstr>
      <vt:lpstr>PowerPoint Presentation</vt:lpstr>
      <vt:lpstr>PowerPoint Presentation</vt:lpstr>
      <vt:lpstr>Top 10 Emerging Technologies of 2017 Sustainable Design for Communities &amp; Deep Learning</vt:lpstr>
      <vt:lpstr>Sustainability App Other Initiatives</vt:lpstr>
      <vt:lpstr>PowerPoint Presentation</vt:lpstr>
    </vt:vector>
  </TitlesOfParts>
  <Company>Solved (Fiji) Pte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Transformation To Support AgriTourism</dc:title>
  <dc:creator>Magnifico, John</dc:creator>
  <cp:lastModifiedBy>GuestPIPSO</cp:lastModifiedBy>
  <cp:revision>109</cp:revision>
  <dcterms:created xsi:type="dcterms:W3CDTF">2018-06-25T01:33:49Z</dcterms:created>
  <dcterms:modified xsi:type="dcterms:W3CDTF">2019-04-01T02:01:31Z</dcterms:modified>
</cp:coreProperties>
</file>