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6.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413" r:id="rId2"/>
    <p:sldId id="407" r:id="rId3"/>
    <p:sldId id="404" r:id="rId4"/>
    <p:sldId id="406" r:id="rId5"/>
    <p:sldId id="417" r:id="rId6"/>
    <p:sldId id="419" r:id="rId7"/>
    <p:sldId id="418" r:id="rId8"/>
    <p:sldId id="420" r:id="rId9"/>
    <p:sldId id="390" r:id="rId10"/>
    <p:sldId id="401" r:id="rId11"/>
    <p:sldId id="379" r:id="rId12"/>
  </p:sldIdLst>
  <p:sldSz cx="9144000" cy="6858000" type="screen4x3"/>
  <p:notesSz cx="6797675" cy="9926638"/>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73">
          <p15:clr>
            <a:srgbClr val="A4A3A4"/>
          </p15:clr>
        </p15:guide>
        <p15:guide id="2" orient="horz" pos="4247">
          <p15:clr>
            <a:srgbClr val="A4A3A4"/>
          </p15:clr>
        </p15:guide>
        <p15:guide id="3" orient="horz" pos="3602">
          <p15:clr>
            <a:srgbClr val="A4A3A4"/>
          </p15:clr>
        </p15:guide>
        <p15:guide id="4" orient="horz" pos="981">
          <p15:clr>
            <a:srgbClr val="A4A3A4"/>
          </p15:clr>
        </p15:guide>
        <p15:guide id="5" orient="horz" pos="1099">
          <p15:clr>
            <a:srgbClr val="A4A3A4"/>
          </p15:clr>
        </p15:guide>
        <p15:guide id="6" orient="horz" pos="3702">
          <p15:clr>
            <a:srgbClr val="A4A3A4"/>
          </p15:clr>
        </p15:guide>
        <p15:guide id="7" orient="horz" pos="618">
          <p15:clr>
            <a:srgbClr val="A4A3A4"/>
          </p15:clr>
        </p15:guide>
        <p15:guide id="8" orient="horz" pos="2387">
          <p15:clr>
            <a:srgbClr val="A4A3A4"/>
          </p15:clr>
        </p15:guide>
        <p15:guide id="9" pos="2835">
          <p15:clr>
            <a:srgbClr val="A4A3A4"/>
          </p15:clr>
        </p15:guide>
        <p15:guide id="10" pos="158">
          <p15:clr>
            <a:srgbClr val="A4A3A4"/>
          </p15:clr>
        </p15:guide>
        <p15:guide id="11" pos="5602">
          <p15:clr>
            <a:srgbClr val="A4A3A4"/>
          </p15:clr>
        </p15:guide>
        <p15:guide id="12" pos="2925">
          <p15:clr>
            <a:srgbClr val="A4A3A4"/>
          </p15:clr>
        </p15:guide>
        <p15:guide id="13" pos="4195">
          <p15:clr>
            <a:srgbClr val="A4A3A4"/>
          </p15:clr>
        </p15:guide>
        <p15:guide id="14" pos="4286">
          <p15:clr>
            <a:srgbClr val="A4A3A4"/>
          </p15:clr>
        </p15:guide>
        <p15:guide id="15" pos="1474">
          <p15:clr>
            <a:srgbClr val="A4A3A4"/>
          </p15:clr>
        </p15:guide>
        <p15:guide id="16" pos="1565">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B43F"/>
    <a:srgbClr val="4D8939"/>
    <a:srgbClr val="E4700B"/>
    <a:srgbClr val="268559"/>
    <a:srgbClr val="FFFFFF"/>
    <a:srgbClr val="446069"/>
    <a:srgbClr val="00959C"/>
    <a:srgbClr val="A81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3489" autoAdjust="0"/>
  </p:normalViewPr>
  <p:slideViewPr>
    <p:cSldViewPr snapToGrid="0">
      <p:cViewPr varScale="1">
        <p:scale>
          <a:sx n="65" d="100"/>
          <a:sy n="65" d="100"/>
        </p:scale>
        <p:origin x="60" y="48"/>
      </p:cViewPr>
      <p:guideLst>
        <p:guide orient="horz" pos="73"/>
        <p:guide orient="horz" pos="4247"/>
        <p:guide orient="horz" pos="3602"/>
        <p:guide orient="horz" pos="981"/>
        <p:guide orient="horz" pos="1099"/>
        <p:guide orient="horz" pos="3702"/>
        <p:guide orient="horz" pos="618"/>
        <p:guide orient="horz" pos="2387"/>
        <p:guide pos="2835"/>
        <p:guide pos="158"/>
        <p:guide pos="5602"/>
        <p:guide pos="2925"/>
        <p:guide pos="4195"/>
        <p:guide pos="4286"/>
        <p:guide pos="1474"/>
        <p:guide pos="15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448"/>
    </p:cViewPr>
  </p:sorterViewPr>
  <p:notesViewPr>
    <p:cSldViewPr snapToGrid="0">
      <p:cViewPr varScale="1">
        <p:scale>
          <a:sx n="144" d="100"/>
          <a:sy n="144" d="100"/>
        </p:scale>
        <p:origin x="114" y="6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46B2B-3900-4436-98F7-63D3BAA7ABA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807CA4A5-43C7-40D1-8B5B-030761B0515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23B6CE3-8AC7-43B7-83B1-E4081A8C22A1}" type="datetimeFigureOut">
              <a:rPr lang="en-GB"/>
              <a:pPr>
                <a:defRPr/>
              </a:pPr>
              <a:t>31/03/2019</a:t>
            </a:fld>
            <a:endParaRPr lang="en-GB"/>
          </a:p>
        </p:txBody>
      </p:sp>
      <p:sp>
        <p:nvSpPr>
          <p:cNvPr id="4" name="Footer Placeholder 3">
            <a:extLst>
              <a:ext uri="{FF2B5EF4-FFF2-40B4-BE49-F238E27FC236}">
                <a16:creationId xmlns:a16="http://schemas.microsoft.com/office/drawing/2014/main" id="{4538182E-81B9-4BFC-9A1D-0305BD3AFC09}"/>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1E2A6E21-9744-450C-AC36-D7BE25981442}"/>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2CC4B7-73AD-46A7-BB86-19B78022C5A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09AB2D-6C39-48B0-B3B0-C3F9D5D040E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NZ"/>
          </a:p>
        </p:txBody>
      </p:sp>
      <p:sp>
        <p:nvSpPr>
          <p:cNvPr id="3" name="Date Placeholder 2">
            <a:extLst>
              <a:ext uri="{FF2B5EF4-FFF2-40B4-BE49-F238E27FC236}">
                <a16:creationId xmlns:a16="http://schemas.microsoft.com/office/drawing/2014/main" id="{CC8DD98F-29BC-4006-85F0-31578D131ADF}"/>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3EE16EB-C1D5-47E9-8053-9CA33A3D2D62}" type="datetimeFigureOut">
              <a:rPr lang="en-NZ"/>
              <a:pPr>
                <a:defRPr/>
              </a:pPr>
              <a:t>31/03/2019</a:t>
            </a:fld>
            <a:endParaRPr lang="en-NZ" dirty="0"/>
          </a:p>
        </p:txBody>
      </p:sp>
      <p:sp>
        <p:nvSpPr>
          <p:cNvPr id="4" name="Slide Image Placeholder 3">
            <a:extLst>
              <a:ext uri="{FF2B5EF4-FFF2-40B4-BE49-F238E27FC236}">
                <a16:creationId xmlns:a16="http://schemas.microsoft.com/office/drawing/2014/main" id="{B7C3B492-BB92-4372-9BFB-5EADC2FB4C57}"/>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NZ" noProof="0" dirty="0"/>
          </a:p>
        </p:txBody>
      </p:sp>
      <p:sp>
        <p:nvSpPr>
          <p:cNvPr id="5" name="Notes Placeholder 4">
            <a:extLst>
              <a:ext uri="{FF2B5EF4-FFF2-40B4-BE49-F238E27FC236}">
                <a16:creationId xmlns:a16="http://schemas.microsoft.com/office/drawing/2014/main" id="{9476D4C5-8A7F-4119-912F-08E9211D081D}"/>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
        <p:nvSpPr>
          <p:cNvPr id="6" name="Footer Placeholder 5">
            <a:extLst>
              <a:ext uri="{FF2B5EF4-FFF2-40B4-BE49-F238E27FC236}">
                <a16:creationId xmlns:a16="http://schemas.microsoft.com/office/drawing/2014/main" id="{8C4C09BD-B2A9-419D-AB40-05D8037E59A3}"/>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NZ"/>
          </a:p>
        </p:txBody>
      </p:sp>
      <p:sp>
        <p:nvSpPr>
          <p:cNvPr id="7" name="Slide Number Placeholder 6">
            <a:extLst>
              <a:ext uri="{FF2B5EF4-FFF2-40B4-BE49-F238E27FC236}">
                <a16:creationId xmlns:a16="http://schemas.microsoft.com/office/drawing/2014/main" id="{C78FD7E9-19DB-4770-8B1E-BEEF48927422}"/>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017B998-E848-4A5D-8313-9E274615EB5C}" type="slidenum">
              <a:rPr lang="en-NZ" altLang="en-US"/>
              <a:pPr>
                <a:defRPr/>
              </a:pPr>
              <a:t>‹#›</a:t>
            </a:fld>
            <a:endParaRPr lang="en-N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9181656-4B72-4D5B-A68C-E97AAB82B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CB2AB32-3259-42FC-9251-89200B9A3C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5364" name="Slide Number Placeholder 3">
            <a:extLst>
              <a:ext uri="{FF2B5EF4-FFF2-40B4-BE49-F238E27FC236}">
                <a16:creationId xmlns:a16="http://schemas.microsoft.com/office/drawing/2014/main" id="{DABF6406-5537-4653-A86E-6DE5AB0C63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890FEE-290C-4B84-A2D0-E4B2C4EE0E79}" type="slidenum">
              <a:rPr lang="en-NZ" altLang="en-US" smtClean="0">
                <a:latin typeface="Calibri" panose="020F0502020204030204" pitchFamily="34" charset="0"/>
              </a:rPr>
              <a:pPr/>
              <a:t>1</a:t>
            </a:fld>
            <a:endParaRPr lang="en-NZ"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AF3B2B7-1472-4A31-904B-ACE77AB2D4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77FB72F-C88F-46DE-B302-9796973FA4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Travel &amp; Tourism generated US$7.6 trillion (10% of global GDP) and 277 million jobs (1 in 11 jobs) for the global economy in 2014.  Check latest figures</a:t>
            </a:r>
          </a:p>
          <a:p>
            <a:r>
              <a:rPr lang="en-GB" altLang="en-US" dirty="0"/>
              <a:t>Pacific: • 43% growth in Pacific cruises over 3 years, 22% in local cruises</a:t>
            </a:r>
          </a:p>
          <a:p>
            <a:r>
              <a:rPr lang="en-GB" altLang="en-US" dirty="0"/>
              <a:t>Generated $US 640 million pa to S Pacific in direct expenditure </a:t>
            </a:r>
          </a:p>
          <a:p>
            <a:r>
              <a:rPr lang="en-GB" altLang="en-US" dirty="0"/>
              <a:t>Cruise industry carries approximately 21 million passengers • Cruises have grown by 7 percent per annum since 1990 • 23 new ships being delivered between 2013 and 2016 (all larger than 100,000 tonnes) </a:t>
            </a:r>
          </a:p>
          <a:p>
            <a:endParaRPr lang="en-GB" altLang="en-US" dirty="0"/>
          </a:p>
        </p:txBody>
      </p:sp>
      <p:sp>
        <p:nvSpPr>
          <p:cNvPr id="18436" name="Slide Number Placeholder 3">
            <a:extLst>
              <a:ext uri="{FF2B5EF4-FFF2-40B4-BE49-F238E27FC236}">
                <a16:creationId xmlns:a16="http://schemas.microsoft.com/office/drawing/2014/main" id="{68C3748B-56A5-4026-A61F-D22C0D7F7A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3C9D65-3E33-4C5F-8E37-1EB17E8425B5}" type="slidenum">
              <a:rPr lang="en-NZ" altLang="en-US" smtClean="0">
                <a:latin typeface="Calibri" panose="020F0502020204030204" pitchFamily="34" charset="0"/>
              </a:rPr>
              <a:pPr/>
              <a:t>2</a:t>
            </a:fld>
            <a:endParaRPr lang="en-NZ"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NZ" sz="1200" dirty="0">
                <a:solidFill>
                  <a:schemeClr val="bg1"/>
                </a:solidFill>
              </a:rPr>
              <a:t>http://chefs4dev.org/</a:t>
            </a:r>
          </a:p>
          <a:p>
            <a:endParaRPr lang="en-GB" dirty="0"/>
          </a:p>
        </p:txBody>
      </p:sp>
      <p:sp>
        <p:nvSpPr>
          <p:cNvPr id="4" name="Slide Number Placeholder 3"/>
          <p:cNvSpPr>
            <a:spLocks noGrp="1"/>
          </p:cNvSpPr>
          <p:nvPr>
            <p:ph type="sldNum" sz="quarter" idx="5"/>
          </p:nvPr>
        </p:nvSpPr>
        <p:spPr/>
        <p:txBody>
          <a:bodyPr/>
          <a:lstStyle/>
          <a:p>
            <a:pPr>
              <a:defRPr/>
            </a:pPr>
            <a:fld id="{2017B998-E848-4A5D-8313-9E274615EB5C}" type="slidenum">
              <a:rPr lang="en-NZ" altLang="en-US" smtClean="0"/>
              <a:pPr>
                <a:defRPr/>
              </a:pPr>
              <a:t>3</a:t>
            </a:fld>
            <a:endParaRPr lang="en-NZ" altLang="en-US"/>
          </a:p>
        </p:txBody>
      </p:sp>
    </p:spTree>
    <p:extLst>
      <p:ext uri="{BB962C8B-B14F-4D97-AF65-F5344CB8AC3E}">
        <p14:creationId xmlns:p14="http://schemas.microsoft.com/office/powerpoint/2010/main" val="411207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0C5C7B6-0795-401E-91BF-90C315EB7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4A7B0CB-929A-4996-A23C-C4C5FEC2E0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Details will be provided  in countries presentations. </a:t>
            </a:r>
            <a:r>
              <a:rPr lang="en-GB" dirty="0"/>
              <a:t>partners ICT support (WIBDI) linking producers to markets through mobile apps</a:t>
            </a:r>
          </a:p>
          <a:p>
            <a:r>
              <a:rPr lang="en-GB" dirty="0"/>
              <a:t>business case developed with Joe’s Farm (Fiji major supplier of fresh and processed farm products) aggregating farmers and their production</a:t>
            </a:r>
            <a:endParaRPr lang="en-GB" altLang="en-US" dirty="0"/>
          </a:p>
          <a:p>
            <a:pPr eaLnBrk="1" hangingPunct="1"/>
            <a:endParaRPr lang="en-GB" altLang="en-US" dirty="0"/>
          </a:p>
        </p:txBody>
      </p:sp>
      <p:sp>
        <p:nvSpPr>
          <p:cNvPr id="29700" name="Slide Number Placeholder 3">
            <a:extLst>
              <a:ext uri="{FF2B5EF4-FFF2-40B4-BE49-F238E27FC236}">
                <a16:creationId xmlns:a16="http://schemas.microsoft.com/office/drawing/2014/main" id="{B553FF2B-E98B-493B-BEC7-C7BFD40B8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DED51E-D976-4F63-A6B2-0540664540BC}" type="slidenum">
              <a:rPr lang="en-NZ" altLang="en-US" smtClean="0">
                <a:solidFill>
                  <a:srgbClr val="000000"/>
                </a:solidFill>
              </a:rPr>
              <a:pPr>
                <a:spcBef>
                  <a:spcPct val="0"/>
                </a:spcBef>
              </a:pPr>
              <a:t>5</a:t>
            </a:fld>
            <a:endParaRPr lang="en-NZ" altLang="en-US">
              <a:solidFill>
                <a:srgbClr val="000000"/>
              </a:solidFill>
            </a:endParaRPr>
          </a:p>
        </p:txBody>
      </p:sp>
    </p:spTree>
    <p:extLst>
      <p:ext uri="{BB962C8B-B14F-4D97-AF65-F5344CB8AC3E}">
        <p14:creationId xmlns:p14="http://schemas.microsoft.com/office/powerpoint/2010/main" val="300364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B2581D2-E832-4725-AA14-595D62E61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974F81B-2926-4A9C-BB13-ECF891FD17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21508" name="Slide Number Placeholder 3">
            <a:extLst>
              <a:ext uri="{FF2B5EF4-FFF2-40B4-BE49-F238E27FC236}">
                <a16:creationId xmlns:a16="http://schemas.microsoft.com/office/drawing/2014/main" id="{EB48D9E0-6FE1-4A73-9580-D4977028CD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7E53C8-4DE1-4878-A861-1224D2FAD0C7}" type="slidenum">
              <a:rPr lang="en-NZ" altLang="en-US" smtClean="0">
                <a:solidFill>
                  <a:srgbClr val="000000"/>
                </a:solidFill>
              </a:rPr>
              <a:pPr>
                <a:spcBef>
                  <a:spcPct val="0"/>
                </a:spcBef>
              </a:pPr>
              <a:t>6</a:t>
            </a:fld>
            <a:endParaRPr lang="en-NZ"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0C5C7B6-0795-401E-91BF-90C315EB7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4A7B0CB-929A-4996-A23C-C4C5FEC2E0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Companies: </a:t>
            </a:r>
            <a:r>
              <a:rPr lang="en-GB" sz="1200" kern="1200" dirty="0">
                <a:solidFill>
                  <a:schemeClr val="tx1"/>
                </a:solidFill>
                <a:effectLst/>
                <a:latin typeface="+mn-lt"/>
                <a:ea typeface="+mn-ea"/>
                <a:cs typeface="+mn-cs"/>
              </a:rPr>
              <a:t>Seasoning Marinades/spice blends, sauces and preserves. Frozen staples (sweet potato, cassava, breadfruit). Spices powders.</a:t>
            </a:r>
          </a:p>
          <a:p>
            <a:r>
              <a:rPr lang="en-GB" sz="1200" kern="1200" dirty="0">
                <a:solidFill>
                  <a:schemeClr val="tx1"/>
                </a:solidFill>
                <a:effectLst/>
                <a:latin typeface="+mn-lt"/>
                <a:ea typeface="+mn-ea"/>
                <a:cs typeface="+mn-cs"/>
              </a:rPr>
              <a:t>Virgin coconut oil, fish and seafood ; processed vegetables;  Canned, bottled, baked and frozen fruits; frozen sweet potato, cassava, dasheen and plantain cubes, chunks, wedges and scallops. frozen coconut water and fruit juices; frozen cassava and sweet potato fries</a:t>
            </a:r>
          </a:p>
          <a:p>
            <a:pPr eaLnBrk="1" hangingPunct="1"/>
            <a:endParaRPr lang="en-GB" altLang="en-US" dirty="0"/>
          </a:p>
        </p:txBody>
      </p:sp>
      <p:sp>
        <p:nvSpPr>
          <p:cNvPr id="29700" name="Slide Number Placeholder 3">
            <a:extLst>
              <a:ext uri="{FF2B5EF4-FFF2-40B4-BE49-F238E27FC236}">
                <a16:creationId xmlns:a16="http://schemas.microsoft.com/office/drawing/2014/main" id="{B553FF2B-E98B-493B-BEC7-C7BFD40B8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DED51E-D976-4F63-A6B2-0540664540BC}" type="slidenum">
              <a:rPr lang="en-NZ" altLang="en-US" smtClean="0">
                <a:solidFill>
                  <a:srgbClr val="000000"/>
                </a:solidFill>
              </a:rPr>
              <a:pPr>
                <a:spcBef>
                  <a:spcPct val="0"/>
                </a:spcBef>
              </a:pPr>
              <a:t>7</a:t>
            </a:fld>
            <a:endParaRPr lang="en-NZ" altLang="en-US">
              <a:solidFill>
                <a:srgbClr val="000000"/>
              </a:solidFill>
            </a:endParaRPr>
          </a:p>
        </p:txBody>
      </p:sp>
    </p:spTree>
    <p:extLst>
      <p:ext uri="{BB962C8B-B14F-4D97-AF65-F5344CB8AC3E}">
        <p14:creationId xmlns:p14="http://schemas.microsoft.com/office/powerpoint/2010/main" val="372565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0C5C7B6-0795-401E-91BF-90C315EB7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4A7B0CB-929A-4996-A23C-C4C5FEC2E0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kern="1200" dirty="0">
                <a:solidFill>
                  <a:schemeClr val="tx1"/>
                </a:solidFill>
                <a:effectLst/>
                <a:latin typeface="+mn-lt"/>
                <a:ea typeface="+mn-ea"/>
                <a:cs typeface="+mn-cs"/>
              </a:rPr>
              <a:t>Seychelles : perception of quality of farm commodities;</a:t>
            </a:r>
          </a:p>
          <a:p>
            <a:pPr lvl="0"/>
            <a:r>
              <a:rPr lang="en-GB" sz="1200" kern="1200" dirty="0">
                <a:solidFill>
                  <a:schemeClr val="tx1"/>
                </a:solidFill>
                <a:effectLst/>
                <a:latin typeface="+mn-lt"/>
                <a:ea typeface="+mn-ea"/>
                <a:cs typeface="+mn-cs"/>
              </a:rPr>
              <a:t>The need to improve marketing of local produce.</a:t>
            </a:r>
          </a:p>
          <a:p>
            <a:pPr eaLnBrk="1" hangingPunct="1"/>
            <a:endParaRPr lang="en-GB" altLang="en-US" dirty="0"/>
          </a:p>
        </p:txBody>
      </p:sp>
      <p:sp>
        <p:nvSpPr>
          <p:cNvPr id="29700" name="Slide Number Placeholder 3">
            <a:extLst>
              <a:ext uri="{FF2B5EF4-FFF2-40B4-BE49-F238E27FC236}">
                <a16:creationId xmlns:a16="http://schemas.microsoft.com/office/drawing/2014/main" id="{B553FF2B-E98B-493B-BEC7-C7BFD40B8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DED51E-D976-4F63-A6B2-0540664540BC}" type="slidenum">
              <a:rPr lang="en-NZ" altLang="en-US" smtClean="0">
                <a:solidFill>
                  <a:srgbClr val="000000"/>
                </a:solidFill>
              </a:rPr>
              <a:pPr>
                <a:spcBef>
                  <a:spcPct val="0"/>
                </a:spcBef>
              </a:pPr>
              <a:t>8</a:t>
            </a:fld>
            <a:endParaRPr lang="en-NZ" altLang="en-US">
              <a:solidFill>
                <a:srgbClr val="000000"/>
              </a:solidFill>
            </a:endParaRPr>
          </a:p>
        </p:txBody>
      </p:sp>
    </p:spTree>
    <p:extLst>
      <p:ext uri="{BB962C8B-B14F-4D97-AF65-F5344CB8AC3E}">
        <p14:creationId xmlns:p14="http://schemas.microsoft.com/office/powerpoint/2010/main" val="410119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38C201B-F5AA-4395-BE5F-DFD05ACD0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0051CCC-ED70-452F-AF55-00F76EC6C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8916" name="Slide Number Placeholder 3">
            <a:extLst>
              <a:ext uri="{FF2B5EF4-FFF2-40B4-BE49-F238E27FC236}">
                <a16:creationId xmlns:a16="http://schemas.microsoft.com/office/drawing/2014/main" id="{588D4673-0634-4836-9A41-F80B910B04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009EE6-3D5C-4559-BC39-4E0288D97B9A}" type="slidenum">
              <a:rPr lang="en-NZ" altLang="en-US" smtClean="0">
                <a:latin typeface="Calibri" panose="020F0502020204030204" pitchFamily="34" charset="0"/>
              </a:rPr>
              <a:pPr/>
              <a:t>10</a:t>
            </a:fld>
            <a:endParaRPr lang="en-NZ"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62B8CB6-20C5-4F06-8015-44CA317703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3064D76-8E99-42B9-BC92-54F66E21A4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0964" name="Slide Number Placeholder 3">
            <a:extLst>
              <a:ext uri="{FF2B5EF4-FFF2-40B4-BE49-F238E27FC236}">
                <a16:creationId xmlns:a16="http://schemas.microsoft.com/office/drawing/2014/main" id="{AE7E397A-FA82-479C-A310-169758E311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07F286-4C8B-4584-9286-CCE4EB50F49D}" type="slidenum">
              <a:rPr lang="en-NZ" altLang="en-US" smtClean="0">
                <a:solidFill>
                  <a:srgbClr val="000000"/>
                </a:solidFill>
              </a:rPr>
              <a:pPr>
                <a:spcBef>
                  <a:spcPct val="0"/>
                </a:spcBef>
              </a:pPr>
              <a:t>11</a:t>
            </a:fld>
            <a:endParaRPr lang="en-NZ"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1.emf"/><Relationship Id="rId18" Type="http://schemas.openxmlformats.org/officeDocument/2006/relationships/image" Target="../media/image5.jpe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oleObject" Target="../embeddings/oleObject2.bin"/><Relationship Id="rId17" Type="http://schemas.openxmlformats.org/officeDocument/2006/relationships/oleObject" Target="../embeddings/oleObject3.bin"/><Relationship Id="rId2" Type="http://schemas.openxmlformats.org/officeDocument/2006/relationships/tags" Target="../tags/tag10.xml"/><Relationship Id="rId16" Type="http://schemas.openxmlformats.org/officeDocument/2006/relationships/image" Target="../media/image4.jpeg"/><Relationship Id="rId20" Type="http://schemas.openxmlformats.org/officeDocument/2006/relationships/image" Target="../media/image7.png"/><Relationship Id="rId1" Type="http://schemas.openxmlformats.org/officeDocument/2006/relationships/vmlDrawing" Target="../drawings/vmlDrawing2.vml"/><Relationship Id="rId6" Type="http://schemas.openxmlformats.org/officeDocument/2006/relationships/tags" Target="../tags/tag14.xml"/><Relationship Id="rId11" Type="http://schemas.openxmlformats.org/officeDocument/2006/relationships/slideMaster" Target="../slideMasters/slideMaster1.xml"/><Relationship Id="rId5" Type="http://schemas.openxmlformats.org/officeDocument/2006/relationships/tags" Target="../tags/tag13.xml"/><Relationship Id="rId15" Type="http://schemas.openxmlformats.org/officeDocument/2006/relationships/image" Target="../media/image3.png"/><Relationship Id="rId10" Type="http://schemas.openxmlformats.org/officeDocument/2006/relationships/tags" Target="../tags/tag18.xml"/><Relationship Id="rId19" Type="http://schemas.openxmlformats.org/officeDocument/2006/relationships/image" Target="../media/image6.jpe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9.xml"/><Relationship Id="rId7" Type="http://schemas.openxmlformats.org/officeDocument/2006/relationships/oleObject" Target="../embeddings/oleObject18.bin"/><Relationship Id="rId2" Type="http://schemas.openxmlformats.org/officeDocument/2006/relationships/tags" Target="../tags/tag68.xml"/><Relationship Id="rId1" Type="http://schemas.openxmlformats.org/officeDocument/2006/relationships/vmlDrawing" Target="../drawings/vmlDrawing11.v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3.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2.jpeg"/><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tags" Target="../tags/tag23.xml"/><Relationship Id="rId11" Type="http://schemas.openxmlformats.org/officeDocument/2006/relationships/image" Target="../media/image1.emf"/><Relationship Id="rId5" Type="http://schemas.openxmlformats.org/officeDocument/2006/relationships/tags" Target="../tags/tag22.xml"/><Relationship Id="rId15" Type="http://schemas.openxmlformats.org/officeDocument/2006/relationships/oleObject" Target="../embeddings/oleObject5.bin"/><Relationship Id="rId10" Type="http://schemas.openxmlformats.org/officeDocument/2006/relationships/oleObject" Target="../embeddings/oleObject4.bin"/><Relationship Id="rId4" Type="http://schemas.openxmlformats.org/officeDocument/2006/relationships/tags" Target="../tags/tag21.xml"/><Relationship Id="rId9" Type="http://schemas.openxmlformats.org/officeDocument/2006/relationships/slideMaster" Target="../slideMasters/slideMaster1.xml"/><Relationship Id="rId1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3.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2.jpeg"/><Relationship Id="rId2" Type="http://schemas.openxmlformats.org/officeDocument/2006/relationships/tags" Target="../tags/tag26.xml"/><Relationship Id="rId1" Type="http://schemas.openxmlformats.org/officeDocument/2006/relationships/vmlDrawing" Target="../drawings/vmlDrawing4.vml"/><Relationship Id="rId6" Type="http://schemas.openxmlformats.org/officeDocument/2006/relationships/tags" Target="../tags/tag30.xml"/><Relationship Id="rId11" Type="http://schemas.openxmlformats.org/officeDocument/2006/relationships/image" Target="../media/image1.emf"/><Relationship Id="rId5" Type="http://schemas.openxmlformats.org/officeDocument/2006/relationships/tags" Target="../tags/tag29.xml"/><Relationship Id="rId15" Type="http://schemas.openxmlformats.org/officeDocument/2006/relationships/oleObject" Target="../embeddings/oleObject7.bin"/><Relationship Id="rId10" Type="http://schemas.openxmlformats.org/officeDocument/2006/relationships/oleObject" Target="../embeddings/oleObject6.bin"/><Relationship Id="rId4" Type="http://schemas.openxmlformats.org/officeDocument/2006/relationships/tags" Target="../tags/tag28.xml"/><Relationship Id="rId9" Type="http://schemas.openxmlformats.org/officeDocument/2006/relationships/slideMaster" Target="../slideMasters/slideMaster1.xml"/><Relationship Id="rId1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emf"/><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oleObject" Target="../embeddings/oleObject8.bin"/><Relationship Id="rId17" Type="http://schemas.openxmlformats.org/officeDocument/2006/relationships/oleObject" Target="../embeddings/oleObject9.bin"/><Relationship Id="rId2" Type="http://schemas.openxmlformats.org/officeDocument/2006/relationships/tags" Target="../tags/tag33.xml"/><Relationship Id="rId16" Type="http://schemas.openxmlformats.org/officeDocument/2006/relationships/image" Target="../media/image4.jpeg"/><Relationship Id="rId1" Type="http://schemas.openxmlformats.org/officeDocument/2006/relationships/vmlDrawing" Target="../drawings/vmlDrawing5.vml"/><Relationship Id="rId6" Type="http://schemas.openxmlformats.org/officeDocument/2006/relationships/tags" Target="../tags/tag37.xml"/><Relationship Id="rId11" Type="http://schemas.openxmlformats.org/officeDocument/2006/relationships/slideMaster" Target="../slideMasters/slideMaster1.xml"/><Relationship Id="rId5" Type="http://schemas.openxmlformats.org/officeDocument/2006/relationships/tags" Target="../tags/tag36.xml"/><Relationship Id="rId15" Type="http://schemas.openxmlformats.org/officeDocument/2006/relationships/image" Target="../media/image3.png"/><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3.xml"/><Relationship Id="rId7" Type="http://schemas.openxmlformats.org/officeDocument/2006/relationships/oleObject" Target="../embeddings/oleObject10.bin"/><Relationship Id="rId2" Type="http://schemas.openxmlformats.org/officeDocument/2006/relationships/tags" Target="../tags/tag42.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oleObject" Target="../embeddings/oleObject11.bin"/></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image" Target="../media/image2.jpe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1.emf"/><Relationship Id="rId2" Type="http://schemas.openxmlformats.org/officeDocument/2006/relationships/tags" Target="../tags/tag46.xml"/><Relationship Id="rId16" Type="http://schemas.openxmlformats.org/officeDocument/2006/relationships/oleObject" Target="../embeddings/oleObject13.bin"/><Relationship Id="rId1" Type="http://schemas.openxmlformats.org/officeDocument/2006/relationships/vmlDrawing" Target="../drawings/vmlDrawing7.vml"/><Relationship Id="rId6" Type="http://schemas.openxmlformats.org/officeDocument/2006/relationships/tags" Target="../tags/tag50.xml"/><Relationship Id="rId11" Type="http://schemas.openxmlformats.org/officeDocument/2006/relationships/oleObject" Target="../embeddings/oleObject12.bin"/><Relationship Id="rId5" Type="http://schemas.openxmlformats.org/officeDocument/2006/relationships/tags" Target="../tags/tag49.xml"/><Relationship Id="rId15" Type="http://schemas.openxmlformats.org/officeDocument/2006/relationships/image" Target="../media/image4.jpeg"/><Relationship Id="rId10" Type="http://schemas.openxmlformats.org/officeDocument/2006/relationships/slideMaster" Target="../slideMasters/slideMaster1.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2.jpe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1.emf"/><Relationship Id="rId2" Type="http://schemas.openxmlformats.org/officeDocument/2006/relationships/tags" Target="../tags/tag54.xml"/><Relationship Id="rId16" Type="http://schemas.openxmlformats.org/officeDocument/2006/relationships/oleObject" Target="../embeddings/oleObject15.bin"/><Relationship Id="rId1" Type="http://schemas.openxmlformats.org/officeDocument/2006/relationships/vmlDrawing" Target="../drawings/vmlDrawing8.vml"/><Relationship Id="rId6" Type="http://schemas.openxmlformats.org/officeDocument/2006/relationships/tags" Target="../tags/tag58.xml"/><Relationship Id="rId11" Type="http://schemas.openxmlformats.org/officeDocument/2006/relationships/oleObject" Target="../embeddings/oleObject14.bin"/><Relationship Id="rId5" Type="http://schemas.openxmlformats.org/officeDocument/2006/relationships/tags" Target="../tags/tag57.xml"/><Relationship Id="rId15" Type="http://schemas.openxmlformats.org/officeDocument/2006/relationships/image" Target="../media/image4.jpeg"/><Relationship Id="rId10" Type="http://schemas.openxmlformats.org/officeDocument/2006/relationships/slideMaster" Target="../slideMasters/slideMaster1.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emf"/><Relationship Id="rId2" Type="http://schemas.openxmlformats.org/officeDocument/2006/relationships/tags" Target="../tags/tag65.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slideMaster" Target="../slideMasters/slideMaster1.xml"/><Relationship Id="rId4" Type="http://schemas.openxmlformats.org/officeDocument/2006/relationships/tags" Target="../tags/tag6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8">
            <a:extLst>
              <a:ext uri="{FF2B5EF4-FFF2-40B4-BE49-F238E27FC236}">
                <a16:creationId xmlns:a16="http://schemas.microsoft.com/office/drawing/2014/main" id="{BADB5744-3633-4A14-A933-DC4D29D2969F}"/>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3296" name="think-cell Slide" r:id="rId12" imgW="360" imgH="360" progId="">
                  <p:embed/>
                </p:oleObj>
              </mc:Choice>
              <mc:Fallback>
                <p:oleObj name="think-cell Slide" r:id="rId12" imgW="360" imgH="360" progId="">
                  <p:embed/>
                  <p:pic>
                    <p:nvPicPr>
                      <p:cNvPr id="2050" name="Object 8">
                        <a:extLst>
                          <a:ext uri="{FF2B5EF4-FFF2-40B4-BE49-F238E27FC236}">
                            <a16:creationId xmlns:a16="http://schemas.microsoft.com/office/drawing/2014/main" id="{9437DCE7-529F-4A6A-AF5F-9969F245B9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 Same Side Corner Rectangle 11">
            <a:extLst>
              <a:ext uri="{FF2B5EF4-FFF2-40B4-BE49-F238E27FC236}">
                <a16:creationId xmlns:a16="http://schemas.microsoft.com/office/drawing/2014/main" id="{6F6CFA65-85FD-4275-93A4-47D7CB57A73B}"/>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6" name="Picture 6" descr="logo UE.jpg">
            <a:extLst>
              <a:ext uri="{FF2B5EF4-FFF2-40B4-BE49-F238E27FC236}">
                <a16:creationId xmlns:a16="http://schemas.microsoft.com/office/drawing/2014/main" id="{81330EF6-1185-4755-A869-688AB17F2FF4}"/>
              </a:ext>
            </a:extLst>
          </p:cNvPr>
          <p:cNvPicPr>
            <a:picLocks noChangeAspect="1"/>
          </p:cNvPicPr>
          <p:nvPr userDrawn="1">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Hannah\AppData\Roaming\Skype\My Skype Received Files\ACP.png">
            <a:extLst>
              <a:ext uri="{FF2B5EF4-FFF2-40B4-BE49-F238E27FC236}">
                <a16:creationId xmlns:a16="http://schemas.microsoft.com/office/drawing/2014/main" id="{D54C009A-3081-40EC-8D2C-8F07962B1234}"/>
              </a:ext>
            </a:extLst>
          </p:cNvPr>
          <p:cNvPicPr>
            <a:picLocks noChangeAspect="1" noChangeArrowheads="1"/>
          </p:cNvPicPr>
          <p:nvPr userDrawn="1">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otea Graphics - Hannah\01. Clients\01. HB\1. Small clients for HB\Projects\CTA EU Council (Therese) Feb 2015\1. Client files\CTA_logo_smaller.jpg">
            <a:extLst>
              <a:ext uri="{FF2B5EF4-FFF2-40B4-BE49-F238E27FC236}">
                <a16:creationId xmlns:a16="http://schemas.microsoft.com/office/drawing/2014/main" id="{9EE4303C-8750-4AAF-AB03-5F26CB58ED20}"/>
              </a:ext>
            </a:extLst>
          </p:cNvPr>
          <p:cNvPicPr>
            <a:picLocks noChangeAspect="1" noChangeArrowheads="1"/>
          </p:cNvPicPr>
          <p:nvPr userDrawn="1">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9">
            <a:extLst>
              <a:ext uri="{FF2B5EF4-FFF2-40B4-BE49-F238E27FC236}">
                <a16:creationId xmlns:a16="http://schemas.microsoft.com/office/drawing/2014/main" id="{90B2E27C-FCCF-458B-8E8F-A438FA951011}"/>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3297" name="think-cell Slide" r:id="rId17" imgW="360" imgH="360" progId="">
                  <p:embed/>
                </p:oleObj>
              </mc:Choice>
              <mc:Fallback>
                <p:oleObj name="think-cell Slide" r:id="rId17" imgW="360" imgH="360" progId="">
                  <p:embed/>
                  <p:pic>
                    <p:nvPicPr>
                      <p:cNvPr id="2055" name="Object 9">
                        <a:extLst>
                          <a:ext uri="{FF2B5EF4-FFF2-40B4-BE49-F238E27FC236}">
                            <a16:creationId xmlns:a16="http://schemas.microsoft.com/office/drawing/2014/main" id="{DF61C358-6083-4E88-87E2-0482DAD654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4" descr="O:\Steers McGillan Eves Design Limited\Projects\STE002_Onscreen PPT template (Christian Eves)\2. Data and graphics\STE002_Template image v2.jpg">
            <a:extLst>
              <a:ext uri="{FF2B5EF4-FFF2-40B4-BE49-F238E27FC236}">
                <a16:creationId xmlns:a16="http://schemas.microsoft.com/office/drawing/2014/main" id="{CCB6D3BA-369E-498C-9606-1D0294F38030}"/>
              </a:ext>
            </a:extLst>
          </p:cNvPr>
          <p:cNvPicPr>
            <a:picLocks noChangeAspect="1" noChangeArrowheads="1"/>
          </p:cNvPicPr>
          <p:nvPr userDrawn="1">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0" y="-9525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7">
            <a:extLst>
              <a:ext uri="{FF2B5EF4-FFF2-40B4-BE49-F238E27FC236}">
                <a16:creationId xmlns:a16="http://schemas.microsoft.com/office/drawing/2014/main" id="{2EDE76D4-FEA2-4C3C-96D4-8B6EDD2F32AD}"/>
              </a:ext>
            </a:extLst>
          </p:cNvPr>
          <p:cNvSpPr/>
          <p:nvPr userDrawn="1">
            <p:custDataLst>
              <p:tags r:id="rId9"/>
            </p:custDataLst>
          </p:nvPr>
        </p:nvSpPr>
        <p:spPr>
          <a:xfrm>
            <a:off x="3662363" y="1628775"/>
            <a:ext cx="911225" cy="936625"/>
          </a:xfrm>
          <a:prstGeom prst="roundRect">
            <a:avLst>
              <a:gd name="adj" fmla="val 6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grpSp>
        <p:nvGrpSpPr>
          <p:cNvPr id="12" name="Group 18">
            <a:extLst>
              <a:ext uri="{FF2B5EF4-FFF2-40B4-BE49-F238E27FC236}">
                <a16:creationId xmlns:a16="http://schemas.microsoft.com/office/drawing/2014/main" id="{06C0A2CC-B19B-424F-B33A-B9BA6A22F0AF}"/>
              </a:ext>
            </a:extLst>
          </p:cNvPr>
          <p:cNvGrpSpPr>
            <a:grpSpLocks/>
          </p:cNvGrpSpPr>
          <p:nvPr userDrawn="1">
            <p:custDataLst>
              <p:tags r:id="rId10"/>
            </p:custDataLst>
          </p:nvPr>
        </p:nvGrpSpPr>
        <p:grpSpPr bwMode="auto">
          <a:xfrm>
            <a:off x="3856038" y="1711325"/>
            <a:ext cx="525462" cy="771525"/>
            <a:chOff x="3893014" y="1669451"/>
            <a:chExt cx="525767" cy="771661"/>
          </a:xfrm>
        </p:grpSpPr>
        <p:pic>
          <p:nvPicPr>
            <p:cNvPr id="13" name="Picture 6" descr="logo UE.jpg">
              <a:extLst>
                <a:ext uri="{FF2B5EF4-FFF2-40B4-BE49-F238E27FC236}">
                  <a16:creationId xmlns:a16="http://schemas.microsoft.com/office/drawing/2014/main" id="{0F87C740-411D-4BCB-8AA3-E44F9A80823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893014" y="1669451"/>
              <a:ext cx="525767" cy="3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Hannah\AppData\Roaming\Skype\My Skype Received Files\ACP.png">
              <a:extLst>
                <a:ext uri="{FF2B5EF4-FFF2-40B4-BE49-F238E27FC236}">
                  <a16:creationId xmlns:a16="http://schemas.microsoft.com/office/drawing/2014/main" id="{53074840-5D0A-4626-B1FE-88F7D03A6B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93181" y="2060848"/>
              <a:ext cx="525600" cy="38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50825" y="1628800"/>
            <a:ext cx="4321174" cy="1470025"/>
          </a:xfrm>
        </p:spPr>
        <p:txBody>
          <a:bodyPr anchor="t">
            <a:noAutofit/>
          </a:bodyPr>
          <a:lstStyle>
            <a:lvl1pPr algn="l">
              <a:lnSpc>
                <a:spcPct val="90000"/>
              </a:lnSpc>
              <a:defRPr sz="3700" b="1" spc="-30" baseline="0">
                <a:solidFill>
                  <a:schemeClr val="bg1"/>
                </a:solidFill>
              </a:defRPr>
            </a:lvl1pPr>
          </a:lstStyle>
          <a:p>
            <a:r>
              <a:rPr lang="en-US"/>
              <a:t>Click to edit Master title style</a:t>
            </a:r>
            <a:endParaRPr lang="en-NZ" dirty="0"/>
          </a:p>
        </p:txBody>
      </p:sp>
      <p:sp>
        <p:nvSpPr>
          <p:cNvPr id="3" name="Subtitle 2"/>
          <p:cNvSpPr>
            <a:spLocks noGrp="1"/>
          </p:cNvSpPr>
          <p:nvPr>
            <p:ph type="subTitle" idx="1"/>
          </p:nvPr>
        </p:nvSpPr>
        <p:spPr>
          <a:xfrm>
            <a:off x="250825" y="3137768"/>
            <a:ext cx="4321174" cy="939304"/>
          </a:xfrm>
        </p:spPr>
        <p:txBody>
          <a:bodyPr tIns="0">
            <a:noAutofit/>
          </a:bodyPr>
          <a:lstStyle>
            <a:lvl1pPr marL="0" indent="0" algn="l">
              <a:lnSpc>
                <a:spcPct val="90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NZ" dirty="0"/>
          </a:p>
        </p:txBody>
      </p:sp>
    </p:spTree>
    <p:extLst>
      <p:ext uri="{BB962C8B-B14F-4D97-AF65-F5344CB8AC3E}">
        <p14:creationId xmlns:p14="http://schemas.microsoft.com/office/powerpoint/2010/main" val="334606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Key message slide">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6558F3CD-F9EA-4CED-92EA-8E06023A351D}"/>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3513" name="think-cell Slide" r:id="rId7" imgW="360" imgH="360" progId="">
                  <p:embed/>
                </p:oleObj>
              </mc:Choice>
              <mc:Fallback>
                <p:oleObj name="think-cell Slide" r:id="rId7" imgW="360" imgH="360" progId="">
                  <p:embed/>
                  <p:pic>
                    <p:nvPicPr>
                      <p:cNvPr id="12290" name="Object 5">
                        <a:extLst>
                          <a:ext uri="{FF2B5EF4-FFF2-40B4-BE49-F238E27FC236}">
                            <a16:creationId xmlns:a16="http://schemas.microsoft.com/office/drawing/2014/main" id="{F00E688A-383A-4E18-9C09-C0CAB0D9F5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688A0F87-A409-4964-A9B1-C3732E10E26E}"/>
              </a:ext>
            </a:extLst>
          </p:cNvPr>
          <p:cNvSpPr/>
          <p:nvPr userDrawn="1">
            <p:custDataLst>
              <p:tags r:id="rId3"/>
            </p:custDataLst>
          </p:nvPr>
        </p:nvSpPr>
        <p:spPr>
          <a:xfrm>
            <a:off x="0" y="0"/>
            <a:ext cx="9144000" cy="6858000"/>
          </a:xfrm>
          <a:prstGeom prst="rect">
            <a:avLst/>
          </a:prstGeom>
          <a:gradFill flip="none" rotWithShape="1">
            <a:gsLst>
              <a:gs pos="0">
                <a:schemeClr val="accent2"/>
              </a:gs>
              <a:gs pos="58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6" name="Round Same Side Corner Rectangle 12">
            <a:extLst>
              <a:ext uri="{FF2B5EF4-FFF2-40B4-BE49-F238E27FC236}">
                <a16:creationId xmlns:a16="http://schemas.microsoft.com/office/drawing/2014/main" id="{B5C0EAC7-8448-4C21-B00A-338A8C367CD7}"/>
              </a:ext>
            </a:extLst>
          </p:cNvPr>
          <p:cNvSpPr/>
          <p:nvPr userDrawn="1">
            <p:custDataLst>
              <p:tags r:id="rId4"/>
            </p:custDataLst>
          </p:nvPr>
        </p:nvSpPr>
        <p:spPr>
          <a:xfrm rot="5400000">
            <a:off x="2293144" y="-723106"/>
            <a:ext cx="4306887" cy="8893175"/>
          </a:xfrm>
          <a:prstGeom prst="round2SameRect">
            <a:avLst>
              <a:gd name="adj1" fmla="val 353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11" name="Title Placeholder 1"/>
          <p:cNvSpPr>
            <a:spLocks noGrp="1"/>
          </p:cNvSpPr>
          <p:nvPr>
            <p:ph type="title"/>
          </p:nvPr>
        </p:nvSpPr>
        <p:spPr>
          <a:xfrm>
            <a:off x="250825" y="202630"/>
            <a:ext cx="7489527" cy="850106"/>
          </a:xfrm>
          <a:prstGeom prst="rect">
            <a:avLst/>
          </a:prstGeom>
        </p:spPr>
        <p:txBody>
          <a:bodyPr rtlCol="0">
            <a:noAutofit/>
          </a:bodyPr>
          <a:lstStyle>
            <a:lvl1pPr>
              <a:defRPr>
                <a:solidFill>
                  <a:schemeClr val="bg1"/>
                </a:solidFill>
              </a:defRPr>
            </a:lvl1pPr>
          </a:lstStyle>
          <a:p>
            <a:r>
              <a:rPr lang="en-US" dirty="0"/>
              <a:t>Click to edit </a:t>
            </a:r>
            <a:br>
              <a:rPr lang="en-US" dirty="0"/>
            </a:br>
            <a:r>
              <a:rPr lang="en-US" dirty="0"/>
              <a:t>Master title style</a:t>
            </a:r>
            <a:endParaRPr lang="en-NZ" dirty="0"/>
          </a:p>
        </p:txBody>
      </p:sp>
      <p:sp>
        <p:nvSpPr>
          <p:cNvPr id="13" name="Text Placeholder 7"/>
          <p:cNvSpPr>
            <a:spLocks noGrp="1"/>
          </p:cNvSpPr>
          <p:nvPr>
            <p:ph type="body" sz="quarter" idx="13"/>
          </p:nvPr>
        </p:nvSpPr>
        <p:spPr>
          <a:xfrm>
            <a:off x="250825" y="1570038"/>
            <a:ext cx="8642350" cy="213391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7" name="Slide Number Placeholder 4">
            <a:extLst>
              <a:ext uri="{FF2B5EF4-FFF2-40B4-BE49-F238E27FC236}">
                <a16:creationId xmlns:a16="http://schemas.microsoft.com/office/drawing/2014/main" id="{246E515F-7652-4A04-9F89-B463C8178F7B}"/>
              </a:ext>
            </a:extLst>
          </p:cNvPr>
          <p:cNvSpPr>
            <a:spLocks noGrp="1"/>
          </p:cNvSpPr>
          <p:nvPr>
            <p:ph type="sldNum" sz="quarter" idx="14"/>
            <p:custDataLst>
              <p:tags r:id="rId5"/>
            </p:custDataLst>
          </p:nvPr>
        </p:nvSpPr>
        <p:spPr>
          <a:xfrm>
            <a:off x="4497388" y="6575425"/>
            <a:ext cx="149225" cy="153988"/>
          </a:xfrm>
        </p:spPr>
        <p:txBody>
          <a:bodyPr/>
          <a:lstStyle>
            <a:lvl1pPr>
              <a:defRPr>
                <a:solidFill>
                  <a:schemeClr val="bg1"/>
                </a:solidFill>
              </a:defRPr>
            </a:lvl1pPr>
          </a:lstStyle>
          <a:p>
            <a:pPr>
              <a:defRPr/>
            </a:pPr>
            <a:fld id="{7D6AC6E6-97E4-4AC3-9CAD-24BD6B4CDAF5}" type="slidenum">
              <a:rPr lang="en-NZ" altLang="en-US"/>
              <a:pPr>
                <a:defRPr/>
              </a:pPr>
              <a:t>‹#›</a:t>
            </a:fld>
            <a:endParaRPr lang="en-NZ" altLang="en-US"/>
          </a:p>
        </p:txBody>
      </p:sp>
    </p:spTree>
    <p:extLst>
      <p:ext uri="{BB962C8B-B14F-4D97-AF65-F5344CB8AC3E}">
        <p14:creationId xmlns:p14="http://schemas.microsoft.com/office/powerpoint/2010/main" val="293379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 Column">
    <p:spTree>
      <p:nvGrpSpPr>
        <p:cNvPr id="1" name=""/>
        <p:cNvGrpSpPr/>
        <p:nvPr/>
      </p:nvGrpSpPr>
      <p:grpSpPr>
        <a:xfrm>
          <a:off x="0" y="0"/>
          <a:ext cx="0" cy="0"/>
          <a:chOff x="0" y="0"/>
          <a:chExt cx="0" cy="0"/>
        </a:xfrm>
      </p:grpSpPr>
      <p:graphicFrame>
        <p:nvGraphicFramePr>
          <p:cNvPr id="4" name="Object 8">
            <a:extLst>
              <a:ext uri="{FF2B5EF4-FFF2-40B4-BE49-F238E27FC236}">
                <a16:creationId xmlns:a16="http://schemas.microsoft.com/office/drawing/2014/main" id="{3F6DD2E5-2696-4ADC-B7C4-24F5F21BF3BC}"/>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5344" name="think-cell Slide" r:id="rId10" imgW="360" imgH="360" progId="">
                  <p:embed/>
                </p:oleObj>
              </mc:Choice>
              <mc:Fallback>
                <p:oleObj name="think-cell Slide" r:id="rId10" imgW="360" imgH="360" progId="">
                  <p:embed/>
                  <p:pic>
                    <p:nvPicPr>
                      <p:cNvPr id="4098" name="Object 8">
                        <a:extLst>
                          <a:ext uri="{FF2B5EF4-FFF2-40B4-BE49-F238E27FC236}">
                            <a16:creationId xmlns:a16="http://schemas.microsoft.com/office/drawing/2014/main" id="{D366844C-2D8C-4DCE-8723-E9A0D1D782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 Same Side Corner Rectangle 11">
            <a:extLst>
              <a:ext uri="{FF2B5EF4-FFF2-40B4-BE49-F238E27FC236}">
                <a16:creationId xmlns:a16="http://schemas.microsoft.com/office/drawing/2014/main" id="{D4B3EEE3-F163-4397-8B23-FF77B6878FFD}"/>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7" name="Picture 12" descr="logo UE.jpg">
            <a:extLst>
              <a:ext uri="{FF2B5EF4-FFF2-40B4-BE49-F238E27FC236}">
                <a16:creationId xmlns:a16="http://schemas.microsoft.com/office/drawing/2014/main" id="{73FE71A9-ED1E-46D4-8E84-84D30BBDE345}"/>
              </a:ext>
            </a:extLst>
          </p:cNvPr>
          <p:cNvPicPr>
            <a:picLocks noChangeAspect="1"/>
          </p:cNvPicPr>
          <p:nvPr userDrawn="1">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Hannah\AppData\Roaming\Skype\My Skype Received Files\ACP.png">
            <a:extLst>
              <a:ext uri="{FF2B5EF4-FFF2-40B4-BE49-F238E27FC236}">
                <a16:creationId xmlns:a16="http://schemas.microsoft.com/office/drawing/2014/main" id="{FD33A2C4-B61E-48C5-B218-E559D8462F47}"/>
              </a:ext>
            </a:extLst>
          </p:cNvPr>
          <p:cNvPicPr>
            <a:picLocks noChangeAspect="1" noChangeArrowheads="1"/>
          </p:cNvPicPr>
          <p:nvPr userDrawn="1">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Aotea Graphics - Hannah\01. Clients\01. HB\1. Small clients for HB\Projects\CTA EU Council (Therese) Feb 2015\1. Client files\CTA_logo_smaller.jpg">
            <a:extLst>
              <a:ext uri="{FF2B5EF4-FFF2-40B4-BE49-F238E27FC236}">
                <a16:creationId xmlns:a16="http://schemas.microsoft.com/office/drawing/2014/main" id="{1CD7B030-6742-4967-AAB5-263977F4FE49}"/>
              </a:ext>
            </a:extLst>
          </p:cNvPr>
          <p:cNvPicPr>
            <a:picLocks noChangeAspect="1" noChangeArrowheads="1"/>
          </p:cNvPicPr>
          <p:nvPr userDrawn="1">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9">
            <a:extLst>
              <a:ext uri="{FF2B5EF4-FFF2-40B4-BE49-F238E27FC236}">
                <a16:creationId xmlns:a16="http://schemas.microsoft.com/office/drawing/2014/main" id="{CBF2AF36-44E8-48C8-9686-E8A4E971376B}"/>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5345" name="think-cell Slide" r:id="rId15" imgW="360" imgH="360" progId="">
                  <p:embed/>
                </p:oleObj>
              </mc:Choice>
              <mc:Fallback>
                <p:oleObj name="think-cell Slide" r:id="rId15" imgW="360" imgH="360" progId="">
                  <p:embed/>
                  <p:pic>
                    <p:nvPicPr>
                      <p:cNvPr id="4103" name="Object 9">
                        <a:extLst>
                          <a:ext uri="{FF2B5EF4-FFF2-40B4-BE49-F238E27FC236}">
                            <a16:creationId xmlns:a16="http://schemas.microsoft.com/office/drawing/2014/main" id="{EB91F933-9F64-42CA-9B1A-3711CDD08F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Placeholder 7"/>
          <p:cNvSpPr>
            <a:spLocks noGrp="1"/>
          </p:cNvSpPr>
          <p:nvPr>
            <p:ph type="body" sz="quarter" idx="13"/>
          </p:nvPr>
        </p:nvSpPr>
        <p:spPr>
          <a:xfrm>
            <a:off x="250825" y="1570038"/>
            <a:ext cx="8642350" cy="213391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12" name="Slide Number Placeholder 5">
            <a:extLst>
              <a:ext uri="{FF2B5EF4-FFF2-40B4-BE49-F238E27FC236}">
                <a16:creationId xmlns:a16="http://schemas.microsoft.com/office/drawing/2014/main" id="{72D9E641-85A3-43BD-AFA6-12AF003A9EBA}"/>
              </a:ext>
            </a:extLst>
          </p:cNvPr>
          <p:cNvSpPr>
            <a:spLocks noGrp="1"/>
          </p:cNvSpPr>
          <p:nvPr>
            <p:ph type="sldNum" sz="quarter" idx="14"/>
            <p:custDataLst>
              <p:tags r:id="rId8"/>
            </p:custDataLst>
          </p:nvPr>
        </p:nvSpPr>
        <p:spPr/>
        <p:txBody>
          <a:bodyPr/>
          <a:lstStyle>
            <a:lvl1pPr>
              <a:defRPr/>
            </a:lvl1pPr>
          </a:lstStyle>
          <a:p>
            <a:pPr>
              <a:defRPr/>
            </a:pPr>
            <a:fld id="{0AB2141D-FA1A-48EF-9FB7-BCC1B12062F4}" type="slidenum">
              <a:rPr lang="en-NZ" altLang="en-US"/>
              <a:pPr>
                <a:defRPr/>
              </a:pPr>
              <a:t>‹#›</a:t>
            </a:fld>
            <a:endParaRPr lang="en-NZ" altLang="en-US"/>
          </a:p>
        </p:txBody>
      </p:sp>
    </p:spTree>
    <p:extLst>
      <p:ext uri="{BB962C8B-B14F-4D97-AF65-F5344CB8AC3E}">
        <p14:creationId xmlns:p14="http://schemas.microsoft.com/office/powerpoint/2010/main" val="130706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1 Column">
    <p:spTree>
      <p:nvGrpSpPr>
        <p:cNvPr id="1" name=""/>
        <p:cNvGrpSpPr/>
        <p:nvPr/>
      </p:nvGrpSpPr>
      <p:grpSpPr>
        <a:xfrm>
          <a:off x="0" y="0"/>
          <a:ext cx="0" cy="0"/>
          <a:chOff x="0" y="0"/>
          <a:chExt cx="0" cy="0"/>
        </a:xfrm>
      </p:grpSpPr>
      <p:graphicFrame>
        <p:nvGraphicFramePr>
          <p:cNvPr id="6" name="Object 2">
            <a:extLst>
              <a:ext uri="{FF2B5EF4-FFF2-40B4-BE49-F238E27FC236}">
                <a16:creationId xmlns:a16="http://schemas.microsoft.com/office/drawing/2014/main" id="{604704E5-81A6-4691-A264-7D873E6B205B}"/>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6368" name="think-cell Slide" r:id="rId10" imgW="360" imgH="360" progId="">
                  <p:embed/>
                </p:oleObj>
              </mc:Choice>
              <mc:Fallback>
                <p:oleObj name="think-cell Slide" r:id="rId10" imgW="360" imgH="360" progId="">
                  <p:embed/>
                  <p:pic>
                    <p:nvPicPr>
                      <p:cNvPr id="5122" name="Object 2">
                        <a:extLst>
                          <a:ext uri="{FF2B5EF4-FFF2-40B4-BE49-F238E27FC236}">
                            <a16:creationId xmlns:a16="http://schemas.microsoft.com/office/drawing/2014/main" id="{B53C21BE-7498-467A-B53C-E42E2253C8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ound Same Side Corner Rectangle 11">
            <a:extLst>
              <a:ext uri="{FF2B5EF4-FFF2-40B4-BE49-F238E27FC236}">
                <a16:creationId xmlns:a16="http://schemas.microsoft.com/office/drawing/2014/main" id="{5939A51A-9A80-49B3-BFAA-C2D178495F52}"/>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8" name="Picture 12" descr="logo UE.jpg">
            <a:extLst>
              <a:ext uri="{FF2B5EF4-FFF2-40B4-BE49-F238E27FC236}">
                <a16:creationId xmlns:a16="http://schemas.microsoft.com/office/drawing/2014/main" id="{94D84A3B-3586-4BE6-8AD6-A8E733B6AD64}"/>
              </a:ext>
            </a:extLst>
          </p:cNvPr>
          <p:cNvPicPr>
            <a:picLocks noChangeAspect="1"/>
          </p:cNvPicPr>
          <p:nvPr userDrawn="1">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Hannah\AppData\Roaming\Skype\My Skype Received Files\ACP.png">
            <a:extLst>
              <a:ext uri="{FF2B5EF4-FFF2-40B4-BE49-F238E27FC236}">
                <a16:creationId xmlns:a16="http://schemas.microsoft.com/office/drawing/2014/main" id="{835331BD-4709-45E3-BFDD-837D625A1B45}"/>
              </a:ext>
            </a:extLst>
          </p:cNvPr>
          <p:cNvPicPr>
            <a:picLocks noChangeAspect="1" noChangeArrowheads="1"/>
          </p:cNvPicPr>
          <p:nvPr userDrawn="1">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Aotea Graphics - Hannah\01. Clients\01. HB\1. Small clients for HB\Projects\CTA EU Council (Therese) Feb 2015\1. Client files\CTA_logo_smaller.jpg">
            <a:extLst>
              <a:ext uri="{FF2B5EF4-FFF2-40B4-BE49-F238E27FC236}">
                <a16:creationId xmlns:a16="http://schemas.microsoft.com/office/drawing/2014/main" id="{1B3E97E8-0331-4DBA-AB1E-D20CCBA02037}"/>
              </a:ext>
            </a:extLst>
          </p:cNvPr>
          <p:cNvPicPr>
            <a:picLocks noChangeAspect="1" noChangeArrowheads="1"/>
          </p:cNvPicPr>
          <p:nvPr userDrawn="1">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a:extLst>
              <a:ext uri="{FF2B5EF4-FFF2-40B4-BE49-F238E27FC236}">
                <a16:creationId xmlns:a16="http://schemas.microsoft.com/office/drawing/2014/main" id="{DF5682C6-6D6A-4E9F-91B7-45FC1E153A1A}"/>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6369" name="think-cell Slide" r:id="rId15" imgW="360" imgH="360" progId="">
                  <p:embed/>
                </p:oleObj>
              </mc:Choice>
              <mc:Fallback>
                <p:oleObj name="think-cell Slide" r:id="rId15" imgW="360" imgH="360" progId="">
                  <p:embed/>
                  <p:pic>
                    <p:nvPicPr>
                      <p:cNvPr id="5127" name="Object 3">
                        <a:extLst>
                          <a:ext uri="{FF2B5EF4-FFF2-40B4-BE49-F238E27FC236}">
                            <a16:creationId xmlns:a16="http://schemas.microsoft.com/office/drawing/2014/main" id="{5984FD43-1770-481A-912E-44188B6CDF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3" name="Media Placeholder 2"/>
          <p:cNvSpPr>
            <a:spLocks noGrp="1"/>
          </p:cNvSpPr>
          <p:nvPr>
            <p:ph type="media" sz="quarter" idx="15"/>
          </p:nvPr>
        </p:nvSpPr>
        <p:spPr>
          <a:xfrm>
            <a:off x="255677" y="1994262"/>
            <a:ext cx="6519862" cy="3631837"/>
          </a:xfrm>
          <a:prstGeom prst="roundRect">
            <a:avLst>
              <a:gd name="adj" fmla="val 2970"/>
            </a:avLst>
          </a:prstGeom>
          <a:solidFill>
            <a:schemeClr val="bg1">
              <a:lumMod val="85000"/>
            </a:schemeClr>
          </a:solidFill>
        </p:spPr>
        <p:txBody>
          <a:bodyPr/>
          <a:lstStyle>
            <a:lvl1pPr>
              <a:defRPr baseline="0"/>
            </a:lvl1pPr>
          </a:lstStyle>
          <a:p>
            <a:pPr lvl="0"/>
            <a:r>
              <a:rPr lang="en-US" noProof="0"/>
              <a:t>Click icon to add media</a:t>
            </a:r>
          </a:p>
        </p:txBody>
      </p:sp>
      <p:sp>
        <p:nvSpPr>
          <p:cNvPr id="13" name="Text Placeholder 7"/>
          <p:cNvSpPr>
            <a:spLocks noGrp="1"/>
          </p:cNvSpPr>
          <p:nvPr>
            <p:ph type="body" sz="quarter" idx="13"/>
          </p:nvPr>
        </p:nvSpPr>
        <p:spPr>
          <a:xfrm>
            <a:off x="250825" y="1570038"/>
            <a:ext cx="8642350" cy="213391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2" name="Slide Number Placeholder 5">
            <a:extLst>
              <a:ext uri="{FF2B5EF4-FFF2-40B4-BE49-F238E27FC236}">
                <a16:creationId xmlns:a16="http://schemas.microsoft.com/office/drawing/2014/main" id="{E85D3FDB-CD76-44E6-8682-7BB5290A9483}"/>
              </a:ext>
            </a:extLst>
          </p:cNvPr>
          <p:cNvSpPr>
            <a:spLocks noGrp="1"/>
          </p:cNvSpPr>
          <p:nvPr>
            <p:ph type="sldNum" sz="quarter" idx="16"/>
            <p:custDataLst>
              <p:tags r:id="rId8"/>
            </p:custDataLst>
          </p:nvPr>
        </p:nvSpPr>
        <p:spPr/>
        <p:txBody>
          <a:bodyPr/>
          <a:lstStyle>
            <a:lvl1pPr>
              <a:defRPr/>
            </a:lvl1pPr>
          </a:lstStyle>
          <a:p>
            <a:pPr>
              <a:defRPr/>
            </a:pPr>
            <a:fld id="{26DA2AA3-CD76-4BE8-86EF-FDC4BE828F18}" type="slidenum">
              <a:rPr lang="en-NZ" altLang="en-US"/>
              <a:pPr>
                <a:defRPr/>
              </a:pPr>
              <a:t>‹#›</a:t>
            </a:fld>
            <a:endParaRPr lang="en-NZ" altLang="en-US"/>
          </a:p>
        </p:txBody>
      </p:sp>
    </p:spTree>
    <p:extLst>
      <p:ext uri="{BB962C8B-B14F-4D97-AF65-F5344CB8AC3E}">
        <p14:creationId xmlns:p14="http://schemas.microsoft.com/office/powerpoint/2010/main" val="318677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Column">
    <p:spTree>
      <p:nvGrpSpPr>
        <p:cNvPr id="1" name=""/>
        <p:cNvGrpSpPr/>
        <p:nvPr/>
      </p:nvGrpSpPr>
      <p:grpSpPr>
        <a:xfrm>
          <a:off x="0" y="0"/>
          <a:ext cx="0" cy="0"/>
          <a:chOff x="0" y="0"/>
          <a:chExt cx="0" cy="0"/>
        </a:xfrm>
      </p:grpSpPr>
      <p:graphicFrame>
        <p:nvGraphicFramePr>
          <p:cNvPr id="5" name="Object 8">
            <a:extLst>
              <a:ext uri="{FF2B5EF4-FFF2-40B4-BE49-F238E27FC236}">
                <a16:creationId xmlns:a16="http://schemas.microsoft.com/office/drawing/2014/main" id="{1722BE3C-9ACA-4F7E-80B3-675B9904AC2D}"/>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7392" name="think-cell Slide" r:id="rId12" imgW="360" imgH="360" progId="">
                  <p:embed/>
                </p:oleObj>
              </mc:Choice>
              <mc:Fallback>
                <p:oleObj name="think-cell Slide" r:id="rId12" imgW="360" imgH="360" progId="">
                  <p:embed/>
                  <p:pic>
                    <p:nvPicPr>
                      <p:cNvPr id="6146" name="Object 8">
                        <a:extLst>
                          <a:ext uri="{FF2B5EF4-FFF2-40B4-BE49-F238E27FC236}">
                            <a16:creationId xmlns:a16="http://schemas.microsoft.com/office/drawing/2014/main" id="{7085FEAB-8BEE-467C-A13F-7FA02B7E22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 Same Side Corner Rectangle 11">
            <a:extLst>
              <a:ext uri="{FF2B5EF4-FFF2-40B4-BE49-F238E27FC236}">
                <a16:creationId xmlns:a16="http://schemas.microsoft.com/office/drawing/2014/main" id="{14F02720-42FC-4902-9D62-273CEAB91001}"/>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7" name="Picture 12" descr="logo UE.jpg">
            <a:extLst>
              <a:ext uri="{FF2B5EF4-FFF2-40B4-BE49-F238E27FC236}">
                <a16:creationId xmlns:a16="http://schemas.microsoft.com/office/drawing/2014/main" id="{1BC6EA6D-883A-4E5A-B8E0-771B01EFF7BB}"/>
              </a:ext>
            </a:extLst>
          </p:cNvPr>
          <p:cNvPicPr>
            <a:picLocks noChangeAspect="1"/>
          </p:cNvPicPr>
          <p:nvPr userDrawn="1">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Hannah\AppData\Roaming\Skype\My Skype Received Files\ACP.png">
            <a:extLst>
              <a:ext uri="{FF2B5EF4-FFF2-40B4-BE49-F238E27FC236}">
                <a16:creationId xmlns:a16="http://schemas.microsoft.com/office/drawing/2014/main" id="{41C7F31F-793A-425A-899C-7031250289B0}"/>
              </a:ext>
            </a:extLst>
          </p:cNvPr>
          <p:cNvPicPr>
            <a:picLocks noChangeAspect="1" noChangeArrowheads="1"/>
          </p:cNvPicPr>
          <p:nvPr userDrawn="1">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Aotea Graphics - Hannah\01. Clients\01. HB\1. Small clients for HB\Projects\CTA EU Council (Therese) Feb 2015\1. Client files\CTA_logo_smaller.jpg">
            <a:extLst>
              <a:ext uri="{FF2B5EF4-FFF2-40B4-BE49-F238E27FC236}">
                <a16:creationId xmlns:a16="http://schemas.microsoft.com/office/drawing/2014/main" id="{E5883ECC-18B5-4DBB-A6D1-E45091B6DCEF}"/>
              </a:ext>
            </a:extLst>
          </p:cNvPr>
          <p:cNvPicPr>
            <a:picLocks noChangeAspect="1" noChangeArrowheads="1"/>
          </p:cNvPicPr>
          <p:nvPr userDrawn="1">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9">
            <a:extLst>
              <a:ext uri="{FF2B5EF4-FFF2-40B4-BE49-F238E27FC236}">
                <a16:creationId xmlns:a16="http://schemas.microsoft.com/office/drawing/2014/main" id="{40A9701A-133E-474E-B8B9-EAAF9534AC7D}"/>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7393" name="think-cell Slide" r:id="rId17" imgW="360" imgH="360" progId="">
                  <p:embed/>
                </p:oleObj>
              </mc:Choice>
              <mc:Fallback>
                <p:oleObj name="think-cell Slide" r:id="rId17" imgW="360" imgH="360" progId="">
                  <p:embed/>
                  <p:pic>
                    <p:nvPicPr>
                      <p:cNvPr id="6151" name="Object 9">
                        <a:extLst>
                          <a:ext uri="{FF2B5EF4-FFF2-40B4-BE49-F238E27FC236}">
                            <a16:creationId xmlns:a16="http://schemas.microsoft.com/office/drawing/2014/main" id="{90CB30D0-73DF-4AAE-A156-7225FF3259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Placeholder 7"/>
          <p:cNvSpPr>
            <a:spLocks noGrp="1"/>
          </p:cNvSpPr>
          <p:nvPr>
            <p:ph type="body" sz="quarter" idx="13"/>
          </p:nvPr>
        </p:nvSpPr>
        <p:spPr>
          <a:xfrm>
            <a:off x="250825" y="1570038"/>
            <a:ext cx="4105027" cy="177016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Text Placeholder 7"/>
          <p:cNvSpPr>
            <a:spLocks noGrp="1"/>
          </p:cNvSpPr>
          <p:nvPr>
            <p:ph type="body" sz="quarter" idx="14"/>
          </p:nvPr>
        </p:nvSpPr>
        <p:spPr>
          <a:xfrm>
            <a:off x="4643437" y="1570038"/>
            <a:ext cx="4105027" cy="177016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0"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14" name="Date Placeholder 4">
            <a:extLst>
              <a:ext uri="{FF2B5EF4-FFF2-40B4-BE49-F238E27FC236}">
                <a16:creationId xmlns:a16="http://schemas.microsoft.com/office/drawing/2014/main" id="{E08AFAA9-DB9E-4663-BB34-6E91A5C1B883}"/>
              </a:ext>
            </a:extLst>
          </p:cNvPr>
          <p:cNvSpPr>
            <a:spLocks noGrp="1"/>
          </p:cNvSpPr>
          <p:nvPr>
            <p:ph type="dt" sz="half" idx="15"/>
            <p:custDataLst>
              <p:tags r:id="rId8"/>
            </p:custDataLst>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NZ"/>
          </a:p>
        </p:txBody>
      </p:sp>
      <p:sp>
        <p:nvSpPr>
          <p:cNvPr id="15" name="Footer Placeholder 5">
            <a:extLst>
              <a:ext uri="{FF2B5EF4-FFF2-40B4-BE49-F238E27FC236}">
                <a16:creationId xmlns:a16="http://schemas.microsoft.com/office/drawing/2014/main" id="{A7EFA9AC-4D67-49FE-9568-6C5E1F7EBC16}"/>
              </a:ext>
            </a:extLst>
          </p:cNvPr>
          <p:cNvSpPr>
            <a:spLocks noGrp="1"/>
          </p:cNvSpPr>
          <p:nvPr>
            <p:ph type="ftr" sz="quarter" idx="16"/>
            <p:custDataLst>
              <p:tags r:id="rId9"/>
            </p:custDataLst>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NZ"/>
          </a:p>
        </p:txBody>
      </p:sp>
      <p:sp>
        <p:nvSpPr>
          <p:cNvPr id="16" name="Slide Number Placeholder 6">
            <a:extLst>
              <a:ext uri="{FF2B5EF4-FFF2-40B4-BE49-F238E27FC236}">
                <a16:creationId xmlns:a16="http://schemas.microsoft.com/office/drawing/2014/main" id="{D3930A62-60E9-449E-BEFC-8DAEB568D8B9}"/>
              </a:ext>
            </a:extLst>
          </p:cNvPr>
          <p:cNvSpPr>
            <a:spLocks noGrp="1"/>
          </p:cNvSpPr>
          <p:nvPr>
            <p:ph type="sldNum" sz="quarter" idx="17"/>
            <p:custDataLst>
              <p:tags r:id="rId10"/>
            </p:custDataLst>
          </p:nvPr>
        </p:nvSpPr>
        <p:spPr/>
        <p:txBody>
          <a:bodyPr/>
          <a:lstStyle>
            <a:lvl1pPr>
              <a:defRPr/>
            </a:lvl1pPr>
          </a:lstStyle>
          <a:p>
            <a:pPr>
              <a:defRPr/>
            </a:pPr>
            <a:fld id="{73957526-2F0E-4AAE-A0A9-D54621042E1A}" type="slidenum">
              <a:rPr lang="en-NZ" altLang="en-US"/>
              <a:pPr>
                <a:defRPr/>
              </a:pPr>
              <a:t>‹#›</a:t>
            </a:fld>
            <a:endParaRPr lang="en-NZ" altLang="en-US"/>
          </a:p>
        </p:txBody>
      </p:sp>
    </p:spTree>
    <p:extLst>
      <p:ext uri="{BB962C8B-B14F-4D97-AF65-F5344CB8AC3E}">
        <p14:creationId xmlns:p14="http://schemas.microsoft.com/office/powerpoint/2010/main" val="198105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8">
            <a:extLst>
              <a:ext uri="{FF2B5EF4-FFF2-40B4-BE49-F238E27FC236}">
                <a16:creationId xmlns:a16="http://schemas.microsoft.com/office/drawing/2014/main" id="{0B179EE8-E0ED-4CC7-A790-F204DE23B584}"/>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8416" name="think-cell Slide" r:id="rId7" imgW="360" imgH="360" progId="">
                  <p:embed/>
                </p:oleObj>
              </mc:Choice>
              <mc:Fallback>
                <p:oleObj name="think-cell Slide" r:id="rId7" imgW="360" imgH="360" progId="">
                  <p:embed/>
                  <p:pic>
                    <p:nvPicPr>
                      <p:cNvPr id="7170" name="Object 8">
                        <a:extLst>
                          <a:ext uri="{FF2B5EF4-FFF2-40B4-BE49-F238E27FC236}">
                            <a16:creationId xmlns:a16="http://schemas.microsoft.com/office/drawing/2014/main" id="{28977280-684E-4C07-8C29-0F1227E0EE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 Same Side Corner Rectangle 11">
            <a:extLst>
              <a:ext uri="{FF2B5EF4-FFF2-40B4-BE49-F238E27FC236}">
                <a16:creationId xmlns:a16="http://schemas.microsoft.com/office/drawing/2014/main" id="{35A33DFA-4573-432A-994A-23746587AA44}"/>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graphicFrame>
        <p:nvGraphicFramePr>
          <p:cNvPr id="6" name="Object 9">
            <a:extLst>
              <a:ext uri="{FF2B5EF4-FFF2-40B4-BE49-F238E27FC236}">
                <a16:creationId xmlns:a16="http://schemas.microsoft.com/office/drawing/2014/main" id="{A5A3FD76-5915-4C53-AC50-A209F92C58B3}"/>
              </a:ext>
            </a:extLst>
          </p:cNvPr>
          <p:cNvGraphicFramePr>
            <a:graphicFrameLocks noChangeAspect="1"/>
          </p:cNvGraphicFramePr>
          <p:nvPr>
            <p:custDataLst>
              <p:tags r:id="rId4"/>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8417" name="think-cell Slide" r:id="rId9" imgW="360" imgH="360" progId="">
                  <p:embed/>
                </p:oleObj>
              </mc:Choice>
              <mc:Fallback>
                <p:oleObj name="think-cell Slide" r:id="rId9" imgW="360" imgH="360" progId="">
                  <p:embed/>
                  <p:pic>
                    <p:nvPicPr>
                      <p:cNvPr id="7172" name="Object 9">
                        <a:extLst>
                          <a:ext uri="{FF2B5EF4-FFF2-40B4-BE49-F238E27FC236}">
                            <a16:creationId xmlns:a16="http://schemas.microsoft.com/office/drawing/2014/main" id="{A92A1A45-A02D-4886-BE67-DBE0A3F30C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7" name="Slide Number Placeholder 4">
            <a:extLst>
              <a:ext uri="{FF2B5EF4-FFF2-40B4-BE49-F238E27FC236}">
                <a16:creationId xmlns:a16="http://schemas.microsoft.com/office/drawing/2014/main" id="{3BDCC6CC-514C-450E-BF57-A746AEEF5FAF}"/>
              </a:ext>
            </a:extLst>
          </p:cNvPr>
          <p:cNvSpPr>
            <a:spLocks noGrp="1"/>
          </p:cNvSpPr>
          <p:nvPr>
            <p:ph type="sldNum" sz="quarter" idx="10"/>
            <p:custDataLst>
              <p:tags r:id="rId5"/>
            </p:custDataLst>
          </p:nvPr>
        </p:nvSpPr>
        <p:spPr/>
        <p:txBody>
          <a:bodyPr/>
          <a:lstStyle>
            <a:lvl1pPr>
              <a:defRPr/>
            </a:lvl1pPr>
          </a:lstStyle>
          <a:p>
            <a:pPr>
              <a:defRPr/>
            </a:pPr>
            <a:fld id="{751D9AC1-CFD2-44B8-9793-9E04609C7D2B}" type="slidenum">
              <a:rPr lang="en-NZ" altLang="en-US"/>
              <a:pPr>
                <a:defRPr/>
              </a:pPr>
              <a:t>‹#›</a:t>
            </a:fld>
            <a:endParaRPr lang="en-NZ" altLang="en-US"/>
          </a:p>
        </p:txBody>
      </p:sp>
    </p:spTree>
    <p:extLst>
      <p:ext uri="{BB962C8B-B14F-4D97-AF65-F5344CB8AC3E}">
        <p14:creationId xmlns:p14="http://schemas.microsoft.com/office/powerpoint/2010/main" val="96328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_Solid background">
    <p:spTree>
      <p:nvGrpSpPr>
        <p:cNvPr id="1" name=""/>
        <p:cNvGrpSpPr/>
        <p:nvPr/>
      </p:nvGrpSpPr>
      <p:grpSpPr>
        <a:xfrm>
          <a:off x="0" y="0"/>
          <a:ext cx="0" cy="0"/>
          <a:chOff x="0" y="0"/>
          <a:chExt cx="0" cy="0"/>
        </a:xfrm>
      </p:grpSpPr>
      <p:graphicFrame>
        <p:nvGraphicFramePr>
          <p:cNvPr id="3" name="Object 8">
            <a:extLst>
              <a:ext uri="{FF2B5EF4-FFF2-40B4-BE49-F238E27FC236}">
                <a16:creationId xmlns:a16="http://schemas.microsoft.com/office/drawing/2014/main" id="{2CF7C306-B63C-49D5-A163-6B7BDF051986}"/>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9440" name="think-cell Slide" r:id="rId11" imgW="360" imgH="360" progId="">
                  <p:embed/>
                </p:oleObj>
              </mc:Choice>
              <mc:Fallback>
                <p:oleObj name="think-cell Slide" r:id="rId11" imgW="360" imgH="360" progId="">
                  <p:embed/>
                  <p:pic>
                    <p:nvPicPr>
                      <p:cNvPr id="8194" name="Object 8">
                        <a:extLst>
                          <a:ext uri="{FF2B5EF4-FFF2-40B4-BE49-F238E27FC236}">
                            <a16:creationId xmlns:a16="http://schemas.microsoft.com/office/drawing/2014/main" id="{E9993F0A-8A59-403D-915C-8DFD1D567B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 Same Side Corner Rectangle 11">
            <a:extLst>
              <a:ext uri="{FF2B5EF4-FFF2-40B4-BE49-F238E27FC236}">
                <a16:creationId xmlns:a16="http://schemas.microsoft.com/office/drawing/2014/main" id="{40BBBC9E-4B5B-433D-8FCF-78ECF4DD02A1}"/>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6" name="Picture 6" descr="logo UE.jpg">
            <a:extLst>
              <a:ext uri="{FF2B5EF4-FFF2-40B4-BE49-F238E27FC236}">
                <a16:creationId xmlns:a16="http://schemas.microsoft.com/office/drawing/2014/main" id="{7E9B90CD-9DE8-4403-8A61-6A4B82AC8BE6}"/>
              </a:ext>
            </a:extLst>
          </p:cNvPr>
          <p:cNvPicPr>
            <a:picLocks noChangeAspect="1"/>
          </p:cNvPicPr>
          <p:nvPr userDrawn="1">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Hannah\AppData\Roaming\Skype\My Skype Received Files\ACP.png">
            <a:extLst>
              <a:ext uri="{FF2B5EF4-FFF2-40B4-BE49-F238E27FC236}">
                <a16:creationId xmlns:a16="http://schemas.microsoft.com/office/drawing/2014/main" id="{A7203F9D-24E2-4409-97C7-B47BDBC54451}"/>
              </a:ext>
            </a:extLst>
          </p:cNvPr>
          <p:cNvPicPr>
            <a:picLocks noChangeAspect="1" noChangeArrowheads="1"/>
          </p:cNvPicPr>
          <p:nvPr userDrawn="1">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otea Graphics - Hannah\01. Clients\01. HB\1. Small clients for HB\Projects\CTA EU Council (Therese) Feb 2015\1. Client files\CTA_logo_smaller.jpg">
            <a:extLst>
              <a:ext uri="{FF2B5EF4-FFF2-40B4-BE49-F238E27FC236}">
                <a16:creationId xmlns:a16="http://schemas.microsoft.com/office/drawing/2014/main" id="{0522176A-AE5E-4F05-9546-C2C701CBC7E2}"/>
              </a:ext>
            </a:extLst>
          </p:cNvPr>
          <p:cNvPicPr>
            <a:picLocks noChangeAspect="1" noChangeArrowheads="1"/>
          </p:cNvPicPr>
          <p:nvPr userDrawn="1">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9">
            <a:extLst>
              <a:ext uri="{FF2B5EF4-FFF2-40B4-BE49-F238E27FC236}">
                <a16:creationId xmlns:a16="http://schemas.microsoft.com/office/drawing/2014/main" id="{5F759C33-E0AF-4A50-B57A-87393CF41068}"/>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9441" name="think-cell Slide" r:id="rId16" imgW="360" imgH="360" progId="">
                  <p:embed/>
                </p:oleObj>
              </mc:Choice>
              <mc:Fallback>
                <p:oleObj name="think-cell Slide" r:id="rId16" imgW="360" imgH="360" progId="">
                  <p:embed/>
                  <p:pic>
                    <p:nvPicPr>
                      <p:cNvPr id="8199" name="Object 9">
                        <a:extLst>
                          <a:ext uri="{FF2B5EF4-FFF2-40B4-BE49-F238E27FC236}">
                            <a16:creationId xmlns:a16="http://schemas.microsoft.com/office/drawing/2014/main" id="{B917A418-9E37-4F55-A06E-32F15156B0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 Same Side Corner Rectangle 16">
            <a:extLst>
              <a:ext uri="{FF2B5EF4-FFF2-40B4-BE49-F238E27FC236}">
                <a16:creationId xmlns:a16="http://schemas.microsoft.com/office/drawing/2014/main" id="{293FBE78-992B-44D0-A7E2-ACD38118267E}"/>
              </a:ext>
            </a:extLst>
          </p:cNvPr>
          <p:cNvSpPr/>
          <p:nvPr userDrawn="1">
            <p:custDataLst>
              <p:tags r:id="rId8"/>
            </p:custDataLst>
          </p:nvPr>
        </p:nvSpPr>
        <p:spPr>
          <a:xfrm rot="5400000">
            <a:off x="2293144" y="-723106"/>
            <a:ext cx="4306887" cy="8893175"/>
          </a:xfrm>
          <a:prstGeom prst="round2SameRect">
            <a:avLst>
              <a:gd name="adj1" fmla="val 3532"/>
              <a:gd name="adj2" fmla="val 0"/>
            </a:avLst>
          </a:prstGeom>
          <a:gradFill flip="none" rotWithShape="1">
            <a:gsLst>
              <a:gs pos="0">
                <a:schemeClr val="accent2"/>
              </a:gs>
              <a:gs pos="58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4"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11" name="Slide Number Placeholder 4">
            <a:extLst>
              <a:ext uri="{FF2B5EF4-FFF2-40B4-BE49-F238E27FC236}">
                <a16:creationId xmlns:a16="http://schemas.microsoft.com/office/drawing/2014/main" id="{0554437A-E786-4D8C-8558-18189D1D5EC5}"/>
              </a:ext>
            </a:extLst>
          </p:cNvPr>
          <p:cNvSpPr>
            <a:spLocks noGrp="1"/>
          </p:cNvSpPr>
          <p:nvPr>
            <p:ph type="sldNum" sz="quarter" idx="10"/>
            <p:custDataLst>
              <p:tags r:id="rId9"/>
            </p:custDataLst>
          </p:nvPr>
        </p:nvSpPr>
        <p:spPr/>
        <p:txBody>
          <a:bodyPr/>
          <a:lstStyle>
            <a:lvl1pPr>
              <a:defRPr/>
            </a:lvl1pPr>
          </a:lstStyle>
          <a:p>
            <a:pPr>
              <a:defRPr/>
            </a:pPr>
            <a:fld id="{D8D71559-53B3-4C2D-8EBA-9288F26CFDAB}" type="slidenum">
              <a:rPr lang="en-NZ" altLang="en-US"/>
              <a:pPr>
                <a:defRPr/>
              </a:pPr>
              <a:t>‹#›</a:t>
            </a:fld>
            <a:endParaRPr lang="en-NZ" altLang="en-US"/>
          </a:p>
        </p:txBody>
      </p:sp>
    </p:spTree>
    <p:extLst>
      <p:ext uri="{BB962C8B-B14F-4D97-AF65-F5344CB8AC3E}">
        <p14:creationId xmlns:p14="http://schemas.microsoft.com/office/powerpoint/2010/main" val="293718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_no background">
    <p:spTree>
      <p:nvGrpSpPr>
        <p:cNvPr id="1" name=""/>
        <p:cNvGrpSpPr/>
        <p:nvPr/>
      </p:nvGrpSpPr>
      <p:grpSpPr>
        <a:xfrm>
          <a:off x="0" y="0"/>
          <a:ext cx="0" cy="0"/>
          <a:chOff x="0" y="0"/>
          <a:chExt cx="0" cy="0"/>
        </a:xfrm>
      </p:grpSpPr>
      <p:graphicFrame>
        <p:nvGraphicFramePr>
          <p:cNvPr id="3" name="Object 8">
            <a:extLst>
              <a:ext uri="{FF2B5EF4-FFF2-40B4-BE49-F238E27FC236}">
                <a16:creationId xmlns:a16="http://schemas.microsoft.com/office/drawing/2014/main" id="{CEF7AC55-69B5-470D-9559-61E2E75916D2}"/>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0464" name="think-cell Slide" r:id="rId11" imgW="360" imgH="360" progId="">
                  <p:embed/>
                </p:oleObj>
              </mc:Choice>
              <mc:Fallback>
                <p:oleObj name="think-cell Slide" r:id="rId11" imgW="360" imgH="360" progId="">
                  <p:embed/>
                  <p:pic>
                    <p:nvPicPr>
                      <p:cNvPr id="9218" name="Object 8">
                        <a:extLst>
                          <a:ext uri="{FF2B5EF4-FFF2-40B4-BE49-F238E27FC236}">
                            <a16:creationId xmlns:a16="http://schemas.microsoft.com/office/drawing/2014/main" id="{D3CD2AE2-66E9-4D24-A9EB-76290F8406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 Same Side Corner Rectangle 11">
            <a:extLst>
              <a:ext uri="{FF2B5EF4-FFF2-40B4-BE49-F238E27FC236}">
                <a16:creationId xmlns:a16="http://schemas.microsoft.com/office/drawing/2014/main" id="{CA92A94D-D1A1-4E89-B632-F7E8847BEA3A}"/>
              </a:ext>
            </a:extLst>
          </p:cNvPr>
          <p:cNvSpPr/>
          <p:nvPr userDrawn="1">
            <p:custDataLst>
              <p:tags r:id="rId3"/>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pic>
        <p:nvPicPr>
          <p:cNvPr id="6" name="Picture 6" descr="logo UE.jpg">
            <a:extLst>
              <a:ext uri="{FF2B5EF4-FFF2-40B4-BE49-F238E27FC236}">
                <a16:creationId xmlns:a16="http://schemas.microsoft.com/office/drawing/2014/main" id="{DFDCD126-B415-49EB-9859-825397F86155}"/>
              </a:ext>
            </a:extLst>
          </p:cNvPr>
          <p:cNvPicPr>
            <a:picLocks noChangeAspect="1"/>
          </p:cNvPicPr>
          <p:nvPr userDrawn="1">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Hannah\AppData\Roaming\Skype\My Skype Received Files\ACP.png">
            <a:extLst>
              <a:ext uri="{FF2B5EF4-FFF2-40B4-BE49-F238E27FC236}">
                <a16:creationId xmlns:a16="http://schemas.microsoft.com/office/drawing/2014/main" id="{1C03DDD7-A0A3-4559-BE82-DAF4D0760C96}"/>
              </a:ext>
            </a:extLst>
          </p:cNvPr>
          <p:cNvPicPr>
            <a:picLocks noChangeAspect="1" noChangeArrowheads="1"/>
          </p:cNvPicPr>
          <p:nvPr userDrawn="1">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otea Graphics - Hannah\01. Clients\01. HB\1. Small clients for HB\Projects\CTA EU Council (Therese) Feb 2015\1. Client files\CTA_logo_smaller.jpg">
            <a:extLst>
              <a:ext uri="{FF2B5EF4-FFF2-40B4-BE49-F238E27FC236}">
                <a16:creationId xmlns:a16="http://schemas.microsoft.com/office/drawing/2014/main" id="{CFE0F6BC-6127-4011-AF9D-E2DE1A0F3849}"/>
              </a:ext>
            </a:extLst>
          </p:cNvPr>
          <p:cNvPicPr>
            <a:picLocks noChangeAspect="1" noChangeArrowheads="1"/>
          </p:cNvPicPr>
          <p:nvPr userDrawn="1">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9">
            <a:extLst>
              <a:ext uri="{FF2B5EF4-FFF2-40B4-BE49-F238E27FC236}">
                <a16:creationId xmlns:a16="http://schemas.microsoft.com/office/drawing/2014/main" id="{9EA965BA-4AEF-4E2F-B457-D6160B7F1C05}"/>
              </a:ext>
            </a:extLst>
          </p:cNvPr>
          <p:cNvGraphicFramePr>
            <a:graphicFrameLocks noChangeAspect="1"/>
          </p:cNvGraphicFramePr>
          <p:nvPr>
            <p:custDataLst>
              <p:tags r:id="rId7"/>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0465" name="think-cell Slide" r:id="rId16" imgW="360" imgH="360" progId="">
                  <p:embed/>
                </p:oleObj>
              </mc:Choice>
              <mc:Fallback>
                <p:oleObj name="think-cell Slide" r:id="rId16" imgW="360" imgH="360" progId="">
                  <p:embed/>
                  <p:pic>
                    <p:nvPicPr>
                      <p:cNvPr id="9223" name="Object 9">
                        <a:extLst>
                          <a:ext uri="{FF2B5EF4-FFF2-40B4-BE49-F238E27FC236}">
                            <a16:creationId xmlns:a16="http://schemas.microsoft.com/office/drawing/2014/main" id="{F0A43AF8-90D6-4284-8083-7CBE09F196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a:extLst>
              <a:ext uri="{FF2B5EF4-FFF2-40B4-BE49-F238E27FC236}">
                <a16:creationId xmlns:a16="http://schemas.microsoft.com/office/drawing/2014/main" id="{8DF49FE7-508D-4D5B-93B4-85327ACB4B3C}"/>
              </a:ext>
            </a:extLst>
          </p:cNvPr>
          <p:cNvSpPr/>
          <p:nvPr userDrawn="1">
            <p:custDataLst>
              <p:tags r:id="rId8"/>
            </p:custDataLst>
          </p:nvPr>
        </p:nvSpPr>
        <p:spPr>
          <a:xfrm>
            <a:off x="0" y="1484313"/>
            <a:ext cx="9144000" cy="446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4" name="Title Placeholder 1"/>
          <p:cNvSpPr>
            <a:spLocks noGrp="1"/>
          </p:cNvSpPr>
          <p:nvPr>
            <p:ph type="title"/>
          </p:nvPr>
        </p:nvSpPr>
        <p:spPr>
          <a:xfrm>
            <a:off x="250825" y="202630"/>
            <a:ext cx="7489527" cy="850106"/>
          </a:xfrm>
          <a:prstGeom prst="rect">
            <a:avLst/>
          </a:prstGeom>
        </p:spPr>
        <p:txBody>
          <a:bodyPr rtlCol="0">
            <a:noAutofit/>
          </a:bodyPr>
          <a:lstStyle/>
          <a:p>
            <a:r>
              <a:rPr lang="en-US" dirty="0"/>
              <a:t>Click to edit </a:t>
            </a:r>
            <a:br>
              <a:rPr lang="en-US" dirty="0"/>
            </a:br>
            <a:r>
              <a:rPr lang="en-US" dirty="0"/>
              <a:t>Master title style</a:t>
            </a:r>
            <a:endParaRPr lang="en-NZ" dirty="0"/>
          </a:p>
        </p:txBody>
      </p:sp>
      <p:sp>
        <p:nvSpPr>
          <p:cNvPr id="11" name="Slide Number Placeholder 4">
            <a:extLst>
              <a:ext uri="{FF2B5EF4-FFF2-40B4-BE49-F238E27FC236}">
                <a16:creationId xmlns:a16="http://schemas.microsoft.com/office/drawing/2014/main" id="{EE83CE3D-AF8E-44BB-B4D3-6F3D5F7F0EE6}"/>
              </a:ext>
            </a:extLst>
          </p:cNvPr>
          <p:cNvSpPr>
            <a:spLocks noGrp="1"/>
          </p:cNvSpPr>
          <p:nvPr>
            <p:ph type="sldNum" sz="quarter" idx="10"/>
            <p:custDataLst>
              <p:tags r:id="rId9"/>
            </p:custDataLst>
          </p:nvPr>
        </p:nvSpPr>
        <p:spPr/>
        <p:txBody>
          <a:bodyPr/>
          <a:lstStyle>
            <a:lvl1pPr>
              <a:defRPr/>
            </a:lvl1pPr>
          </a:lstStyle>
          <a:p>
            <a:pPr>
              <a:defRPr/>
            </a:pPr>
            <a:fld id="{4DDA9E74-C5DA-4038-9C38-D52111D9935D}" type="slidenum">
              <a:rPr lang="en-NZ" altLang="en-US"/>
              <a:pPr>
                <a:defRPr/>
              </a:pPr>
              <a:t>‹#›</a:t>
            </a:fld>
            <a:endParaRPr lang="en-NZ" altLang="en-US"/>
          </a:p>
        </p:txBody>
      </p:sp>
    </p:spTree>
    <p:extLst>
      <p:ext uri="{BB962C8B-B14F-4D97-AF65-F5344CB8AC3E}">
        <p14:creationId xmlns:p14="http://schemas.microsoft.com/office/powerpoint/2010/main" val="264191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Divider slide">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091ECA0E-0261-41F3-B098-ED7CB51128D1}"/>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465" name="think-cell Slide" r:id="rId6" imgW="360" imgH="360" progId="">
                  <p:embed/>
                </p:oleObj>
              </mc:Choice>
              <mc:Fallback>
                <p:oleObj name="think-cell Slide" r:id="rId6" imgW="360" imgH="360" progId="">
                  <p:embed/>
                  <p:pic>
                    <p:nvPicPr>
                      <p:cNvPr id="10242" name="Object 5">
                        <a:extLst>
                          <a:ext uri="{FF2B5EF4-FFF2-40B4-BE49-F238E27FC236}">
                            <a16:creationId xmlns:a16="http://schemas.microsoft.com/office/drawing/2014/main" id="{18D29F61-1228-4394-9F84-20E3F8C4E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6542A93F-A36D-4185-B02E-82BBBB4B8649}"/>
              </a:ext>
            </a:extLst>
          </p:cNvPr>
          <p:cNvSpPr/>
          <p:nvPr userDrawn="1">
            <p:custDataLst>
              <p:tags r:id="rId3"/>
            </p:custDataLst>
          </p:nvPr>
        </p:nvSpPr>
        <p:spPr>
          <a:xfrm>
            <a:off x="0" y="0"/>
            <a:ext cx="9144000" cy="6858000"/>
          </a:xfrm>
          <a:prstGeom prst="rect">
            <a:avLst/>
          </a:prstGeom>
          <a:gradFill flip="none" rotWithShape="1">
            <a:gsLst>
              <a:gs pos="0">
                <a:schemeClr val="accent2"/>
              </a:gs>
              <a:gs pos="58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6" name="Rounded Rectangle 12">
            <a:extLst>
              <a:ext uri="{FF2B5EF4-FFF2-40B4-BE49-F238E27FC236}">
                <a16:creationId xmlns:a16="http://schemas.microsoft.com/office/drawing/2014/main" id="{2F68A854-3CB2-441D-A445-2B915E6F872A}"/>
              </a:ext>
            </a:extLst>
          </p:cNvPr>
          <p:cNvSpPr/>
          <p:nvPr userDrawn="1">
            <p:custDataLst>
              <p:tags r:id="rId4"/>
            </p:custDataLst>
          </p:nvPr>
        </p:nvSpPr>
        <p:spPr>
          <a:xfrm>
            <a:off x="-323850" y="1382713"/>
            <a:ext cx="5111750" cy="2909887"/>
          </a:xfrm>
          <a:prstGeom prst="roundRect">
            <a:avLst>
              <a:gd name="adj" fmla="val 45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3" name="Text Placeholder 2"/>
          <p:cNvSpPr>
            <a:spLocks noGrp="1"/>
          </p:cNvSpPr>
          <p:nvPr>
            <p:ph type="body" idx="1"/>
          </p:nvPr>
        </p:nvSpPr>
        <p:spPr>
          <a:xfrm>
            <a:off x="539080" y="1856805"/>
            <a:ext cx="1800895" cy="1500187"/>
          </a:xfrm>
        </p:spPr>
        <p:txBody>
          <a:bodyPr anchor="b">
            <a:noAutofit/>
          </a:bodyPr>
          <a:lstStyle>
            <a:lvl1pPr marL="0" indent="0">
              <a:buNone/>
              <a:defRPr sz="115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539080" y="2996952"/>
            <a:ext cx="3961483" cy="1074092"/>
          </a:xfrm>
        </p:spPr>
        <p:txBody>
          <a:bodyPr anchor="t"/>
          <a:lstStyle>
            <a:lvl1pPr algn="l">
              <a:defRPr sz="4000" b="1" cap="none" baseline="0"/>
            </a:lvl1pPr>
          </a:lstStyle>
          <a:p>
            <a:r>
              <a:rPr lang="en-US"/>
              <a:t>Click to edit Master title style</a:t>
            </a:r>
            <a:endParaRPr lang="en-NZ" dirty="0"/>
          </a:p>
        </p:txBody>
      </p:sp>
    </p:spTree>
    <p:extLst>
      <p:ext uri="{BB962C8B-B14F-4D97-AF65-F5344CB8AC3E}">
        <p14:creationId xmlns:p14="http://schemas.microsoft.com/office/powerpoint/2010/main" val="105202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ey message slide">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075E917F-75DE-449E-8DA0-290EE8617899}"/>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489" name="think-cell Slide" r:id="rId6" imgW="360" imgH="360" progId="">
                  <p:embed/>
                </p:oleObj>
              </mc:Choice>
              <mc:Fallback>
                <p:oleObj name="think-cell Slide" r:id="rId6" imgW="360" imgH="360" progId="">
                  <p:embed/>
                  <p:pic>
                    <p:nvPicPr>
                      <p:cNvPr id="11266" name="Object 5">
                        <a:extLst>
                          <a:ext uri="{FF2B5EF4-FFF2-40B4-BE49-F238E27FC236}">
                            <a16:creationId xmlns:a16="http://schemas.microsoft.com/office/drawing/2014/main" id="{862B354C-3BB7-4EBF-9C2C-52604649CC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22911BCC-2E79-4126-AD38-97F95F92ED28}"/>
              </a:ext>
            </a:extLst>
          </p:cNvPr>
          <p:cNvSpPr/>
          <p:nvPr userDrawn="1">
            <p:custDataLst>
              <p:tags r:id="rId3"/>
            </p:custDataLst>
          </p:nvPr>
        </p:nvSpPr>
        <p:spPr>
          <a:xfrm>
            <a:off x="0" y="0"/>
            <a:ext cx="9144000" cy="6858000"/>
          </a:xfrm>
          <a:prstGeom prst="rect">
            <a:avLst/>
          </a:prstGeom>
          <a:gradFill flip="none" rotWithShape="1">
            <a:gsLst>
              <a:gs pos="0">
                <a:schemeClr val="accent2"/>
              </a:gs>
              <a:gs pos="58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11" name="Title Placeholder 1"/>
          <p:cNvSpPr>
            <a:spLocks noGrp="1"/>
          </p:cNvSpPr>
          <p:nvPr>
            <p:ph type="title"/>
          </p:nvPr>
        </p:nvSpPr>
        <p:spPr>
          <a:xfrm>
            <a:off x="250825" y="202630"/>
            <a:ext cx="7489527" cy="850106"/>
          </a:xfrm>
          <a:prstGeom prst="rect">
            <a:avLst/>
          </a:prstGeom>
        </p:spPr>
        <p:txBody>
          <a:bodyPr rtlCol="0">
            <a:noAutofit/>
          </a:bodyPr>
          <a:lstStyle>
            <a:lvl1pPr>
              <a:defRPr>
                <a:solidFill>
                  <a:schemeClr val="bg1"/>
                </a:solidFill>
              </a:defRPr>
            </a:lvl1pPr>
          </a:lstStyle>
          <a:p>
            <a:r>
              <a:rPr lang="en-US" dirty="0"/>
              <a:t>Click to edit </a:t>
            </a:r>
            <a:br>
              <a:rPr lang="en-US" dirty="0"/>
            </a:br>
            <a:r>
              <a:rPr lang="en-US" dirty="0"/>
              <a:t>Master title style</a:t>
            </a:r>
            <a:endParaRPr lang="en-NZ" dirty="0"/>
          </a:p>
        </p:txBody>
      </p:sp>
      <p:sp>
        <p:nvSpPr>
          <p:cNvPr id="12" name="Text Placeholder 7"/>
          <p:cNvSpPr>
            <a:spLocks noGrp="1"/>
          </p:cNvSpPr>
          <p:nvPr>
            <p:ph type="body" sz="quarter" idx="13"/>
          </p:nvPr>
        </p:nvSpPr>
        <p:spPr>
          <a:xfrm>
            <a:off x="250825" y="1570038"/>
            <a:ext cx="8642350" cy="213391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Slide Number Placeholder 4">
            <a:extLst>
              <a:ext uri="{FF2B5EF4-FFF2-40B4-BE49-F238E27FC236}">
                <a16:creationId xmlns:a16="http://schemas.microsoft.com/office/drawing/2014/main" id="{D5B995D4-E374-47C1-90C4-98B4FC26FA06}"/>
              </a:ext>
            </a:extLst>
          </p:cNvPr>
          <p:cNvSpPr>
            <a:spLocks noGrp="1"/>
          </p:cNvSpPr>
          <p:nvPr>
            <p:ph type="sldNum" sz="quarter" idx="14"/>
            <p:custDataLst>
              <p:tags r:id="rId4"/>
            </p:custDataLst>
          </p:nvPr>
        </p:nvSpPr>
        <p:spPr>
          <a:xfrm>
            <a:off x="4497388" y="6575425"/>
            <a:ext cx="149225" cy="153988"/>
          </a:xfrm>
        </p:spPr>
        <p:txBody>
          <a:bodyPr/>
          <a:lstStyle>
            <a:lvl1pPr>
              <a:defRPr>
                <a:solidFill>
                  <a:schemeClr val="bg1"/>
                </a:solidFill>
              </a:defRPr>
            </a:lvl1pPr>
          </a:lstStyle>
          <a:p>
            <a:pPr>
              <a:defRPr/>
            </a:pPr>
            <a:fld id="{A0BE2B6E-B9F4-4C79-A261-B914EE768120}" type="slidenum">
              <a:rPr lang="en-NZ" altLang="en-US"/>
              <a:pPr>
                <a:defRPr/>
              </a:pPr>
              <a:t>‹#›</a:t>
            </a:fld>
            <a:endParaRPr lang="en-NZ" altLang="en-US"/>
          </a:p>
        </p:txBody>
      </p:sp>
    </p:spTree>
    <p:extLst>
      <p:ext uri="{BB962C8B-B14F-4D97-AF65-F5344CB8AC3E}">
        <p14:creationId xmlns:p14="http://schemas.microsoft.com/office/powerpoint/2010/main" val="392429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vmlDrawing" Target="../drawings/vmlDrawing1.vml"/><Relationship Id="rId17" Type="http://schemas.openxmlformats.org/officeDocument/2006/relationships/tags" Target="../tags/tag6.xml"/><Relationship Id="rId25"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4">
            <a:extLst>
              <a:ext uri="{FF2B5EF4-FFF2-40B4-BE49-F238E27FC236}">
                <a16:creationId xmlns:a16="http://schemas.microsoft.com/office/drawing/2014/main" id="{D51797E2-DFC0-43A6-BADC-D11E5F464800}"/>
              </a:ext>
            </a:extLst>
          </p:cNvPr>
          <p:cNvGraphicFramePr>
            <a:graphicFrameLocks noChangeAspect="1"/>
          </p:cNvGraphicFramePr>
          <p:nvPr>
            <p:custDataLst>
              <p:tags r:id="rId13"/>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57" name="think-cell Slide" r:id="rId21" imgW="360" imgH="360" progId="">
                  <p:embed/>
                </p:oleObj>
              </mc:Choice>
              <mc:Fallback>
                <p:oleObj name="think-cell Slide" r:id="rId21" imgW="360" imgH="360" progId="">
                  <p:embed/>
                  <p:pic>
                    <p:nvPicPr>
                      <p:cNvPr id="0" name="Object 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 Same Side Corner Rectangle 9">
            <a:extLst>
              <a:ext uri="{FF2B5EF4-FFF2-40B4-BE49-F238E27FC236}">
                <a16:creationId xmlns:a16="http://schemas.microsoft.com/office/drawing/2014/main" id="{FE5B3D3C-C54B-4B07-8B04-1ACB6A444D06}"/>
              </a:ext>
            </a:extLst>
          </p:cNvPr>
          <p:cNvSpPr/>
          <p:nvPr userDrawn="1">
            <p:custDataLst>
              <p:tags r:id="rId14"/>
            </p:custDataLst>
          </p:nvPr>
        </p:nvSpPr>
        <p:spPr>
          <a:xfrm rot="5400000">
            <a:off x="2293144" y="-723106"/>
            <a:ext cx="4306887" cy="8893175"/>
          </a:xfrm>
          <a:prstGeom prst="round2SameRect">
            <a:avLst>
              <a:gd name="adj1" fmla="val 3532"/>
              <a:gd name="adj2"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dirty="0"/>
          </a:p>
        </p:txBody>
      </p:sp>
      <p:sp>
        <p:nvSpPr>
          <p:cNvPr id="1028" name="Title Placeholder 1">
            <a:extLst>
              <a:ext uri="{FF2B5EF4-FFF2-40B4-BE49-F238E27FC236}">
                <a16:creationId xmlns:a16="http://schemas.microsoft.com/office/drawing/2014/main" id="{58EBCB72-A7C6-4E32-B20E-DA3FF5AC6BBA}"/>
              </a:ext>
            </a:extLst>
          </p:cNvPr>
          <p:cNvSpPr>
            <a:spLocks noGrp="1"/>
          </p:cNvSpPr>
          <p:nvPr>
            <p:ph type="title"/>
            <p:custDataLst>
              <p:tags r:id="rId15"/>
            </p:custDataLst>
          </p:nvPr>
        </p:nvSpPr>
        <p:spPr bwMode="auto">
          <a:xfrm>
            <a:off x="250825" y="203200"/>
            <a:ext cx="74898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a:t>
            </a:r>
            <a:br>
              <a:rPr lang="en-US" altLang="en-US"/>
            </a:br>
            <a:r>
              <a:rPr lang="en-US" altLang="en-US"/>
              <a:t>Master title style</a:t>
            </a:r>
            <a:endParaRPr lang="en-NZ" altLang="en-US"/>
          </a:p>
        </p:txBody>
      </p:sp>
      <p:sp>
        <p:nvSpPr>
          <p:cNvPr id="6" name="Slide Number Placeholder 5">
            <a:extLst>
              <a:ext uri="{FF2B5EF4-FFF2-40B4-BE49-F238E27FC236}">
                <a16:creationId xmlns:a16="http://schemas.microsoft.com/office/drawing/2014/main" id="{27590B98-B2F8-4C91-9CB4-0681CFE462AF}"/>
              </a:ext>
            </a:extLst>
          </p:cNvPr>
          <p:cNvSpPr>
            <a:spLocks noGrp="1"/>
          </p:cNvSpPr>
          <p:nvPr>
            <p:ph type="sldNum" sz="quarter" idx="4"/>
            <p:custDataLst>
              <p:tags r:id="rId16"/>
            </p:custDataLst>
          </p:nvPr>
        </p:nvSpPr>
        <p:spPr>
          <a:xfrm>
            <a:off x="4491038" y="6534150"/>
            <a:ext cx="155575" cy="161925"/>
          </a:xfrm>
          <a:prstGeom prst="rect">
            <a:avLst/>
          </a:prstGeom>
        </p:spPr>
        <p:txBody>
          <a:bodyPr vert="horz" wrap="none" lIns="0" tIns="0" rIns="0" bIns="0" numCol="1" anchor="b" anchorCtr="0" compatLnSpc="1">
            <a:prstTxWarp prst="textNoShape">
              <a:avLst/>
            </a:prstTxWarp>
            <a:spAutoFit/>
          </a:bodyPr>
          <a:lstStyle>
            <a:lvl1pPr algn="r" eaLnBrk="1" hangingPunct="1">
              <a:defRPr sz="1000">
                <a:solidFill>
                  <a:srgbClr val="6EB43F"/>
                </a:solidFill>
                <a:latin typeface="Calibri" panose="020F0502020204030204" pitchFamily="34" charset="0"/>
              </a:defRPr>
            </a:lvl1pPr>
          </a:lstStyle>
          <a:p>
            <a:pPr>
              <a:defRPr/>
            </a:pPr>
            <a:fld id="{0BE9E84E-2AB6-48B7-8F2E-780FEBEB640B}" type="slidenum">
              <a:rPr lang="en-NZ" altLang="en-US"/>
              <a:pPr>
                <a:defRPr/>
              </a:pPr>
              <a:t>‹#›</a:t>
            </a:fld>
            <a:endParaRPr lang="en-NZ" altLang="en-US"/>
          </a:p>
        </p:txBody>
      </p:sp>
      <p:pic>
        <p:nvPicPr>
          <p:cNvPr id="1030" name="Picture 6" descr="logo UE.jpg">
            <a:extLst>
              <a:ext uri="{FF2B5EF4-FFF2-40B4-BE49-F238E27FC236}">
                <a16:creationId xmlns:a16="http://schemas.microsoft.com/office/drawing/2014/main" id="{6A677420-DB75-4581-8984-8643C292D285}"/>
              </a:ext>
            </a:extLst>
          </p:cNvPr>
          <p:cNvPicPr>
            <a:picLocks noChangeAspect="1"/>
          </p:cNvPicPr>
          <p:nvPr userDrawn="1">
            <p:custDataLst>
              <p:tags r:id="rId17"/>
            </p:custDataLst>
          </p:nvPr>
        </p:nvPicPr>
        <p:blipFill>
          <a:blip r:embed="rId23">
            <a:extLst>
              <a:ext uri="{28A0092B-C50C-407E-A947-70E740481C1C}">
                <a14:useLocalDpi xmlns:a14="http://schemas.microsoft.com/office/drawing/2010/main" val="0"/>
              </a:ext>
            </a:extLst>
          </a:blip>
          <a:srcRect/>
          <a:stretch>
            <a:fillRect/>
          </a:stretch>
        </p:blipFill>
        <p:spPr bwMode="auto">
          <a:xfrm>
            <a:off x="7562850" y="631031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C:\Users\Hannah\AppData\Roaming\Skype\My Skype Received Files\ACP.png">
            <a:extLst>
              <a:ext uri="{FF2B5EF4-FFF2-40B4-BE49-F238E27FC236}">
                <a16:creationId xmlns:a16="http://schemas.microsoft.com/office/drawing/2014/main" id="{03936FB5-5031-439E-904B-D6540ACE2025}"/>
              </a:ext>
            </a:extLst>
          </p:cNvPr>
          <p:cNvPicPr>
            <a:picLocks noChangeAspect="1" noChangeArrowheads="1"/>
          </p:cNvPicPr>
          <p:nvPr userDrawn="1">
            <p:custDataLst>
              <p:tags r:id="rId18"/>
            </p:custDataLst>
          </p:nvPr>
        </p:nvPicPr>
        <p:blipFill>
          <a:blip r:embed="rId24">
            <a:extLst>
              <a:ext uri="{28A0092B-C50C-407E-A947-70E740481C1C}">
                <a14:useLocalDpi xmlns:a14="http://schemas.microsoft.com/office/drawing/2010/main" val="0"/>
              </a:ext>
            </a:extLst>
          </a:blip>
          <a:srcRect/>
          <a:stretch>
            <a:fillRect/>
          </a:stretch>
        </p:blipFill>
        <p:spPr bwMode="auto">
          <a:xfrm>
            <a:off x="8280400" y="6278563"/>
            <a:ext cx="555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Placeholder 2">
            <a:extLst>
              <a:ext uri="{FF2B5EF4-FFF2-40B4-BE49-F238E27FC236}">
                <a16:creationId xmlns:a16="http://schemas.microsoft.com/office/drawing/2014/main" id="{7306B353-E1A6-4578-94C0-95D3C82A5135}"/>
              </a:ext>
            </a:extLst>
          </p:cNvPr>
          <p:cNvSpPr>
            <a:spLocks noGrp="1"/>
          </p:cNvSpPr>
          <p:nvPr userDrawn="1">
            <p:ph type="body" idx="1"/>
            <p:custDataLst>
              <p:tags r:id="rId19"/>
            </p:custDataLst>
          </p:nvPr>
        </p:nvSpPr>
        <p:spPr bwMode="auto">
          <a:xfrm>
            <a:off x="252413" y="1570038"/>
            <a:ext cx="86407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pic>
        <p:nvPicPr>
          <p:cNvPr id="1033" name="Picture 4" descr="C:\Aotea Graphics - Hannah\01. Clients\01. HB\1. Small clients for HB\Projects\CTA EU Council (Therese) Feb 2015\1. Client files\CTA_logo_smaller.jpg">
            <a:extLst>
              <a:ext uri="{FF2B5EF4-FFF2-40B4-BE49-F238E27FC236}">
                <a16:creationId xmlns:a16="http://schemas.microsoft.com/office/drawing/2014/main" id="{F5B5A5AB-F47A-44AC-8FD3-01B0595D981C}"/>
              </a:ext>
            </a:extLst>
          </p:cNvPr>
          <p:cNvPicPr>
            <a:picLocks noChangeAspect="1" noChangeArrowheads="1"/>
          </p:cNvPicPr>
          <p:nvPr userDrawn="1">
            <p:custDataLst>
              <p:tags r:id="rId20"/>
            </p:custDataLst>
          </p:nvPr>
        </p:nvPicPr>
        <p:blipFill>
          <a:blip r:embed="rId25">
            <a:extLst>
              <a:ext uri="{28A0092B-C50C-407E-A947-70E740481C1C}">
                <a14:useLocalDpi xmlns:a14="http://schemas.microsoft.com/office/drawing/2010/main" val="0"/>
              </a:ext>
            </a:extLst>
          </a:blip>
          <a:srcRect/>
          <a:stretch>
            <a:fillRect/>
          </a:stretch>
        </p:blipFill>
        <p:spPr bwMode="auto">
          <a:xfrm>
            <a:off x="290513" y="6092825"/>
            <a:ext cx="757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81"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Lst>
  <p:hf hdr="0" ftr="0" dt="0"/>
  <p:txStyles>
    <p:titleStyle>
      <a:lvl1pPr algn="l" rtl="0" eaLnBrk="0" fontAlgn="base" hangingPunct="0">
        <a:lnSpc>
          <a:spcPct val="80000"/>
        </a:lnSpc>
        <a:spcBef>
          <a:spcPct val="0"/>
        </a:spcBef>
        <a:spcAft>
          <a:spcPct val="0"/>
        </a:spcAft>
        <a:defRPr sz="3600" b="1"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b="1">
          <a:solidFill>
            <a:schemeClr val="accent1"/>
          </a:solidFill>
          <a:latin typeface="Calibri" panose="020F0502020204030204" pitchFamily="34" charset="0"/>
        </a:defRPr>
      </a:lvl2pPr>
      <a:lvl3pPr algn="l" rtl="0" eaLnBrk="0" fontAlgn="base" hangingPunct="0">
        <a:lnSpc>
          <a:spcPct val="80000"/>
        </a:lnSpc>
        <a:spcBef>
          <a:spcPct val="0"/>
        </a:spcBef>
        <a:spcAft>
          <a:spcPct val="0"/>
        </a:spcAft>
        <a:defRPr sz="3600" b="1">
          <a:solidFill>
            <a:schemeClr val="accent1"/>
          </a:solidFill>
          <a:latin typeface="Calibri" panose="020F0502020204030204" pitchFamily="34" charset="0"/>
        </a:defRPr>
      </a:lvl3pPr>
      <a:lvl4pPr algn="l" rtl="0" eaLnBrk="0" fontAlgn="base" hangingPunct="0">
        <a:lnSpc>
          <a:spcPct val="80000"/>
        </a:lnSpc>
        <a:spcBef>
          <a:spcPct val="0"/>
        </a:spcBef>
        <a:spcAft>
          <a:spcPct val="0"/>
        </a:spcAft>
        <a:defRPr sz="3600" b="1">
          <a:solidFill>
            <a:schemeClr val="accent1"/>
          </a:solidFill>
          <a:latin typeface="Calibri" panose="020F0502020204030204" pitchFamily="34" charset="0"/>
        </a:defRPr>
      </a:lvl4pPr>
      <a:lvl5pPr algn="l" rtl="0" eaLnBrk="0" fontAlgn="base" hangingPunct="0">
        <a:lnSpc>
          <a:spcPct val="80000"/>
        </a:lnSpc>
        <a:spcBef>
          <a:spcPct val="0"/>
        </a:spcBef>
        <a:spcAft>
          <a:spcPct val="0"/>
        </a:spcAft>
        <a:defRPr sz="3600" b="1">
          <a:solidFill>
            <a:schemeClr val="accent1"/>
          </a:solidFill>
          <a:latin typeface="Calibri" panose="020F0502020204030204" pitchFamily="34" charset="0"/>
        </a:defRPr>
      </a:lvl5pPr>
      <a:lvl6pPr marL="457200" algn="l" rtl="0" fontAlgn="base">
        <a:lnSpc>
          <a:spcPct val="80000"/>
        </a:lnSpc>
        <a:spcBef>
          <a:spcPct val="0"/>
        </a:spcBef>
        <a:spcAft>
          <a:spcPct val="0"/>
        </a:spcAft>
        <a:defRPr sz="3600" b="1">
          <a:solidFill>
            <a:schemeClr val="accent1"/>
          </a:solidFill>
          <a:latin typeface="Calibri" panose="020F0502020204030204" pitchFamily="34" charset="0"/>
        </a:defRPr>
      </a:lvl6pPr>
      <a:lvl7pPr marL="914400" algn="l" rtl="0" fontAlgn="base">
        <a:lnSpc>
          <a:spcPct val="80000"/>
        </a:lnSpc>
        <a:spcBef>
          <a:spcPct val="0"/>
        </a:spcBef>
        <a:spcAft>
          <a:spcPct val="0"/>
        </a:spcAft>
        <a:defRPr sz="3600" b="1">
          <a:solidFill>
            <a:schemeClr val="accent1"/>
          </a:solidFill>
          <a:latin typeface="Calibri" panose="020F0502020204030204" pitchFamily="34" charset="0"/>
        </a:defRPr>
      </a:lvl7pPr>
      <a:lvl8pPr marL="1371600" algn="l" rtl="0" fontAlgn="base">
        <a:lnSpc>
          <a:spcPct val="80000"/>
        </a:lnSpc>
        <a:spcBef>
          <a:spcPct val="0"/>
        </a:spcBef>
        <a:spcAft>
          <a:spcPct val="0"/>
        </a:spcAft>
        <a:defRPr sz="3600" b="1">
          <a:solidFill>
            <a:schemeClr val="accent1"/>
          </a:solidFill>
          <a:latin typeface="Calibri" panose="020F0502020204030204" pitchFamily="34" charset="0"/>
        </a:defRPr>
      </a:lvl8pPr>
      <a:lvl9pPr marL="1828800" algn="l" rtl="0" fontAlgn="base">
        <a:lnSpc>
          <a:spcPct val="80000"/>
        </a:lnSpc>
        <a:spcBef>
          <a:spcPct val="0"/>
        </a:spcBef>
        <a:spcAft>
          <a:spcPct val="0"/>
        </a:spcAft>
        <a:defRPr sz="3600" b="1">
          <a:solidFill>
            <a:schemeClr val="accent1"/>
          </a:solidFill>
          <a:latin typeface="Calibri" panose="020F0502020204030204" pitchFamily="34" charset="0"/>
        </a:defRPr>
      </a:lvl9pPr>
    </p:titleStyle>
    <p:bodyStyle>
      <a:lvl1pPr algn="l" rtl="0" eaLnBrk="0" fontAlgn="base" hangingPunct="0">
        <a:spcBef>
          <a:spcPct val="0"/>
        </a:spcBef>
        <a:spcAft>
          <a:spcPts val="800"/>
        </a:spcAft>
        <a:buFont typeface="Arial" panose="020B0604020202020204" pitchFamily="34" charset="0"/>
        <a:defRPr sz="2000" kern="1200">
          <a:solidFill>
            <a:srgbClr val="6EB43F"/>
          </a:solidFill>
          <a:latin typeface="+mn-lt"/>
          <a:ea typeface="+mn-ea"/>
          <a:cs typeface="+mn-cs"/>
        </a:defRPr>
      </a:lvl1pPr>
      <a:lvl2pPr algn="l" rtl="0" eaLnBrk="0" fontAlgn="base" hangingPunct="0">
        <a:spcBef>
          <a:spcPct val="0"/>
        </a:spcBef>
        <a:spcAft>
          <a:spcPts val="800"/>
        </a:spcAft>
        <a:buFont typeface="Arial" panose="020B0604020202020204" pitchFamily="34" charset="0"/>
        <a:defRPr sz="1600" kern="1200">
          <a:solidFill>
            <a:schemeClr val="tx2"/>
          </a:solidFill>
          <a:latin typeface="+mn-lt"/>
          <a:ea typeface="+mn-ea"/>
          <a:cs typeface="+mn-cs"/>
        </a:defRPr>
      </a:lvl2pPr>
      <a:lvl3pPr marL="357188" indent="-357188" algn="l" rtl="0" eaLnBrk="0" fontAlgn="base" hangingPunct="0">
        <a:spcBef>
          <a:spcPct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714375" indent="-357188" algn="l" rtl="0" eaLnBrk="0" fontAlgn="base" hangingPunct="0">
        <a:spcBef>
          <a:spcPct val="0"/>
        </a:spcBef>
        <a:spcAft>
          <a:spcPts val="800"/>
        </a:spcAft>
        <a:buClr>
          <a:schemeClr val="accent1"/>
        </a:buClr>
        <a:buFont typeface="Arial" panose="020B0604020202020204" pitchFamily="34" charset="0"/>
        <a:buChar char="–"/>
        <a:defRPr sz="1600" kern="1200">
          <a:solidFill>
            <a:schemeClr val="tx2"/>
          </a:solidFill>
          <a:latin typeface="+mn-lt"/>
          <a:ea typeface="+mn-ea"/>
          <a:cs typeface="+mn-cs"/>
        </a:defRPr>
      </a:lvl4pPr>
      <a:lvl5pPr algn="l" rtl="0" eaLnBrk="0" fontAlgn="base" hangingPunct="0">
        <a:spcBef>
          <a:spcPct val="0"/>
        </a:spcBef>
        <a:spcAft>
          <a:spcPts val="800"/>
        </a:spcAft>
        <a:buFont typeface="Arial" panose="020B0604020202020204" pitchFamily="34" charset="0"/>
        <a:defRPr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slideLayout" Target="../slideLayouts/slideLayout5.xml"/><Relationship Id="rId16" Type="http://schemas.openxmlformats.org/officeDocument/2006/relationships/image" Target="../media/image20.jpeg"/><Relationship Id="rId1" Type="http://schemas.openxmlformats.org/officeDocument/2006/relationships/tags" Target="../tags/tag7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3.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emf"/><Relationship Id="rId18" Type="http://schemas.openxmlformats.org/officeDocument/2006/relationships/image" Target="../media/image14.png"/><Relationship Id="rId3" Type="http://schemas.openxmlformats.org/officeDocument/2006/relationships/tags" Target="../tags/tag88.xml"/><Relationship Id="rId21" Type="http://schemas.openxmlformats.org/officeDocument/2006/relationships/image" Target="../media/image13.png"/><Relationship Id="rId7" Type="http://schemas.openxmlformats.org/officeDocument/2006/relationships/tags" Target="../tags/tag92.xml"/><Relationship Id="rId12" Type="http://schemas.openxmlformats.org/officeDocument/2006/relationships/oleObject" Target="../embeddings/oleObject21.bin"/><Relationship Id="rId17" Type="http://schemas.openxmlformats.org/officeDocument/2006/relationships/image" Target="../media/image10.png"/><Relationship Id="rId2" Type="http://schemas.openxmlformats.org/officeDocument/2006/relationships/tags" Target="../tags/tag87.xml"/><Relationship Id="rId16" Type="http://schemas.openxmlformats.org/officeDocument/2006/relationships/image" Target="../media/image9.png"/><Relationship Id="rId20" Type="http://schemas.openxmlformats.org/officeDocument/2006/relationships/image" Target="../media/image15.png"/><Relationship Id="rId1" Type="http://schemas.openxmlformats.org/officeDocument/2006/relationships/vmlDrawing" Target="../drawings/vmlDrawing16.vml"/><Relationship Id="rId6" Type="http://schemas.openxmlformats.org/officeDocument/2006/relationships/tags" Target="../tags/tag91.xml"/><Relationship Id="rId11" Type="http://schemas.openxmlformats.org/officeDocument/2006/relationships/image" Target="../media/image48.png"/><Relationship Id="rId5" Type="http://schemas.openxmlformats.org/officeDocument/2006/relationships/tags" Target="../tags/tag90.xml"/><Relationship Id="rId15" Type="http://schemas.openxmlformats.org/officeDocument/2006/relationships/image" Target="../media/image8.png"/><Relationship Id="rId10" Type="http://schemas.openxmlformats.org/officeDocument/2006/relationships/notesSlide" Target="../notesSlides/notesSlide9.xml"/><Relationship Id="rId19" Type="http://schemas.openxmlformats.org/officeDocument/2006/relationships/image" Target="../media/image12.png"/><Relationship Id="rId4" Type="http://schemas.openxmlformats.org/officeDocument/2006/relationships/tags" Target="../tags/tag89.xml"/><Relationship Id="rId9" Type="http://schemas.openxmlformats.org/officeDocument/2006/relationships/slideLayout" Target="../slideLayouts/slideLayout5.xml"/><Relationship Id="rId14" Type="http://schemas.openxmlformats.org/officeDocument/2006/relationships/image" Target="../media/image37.png"/><Relationship Id="rId22"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7.png"/><Relationship Id="rId3" Type="http://schemas.openxmlformats.org/officeDocument/2006/relationships/tags" Target="../tags/tag74.xml"/><Relationship Id="rId7" Type="http://schemas.openxmlformats.org/officeDocument/2006/relationships/notesSlide" Target="../notesSlides/notesSlide4.xml"/><Relationship Id="rId12" Type="http://schemas.openxmlformats.org/officeDocument/2006/relationships/image" Target="../media/image26.png"/><Relationship Id="rId2" Type="http://schemas.openxmlformats.org/officeDocument/2006/relationships/tags" Target="../tags/tag73.xml"/><Relationship Id="rId1" Type="http://schemas.openxmlformats.org/officeDocument/2006/relationships/vmlDrawing" Target="../drawings/vmlDrawing12.vml"/><Relationship Id="rId6" Type="http://schemas.openxmlformats.org/officeDocument/2006/relationships/slideLayout" Target="../slideLayouts/slideLayout5.xml"/><Relationship Id="rId11" Type="http://schemas.openxmlformats.org/officeDocument/2006/relationships/image" Target="../media/image25.jpeg"/><Relationship Id="rId5" Type="http://schemas.openxmlformats.org/officeDocument/2006/relationships/tags" Target="../tags/tag76.xml"/><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tags" Target="../tags/tag75.xml"/><Relationship Id="rId9" Type="http://schemas.openxmlformats.org/officeDocument/2006/relationships/image" Target="../media/image1.emf"/><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8.xml"/><Relationship Id="rId7" Type="http://schemas.openxmlformats.org/officeDocument/2006/relationships/oleObject" Target="../embeddings/oleObject20.bin"/><Relationship Id="rId2" Type="http://schemas.openxmlformats.org/officeDocument/2006/relationships/tags" Target="../tags/tag77.xml"/><Relationship Id="rId1" Type="http://schemas.openxmlformats.org/officeDocument/2006/relationships/vmlDrawing" Target="../drawings/vmlDrawing13.vml"/><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tags" Target="../tags/tag79.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3.emf"/><Relationship Id="rId3" Type="http://schemas.openxmlformats.org/officeDocument/2006/relationships/tags" Target="../tags/tag81.xml"/><Relationship Id="rId7" Type="http://schemas.openxmlformats.org/officeDocument/2006/relationships/notesSlide" Target="../notesSlides/notesSlide6.xml"/><Relationship Id="rId12" Type="http://schemas.openxmlformats.org/officeDocument/2006/relationships/image" Target="../media/image32.jpeg"/><Relationship Id="rId2" Type="http://schemas.openxmlformats.org/officeDocument/2006/relationships/tags" Target="../tags/tag80.xml"/><Relationship Id="rId1" Type="http://schemas.openxmlformats.org/officeDocument/2006/relationships/vmlDrawing" Target="../drawings/vmlDrawing14.vml"/><Relationship Id="rId6" Type="http://schemas.openxmlformats.org/officeDocument/2006/relationships/slideLayout" Target="../slideLayouts/slideLayout5.xml"/><Relationship Id="rId11" Type="http://schemas.openxmlformats.org/officeDocument/2006/relationships/image" Target="../media/image31.jpeg"/><Relationship Id="rId5" Type="http://schemas.openxmlformats.org/officeDocument/2006/relationships/tags" Target="../tags/tag83.xml"/><Relationship Id="rId15" Type="http://schemas.openxmlformats.org/officeDocument/2006/relationships/image" Target="../media/image35.emf"/><Relationship Id="rId10" Type="http://schemas.openxmlformats.org/officeDocument/2006/relationships/image" Target="../media/image30.png"/><Relationship Id="rId4" Type="http://schemas.openxmlformats.org/officeDocument/2006/relationships/tags" Target="../tags/tag82.xml"/><Relationship Id="rId9" Type="http://schemas.openxmlformats.org/officeDocument/2006/relationships/image" Target="../media/image1.emf"/><Relationship Id="rId14" Type="http://schemas.openxmlformats.org/officeDocument/2006/relationships/image" Target="../media/image34.emf"/></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5.xml"/><Relationship Id="rId7" Type="http://schemas.openxmlformats.org/officeDocument/2006/relationships/oleObject" Target="../embeddings/oleObject19.bin"/><Relationship Id="rId2" Type="http://schemas.openxmlformats.org/officeDocument/2006/relationships/tags" Target="../tags/tag84.xml"/><Relationship Id="rId1" Type="http://schemas.openxmlformats.org/officeDocument/2006/relationships/vmlDrawing" Target="../drawings/vmlDrawing15.vml"/><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tags" Target="../tags/tag86.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hyperlink" Target="http://chefs4dev.org/"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a:extLst>
              <a:ext uri="{FF2B5EF4-FFF2-40B4-BE49-F238E27FC236}">
                <a16:creationId xmlns:a16="http://schemas.microsoft.com/office/drawing/2014/main" id="{5F0B9C3B-36D2-41A0-AFF0-F3A7E1181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560" t="18491" r="41495" b="26556"/>
          <a:stretch>
            <a:fillRect/>
          </a:stretch>
        </p:blipFill>
        <p:spPr bwMode="auto">
          <a:xfrm>
            <a:off x="288925" y="1462088"/>
            <a:ext cx="17843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0">
            <a:extLst>
              <a:ext uri="{FF2B5EF4-FFF2-40B4-BE49-F238E27FC236}">
                <a16:creationId xmlns:a16="http://schemas.microsoft.com/office/drawing/2014/main" id="{4A08B9A7-E554-40FF-ACEA-B53CC414A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015" t="19516" r="40771" b="51465"/>
          <a:stretch>
            <a:fillRect/>
          </a:stretch>
        </p:blipFill>
        <p:spPr bwMode="auto">
          <a:xfrm>
            <a:off x="3619500" y="2860674"/>
            <a:ext cx="23495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865D0E37-4814-4D7F-BD9B-F9E6E2C6147D}"/>
              </a:ext>
            </a:extLst>
          </p:cNvPr>
          <p:cNvSpPr/>
          <p:nvPr>
            <p:custDataLst>
              <p:tags r:id="rId1"/>
            </p:custDataLst>
          </p:nvPr>
        </p:nvSpPr>
        <p:spPr bwMode="auto">
          <a:xfrm>
            <a:off x="273050" y="171450"/>
            <a:ext cx="8763000" cy="1295400"/>
          </a:xfrm>
          <a:prstGeom prst="roundRect">
            <a:avLst>
              <a:gd name="adj" fmla="val 57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a:defRPr/>
            </a:pPr>
            <a:r>
              <a:rPr lang="en-GB" sz="1600" dirty="0">
                <a:solidFill>
                  <a:srgbClr val="92D050"/>
                </a:solidFill>
              </a:rPr>
              <a:t>.</a:t>
            </a:r>
            <a:r>
              <a:rPr lang="en-AU" b="1" dirty="0"/>
              <a:t> </a:t>
            </a:r>
            <a:endParaRPr lang="en-GB" sz="1400" dirty="0"/>
          </a:p>
          <a:p>
            <a:pPr algn="ctr">
              <a:defRPr/>
            </a:pPr>
            <a:r>
              <a:rPr lang="en-GB" altLang="en-US" b="1" dirty="0">
                <a:solidFill>
                  <a:schemeClr val="bg1"/>
                </a:solidFill>
              </a:rPr>
              <a:t>Promoting Agritourism Development in ACP  Small Island Developing States (SIDS)   </a:t>
            </a:r>
          </a:p>
          <a:p>
            <a:pPr algn="ctr">
              <a:defRPr/>
            </a:pPr>
            <a:r>
              <a:rPr lang="en-AU" dirty="0"/>
              <a:t>Fiji, 1-2- April 2019</a:t>
            </a:r>
          </a:p>
          <a:p>
            <a:pPr algn="ctr">
              <a:defRPr/>
            </a:pPr>
            <a:endParaRPr lang="en-AU" dirty="0"/>
          </a:p>
          <a:p>
            <a:pPr algn="ctr">
              <a:defRPr/>
            </a:pPr>
            <a:endParaRPr lang="en-GB" sz="1400" dirty="0"/>
          </a:p>
          <a:p>
            <a:pPr marL="0" lvl="2" algn="ctr">
              <a:defRPr/>
            </a:pPr>
            <a:endParaRPr lang="en-NZ" sz="1600" dirty="0">
              <a:solidFill>
                <a:schemeClr val="bg1"/>
              </a:solidFill>
            </a:endParaRPr>
          </a:p>
        </p:txBody>
      </p:sp>
      <p:pic>
        <p:nvPicPr>
          <p:cNvPr id="14342" name="Picture 21">
            <a:extLst>
              <a:ext uri="{FF2B5EF4-FFF2-40B4-BE49-F238E27FC236}">
                <a16:creationId xmlns:a16="http://schemas.microsoft.com/office/drawing/2014/main" id="{6157DFD2-C6CF-445D-87A7-0E496AA13C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49" t="40328" r="56807" b="28355"/>
          <a:stretch/>
        </p:blipFill>
        <p:spPr bwMode="auto">
          <a:xfrm>
            <a:off x="7027862" y="4271963"/>
            <a:ext cx="2125663" cy="169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Résultat de recherche d'images pour &quot;colin chung kana vinaka&quot;">
            <a:extLst>
              <a:ext uri="{FF2B5EF4-FFF2-40B4-BE49-F238E27FC236}">
                <a16:creationId xmlns:a16="http://schemas.microsoft.com/office/drawing/2014/main" id="{932DBFAC-7E1B-44EC-967D-D112E150AB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742" t="-566"/>
          <a:stretch>
            <a:fillRect/>
          </a:stretch>
        </p:blipFill>
        <p:spPr bwMode="auto">
          <a:xfrm>
            <a:off x="5405438" y="4721225"/>
            <a:ext cx="1758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3">
            <a:extLst>
              <a:ext uri="{FF2B5EF4-FFF2-40B4-BE49-F238E27FC236}">
                <a16:creationId xmlns:a16="http://schemas.microsoft.com/office/drawing/2014/main" id="{196EE406-5156-4B91-A752-017DE648FF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502" t="24139" r="40916" b="26300"/>
          <a:stretch>
            <a:fillRect/>
          </a:stretch>
        </p:blipFill>
        <p:spPr bwMode="auto">
          <a:xfrm>
            <a:off x="284163" y="3397250"/>
            <a:ext cx="36385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6">
            <a:extLst>
              <a:ext uri="{FF2B5EF4-FFF2-40B4-BE49-F238E27FC236}">
                <a16:creationId xmlns:a16="http://schemas.microsoft.com/office/drawing/2014/main" id="{8BAEEC22-2FD4-48F2-A2E0-1F61CCB134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6324" t="21745" r="22359" b="9476"/>
          <a:stretch>
            <a:fillRect/>
          </a:stretch>
        </p:blipFill>
        <p:spPr bwMode="auto">
          <a:xfrm>
            <a:off x="5468938" y="2906713"/>
            <a:ext cx="20748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2">
            <a:extLst>
              <a:ext uri="{FF2B5EF4-FFF2-40B4-BE49-F238E27FC236}">
                <a16:creationId xmlns:a16="http://schemas.microsoft.com/office/drawing/2014/main" id="{5C43FF40-0DD4-4251-BAC2-0668C069DC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9791" t="24396" r="39906" b="29895"/>
          <a:stretch>
            <a:fillRect/>
          </a:stretch>
        </p:blipFill>
        <p:spPr bwMode="auto">
          <a:xfrm>
            <a:off x="2051050" y="1458913"/>
            <a:ext cx="3444875"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25">
            <a:extLst>
              <a:ext uri="{FF2B5EF4-FFF2-40B4-BE49-F238E27FC236}">
                <a16:creationId xmlns:a16="http://schemas.microsoft.com/office/drawing/2014/main" id="{FB1CCD75-9BBE-4994-A49B-57C4F42779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1272" t="18674" r="19965" b="15147"/>
          <a:stretch>
            <a:fillRect/>
          </a:stretch>
        </p:blipFill>
        <p:spPr bwMode="auto">
          <a:xfrm>
            <a:off x="5468938" y="1463675"/>
            <a:ext cx="26479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a:extLst>
              <a:ext uri="{FF2B5EF4-FFF2-40B4-BE49-F238E27FC236}">
                <a16:creationId xmlns:a16="http://schemas.microsoft.com/office/drawing/2014/main" id="{4B22CA7C-C526-4D20-A16C-8B57D32D3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3369" t="14638" r="34706" b="5499"/>
          <a:stretch>
            <a:fillRect/>
          </a:stretch>
        </p:blipFill>
        <p:spPr bwMode="auto">
          <a:xfrm>
            <a:off x="7005638" y="1454150"/>
            <a:ext cx="2030412" cy="2817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9" name="Picture 4" descr="C:\Aotea Graphics - Hannah\01. Clients\01. HB\1. Small clients for HB\Projects\CTA EU Council (Therese) Feb 2015\1. Client files\CTA_logo_smaller.jpg">
            <a:extLst>
              <a:ext uri="{FF2B5EF4-FFF2-40B4-BE49-F238E27FC236}">
                <a16:creationId xmlns:a16="http://schemas.microsoft.com/office/drawing/2014/main" id="{A4199C84-BD35-4C99-A3D5-BFAE3DA9E1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163" y="5980113"/>
            <a:ext cx="698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 descr="C:\Aotea Graphics - Hannah\01. Clients\01. HB\1. Small clients for HB\Projects\CTA EU Council (Therese) Feb 2015\1. Client files\ACPLOGOC high res.tif">
            <a:extLst>
              <a:ext uri="{FF2B5EF4-FFF2-40B4-BE49-F238E27FC236}">
                <a16:creationId xmlns:a16="http://schemas.microsoft.com/office/drawing/2014/main" id="{3AC4A27F-F7DC-483C-BBE5-80AD3ED6E3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3037" y="6080125"/>
            <a:ext cx="63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 descr="C:\Aotea Graphics - Hannah\01. Clients\01. HB\1. Small clients for HB\Projects\CTA EU Council (Therese) Feb 2015\1. Client files\logo UE.jpg">
            <a:extLst>
              <a:ext uri="{FF2B5EF4-FFF2-40B4-BE49-F238E27FC236}">
                <a16:creationId xmlns:a16="http://schemas.microsoft.com/office/drawing/2014/main" id="{6E30B45A-9B25-4DCA-AFE4-BA6C81338A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4072" y="6086475"/>
            <a:ext cx="6762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3">
            <a:extLst>
              <a:ext uri="{FF2B5EF4-FFF2-40B4-BE49-F238E27FC236}">
                <a16:creationId xmlns:a16="http://schemas.microsoft.com/office/drawing/2014/main" id="{CB229DA8-6B68-43E6-AAF0-E47175C25A1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43549" y="6149975"/>
            <a:ext cx="16541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
            <a:extLst>
              <a:ext uri="{FF2B5EF4-FFF2-40B4-BE49-F238E27FC236}">
                <a16:creationId xmlns:a16="http://schemas.microsoft.com/office/drawing/2014/main" id="{2E7DAC3B-8F23-4B1D-865A-96C27F2C0C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93013" y="6029325"/>
            <a:ext cx="9953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C:\Users\boto\AppData\Local\Microsoft\Windows\Temporary Internet Files\Content.Outlook\1TOO6Z0X\SPTO_Brandmark_Horizontal_Brown_RGB.png">
            <a:extLst>
              <a:ext uri="{FF2B5EF4-FFF2-40B4-BE49-F238E27FC236}">
                <a16:creationId xmlns:a16="http://schemas.microsoft.com/office/drawing/2014/main" id="{3DA2C958-6F0D-4BF4-87A8-4222F766AA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33837" y="6062663"/>
            <a:ext cx="1241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Résultat de recherche d'images pour &quot;colin chung kana vinaka&quot;">
            <a:extLst>
              <a:ext uri="{FF2B5EF4-FFF2-40B4-BE49-F238E27FC236}">
                <a16:creationId xmlns:a16="http://schemas.microsoft.com/office/drawing/2014/main" id="{424EA374-E05A-4E19-915F-EA8EA03BFB0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515" t="12313" r="48204"/>
          <a:stretch/>
        </p:blipFill>
        <p:spPr bwMode="auto">
          <a:xfrm>
            <a:off x="3791011" y="4264025"/>
            <a:ext cx="1690626"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7C4E8FF-18C8-4418-A5C8-55AEF69CC612}"/>
              </a:ext>
            </a:extLst>
          </p:cNvPr>
          <p:cNvSpPr>
            <a:spLocks noGrp="1"/>
          </p:cNvSpPr>
          <p:nvPr>
            <p:ph type="title"/>
          </p:nvPr>
        </p:nvSpPr>
        <p:spPr>
          <a:xfrm>
            <a:off x="250825" y="203200"/>
            <a:ext cx="7489825" cy="849313"/>
          </a:xfrm>
        </p:spPr>
        <p:txBody>
          <a:bodyPr/>
          <a:lstStyle/>
          <a:p>
            <a:endParaRPr lang="en-GB" altLang="en-US"/>
          </a:p>
        </p:txBody>
      </p:sp>
      <p:sp>
        <p:nvSpPr>
          <p:cNvPr id="37891" name="Slide Number Placeholder 2">
            <a:extLst>
              <a:ext uri="{FF2B5EF4-FFF2-40B4-BE49-F238E27FC236}">
                <a16:creationId xmlns:a16="http://schemas.microsoft.com/office/drawing/2014/main" id="{EF940F8F-7447-4A57-AA3E-A49C8746DEF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4D444B-E8C4-48B0-89AA-EE0389A6F207}" type="slidenum">
              <a:rPr lang="en-NZ" altLang="en-US" smtClean="0">
                <a:solidFill>
                  <a:srgbClr val="6EB43F"/>
                </a:solidFill>
                <a:latin typeface="Calibri" panose="020F0502020204030204" pitchFamily="34" charset="0"/>
              </a:rPr>
              <a:pPr/>
              <a:t>10</a:t>
            </a:fld>
            <a:endParaRPr lang="en-NZ" altLang="en-US">
              <a:solidFill>
                <a:srgbClr val="6EB43F"/>
              </a:solidFill>
              <a:latin typeface="Calibri" panose="020F0502020204030204" pitchFamily="34" charset="0"/>
            </a:endParaRPr>
          </a:p>
        </p:txBody>
      </p:sp>
      <p:sp>
        <p:nvSpPr>
          <p:cNvPr id="40964" name="Rectangle 3">
            <a:extLst>
              <a:ext uri="{FF2B5EF4-FFF2-40B4-BE49-F238E27FC236}">
                <a16:creationId xmlns:a16="http://schemas.microsoft.com/office/drawing/2014/main" id="{F9EFDE59-461A-4231-AB0E-623ABF1FD542}"/>
              </a:ext>
            </a:extLst>
          </p:cNvPr>
          <p:cNvSpPr>
            <a:spLocks noChangeArrowheads="1"/>
          </p:cNvSpPr>
          <p:nvPr/>
        </p:nvSpPr>
        <p:spPr bwMode="auto">
          <a:xfrm>
            <a:off x="417513" y="1147763"/>
            <a:ext cx="8318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FontTx/>
              <a:buChar char="-"/>
              <a:defRPr/>
            </a:pPr>
            <a:endParaRPr lang="en-GB" altLang="en-US" dirty="0"/>
          </a:p>
          <a:p>
            <a:pPr>
              <a:defRPr/>
            </a:pPr>
            <a:endParaRPr lang="en-GB" altLang="en-US" dirty="0"/>
          </a:p>
        </p:txBody>
      </p:sp>
      <p:sp>
        <p:nvSpPr>
          <p:cNvPr id="37893" name="Rectangle 1">
            <a:extLst>
              <a:ext uri="{FF2B5EF4-FFF2-40B4-BE49-F238E27FC236}">
                <a16:creationId xmlns:a16="http://schemas.microsoft.com/office/drawing/2014/main" id="{82A1B04B-B42C-4F95-A5F5-DC79858C7ED2}"/>
              </a:ext>
            </a:extLst>
          </p:cNvPr>
          <p:cNvSpPr>
            <a:spLocks noChangeArrowheads="1"/>
          </p:cNvSpPr>
          <p:nvPr/>
        </p:nvSpPr>
        <p:spPr bwMode="auto">
          <a:xfrm>
            <a:off x="6761163" y="9810750"/>
            <a:ext cx="2070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en-GB" altLang="en-US"/>
            </a:br>
            <a:endParaRPr lang="en-GB" altLang="en-US"/>
          </a:p>
        </p:txBody>
      </p:sp>
      <p:pic>
        <p:nvPicPr>
          <p:cNvPr id="37894" name="Picture 2" descr="Résultat de recherche d'images pour &quot;colin chung kana vinaka&quot;">
            <a:extLst>
              <a:ext uri="{FF2B5EF4-FFF2-40B4-BE49-F238E27FC236}">
                <a16:creationId xmlns:a16="http://schemas.microsoft.com/office/drawing/2014/main" id="{EF0C603E-0E16-46B4-B114-6328C239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2700"/>
            <a:ext cx="415607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Résultat de recherche d'images pour &quot;colin chung kana vinaka&quot;">
            <a:extLst>
              <a:ext uri="{FF2B5EF4-FFF2-40B4-BE49-F238E27FC236}">
                <a16:creationId xmlns:a16="http://schemas.microsoft.com/office/drawing/2014/main" id="{98855B61-DAD5-4974-9B49-AB20AA97A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70" t="3517" r="9389"/>
          <a:stretch>
            <a:fillRect/>
          </a:stretch>
        </p:blipFill>
        <p:spPr bwMode="auto">
          <a:xfrm>
            <a:off x="4225925" y="-17463"/>
            <a:ext cx="2995613" cy="194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6" descr="Image associée">
            <a:extLst>
              <a:ext uri="{FF2B5EF4-FFF2-40B4-BE49-F238E27FC236}">
                <a16:creationId xmlns:a16="http://schemas.microsoft.com/office/drawing/2014/main" id="{A8EF87AB-62C0-4529-BE86-5FA9742B8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925" y="1962150"/>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8" descr="Résultat de recherche d'images pour &quot;colin chung kana vinaka&quot;">
            <a:extLst>
              <a:ext uri="{FF2B5EF4-FFF2-40B4-BE49-F238E27FC236}">
                <a16:creationId xmlns:a16="http://schemas.microsoft.com/office/drawing/2014/main" id="{668A2623-60CC-48FD-A672-52DE0B16E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663" y="2225675"/>
            <a:ext cx="238125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Résultat de recherche d'images pour &quot;colin chung kana vinaka&quot;">
            <a:extLst>
              <a:ext uri="{FF2B5EF4-FFF2-40B4-BE49-F238E27FC236}">
                <a16:creationId xmlns:a16="http://schemas.microsoft.com/office/drawing/2014/main" id="{1031FB3F-7400-41A6-A346-3C6FBC371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2251075"/>
            <a:ext cx="44418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2" descr="Image associée">
            <a:extLst>
              <a:ext uri="{FF2B5EF4-FFF2-40B4-BE49-F238E27FC236}">
                <a16:creationId xmlns:a16="http://schemas.microsoft.com/office/drawing/2014/main" id="{60BCA3EC-4809-4924-A300-64FD74A068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163" y="14288"/>
            <a:ext cx="23177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Rectangle 2">
            <a:extLst>
              <a:ext uri="{FF2B5EF4-FFF2-40B4-BE49-F238E27FC236}">
                <a16:creationId xmlns:a16="http://schemas.microsoft.com/office/drawing/2014/main" id="{339B2315-87AD-4225-85BA-7690227FE33C}"/>
              </a:ext>
            </a:extLst>
          </p:cNvPr>
          <p:cNvSpPr>
            <a:spLocks noChangeArrowheads="1"/>
          </p:cNvSpPr>
          <p:nvPr/>
        </p:nvSpPr>
        <p:spPr bwMode="auto">
          <a:xfrm>
            <a:off x="2286000" y="2136775"/>
            <a:ext cx="664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pic>
        <p:nvPicPr>
          <p:cNvPr id="37901" name="Picture 14" descr="Image associée">
            <a:extLst>
              <a:ext uri="{FF2B5EF4-FFF2-40B4-BE49-F238E27FC236}">
                <a16:creationId xmlns:a16="http://schemas.microsoft.com/office/drawing/2014/main" id="{BC0EA994-DD50-483D-AD4E-B7B92A8293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1838" y="3724275"/>
            <a:ext cx="23145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a:extLst>
              <a:ext uri="{FF2B5EF4-FFF2-40B4-BE49-F238E27FC236}">
                <a16:creationId xmlns:a16="http://schemas.microsoft.com/office/drawing/2014/main" id="{C0B19377-3951-4253-BE45-ED1C391486AF}"/>
              </a:ext>
            </a:extLst>
          </p:cNvPr>
          <p:cNvSpPr/>
          <p:nvPr/>
        </p:nvSpPr>
        <p:spPr>
          <a:xfrm>
            <a:off x="69850" y="4797425"/>
            <a:ext cx="5700713" cy="203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t>The recipe cook book Kana </a:t>
            </a:r>
            <a:r>
              <a:rPr lang="en-GB" sz="1600" dirty="0" err="1"/>
              <a:t>Vinaka</a:t>
            </a:r>
            <a:r>
              <a:rPr lang="en-GB" sz="1600" dirty="0"/>
              <a:t>, written by chef Colin Chung, emphasises the importance of including Fijian-grown produce in menus. A Memorandum of Understanding has just been signed between the Ministry of Agriculture and Colin, to create awareness to Fiji’s bountiful produce and how it can be used in contemporary and appetising ways in producing local dishes. It will be used for educational purposes in schools.</a:t>
            </a:r>
            <a:endParaRPr lang="en-GB" dirty="0"/>
          </a:p>
        </p:txBody>
      </p:sp>
      <p:pic>
        <p:nvPicPr>
          <p:cNvPr id="37903" name="Picture 16" descr="Résultat de recherche d'images pour &quot;colin chung kana vinaka&quot;">
            <a:extLst>
              <a:ext uri="{FF2B5EF4-FFF2-40B4-BE49-F238E27FC236}">
                <a16:creationId xmlns:a16="http://schemas.microsoft.com/office/drawing/2014/main" id="{FE42795D-B73D-4918-B3A5-E9CC7B5EF6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942" t="8978"/>
          <a:stretch>
            <a:fillRect/>
          </a:stretch>
        </p:blipFill>
        <p:spPr bwMode="auto">
          <a:xfrm>
            <a:off x="5816600" y="4708525"/>
            <a:ext cx="3327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9">
            <a:extLst>
              <a:ext uri="{FF2B5EF4-FFF2-40B4-BE49-F238E27FC236}">
                <a16:creationId xmlns:a16="http://schemas.microsoft.com/office/drawing/2014/main" id="{2157B9F3-ADF7-4BA9-B9BF-E046F6F92F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9514" t="25290" r="28607" b="17274"/>
          <a:stretch>
            <a:fillRect/>
          </a:stretch>
        </p:blipFill>
        <p:spPr bwMode="auto">
          <a:xfrm>
            <a:off x="5021263" y="2376488"/>
            <a:ext cx="2387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39" name="Object 2">
            <a:extLst>
              <a:ext uri="{FF2B5EF4-FFF2-40B4-BE49-F238E27FC236}">
                <a16:creationId xmlns:a16="http://schemas.microsoft.com/office/drawing/2014/main" id="{ED0E6C88-EE7C-4ACB-A99A-F4304F0F9B75}"/>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9981" name="think-cell Slide" r:id="rId12" imgW="360" imgH="360" progId="">
                  <p:embed/>
                </p:oleObj>
              </mc:Choice>
              <mc:Fallback>
                <p:oleObj name="think-cell Slide" r:id="rId12" imgW="360" imgH="360" progId="">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Title 2">
            <a:extLst>
              <a:ext uri="{FF2B5EF4-FFF2-40B4-BE49-F238E27FC236}">
                <a16:creationId xmlns:a16="http://schemas.microsoft.com/office/drawing/2014/main" id="{E21CE6CB-131A-4C93-93C5-D5B7F540B859}"/>
              </a:ext>
            </a:extLst>
          </p:cNvPr>
          <p:cNvSpPr>
            <a:spLocks noGrp="1"/>
          </p:cNvSpPr>
          <p:nvPr>
            <p:ph type="title"/>
            <p:custDataLst>
              <p:tags r:id="rId3"/>
            </p:custDataLst>
          </p:nvPr>
        </p:nvSpPr>
        <p:spPr>
          <a:xfrm>
            <a:off x="250825" y="203200"/>
            <a:ext cx="8893175" cy="558800"/>
          </a:xfrm>
        </p:spPr>
        <p:txBody>
          <a:bodyPr/>
          <a:lstStyle/>
          <a:p>
            <a:pPr eaLnBrk="1" hangingPunct="1">
              <a:defRPr/>
            </a:pPr>
            <a:endParaRPr lang="en-NZ" spc="-10" dirty="0"/>
          </a:p>
        </p:txBody>
      </p:sp>
      <p:sp>
        <p:nvSpPr>
          <p:cNvPr id="29" name="Rounded Rectangle 28">
            <a:extLst>
              <a:ext uri="{FF2B5EF4-FFF2-40B4-BE49-F238E27FC236}">
                <a16:creationId xmlns:a16="http://schemas.microsoft.com/office/drawing/2014/main" id="{FC7C6578-F3B0-41EA-A9F0-D98545098568}"/>
              </a:ext>
            </a:extLst>
          </p:cNvPr>
          <p:cNvSpPr/>
          <p:nvPr>
            <p:custDataLst>
              <p:tags r:id="rId4"/>
            </p:custDataLst>
          </p:nvPr>
        </p:nvSpPr>
        <p:spPr bwMode="auto">
          <a:xfrm>
            <a:off x="250825" y="1411288"/>
            <a:ext cx="3975100" cy="1833562"/>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285750" indent="-285750">
              <a:lnSpc>
                <a:spcPct val="90000"/>
              </a:lnSpc>
              <a:spcAft>
                <a:spcPts val="400"/>
              </a:spcAft>
              <a:buFontTx/>
              <a:buChar char="-"/>
              <a:defRPr/>
            </a:pPr>
            <a:r>
              <a:rPr lang="en-GB" sz="1600" dirty="0">
                <a:solidFill>
                  <a:schemeClr val="tx1"/>
                </a:solidFill>
              </a:rPr>
              <a:t>Chefs4Dev site and</a:t>
            </a:r>
            <a:endParaRPr lang="en-NZ" sz="1600" dirty="0">
              <a:solidFill>
                <a:schemeClr val="tx1"/>
              </a:solidFill>
            </a:endParaRPr>
          </a:p>
        </p:txBody>
      </p:sp>
      <p:sp>
        <p:nvSpPr>
          <p:cNvPr id="12" name="Rounded Rectangle 11">
            <a:extLst>
              <a:ext uri="{FF2B5EF4-FFF2-40B4-BE49-F238E27FC236}">
                <a16:creationId xmlns:a16="http://schemas.microsoft.com/office/drawing/2014/main" id="{5498C444-68D7-4E4C-9581-804DA4BFC480}"/>
              </a:ext>
            </a:extLst>
          </p:cNvPr>
          <p:cNvSpPr/>
          <p:nvPr>
            <p:custDataLst>
              <p:tags r:id="rId5"/>
            </p:custDataLst>
          </p:nvPr>
        </p:nvSpPr>
        <p:spPr bwMode="auto">
          <a:xfrm>
            <a:off x="296863" y="158750"/>
            <a:ext cx="8588375" cy="1295400"/>
          </a:xfrm>
          <a:prstGeom prst="roundRect">
            <a:avLst>
              <a:gd name="adj" fmla="val 57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lvl="2" algn="ctr">
              <a:defRPr/>
            </a:pPr>
            <a:r>
              <a:rPr lang="en-GB" sz="1600" dirty="0">
                <a:solidFill>
                  <a:srgbClr val="92D050"/>
                </a:solidFill>
              </a:rPr>
              <a:t>.</a:t>
            </a:r>
            <a:br>
              <a:rPr lang="en-GB" sz="3200" dirty="0">
                <a:solidFill>
                  <a:srgbClr val="FFFF00"/>
                </a:solidFill>
              </a:rPr>
            </a:br>
            <a:r>
              <a:rPr lang="en-GB" sz="3200" dirty="0">
                <a:solidFill>
                  <a:srgbClr val="FFFF00"/>
                </a:solidFill>
              </a:rPr>
              <a:t>Thank you</a:t>
            </a:r>
            <a:endParaRPr lang="en-NZ" sz="1600" dirty="0">
              <a:solidFill>
                <a:schemeClr val="bg1"/>
              </a:solidFill>
            </a:endParaRPr>
          </a:p>
        </p:txBody>
      </p:sp>
      <p:sp>
        <p:nvSpPr>
          <p:cNvPr id="16" name="Rounded Rectangle 15">
            <a:extLst>
              <a:ext uri="{FF2B5EF4-FFF2-40B4-BE49-F238E27FC236}">
                <a16:creationId xmlns:a16="http://schemas.microsoft.com/office/drawing/2014/main" id="{247A1A0B-C09E-4FA6-9184-12BF1124287A}"/>
              </a:ext>
            </a:extLst>
          </p:cNvPr>
          <p:cNvSpPr/>
          <p:nvPr>
            <p:custDataLst>
              <p:tags r:id="rId6"/>
            </p:custDataLst>
          </p:nvPr>
        </p:nvSpPr>
        <p:spPr bwMode="auto">
          <a:xfrm>
            <a:off x="5029200" y="1447800"/>
            <a:ext cx="3810000" cy="3262313"/>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nSpc>
                <a:spcPct val="90000"/>
              </a:lnSpc>
              <a:spcAft>
                <a:spcPts val="400"/>
              </a:spcAft>
              <a:defRPr/>
            </a:pPr>
            <a:endParaRPr lang="en-NZ" dirty="0">
              <a:solidFill>
                <a:schemeClr val="tx1"/>
              </a:solidFill>
            </a:endParaRPr>
          </a:p>
        </p:txBody>
      </p:sp>
      <p:sp>
        <p:nvSpPr>
          <p:cNvPr id="17" name="Rounded Rectangle 16">
            <a:extLst>
              <a:ext uri="{FF2B5EF4-FFF2-40B4-BE49-F238E27FC236}">
                <a16:creationId xmlns:a16="http://schemas.microsoft.com/office/drawing/2014/main" id="{76A77715-5140-4B20-A4B9-B2CD62C4E4D1}"/>
              </a:ext>
            </a:extLst>
          </p:cNvPr>
          <p:cNvSpPr/>
          <p:nvPr>
            <p:custDataLst>
              <p:tags r:id="rId7"/>
            </p:custDataLst>
          </p:nvPr>
        </p:nvSpPr>
        <p:spPr bwMode="auto">
          <a:xfrm>
            <a:off x="250825" y="3367088"/>
            <a:ext cx="3975100" cy="1343025"/>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nSpc>
                <a:spcPct val="90000"/>
              </a:lnSpc>
              <a:spcAft>
                <a:spcPts val="400"/>
              </a:spcAft>
              <a:defRPr/>
            </a:pPr>
            <a:endParaRPr lang="en-GB" sz="1600" dirty="0">
              <a:solidFill>
                <a:schemeClr val="tx1"/>
              </a:solidFill>
            </a:endParaRPr>
          </a:p>
        </p:txBody>
      </p:sp>
      <p:sp>
        <p:nvSpPr>
          <p:cNvPr id="18" name="Rounded Rectangle 17">
            <a:extLst>
              <a:ext uri="{FF2B5EF4-FFF2-40B4-BE49-F238E27FC236}">
                <a16:creationId xmlns:a16="http://schemas.microsoft.com/office/drawing/2014/main" id="{BD7A7CFE-B7DA-4EAB-859D-604AB74EC8E3}"/>
              </a:ext>
            </a:extLst>
          </p:cNvPr>
          <p:cNvSpPr/>
          <p:nvPr>
            <p:custDataLst>
              <p:tags r:id="rId8"/>
            </p:custDataLst>
          </p:nvPr>
        </p:nvSpPr>
        <p:spPr bwMode="auto">
          <a:xfrm>
            <a:off x="5029200" y="3367088"/>
            <a:ext cx="3810000" cy="1343025"/>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nSpc>
                <a:spcPct val="90000"/>
              </a:lnSpc>
              <a:spcAft>
                <a:spcPts val="400"/>
              </a:spcAft>
              <a:defRPr/>
            </a:pPr>
            <a:endParaRPr lang="en-NZ" sz="3600" dirty="0">
              <a:solidFill>
                <a:schemeClr val="tx1"/>
              </a:solidFill>
            </a:endParaRPr>
          </a:p>
        </p:txBody>
      </p:sp>
      <p:pic>
        <p:nvPicPr>
          <p:cNvPr id="39946" name="Picture 14">
            <a:extLst>
              <a:ext uri="{FF2B5EF4-FFF2-40B4-BE49-F238E27FC236}">
                <a16:creationId xmlns:a16="http://schemas.microsoft.com/office/drawing/2014/main" id="{00D32156-6595-4691-89A3-1D5EDF7704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6658" t="40318" r="5527" b="35030"/>
          <a:stretch>
            <a:fillRect/>
          </a:stretch>
        </p:blipFill>
        <p:spPr bwMode="auto">
          <a:xfrm>
            <a:off x="3700463" y="4756150"/>
            <a:ext cx="27813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9">
            <a:extLst>
              <a:ext uri="{FF2B5EF4-FFF2-40B4-BE49-F238E27FC236}">
                <a16:creationId xmlns:a16="http://schemas.microsoft.com/office/drawing/2014/main" id="{A85D8F52-1DB3-4B33-9A79-3795E0B03C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7560" t="18491" r="41495" b="26556"/>
          <a:stretch>
            <a:fillRect/>
          </a:stretch>
        </p:blipFill>
        <p:spPr bwMode="auto">
          <a:xfrm>
            <a:off x="287338" y="1411288"/>
            <a:ext cx="17843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0">
            <a:extLst>
              <a:ext uri="{FF2B5EF4-FFF2-40B4-BE49-F238E27FC236}">
                <a16:creationId xmlns:a16="http://schemas.microsoft.com/office/drawing/2014/main" id="{2A4336B4-2F7B-4034-8957-DC9B3CDE95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0015" t="19516" r="40771" b="51465"/>
          <a:stretch>
            <a:fillRect/>
          </a:stretch>
        </p:blipFill>
        <p:spPr bwMode="auto">
          <a:xfrm>
            <a:off x="3341688" y="2924175"/>
            <a:ext cx="23495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21">
            <a:extLst>
              <a:ext uri="{FF2B5EF4-FFF2-40B4-BE49-F238E27FC236}">
                <a16:creationId xmlns:a16="http://schemas.microsoft.com/office/drawing/2014/main" id="{DFC95569-EA09-4941-9FFA-AFB6BF764C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0222" t="41600" r="56807" b="28355"/>
          <a:stretch>
            <a:fillRect/>
          </a:stretch>
        </p:blipFill>
        <p:spPr bwMode="auto">
          <a:xfrm>
            <a:off x="6345238" y="4349750"/>
            <a:ext cx="25939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2">
            <a:extLst>
              <a:ext uri="{FF2B5EF4-FFF2-40B4-BE49-F238E27FC236}">
                <a16:creationId xmlns:a16="http://schemas.microsoft.com/office/drawing/2014/main" id="{C7B8984C-6974-4ACC-87D8-F1D0155E15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9791" t="24396" r="39906" b="29895"/>
          <a:stretch>
            <a:fillRect/>
          </a:stretch>
        </p:blipFill>
        <p:spPr bwMode="auto">
          <a:xfrm>
            <a:off x="2063750" y="1411288"/>
            <a:ext cx="3311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23">
            <a:extLst>
              <a:ext uri="{FF2B5EF4-FFF2-40B4-BE49-F238E27FC236}">
                <a16:creationId xmlns:a16="http://schemas.microsoft.com/office/drawing/2014/main" id="{45630E17-5F2C-4EE4-AEC3-970276F5C1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19502" t="24139" r="40916" b="26300"/>
          <a:stretch>
            <a:fillRect/>
          </a:stretch>
        </p:blipFill>
        <p:spPr bwMode="auto">
          <a:xfrm>
            <a:off x="296863" y="3276600"/>
            <a:ext cx="34258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25">
            <a:extLst>
              <a:ext uri="{FF2B5EF4-FFF2-40B4-BE49-F238E27FC236}">
                <a16:creationId xmlns:a16="http://schemas.microsoft.com/office/drawing/2014/main" id="{02D29EBA-936A-4E3B-9A36-A2EFB9ED32B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1272" t="18674" r="19965" b="15147"/>
          <a:stretch>
            <a:fillRect/>
          </a:stretch>
        </p:blipFill>
        <p:spPr bwMode="auto">
          <a:xfrm>
            <a:off x="4854575" y="1403350"/>
            <a:ext cx="26479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26">
            <a:extLst>
              <a:ext uri="{FF2B5EF4-FFF2-40B4-BE49-F238E27FC236}">
                <a16:creationId xmlns:a16="http://schemas.microsoft.com/office/drawing/2014/main" id="{F3014CE0-53DB-4180-BF76-FCAEAE49E1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6324" t="21745" r="22359" b="9476"/>
          <a:stretch>
            <a:fillRect/>
          </a:stretch>
        </p:blipFill>
        <p:spPr bwMode="auto">
          <a:xfrm>
            <a:off x="5437188" y="2976563"/>
            <a:ext cx="200183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8C9858CE-4C79-4C77-8606-2B27130C62B1}"/>
              </a:ext>
            </a:extLst>
          </p:cNvPr>
          <p:cNvSpPr/>
          <p:nvPr/>
        </p:nvSpPr>
        <p:spPr>
          <a:xfrm>
            <a:off x="5260975" y="5965825"/>
            <a:ext cx="3473450" cy="73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Rectangle 2">
            <a:extLst>
              <a:ext uri="{FF2B5EF4-FFF2-40B4-BE49-F238E27FC236}">
                <a16:creationId xmlns:a16="http://schemas.microsoft.com/office/drawing/2014/main" id="{D1B64E35-E244-4AD7-8E32-71420DB8185E}"/>
              </a:ext>
            </a:extLst>
          </p:cNvPr>
          <p:cNvSpPr/>
          <p:nvPr/>
        </p:nvSpPr>
        <p:spPr>
          <a:xfrm>
            <a:off x="-360363" y="-111125"/>
            <a:ext cx="657226" cy="681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EA70304F-E0EC-43FA-8CCA-9F33B470C0D5}"/>
              </a:ext>
            </a:extLst>
          </p:cNvPr>
          <p:cNvSpPr/>
          <p:nvPr/>
        </p:nvSpPr>
        <p:spPr>
          <a:xfrm>
            <a:off x="8894763" y="0"/>
            <a:ext cx="657225" cy="681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9957" name="Picture 18">
            <a:extLst>
              <a:ext uri="{FF2B5EF4-FFF2-40B4-BE49-F238E27FC236}">
                <a16:creationId xmlns:a16="http://schemas.microsoft.com/office/drawing/2014/main" id="{939BF30B-B779-4972-AC1B-0E2AF1C238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33369" t="14638" r="34706" b="5499"/>
          <a:stretch>
            <a:fillRect/>
          </a:stretch>
        </p:blipFill>
        <p:spPr bwMode="auto">
          <a:xfrm>
            <a:off x="6848475" y="1357313"/>
            <a:ext cx="2030413" cy="2817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02DD04F-0A7A-428F-8B34-8BCD4CE36002}"/>
              </a:ext>
            </a:extLst>
          </p:cNvPr>
          <p:cNvSpPr>
            <a:spLocks noGrp="1"/>
          </p:cNvSpPr>
          <p:nvPr>
            <p:ph type="title"/>
          </p:nvPr>
        </p:nvSpPr>
        <p:spPr>
          <a:xfrm>
            <a:off x="250825" y="203200"/>
            <a:ext cx="7489825" cy="849313"/>
          </a:xfrm>
        </p:spPr>
        <p:txBody>
          <a:bodyPr/>
          <a:lstStyle/>
          <a:p>
            <a:r>
              <a:rPr lang="en-GB" altLang="en-US"/>
              <a:t>Background</a:t>
            </a:r>
          </a:p>
        </p:txBody>
      </p:sp>
      <p:sp>
        <p:nvSpPr>
          <p:cNvPr id="17411" name="Slide Number Placeholder 2">
            <a:extLst>
              <a:ext uri="{FF2B5EF4-FFF2-40B4-BE49-F238E27FC236}">
                <a16:creationId xmlns:a16="http://schemas.microsoft.com/office/drawing/2014/main" id="{A0C0C51C-84C6-4278-BBD4-B93DD44B311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3413D3-D534-4EDB-A92D-EF586BF5DDD0}" type="slidenum">
              <a:rPr lang="en-NZ" altLang="en-US" smtClean="0">
                <a:solidFill>
                  <a:srgbClr val="6EB43F"/>
                </a:solidFill>
                <a:latin typeface="Calibri" panose="020F0502020204030204" pitchFamily="34" charset="0"/>
              </a:rPr>
              <a:pPr/>
              <a:t>2</a:t>
            </a:fld>
            <a:endParaRPr lang="en-NZ" altLang="en-US">
              <a:solidFill>
                <a:srgbClr val="6EB43F"/>
              </a:solidFill>
              <a:latin typeface="Calibri" panose="020F0502020204030204" pitchFamily="34" charset="0"/>
            </a:endParaRPr>
          </a:p>
        </p:txBody>
      </p:sp>
      <p:sp>
        <p:nvSpPr>
          <p:cNvPr id="17412" name="Rectangle 4">
            <a:extLst>
              <a:ext uri="{FF2B5EF4-FFF2-40B4-BE49-F238E27FC236}">
                <a16:creationId xmlns:a16="http://schemas.microsoft.com/office/drawing/2014/main" id="{649E2062-C079-45E9-B623-8973BA09F4AC}"/>
              </a:ext>
            </a:extLst>
          </p:cNvPr>
          <p:cNvSpPr>
            <a:spLocks noChangeArrowheads="1"/>
          </p:cNvSpPr>
          <p:nvPr/>
        </p:nvSpPr>
        <p:spPr bwMode="auto">
          <a:xfrm>
            <a:off x="136525" y="1582738"/>
            <a:ext cx="8667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NZ" altLang="en-US"/>
          </a:p>
          <a:p>
            <a:endParaRPr lang="en-NZ" altLang="en-US"/>
          </a:p>
          <a:p>
            <a:endParaRPr lang="en-NZ" altLang="en-US"/>
          </a:p>
          <a:p>
            <a:endParaRPr lang="en-NZ" altLang="en-US"/>
          </a:p>
          <a:p>
            <a:endParaRPr lang="en-NZ" altLang="en-US"/>
          </a:p>
          <a:p>
            <a:endParaRPr lang="en-NZ" altLang="en-US"/>
          </a:p>
          <a:p>
            <a:endParaRPr lang="en-NZ" altLang="en-US"/>
          </a:p>
          <a:p>
            <a:endParaRPr lang="en-NZ" altLang="en-US"/>
          </a:p>
        </p:txBody>
      </p:sp>
      <p:sp>
        <p:nvSpPr>
          <p:cNvPr id="30" name="Rectangle 29">
            <a:extLst>
              <a:ext uri="{FF2B5EF4-FFF2-40B4-BE49-F238E27FC236}">
                <a16:creationId xmlns:a16="http://schemas.microsoft.com/office/drawing/2014/main" id="{05A19547-E55B-488A-9998-3B6F1241758A}"/>
              </a:ext>
            </a:extLst>
          </p:cNvPr>
          <p:cNvSpPr/>
          <p:nvPr/>
        </p:nvSpPr>
        <p:spPr>
          <a:xfrm>
            <a:off x="0" y="1582738"/>
            <a:ext cx="8804275" cy="5355312"/>
          </a:xfrm>
          <a:prstGeom prst="rect">
            <a:avLst/>
          </a:prstGeom>
        </p:spPr>
        <p:txBody>
          <a:bodyPr>
            <a:spAutoFit/>
          </a:bodyPr>
          <a:lstStyle/>
          <a:p>
            <a:pPr marL="285750" indent="-285750">
              <a:buFont typeface="Arial" panose="020B0604020202020204" pitchFamily="34" charset="0"/>
              <a:buChar char="•"/>
              <a:defRPr/>
            </a:pPr>
            <a:r>
              <a:rPr lang="en-NZ" altLang="en-US" dirty="0"/>
              <a:t>Agriculture and Tourism  (Trade/Health) are key economic sectors in most of SIDS and promoting linkages between the two leads to employment creation, higher incomes for value chain actors and revenues for Governments</a:t>
            </a:r>
            <a:endParaRPr lang="en-GB" dirty="0"/>
          </a:p>
          <a:p>
            <a:pPr>
              <a:defRPr/>
            </a:pPr>
            <a:endParaRPr lang="en-GB" dirty="0"/>
          </a:p>
          <a:p>
            <a:pPr marL="285750" indent="-285750">
              <a:buFont typeface="Arial" panose="020B0604020202020204" pitchFamily="34" charset="0"/>
              <a:buChar char="•"/>
              <a:defRPr/>
            </a:pPr>
            <a:r>
              <a:rPr lang="en-GB" dirty="0"/>
              <a:t>Travel &amp; Tourism are booming sectors  and the islands need to diversify their economic base</a:t>
            </a:r>
          </a:p>
          <a:p>
            <a:pPr>
              <a:defRPr/>
            </a:pPr>
            <a:endParaRPr lang="en-GB" dirty="0"/>
          </a:p>
          <a:p>
            <a:pPr marL="285750" indent="-285750">
              <a:buFont typeface="Arial" panose="020B0604020202020204" pitchFamily="34" charset="0"/>
              <a:buChar char="•"/>
              <a:defRPr/>
            </a:pPr>
            <a:r>
              <a:rPr lang="en-GB" dirty="0"/>
              <a:t>Hotel industry needs to be sensitised to increase local sourcing</a:t>
            </a:r>
          </a:p>
          <a:p>
            <a:pPr>
              <a:defRPr/>
            </a:pPr>
            <a:endParaRPr lang="en-GB" dirty="0"/>
          </a:p>
          <a:p>
            <a:pPr marL="285750" indent="-285750">
              <a:buFont typeface="Arial" panose="020B0604020202020204" pitchFamily="34" charset="0"/>
              <a:buChar char="•"/>
              <a:defRPr/>
            </a:pPr>
            <a:r>
              <a:rPr lang="en-GB" dirty="0"/>
              <a:t>Farmers need capacity to meet food safety and quality standards, consistency of supply, product development and branding. Clusters for supply</a:t>
            </a:r>
          </a:p>
          <a:p>
            <a:pPr>
              <a:defRPr/>
            </a:pPr>
            <a:endParaRPr lang="en-GB" dirty="0"/>
          </a:p>
          <a:p>
            <a:pPr marL="285750" indent="-285750">
              <a:buFont typeface="Arial" panose="020B0604020202020204" pitchFamily="34" charset="0"/>
              <a:buChar char="•"/>
              <a:defRPr/>
            </a:pPr>
            <a:r>
              <a:rPr lang="en-GB" dirty="0"/>
              <a:t>Increased </a:t>
            </a:r>
            <a:r>
              <a:rPr lang="en-AU" dirty="0"/>
              <a:t>numbers of new and regular visitors should mean: (</a:t>
            </a:r>
            <a:r>
              <a:rPr lang="en-AU" dirty="0" err="1"/>
              <a:t>i</a:t>
            </a:r>
            <a:r>
              <a:rPr lang="en-AU" dirty="0"/>
              <a:t>) economic development of the region; (ii) increased income and revenues for value chain actors, smallholders and rural communities; (iii) promotion of quality local fresh and processed products; (iv) branding of the region as a food destination.</a:t>
            </a:r>
            <a:endParaRPr lang="en-GB" dirty="0"/>
          </a:p>
          <a:p>
            <a:pPr>
              <a:defRPr/>
            </a:pPr>
            <a:endParaRPr lang="en-NZ" altLang="en-US" dirty="0"/>
          </a:p>
          <a:p>
            <a:pPr>
              <a:defRPr/>
            </a:pPr>
            <a:endParaRPr lang="en-NZ" altLang="en-US" dirty="0"/>
          </a:p>
          <a:p>
            <a:pPr>
              <a:defRPr/>
            </a:pPr>
            <a:endParaRPr lang="en-NZ"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04A4645-E5D1-47BE-B651-0DADF31526DF}"/>
              </a:ext>
            </a:extLst>
          </p:cNvPr>
          <p:cNvSpPr>
            <a:spLocks noGrp="1"/>
          </p:cNvSpPr>
          <p:nvPr>
            <p:ph type="title"/>
          </p:nvPr>
        </p:nvSpPr>
        <p:spPr>
          <a:xfrm>
            <a:off x="250825" y="203200"/>
            <a:ext cx="7489825" cy="849313"/>
          </a:xfrm>
        </p:spPr>
        <p:txBody>
          <a:bodyPr/>
          <a:lstStyle/>
          <a:p>
            <a:r>
              <a:rPr lang="en-GB" altLang="en-US"/>
              <a:t>Food tourism: a sector in expansion</a:t>
            </a:r>
          </a:p>
        </p:txBody>
      </p:sp>
      <p:sp>
        <p:nvSpPr>
          <p:cNvPr id="19459" name="Slide Number Placeholder 2">
            <a:extLst>
              <a:ext uri="{FF2B5EF4-FFF2-40B4-BE49-F238E27FC236}">
                <a16:creationId xmlns:a16="http://schemas.microsoft.com/office/drawing/2014/main" id="{1790F70F-CDD7-4EF6-AF15-A5508ACCFA3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F08122-1930-4671-A6CA-83AD7DEF9608}" type="slidenum">
              <a:rPr lang="en-NZ" altLang="en-US" smtClean="0">
                <a:solidFill>
                  <a:srgbClr val="6EB43F"/>
                </a:solidFill>
                <a:latin typeface="Calibri" panose="020F0502020204030204" pitchFamily="34" charset="0"/>
              </a:rPr>
              <a:pPr/>
              <a:t>3</a:t>
            </a:fld>
            <a:endParaRPr lang="en-NZ" altLang="en-US">
              <a:solidFill>
                <a:srgbClr val="6EB43F"/>
              </a:solidFill>
              <a:latin typeface="Calibri" panose="020F0502020204030204" pitchFamily="34" charset="0"/>
            </a:endParaRPr>
          </a:p>
        </p:txBody>
      </p:sp>
      <p:sp>
        <p:nvSpPr>
          <p:cNvPr id="4" name="Rectangle 3">
            <a:extLst>
              <a:ext uri="{FF2B5EF4-FFF2-40B4-BE49-F238E27FC236}">
                <a16:creationId xmlns:a16="http://schemas.microsoft.com/office/drawing/2014/main" id="{2D4E76B2-DC99-4554-A2CB-EEAE183FE1BF}"/>
              </a:ext>
            </a:extLst>
          </p:cNvPr>
          <p:cNvSpPr/>
          <p:nvPr/>
        </p:nvSpPr>
        <p:spPr>
          <a:xfrm>
            <a:off x="250825" y="1304925"/>
            <a:ext cx="8591550" cy="5786199"/>
          </a:xfrm>
          <a:prstGeom prst="rect">
            <a:avLst/>
          </a:prstGeom>
        </p:spPr>
        <p:txBody>
          <a:bodyPr>
            <a:spAutoFit/>
          </a:bodyPr>
          <a:lstStyle/>
          <a:p>
            <a:pPr>
              <a:defRPr/>
            </a:pPr>
            <a:endParaRPr lang="en-GB" dirty="0"/>
          </a:p>
          <a:p>
            <a:pPr marL="342900" indent="-342900">
              <a:buFont typeface="Arial" panose="020B0604020202020204" pitchFamily="34" charset="0"/>
              <a:buChar char="•"/>
              <a:defRPr/>
            </a:pPr>
            <a:r>
              <a:rPr lang="en-GB" dirty="0"/>
              <a:t>Food expresses local cultural heritage and connects tourists with a destination’s landscape and unique way of life. Travellers today: more experienced, more leisure time and income and  looking for new experiences </a:t>
            </a:r>
          </a:p>
          <a:p>
            <a:pPr marL="342900" indent="-342900">
              <a:buFont typeface="Arial" panose="020B0604020202020204" pitchFamily="34" charset="0"/>
              <a:buChar char="•"/>
              <a:defRPr/>
            </a:pPr>
            <a:endParaRPr lang="en-GB" dirty="0"/>
          </a:p>
          <a:p>
            <a:pPr marL="342900" indent="-342900">
              <a:buFont typeface="Arial" panose="020B0604020202020204" pitchFamily="34" charset="0"/>
              <a:buChar char="•"/>
              <a:defRPr/>
            </a:pPr>
            <a:r>
              <a:rPr lang="en-GB" dirty="0"/>
              <a:t>Cuisine important to quality of holiday Dining is consistently ranked in the top three favourite tourist activities: 25% - 35% of tourist expenditure is on food </a:t>
            </a:r>
          </a:p>
          <a:p>
            <a:pPr>
              <a:defRPr/>
            </a:pPr>
            <a:endParaRPr lang="en-GB" dirty="0"/>
          </a:p>
          <a:p>
            <a:pPr marL="342900" indent="-342900">
              <a:buFont typeface="Arial" panose="020B0604020202020204" pitchFamily="34" charset="0"/>
              <a:buChar char="•"/>
              <a:defRPr/>
            </a:pPr>
            <a:r>
              <a:rPr lang="en-GB" dirty="0"/>
              <a:t>Food tourists have significant economic effects in the supply chain </a:t>
            </a:r>
          </a:p>
          <a:p>
            <a:pPr marL="342900" indent="-342900">
              <a:buFont typeface="Arial" panose="020B0604020202020204" pitchFamily="34" charset="0"/>
              <a:buChar char="•"/>
              <a:defRPr/>
            </a:pPr>
            <a:endParaRPr lang="en-GB" sz="2000" dirty="0"/>
          </a:p>
          <a:p>
            <a:pPr marL="285750" lvl="0" indent="-285750">
              <a:buFont typeface="Arial" panose="020B0604020202020204" pitchFamily="34" charset="0"/>
              <a:buChar char="•"/>
            </a:pPr>
            <a:r>
              <a:rPr lang="en-GB" dirty="0"/>
              <a:t>Work needed on the perception of quality of farm commodities. </a:t>
            </a:r>
            <a:r>
              <a:rPr lang="en-US" dirty="0"/>
              <a:t>Regular farm visit by representatives of the hospitality industry key to bridge and strengthen commercial linkages and community engagement between farmers and hotels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Promotional and educational campaign to help elevate the value of local farm commodities &amp; reshape the market perception of quality of local farm produce </a:t>
            </a:r>
            <a:endParaRPr lang="en-GB" dirty="0"/>
          </a:p>
          <a:p>
            <a:pPr marL="342900" indent="-342900">
              <a:buFont typeface="Arial" panose="020B0604020202020204" pitchFamily="34" charset="0"/>
              <a:buChar char="•"/>
              <a:defRPr/>
            </a:pPr>
            <a:endParaRPr lang="en-GB" sz="2000" dirty="0"/>
          </a:p>
          <a:p>
            <a:pPr>
              <a:defRPr/>
            </a:pPr>
            <a:endParaRPr lang="en-NZ" sz="2000" dirty="0"/>
          </a:p>
          <a:p>
            <a:pPr>
              <a:defRPr/>
            </a:pPr>
            <a:endParaRPr lang="en-GB" sz="2000" b="1" dirty="0"/>
          </a:p>
          <a:p>
            <a:pPr marL="285750" indent="-285750">
              <a:buFont typeface="Arial" panose="020B0604020202020204" pitchFamily="34" charset="0"/>
              <a:buChar char="•"/>
              <a:defRPr/>
            </a:pPr>
            <a:endParaRPr lang="en-GB"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55FE3C3-BE5F-4BCD-91D8-3332D490BCA2}"/>
              </a:ext>
            </a:extLst>
          </p:cNvPr>
          <p:cNvSpPr>
            <a:spLocks noGrp="1"/>
          </p:cNvSpPr>
          <p:nvPr>
            <p:ph type="title"/>
          </p:nvPr>
        </p:nvSpPr>
        <p:spPr>
          <a:xfrm>
            <a:off x="250825" y="203200"/>
            <a:ext cx="7489825" cy="849313"/>
          </a:xfrm>
        </p:spPr>
        <p:txBody>
          <a:bodyPr/>
          <a:lstStyle/>
          <a:p>
            <a:r>
              <a:rPr lang="en-GB" altLang="en-US"/>
              <a:t>Promoting food tourism: next steps</a:t>
            </a:r>
          </a:p>
        </p:txBody>
      </p:sp>
      <p:sp>
        <p:nvSpPr>
          <p:cNvPr id="20483" name="Slide Number Placeholder 2">
            <a:extLst>
              <a:ext uri="{FF2B5EF4-FFF2-40B4-BE49-F238E27FC236}">
                <a16:creationId xmlns:a16="http://schemas.microsoft.com/office/drawing/2014/main" id="{FAABD6AA-F5A6-468F-9ADA-D6DE0F0F902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56F11AD-D23B-42BC-AB2D-AA46EF81F834}" type="slidenum">
              <a:rPr lang="en-NZ" altLang="en-US" smtClean="0">
                <a:solidFill>
                  <a:srgbClr val="6EB43F"/>
                </a:solidFill>
                <a:latin typeface="Calibri" panose="020F0502020204030204" pitchFamily="34" charset="0"/>
              </a:rPr>
              <a:pPr/>
              <a:t>4</a:t>
            </a:fld>
            <a:endParaRPr lang="en-NZ" altLang="en-US">
              <a:solidFill>
                <a:srgbClr val="6EB43F"/>
              </a:solidFill>
              <a:latin typeface="Calibri" panose="020F0502020204030204" pitchFamily="34" charset="0"/>
            </a:endParaRPr>
          </a:p>
        </p:txBody>
      </p:sp>
      <p:sp>
        <p:nvSpPr>
          <p:cNvPr id="4" name="Rectangle 3">
            <a:extLst>
              <a:ext uri="{FF2B5EF4-FFF2-40B4-BE49-F238E27FC236}">
                <a16:creationId xmlns:a16="http://schemas.microsoft.com/office/drawing/2014/main" id="{4618F02A-2B7A-43AD-BB32-FDC84FA86357}"/>
              </a:ext>
            </a:extLst>
          </p:cNvPr>
          <p:cNvSpPr/>
          <p:nvPr/>
        </p:nvSpPr>
        <p:spPr>
          <a:xfrm>
            <a:off x="250825" y="1304925"/>
            <a:ext cx="8591550" cy="5139869"/>
          </a:xfrm>
          <a:prstGeom prst="rect">
            <a:avLst/>
          </a:prstGeom>
        </p:spPr>
        <p:txBody>
          <a:bodyPr>
            <a:spAutoFit/>
          </a:bodyPr>
          <a:lstStyle/>
          <a:p>
            <a:pPr>
              <a:defRPr/>
            </a:pPr>
            <a:endParaRPr lang="en-GB" b="1" dirty="0"/>
          </a:p>
          <a:p>
            <a:pPr>
              <a:defRPr/>
            </a:pPr>
            <a:r>
              <a:rPr lang="en-GB" b="1" dirty="0"/>
              <a:t>Strengthening Chefs associations </a:t>
            </a:r>
          </a:p>
          <a:p>
            <a:pPr marL="285750" indent="-285750">
              <a:buFont typeface="Arial" panose="020B0604020202020204" pitchFamily="34" charset="0"/>
              <a:buChar char="•"/>
              <a:defRPr/>
            </a:pPr>
            <a:r>
              <a:rPr lang="en-GB" dirty="0"/>
              <a:t>Caribbean Culinary Alliance launched in August 2017. Regional Culinary Association planned in the Pacific</a:t>
            </a:r>
          </a:p>
          <a:p>
            <a:pPr marL="285750" indent="-285750">
              <a:buFont typeface="Arial" panose="020B0604020202020204" pitchFamily="34" charset="0"/>
              <a:buChar char="•"/>
              <a:defRPr/>
            </a:pPr>
            <a:r>
              <a:rPr lang="en-GB" dirty="0"/>
              <a:t>Promoting more use of local food in big resorts through alliances with chefs ad business agreements with those markets</a:t>
            </a:r>
          </a:p>
          <a:p>
            <a:pPr marL="285750" indent="-285750">
              <a:buFont typeface="Arial" panose="020B0604020202020204" pitchFamily="34" charset="0"/>
              <a:buChar char="•"/>
              <a:defRPr/>
            </a:pPr>
            <a:r>
              <a:rPr lang="en-GB" dirty="0"/>
              <a:t>Train the next generation of young chefs</a:t>
            </a:r>
          </a:p>
          <a:p>
            <a:pPr>
              <a:defRPr/>
            </a:pPr>
            <a:endParaRPr lang="en-GB" dirty="0"/>
          </a:p>
          <a:p>
            <a:pPr>
              <a:defRPr/>
            </a:pPr>
            <a:r>
              <a:rPr lang="en-GB" b="1" dirty="0"/>
              <a:t>Awareness raising to increase local consumption and demand through media, TV programmes on local food and cuisine…</a:t>
            </a:r>
          </a:p>
          <a:p>
            <a:pPr>
              <a:defRPr/>
            </a:pPr>
            <a:endParaRPr lang="en-GB" dirty="0"/>
          </a:p>
          <a:p>
            <a:pPr>
              <a:defRPr/>
            </a:pPr>
            <a:r>
              <a:rPr lang="en-GB" b="1" dirty="0"/>
              <a:t>National/regional food festivals</a:t>
            </a:r>
            <a:r>
              <a:rPr lang="en-GB" dirty="0"/>
              <a:t> led by the public and private sector</a:t>
            </a:r>
          </a:p>
          <a:p>
            <a:pPr>
              <a:defRPr/>
            </a:pPr>
            <a:endParaRPr lang="en-GB" dirty="0"/>
          </a:p>
          <a:p>
            <a:pPr>
              <a:defRPr/>
            </a:pPr>
            <a:r>
              <a:rPr lang="en-GB" b="1" dirty="0"/>
              <a:t>Build the supply capacity in quantity and quality of farmers and processors</a:t>
            </a:r>
          </a:p>
          <a:p>
            <a:pPr>
              <a:defRPr/>
            </a:pPr>
            <a:endParaRPr lang="en-GB" b="1" dirty="0"/>
          </a:p>
          <a:p>
            <a:pPr>
              <a:defRPr/>
            </a:pPr>
            <a:r>
              <a:rPr lang="en-GB" b="1" dirty="0"/>
              <a:t>Knowledge sharing of best practices across ACP</a:t>
            </a:r>
          </a:p>
          <a:p>
            <a:pPr>
              <a:defRPr/>
            </a:pPr>
            <a:endParaRPr lang="en-GB" sz="2000" dirty="0"/>
          </a:p>
          <a:p>
            <a:pPr marL="285750" indent="-285750">
              <a:buFont typeface="Arial" panose="020B0604020202020204" pitchFamily="34" charset="0"/>
              <a:buChar char="•"/>
              <a:defRPr/>
            </a:pPr>
            <a:endParaRPr lang="en-GB"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a:extLst>
              <a:ext uri="{FF2B5EF4-FFF2-40B4-BE49-F238E27FC236}">
                <a16:creationId xmlns:a16="http://schemas.microsoft.com/office/drawing/2014/main" id="{54BE7EA5-1CA5-4EE3-A26F-5C2144E52324}"/>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526" name="think-cell Slide" r:id="rId8" imgW="360" imgH="360" progId="">
                  <p:embed/>
                </p:oleObj>
              </mc:Choice>
              <mc:Fallback>
                <p:oleObj name="think-cell Slide" r:id="rId8" imgW="360" imgH="360" progId="">
                  <p:embed/>
                  <p:pic>
                    <p:nvPicPr>
                      <p:cNvPr id="28674" name="Object 2">
                        <a:extLst>
                          <a:ext uri="{FF2B5EF4-FFF2-40B4-BE49-F238E27FC236}">
                            <a16:creationId xmlns:a16="http://schemas.microsoft.com/office/drawing/2014/main" id="{54BE7EA5-1CA5-4EE3-A26F-5C2144E523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Title 2">
            <a:extLst>
              <a:ext uri="{FF2B5EF4-FFF2-40B4-BE49-F238E27FC236}">
                <a16:creationId xmlns:a16="http://schemas.microsoft.com/office/drawing/2014/main" id="{6F30C56E-E322-446D-8050-B1D4611CDC86}"/>
              </a:ext>
            </a:extLst>
          </p:cNvPr>
          <p:cNvSpPr>
            <a:spLocks noGrp="1"/>
          </p:cNvSpPr>
          <p:nvPr>
            <p:ph type="title"/>
            <p:custDataLst>
              <p:tags r:id="rId3"/>
            </p:custDataLst>
          </p:nvPr>
        </p:nvSpPr>
        <p:spPr>
          <a:xfrm>
            <a:off x="250825" y="203200"/>
            <a:ext cx="8893175" cy="558800"/>
          </a:xfrm>
        </p:spPr>
        <p:txBody>
          <a:bodyPr/>
          <a:lstStyle/>
          <a:p>
            <a:pPr eaLnBrk="1" hangingPunct="1">
              <a:defRPr/>
            </a:pPr>
            <a:r>
              <a:rPr lang="en-GB" altLang="en-US" dirty="0"/>
              <a:t>Progress in the Pacific region</a:t>
            </a:r>
            <a:endParaRPr lang="en-NZ" spc="-10" dirty="0"/>
          </a:p>
        </p:txBody>
      </p:sp>
      <p:sp>
        <p:nvSpPr>
          <p:cNvPr id="29" name="Rounded Rectangle 28">
            <a:extLst>
              <a:ext uri="{FF2B5EF4-FFF2-40B4-BE49-F238E27FC236}">
                <a16:creationId xmlns:a16="http://schemas.microsoft.com/office/drawing/2014/main" id="{73F9C493-8D91-4BF6-BFB2-F32ED2391B8B}"/>
              </a:ext>
            </a:extLst>
          </p:cNvPr>
          <p:cNvSpPr/>
          <p:nvPr>
            <p:custDataLst>
              <p:tags r:id="rId4"/>
            </p:custDataLst>
          </p:nvPr>
        </p:nvSpPr>
        <p:spPr bwMode="auto">
          <a:xfrm>
            <a:off x="250825" y="984250"/>
            <a:ext cx="4273550" cy="5799138"/>
          </a:xfrm>
          <a:prstGeom prst="roundRect">
            <a:avLst>
              <a:gd name="adj" fmla="val 510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285750" indent="-285750">
              <a:buFont typeface="Arial" panose="020B0604020202020204" pitchFamily="34" charset="0"/>
              <a:buChar char="•"/>
              <a:defRPr/>
            </a:pPr>
            <a:r>
              <a:rPr lang="en-GB" sz="2000" dirty="0">
                <a:solidFill>
                  <a:schemeClr val="tx1"/>
                </a:solidFill>
              </a:rPr>
              <a:t>CTA, PIPSO, SPC organised two Pacific Agribusiness Fora in Fiji &amp; Samoa: recommended design agritourism policies. </a:t>
            </a:r>
            <a:r>
              <a:rPr lang="en-GB" sz="2000">
                <a:solidFill>
                  <a:schemeClr val="tx1"/>
                </a:solidFill>
              </a:rPr>
              <a:t>2015-2016</a:t>
            </a: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Eight consultative national Policy setting workshops </a:t>
            </a:r>
            <a:r>
              <a:rPr lang="en-GB" sz="2000" dirty="0">
                <a:solidFill>
                  <a:schemeClr val="tx1"/>
                </a:solidFill>
              </a:rPr>
              <a:t>organised in  </a:t>
            </a:r>
            <a:r>
              <a:rPr lang="en-GB" sz="2000" b="1" dirty="0">
                <a:solidFill>
                  <a:schemeClr val="tx1"/>
                </a:solidFill>
              </a:rPr>
              <a:t>Vanuatu, Samoa, Solomon Islands, Fiji, Tonga, Tuvalu, Cook Islands, Kiribati</a:t>
            </a:r>
            <a:r>
              <a:rPr lang="en-GB" sz="2000" dirty="0">
                <a:solidFill>
                  <a:schemeClr val="tx1"/>
                </a:solidFill>
              </a:rPr>
              <a:t>  which led to concrete policy measures and  identification of  PPPs. Workshop for </a:t>
            </a:r>
            <a:r>
              <a:rPr lang="en-GB" sz="2000" b="1" dirty="0">
                <a:solidFill>
                  <a:schemeClr val="tx1"/>
                </a:solidFill>
              </a:rPr>
              <a:t>PNG </a:t>
            </a:r>
            <a:r>
              <a:rPr lang="en-GB" sz="2000" dirty="0">
                <a:solidFill>
                  <a:schemeClr val="tx1"/>
                </a:solidFill>
              </a:rPr>
              <a:t>planned.</a:t>
            </a:r>
          </a:p>
          <a:p>
            <a:pPr marL="285750" indent="-285750">
              <a:buFont typeface="Arial" panose="020B0604020202020204" pitchFamily="34" charset="0"/>
              <a:buChar char="•"/>
              <a:defRPr/>
            </a:pPr>
            <a:r>
              <a:rPr lang="en-GB" sz="2000" dirty="0">
                <a:solidFill>
                  <a:schemeClr val="tx1"/>
                </a:solidFill>
              </a:rPr>
              <a:t>At Pacific Week of Agriculture, agritourism priorities presented to </a:t>
            </a:r>
            <a:r>
              <a:rPr lang="en-GB" sz="2000" b="1" dirty="0">
                <a:solidFill>
                  <a:schemeClr val="tx1"/>
                </a:solidFill>
              </a:rPr>
              <a:t>the Pacific Tourism Ministers </a:t>
            </a:r>
            <a:r>
              <a:rPr lang="en-GB" sz="2000" dirty="0">
                <a:solidFill>
                  <a:schemeClr val="tx1"/>
                </a:solidFill>
              </a:rPr>
              <a:t>meeting. Training sessions of chefs</a:t>
            </a:r>
          </a:p>
          <a:p>
            <a:pPr marL="285750" indent="-285750">
              <a:buFont typeface="Arial" panose="020B0604020202020204" pitchFamily="34" charset="0"/>
              <a:buChar char="•"/>
              <a:defRPr/>
            </a:pPr>
            <a:r>
              <a:rPr lang="en-GB" sz="2000" dirty="0">
                <a:solidFill>
                  <a:schemeClr val="tx1"/>
                </a:solidFill>
              </a:rPr>
              <a:t>Agritourism embraced in the region as a key sector. Various projects already supported by Governments or partners. </a:t>
            </a:r>
          </a:p>
          <a:p>
            <a:pPr marL="285750" indent="-285750">
              <a:lnSpc>
                <a:spcPct val="90000"/>
              </a:lnSpc>
              <a:spcAft>
                <a:spcPts val="400"/>
              </a:spcAft>
              <a:buFontTx/>
              <a:buChar char="-"/>
              <a:defRPr/>
            </a:pPr>
            <a:endParaRPr lang="en-GB" sz="2000" dirty="0">
              <a:solidFill>
                <a:schemeClr val="tx1"/>
              </a:solidFill>
            </a:endParaRPr>
          </a:p>
          <a:p>
            <a:pPr>
              <a:lnSpc>
                <a:spcPct val="90000"/>
              </a:lnSpc>
              <a:spcAft>
                <a:spcPts val="400"/>
              </a:spcAft>
              <a:defRPr/>
            </a:pPr>
            <a:endParaRPr lang="en-NZ" sz="2000" dirty="0">
              <a:solidFill>
                <a:schemeClr val="tx1"/>
              </a:solidFill>
            </a:endParaRPr>
          </a:p>
        </p:txBody>
      </p:sp>
      <p:sp>
        <p:nvSpPr>
          <p:cNvPr id="18" name="Rounded Rectangle 17">
            <a:extLst>
              <a:ext uri="{FF2B5EF4-FFF2-40B4-BE49-F238E27FC236}">
                <a16:creationId xmlns:a16="http://schemas.microsoft.com/office/drawing/2014/main" id="{B4CD9BF0-A8DE-46EA-AA74-A79F3C066558}"/>
              </a:ext>
            </a:extLst>
          </p:cNvPr>
          <p:cNvSpPr/>
          <p:nvPr>
            <p:custDataLst>
              <p:tags r:id="rId5"/>
            </p:custDataLst>
          </p:nvPr>
        </p:nvSpPr>
        <p:spPr bwMode="auto">
          <a:xfrm>
            <a:off x="5029200" y="4462463"/>
            <a:ext cx="3810000" cy="1343025"/>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nSpc>
                <a:spcPct val="90000"/>
              </a:lnSpc>
              <a:spcAft>
                <a:spcPts val="400"/>
              </a:spcAft>
              <a:defRPr/>
            </a:pPr>
            <a:endParaRPr lang="en-NZ" sz="3600" dirty="0">
              <a:solidFill>
                <a:schemeClr val="tx1"/>
              </a:solidFill>
            </a:endParaRPr>
          </a:p>
        </p:txBody>
      </p:sp>
      <p:sp>
        <p:nvSpPr>
          <p:cNvPr id="28678" name="TextBox 13">
            <a:extLst>
              <a:ext uri="{FF2B5EF4-FFF2-40B4-BE49-F238E27FC236}">
                <a16:creationId xmlns:a16="http://schemas.microsoft.com/office/drawing/2014/main" id="{BA90589A-F315-495A-AFC2-A4CA57269221}"/>
              </a:ext>
            </a:extLst>
          </p:cNvPr>
          <p:cNvSpPr txBox="1">
            <a:spLocks noChangeArrowheads="1"/>
          </p:cNvSpPr>
          <p:nvPr/>
        </p:nvSpPr>
        <p:spPr bwMode="auto">
          <a:xfrm>
            <a:off x="6503988" y="6237288"/>
            <a:ext cx="12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solidFill>
                  <a:schemeClr val="tx2"/>
                </a:solidFill>
              </a:rPr>
              <a:t>a</a:t>
            </a:r>
          </a:p>
        </p:txBody>
      </p:sp>
      <p:sp>
        <p:nvSpPr>
          <p:cNvPr id="28679" name="Rectangle 18">
            <a:extLst>
              <a:ext uri="{FF2B5EF4-FFF2-40B4-BE49-F238E27FC236}">
                <a16:creationId xmlns:a16="http://schemas.microsoft.com/office/drawing/2014/main" id="{0432E6B3-216E-446B-8797-6737249FD3EF}"/>
              </a:ext>
            </a:extLst>
          </p:cNvPr>
          <p:cNvSpPr>
            <a:spLocks noChangeArrowheads="1"/>
          </p:cNvSpPr>
          <p:nvPr/>
        </p:nvSpPr>
        <p:spPr bwMode="auto">
          <a:xfrm>
            <a:off x="9621838" y="2579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28680" name="Rectangle 19">
            <a:extLst>
              <a:ext uri="{FF2B5EF4-FFF2-40B4-BE49-F238E27FC236}">
                <a16:creationId xmlns:a16="http://schemas.microsoft.com/office/drawing/2014/main" id="{2078D53D-3885-402B-AE42-17C5F08A12A7}"/>
              </a:ext>
            </a:extLst>
          </p:cNvPr>
          <p:cNvSpPr>
            <a:spLocks noChangeArrowheads="1"/>
          </p:cNvSpPr>
          <p:nvPr/>
        </p:nvSpPr>
        <p:spPr bwMode="auto">
          <a:xfrm>
            <a:off x="9621838" y="4629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100"/>
              <a:t>  </a:t>
            </a:r>
            <a:endParaRPr lang="en-GB" altLang="en-US"/>
          </a:p>
        </p:txBody>
      </p:sp>
      <p:sp>
        <p:nvSpPr>
          <p:cNvPr id="28681" name="Rectangle 20">
            <a:extLst>
              <a:ext uri="{FF2B5EF4-FFF2-40B4-BE49-F238E27FC236}">
                <a16:creationId xmlns:a16="http://schemas.microsoft.com/office/drawing/2014/main" id="{D1DB9072-84DC-4174-A41E-8F24311EB59B}"/>
              </a:ext>
            </a:extLst>
          </p:cNvPr>
          <p:cNvSpPr>
            <a:spLocks noChangeArrowheads="1"/>
          </p:cNvSpPr>
          <p:nvPr/>
        </p:nvSpPr>
        <p:spPr bwMode="auto">
          <a:xfrm>
            <a:off x="9621838" y="623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pic>
        <p:nvPicPr>
          <p:cNvPr id="28682" name="Picture 24" descr="VAF_Logo">
            <a:extLst>
              <a:ext uri="{FF2B5EF4-FFF2-40B4-BE49-F238E27FC236}">
                <a16:creationId xmlns:a16="http://schemas.microsoft.com/office/drawing/2014/main" id="{87046130-90AA-475C-9090-01A91543D6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4374" y="1045846"/>
            <a:ext cx="4619625" cy="158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4" descr="Résultat de recherche d'images pour &quot;vanuatu agritourism&quot;">
            <a:extLst>
              <a:ext uri="{FF2B5EF4-FFF2-40B4-BE49-F238E27FC236}">
                <a16:creationId xmlns:a16="http://schemas.microsoft.com/office/drawing/2014/main" id="{2C6197B6-3A78-41A0-B823-7C7D56A2AE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3278" y="4151169"/>
            <a:ext cx="2876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07AA582C-CD84-4B7F-BC47-2D0699E6C3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932" t="1202" r="5057" b="25291"/>
          <a:stretch>
            <a:fillRect/>
          </a:stretch>
        </p:blipFill>
        <p:spPr bwMode="auto">
          <a:xfrm>
            <a:off x="4489449" y="2605088"/>
            <a:ext cx="23447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a:extLst>
              <a:ext uri="{FF2B5EF4-FFF2-40B4-BE49-F238E27FC236}">
                <a16:creationId xmlns:a16="http://schemas.microsoft.com/office/drawing/2014/main" id="{D636E100-C013-4E25-BDE4-1F957808E9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5283200"/>
            <a:ext cx="26701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Image associée">
            <a:extLst>
              <a:ext uri="{FF2B5EF4-FFF2-40B4-BE49-F238E27FC236}">
                <a16:creationId xmlns:a16="http://schemas.microsoft.com/office/drawing/2014/main" id="{02AA3A9C-9EBD-403C-9EB2-19EF97A5FD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0228" y="2639616"/>
            <a:ext cx="21685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https://pbs.twimg.com/media/DMRY9RJW0AALhAh.jpg">
            <a:extLst>
              <a:ext uri="{FF2B5EF4-FFF2-40B4-BE49-F238E27FC236}">
                <a16:creationId xmlns:a16="http://schemas.microsoft.com/office/drawing/2014/main" id="{3DF53FDA-DFD6-4CF7-AC0D-C249477694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95465" y="4030663"/>
            <a:ext cx="22034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52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a:extLst>
              <a:ext uri="{FF2B5EF4-FFF2-40B4-BE49-F238E27FC236}">
                <a16:creationId xmlns:a16="http://schemas.microsoft.com/office/drawing/2014/main" id="{D8A8A1DC-616C-4000-AE9E-E71B354C62D0}"/>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6574" name="think-cell Slide" r:id="rId7" imgW="360" imgH="360" progId="">
                  <p:embed/>
                </p:oleObj>
              </mc:Choice>
              <mc:Fallback>
                <p:oleObj name="think-cell Slide" r:id="rId7" imgW="360" imgH="360" progId="">
                  <p:embed/>
                  <p:pic>
                    <p:nvPicPr>
                      <p:cNvPr id="20482" name="Object 2">
                        <a:extLst>
                          <a:ext uri="{FF2B5EF4-FFF2-40B4-BE49-F238E27FC236}">
                            <a16:creationId xmlns:a16="http://schemas.microsoft.com/office/drawing/2014/main" id="{D8A8A1DC-616C-4000-AE9E-E71B354C62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Title 2">
            <a:extLst>
              <a:ext uri="{FF2B5EF4-FFF2-40B4-BE49-F238E27FC236}">
                <a16:creationId xmlns:a16="http://schemas.microsoft.com/office/drawing/2014/main" id="{7AEE0FD9-1BE0-4886-AF9F-935F23982D23}"/>
              </a:ext>
            </a:extLst>
          </p:cNvPr>
          <p:cNvSpPr>
            <a:spLocks noGrp="1"/>
          </p:cNvSpPr>
          <p:nvPr>
            <p:ph type="title"/>
            <p:custDataLst>
              <p:tags r:id="rId3"/>
            </p:custDataLst>
          </p:nvPr>
        </p:nvSpPr>
        <p:spPr>
          <a:xfrm>
            <a:off x="250825" y="203200"/>
            <a:ext cx="8893175" cy="652206"/>
          </a:xfrm>
        </p:spPr>
        <p:txBody>
          <a:bodyPr/>
          <a:lstStyle/>
          <a:p>
            <a:pPr eaLnBrk="1" hangingPunct="1">
              <a:defRPr/>
            </a:pPr>
            <a:br>
              <a:rPr lang="en-AU" dirty="0"/>
            </a:br>
            <a:r>
              <a:rPr lang="en-AU" dirty="0"/>
              <a:t>Recommendations to the Pacific Agriculture Ministers Meeting on Agritourism</a:t>
            </a:r>
            <a:endParaRPr lang="en-NZ" spc="-10" dirty="0"/>
          </a:p>
        </p:txBody>
      </p:sp>
      <p:sp>
        <p:nvSpPr>
          <p:cNvPr id="29" name="Rounded Rectangle 28">
            <a:extLst>
              <a:ext uri="{FF2B5EF4-FFF2-40B4-BE49-F238E27FC236}">
                <a16:creationId xmlns:a16="http://schemas.microsoft.com/office/drawing/2014/main" id="{DBBB55E9-4978-4AE8-A486-B8018A496477}"/>
              </a:ext>
            </a:extLst>
          </p:cNvPr>
          <p:cNvSpPr/>
          <p:nvPr>
            <p:custDataLst>
              <p:tags r:id="rId4"/>
            </p:custDataLst>
          </p:nvPr>
        </p:nvSpPr>
        <p:spPr bwMode="auto">
          <a:xfrm>
            <a:off x="79375" y="958850"/>
            <a:ext cx="8953500" cy="5899150"/>
          </a:xfrm>
          <a:prstGeom prst="roundRect">
            <a:avLst>
              <a:gd name="adj" fmla="val 510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342900" indent="-342900">
              <a:buFont typeface="Arial" panose="020B0604020202020204" pitchFamily="34" charset="0"/>
              <a:buChar char="•"/>
              <a:defRPr/>
            </a:pPr>
            <a:endParaRPr lang="en-AU" sz="2000" b="1" dirty="0">
              <a:solidFill>
                <a:schemeClr val="tx1"/>
              </a:solidFill>
            </a:endParaRPr>
          </a:p>
          <a:p>
            <a:pPr marL="342900" indent="-342900">
              <a:buFont typeface="Arial" panose="020B0604020202020204" pitchFamily="34" charset="0"/>
              <a:buChar char="•"/>
              <a:defRPr/>
            </a:pPr>
            <a:r>
              <a:rPr lang="en-AU" sz="2000" b="1" dirty="0">
                <a:solidFill>
                  <a:schemeClr val="tx1"/>
                </a:solidFill>
              </a:rPr>
              <a:t>Enhance harmonisation </a:t>
            </a:r>
            <a:r>
              <a:rPr lang="en-AU" sz="2000" dirty="0">
                <a:solidFill>
                  <a:schemeClr val="tx1"/>
                </a:solidFill>
              </a:rPr>
              <a:t>of agriculture, trade and tourism policies </a:t>
            </a:r>
          </a:p>
          <a:p>
            <a:pPr marL="342900" indent="-342900">
              <a:buFont typeface="Arial" panose="020B0604020202020204" pitchFamily="34" charset="0"/>
              <a:buChar char="•"/>
              <a:defRPr/>
            </a:pPr>
            <a:r>
              <a:rPr lang="en-AU" sz="2000" dirty="0">
                <a:solidFill>
                  <a:schemeClr val="tx1"/>
                </a:solidFill>
              </a:rPr>
              <a:t>Support </a:t>
            </a:r>
            <a:r>
              <a:rPr lang="en-AU" sz="2000" b="1" dirty="0">
                <a:solidFill>
                  <a:schemeClr val="tx1"/>
                </a:solidFill>
              </a:rPr>
              <a:t>increased sourcing of fisheries and seafood </a:t>
            </a:r>
            <a:r>
              <a:rPr lang="en-AU" sz="2000" dirty="0">
                <a:solidFill>
                  <a:schemeClr val="tx1"/>
                </a:solidFill>
              </a:rPr>
              <a:t>by the tourism industry</a:t>
            </a:r>
          </a:p>
          <a:p>
            <a:pPr marL="342900" indent="-342900">
              <a:buFont typeface="Arial" panose="020B0604020202020204" pitchFamily="34" charset="0"/>
              <a:buChar char="•"/>
              <a:defRPr/>
            </a:pPr>
            <a:r>
              <a:rPr lang="en-AU" sz="2000" dirty="0">
                <a:solidFill>
                  <a:schemeClr val="tx1"/>
                </a:solidFill>
              </a:rPr>
              <a:t>Develop a </a:t>
            </a:r>
            <a:r>
              <a:rPr lang="en-AU" sz="2000" b="1" dirty="0">
                <a:solidFill>
                  <a:schemeClr val="tx1"/>
                </a:solidFill>
              </a:rPr>
              <a:t>Pacific branding strategy </a:t>
            </a:r>
            <a:r>
              <a:rPr lang="en-AU" sz="2000" dirty="0">
                <a:solidFill>
                  <a:schemeClr val="tx1"/>
                </a:solidFill>
              </a:rPr>
              <a:t>in the global tourism market</a:t>
            </a:r>
            <a:endParaRPr lang="en-GB" sz="2000" dirty="0">
              <a:solidFill>
                <a:schemeClr val="tx1"/>
              </a:solidFill>
            </a:endParaRPr>
          </a:p>
          <a:p>
            <a:pPr marL="342900" indent="-342900">
              <a:buFont typeface="Arial" panose="020B0604020202020204" pitchFamily="34" charset="0"/>
              <a:buChar char="•"/>
              <a:defRPr/>
            </a:pPr>
            <a:r>
              <a:rPr lang="en-AU" sz="2000" dirty="0">
                <a:solidFill>
                  <a:schemeClr val="tx1"/>
                </a:solidFill>
              </a:rPr>
              <a:t>Upscale </a:t>
            </a:r>
            <a:r>
              <a:rPr lang="en-AU" sz="2000" b="1" dirty="0">
                <a:solidFill>
                  <a:schemeClr val="tx1"/>
                </a:solidFill>
              </a:rPr>
              <a:t>chefs’ trainings </a:t>
            </a:r>
            <a:r>
              <a:rPr lang="en-AU" sz="2000" dirty="0">
                <a:solidFill>
                  <a:schemeClr val="tx1"/>
                </a:solidFill>
              </a:rPr>
              <a:t>to address local sourcing &amp; promotion of Pacific cuisine</a:t>
            </a:r>
            <a:endParaRPr lang="en-GB" sz="2000" dirty="0">
              <a:solidFill>
                <a:schemeClr val="tx1"/>
              </a:solidFill>
            </a:endParaRPr>
          </a:p>
          <a:p>
            <a:pPr marL="342900" indent="-342900">
              <a:buFont typeface="Arial" panose="020B0604020202020204" pitchFamily="34" charset="0"/>
              <a:buChar char="•"/>
              <a:defRPr/>
            </a:pPr>
            <a:r>
              <a:rPr lang="en-AU" sz="2000" dirty="0">
                <a:solidFill>
                  <a:schemeClr val="tx1"/>
                </a:solidFill>
              </a:rPr>
              <a:t>Develop </a:t>
            </a:r>
            <a:r>
              <a:rPr lang="en-AU" sz="2000" b="1" dirty="0">
                <a:solidFill>
                  <a:schemeClr val="tx1"/>
                </a:solidFill>
              </a:rPr>
              <a:t>new markets, such as Spa and Wellness </a:t>
            </a:r>
            <a:r>
              <a:rPr lang="en-AU" sz="2000" dirty="0">
                <a:solidFill>
                  <a:schemeClr val="tx1"/>
                </a:solidFill>
              </a:rPr>
              <a:t>which will support the local food industry (coconut, </a:t>
            </a:r>
            <a:r>
              <a:rPr lang="en-AU" sz="2000" dirty="0" err="1">
                <a:solidFill>
                  <a:schemeClr val="tx1"/>
                </a:solidFill>
              </a:rPr>
              <a:t>fetau</a:t>
            </a:r>
            <a:r>
              <a:rPr lang="en-AU" sz="2000" dirty="0">
                <a:solidFill>
                  <a:schemeClr val="tx1"/>
                </a:solidFill>
              </a:rPr>
              <a:t>, essentials oils) and contribute to diversification</a:t>
            </a:r>
          </a:p>
          <a:p>
            <a:pPr marL="342900" indent="-342900">
              <a:buFont typeface="Arial" panose="020B0604020202020204" pitchFamily="34" charset="0"/>
              <a:buChar char="•"/>
              <a:defRPr/>
            </a:pPr>
            <a:r>
              <a:rPr lang="en-AU" sz="2000" dirty="0">
                <a:solidFill>
                  <a:schemeClr val="tx1"/>
                </a:solidFill>
              </a:rPr>
              <a:t>Strengthen the capacities of value chain actors in accessing </a:t>
            </a:r>
            <a:r>
              <a:rPr lang="en-AU" sz="2000" b="1" dirty="0">
                <a:solidFill>
                  <a:schemeClr val="tx1"/>
                </a:solidFill>
              </a:rPr>
              <a:t>technology, capital and business support services</a:t>
            </a:r>
            <a:endParaRPr lang="en-GB" sz="2000" b="1" dirty="0">
              <a:solidFill>
                <a:schemeClr val="tx1"/>
              </a:solidFill>
            </a:endParaRPr>
          </a:p>
          <a:p>
            <a:pPr marL="342900" indent="-342900">
              <a:buFont typeface="Arial" panose="020B0604020202020204" pitchFamily="34" charset="0"/>
              <a:buChar char="•"/>
              <a:defRPr/>
            </a:pPr>
            <a:r>
              <a:rPr lang="en-AU" sz="2000" dirty="0">
                <a:solidFill>
                  <a:schemeClr val="tx1"/>
                </a:solidFill>
              </a:rPr>
              <a:t>Expand training on </a:t>
            </a:r>
            <a:r>
              <a:rPr lang="en-AU" sz="2000" b="1" dirty="0">
                <a:solidFill>
                  <a:schemeClr val="tx1"/>
                </a:solidFill>
              </a:rPr>
              <a:t>branding, product labelling and marketing </a:t>
            </a:r>
            <a:endParaRPr lang="en-GB" sz="2000" b="1" dirty="0">
              <a:solidFill>
                <a:schemeClr val="tx1"/>
              </a:solidFill>
            </a:endParaRPr>
          </a:p>
          <a:p>
            <a:pPr marL="342900" indent="-342900">
              <a:buFont typeface="Arial" panose="020B0604020202020204" pitchFamily="34" charset="0"/>
              <a:buChar char="•"/>
              <a:defRPr/>
            </a:pPr>
            <a:r>
              <a:rPr lang="en-AU" sz="2000" dirty="0">
                <a:solidFill>
                  <a:schemeClr val="tx1"/>
                </a:solidFill>
              </a:rPr>
              <a:t>Promote sound PPPs and </a:t>
            </a:r>
            <a:r>
              <a:rPr lang="en-AU" sz="2000" b="1" dirty="0">
                <a:solidFill>
                  <a:schemeClr val="tx1"/>
                </a:solidFill>
              </a:rPr>
              <a:t>investments into technology </a:t>
            </a:r>
            <a:r>
              <a:rPr lang="en-AU" sz="2000" dirty="0">
                <a:solidFill>
                  <a:schemeClr val="tx1"/>
                </a:solidFill>
              </a:rPr>
              <a:t>(processing facilities, transport and infrastructure development) with a regional dimension </a:t>
            </a:r>
            <a:endParaRPr lang="en-GB" sz="2000" dirty="0">
              <a:solidFill>
                <a:schemeClr val="tx1"/>
              </a:solidFill>
            </a:endParaRPr>
          </a:p>
          <a:p>
            <a:pPr marL="342900" indent="-342900">
              <a:buFont typeface="Arial" panose="020B0604020202020204" pitchFamily="34" charset="0"/>
              <a:buChar char="•"/>
              <a:defRPr/>
            </a:pPr>
            <a:r>
              <a:rPr lang="en-AU" sz="2000" dirty="0">
                <a:solidFill>
                  <a:schemeClr val="tx1"/>
                </a:solidFill>
              </a:rPr>
              <a:t>Accelerate </a:t>
            </a:r>
            <a:r>
              <a:rPr lang="en-AU" sz="2000" b="1" dirty="0">
                <a:solidFill>
                  <a:schemeClr val="tx1"/>
                </a:solidFill>
              </a:rPr>
              <a:t>trainings on food safety standards and certification </a:t>
            </a:r>
            <a:r>
              <a:rPr lang="en-AU" sz="2000" dirty="0">
                <a:solidFill>
                  <a:schemeClr val="tx1"/>
                </a:solidFill>
              </a:rPr>
              <a:t>for farmers, processors &amp; food safety inspectors (regional dimension</a:t>
            </a:r>
          </a:p>
          <a:p>
            <a:pPr marL="342900" indent="-342900">
              <a:buFont typeface="Arial" panose="020B0604020202020204" pitchFamily="34" charset="0"/>
              <a:buChar char="•"/>
              <a:defRPr/>
            </a:pPr>
            <a:r>
              <a:rPr lang="en-AU" sz="2000" b="1" dirty="0">
                <a:solidFill>
                  <a:schemeClr val="tx1"/>
                </a:solidFill>
              </a:rPr>
              <a:t>Regional expansion of business fairs </a:t>
            </a:r>
            <a:r>
              <a:rPr lang="en-AU" sz="2000" dirty="0">
                <a:solidFill>
                  <a:schemeClr val="tx1"/>
                </a:solidFill>
              </a:rPr>
              <a:t>targeting the tourism market is also central to enhancing opportunities for the private sector.</a:t>
            </a:r>
            <a:endParaRPr lang="en-GB" sz="2000" dirty="0">
              <a:solidFill>
                <a:schemeClr val="tx1"/>
              </a:solidFill>
            </a:endParaRPr>
          </a:p>
        </p:txBody>
      </p:sp>
      <p:sp>
        <p:nvSpPr>
          <p:cNvPr id="20485" name="Rectangle 18">
            <a:extLst>
              <a:ext uri="{FF2B5EF4-FFF2-40B4-BE49-F238E27FC236}">
                <a16:creationId xmlns:a16="http://schemas.microsoft.com/office/drawing/2014/main" id="{A2090AD8-37B2-43A0-8DF0-C3CF41E19871}"/>
              </a:ext>
            </a:extLst>
          </p:cNvPr>
          <p:cNvSpPr>
            <a:spLocks noChangeArrowheads="1"/>
          </p:cNvSpPr>
          <p:nvPr/>
        </p:nvSpPr>
        <p:spPr bwMode="auto">
          <a:xfrm>
            <a:off x="9621838" y="2628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20486" name="Rectangle 19">
            <a:extLst>
              <a:ext uri="{FF2B5EF4-FFF2-40B4-BE49-F238E27FC236}">
                <a16:creationId xmlns:a16="http://schemas.microsoft.com/office/drawing/2014/main" id="{A152DEBE-DF04-4087-97F4-A8C162C1F34D}"/>
              </a:ext>
            </a:extLst>
          </p:cNvPr>
          <p:cNvSpPr>
            <a:spLocks noChangeArrowheads="1"/>
          </p:cNvSpPr>
          <p:nvPr/>
        </p:nvSpPr>
        <p:spPr bwMode="auto">
          <a:xfrm>
            <a:off x="9621838" y="4629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100"/>
              <a:t>  </a:t>
            </a:r>
            <a:endParaRPr lang="en-GB" altLang="en-US"/>
          </a:p>
        </p:txBody>
      </p:sp>
      <p:sp>
        <p:nvSpPr>
          <p:cNvPr id="20487" name="Rectangle 20">
            <a:extLst>
              <a:ext uri="{FF2B5EF4-FFF2-40B4-BE49-F238E27FC236}">
                <a16:creationId xmlns:a16="http://schemas.microsoft.com/office/drawing/2014/main" id="{8CFC2B73-05A3-47BC-8A17-2E469AD38DE4}"/>
              </a:ext>
            </a:extLst>
          </p:cNvPr>
          <p:cNvSpPr>
            <a:spLocks noChangeArrowheads="1"/>
          </p:cNvSpPr>
          <p:nvPr/>
        </p:nvSpPr>
        <p:spPr bwMode="auto">
          <a:xfrm>
            <a:off x="9621838" y="623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a:extLst>
              <a:ext uri="{FF2B5EF4-FFF2-40B4-BE49-F238E27FC236}">
                <a16:creationId xmlns:a16="http://schemas.microsoft.com/office/drawing/2014/main" id="{54BE7EA5-1CA5-4EE3-A26F-5C2144E52324}"/>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5553" name="think-cell Slide" r:id="rId8" imgW="360" imgH="360" progId="">
                  <p:embed/>
                </p:oleObj>
              </mc:Choice>
              <mc:Fallback>
                <p:oleObj name="think-cell Slide" r:id="rId8" imgW="360" imgH="360" progId="">
                  <p:embed/>
                  <p:pic>
                    <p:nvPicPr>
                      <p:cNvPr id="28674" name="Object 2">
                        <a:extLst>
                          <a:ext uri="{FF2B5EF4-FFF2-40B4-BE49-F238E27FC236}">
                            <a16:creationId xmlns:a16="http://schemas.microsoft.com/office/drawing/2014/main" id="{54BE7EA5-1CA5-4EE3-A26F-5C2144E523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Title 2">
            <a:extLst>
              <a:ext uri="{FF2B5EF4-FFF2-40B4-BE49-F238E27FC236}">
                <a16:creationId xmlns:a16="http://schemas.microsoft.com/office/drawing/2014/main" id="{6F30C56E-E322-446D-8050-B1D4611CDC86}"/>
              </a:ext>
            </a:extLst>
          </p:cNvPr>
          <p:cNvSpPr>
            <a:spLocks noGrp="1"/>
          </p:cNvSpPr>
          <p:nvPr>
            <p:ph type="title"/>
            <p:custDataLst>
              <p:tags r:id="rId3"/>
            </p:custDataLst>
          </p:nvPr>
        </p:nvSpPr>
        <p:spPr>
          <a:xfrm>
            <a:off x="250825" y="203200"/>
            <a:ext cx="8893175" cy="558800"/>
          </a:xfrm>
        </p:spPr>
        <p:txBody>
          <a:bodyPr/>
          <a:lstStyle/>
          <a:p>
            <a:pPr eaLnBrk="1" hangingPunct="1">
              <a:defRPr/>
            </a:pPr>
            <a:r>
              <a:rPr lang="en-GB" altLang="en-US" dirty="0"/>
              <a:t>Progress in the Caribbean region</a:t>
            </a:r>
            <a:endParaRPr lang="en-NZ" spc="-10" dirty="0"/>
          </a:p>
        </p:txBody>
      </p:sp>
      <p:sp>
        <p:nvSpPr>
          <p:cNvPr id="29" name="Rounded Rectangle 28">
            <a:extLst>
              <a:ext uri="{FF2B5EF4-FFF2-40B4-BE49-F238E27FC236}">
                <a16:creationId xmlns:a16="http://schemas.microsoft.com/office/drawing/2014/main" id="{73F9C493-8D91-4BF6-BFB2-F32ED2391B8B}"/>
              </a:ext>
            </a:extLst>
          </p:cNvPr>
          <p:cNvSpPr/>
          <p:nvPr>
            <p:custDataLst>
              <p:tags r:id="rId4"/>
            </p:custDataLst>
          </p:nvPr>
        </p:nvSpPr>
        <p:spPr bwMode="auto">
          <a:xfrm>
            <a:off x="250825" y="984250"/>
            <a:ext cx="4273550" cy="5799138"/>
          </a:xfrm>
          <a:prstGeom prst="roundRect">
            <a:avLst>
              <a:gd name="adj" fmla="val 510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285750" indent="-285750">
              <a:buFont typeface="Arial" panose="020B0604020202020204" pitchFamily="34" charset="0"/>
              <a:buChar char="•"/>
              <a:defRPr/>
            </a:pPr>
            <a:r>
              <a:rPr lang="en-GB" sz="2000" b="1" dirty="0">
                <a:solidFill>
                  <a:schemeClr val="tx1"/>
                </a:solidFill>
              </a:rPr>
              <a:t>2 Caribbean Agribusiness Fora</a:t>
            </a:r>
            <a:r>
              <a:rPr lang="en-GB" sz="2000" dirty="0">
                <a:solidFill>
                  <a:schemeClr val="tx1"/>
                </a:solidFill>
              </a:rPr>
              <a:t>. </a:t>
            </a:r>
          </a:p>
          <a:p>
            <a:pPr marL="285750" indent="-285750">
              <a:buFont typeface="Arial" panose="020B0604020202020204" pitchFamily="34" charset="0"/>
              <a:buChar char="•"/>
              <a:defRPr/>
            </a:pPr>
            <a:r>
              <a:rPr lang="en-GB" sz="2000" b="1" dirty="0">
                <a:solidFill>
                  <a:schemeClr val="tx1"/>
                </a:solidFill>
              </a:rPr>
              <a:t>10  companies trained in HACCP</a:t>
            </a:r>
          </a:p>
          <a:p>
            <a:pPr>
              <a:defRPr/>
            </a:pP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11 successful agritourism business models analysed </a:t>
            </a:r>
            <a:r>
              <a:rPr lang="en-GB" sz="2000" dirty="0">
                <a:solidFill>
                  <a:schemeClr val="tx1"/>
                </a:solidFill>
              </a:rPr>
              <a:t>in 5 countries </a:t>
            </a:r>
          </a:p>
          <a:p>
            <a:pPr>
              <a:defRPr/>
            </a:pP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Caribbean Culinary Alliance </a:t>
            </a:r>
            <a:r>
              <a:rPr lang="en-GB" sz="2000" dirty="0">
                <a:solidFill>
                  <a:schemeClr val="tx1"/>
                </a:solidFill>
              </a:rPr>
              <a:t>(2017) annual fair, trainings, TV programme</a:t>
            </a:r>
          </a:p>
          <a:p>
            <a:pPr marL="285750" indent="-285750">
              <a:buFont typeface="Arial" panose="020B0604020202020204" pitchFamily="34" charset="0"/>
              <a:buChar char="•"/>
              <a:defRPr/>
            </a:pP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Major private sector groups </a:t>
            </a:r>
            <a:r>
              <a:rPr lang="en-GB" sz="2000" dirty="0">
                <a:solidFill>
                  <a:schemeClr val="tx1"/>
                </a:solidFill>
              </a:rPr>
              <a:t>(</a:t>
            </a:r>
            <a:r>
              <a:rPr lang="en-GB" sz="2000" dirty="0" err="1">
                <a:solidFill>
                  <a:schemeClr val="tx1"/>
                </a:solidFill>
              </a:rPr>
              <a:t>Busha</a:t>
            </a:r>
            <a:r>
              <a:rPr lang="en-GB" sz="2000" dirty="0">
                <a:solidFill>
                  <a:schemeClr val="tx1"/>
                </a:solidFill>
              </a:rPr>
              <a:t> Browne) </a:t>
            </a:r>
            <a:r>
              <a:rPr lang="en-GB" sz="2000" b="1" dirty="0">
                <a:solidFill>
                  <a:schemeClr val="tx1"/>
                </a:solidFill>
              </a:rPr>
              <a:t>serving tourism markets </a:t>
            </a:r>
          </a:p>
          <a:p>
            <a:pPr marL="285750" indent="-285750">
              <a:buFont typeface="Arial" panose="020B0604020202020204" pitchFamily="34" charset="0"/>
              <a:buChar char="•"/>
              <a:defRPr/>
            </a:pP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Agritourism by CARICOM</a:t>
            </a:r>
          </a:p>
          <a:p>
            <a:pPr marL="285750" indent="-285750">
              <a:buFont typeface="Arial" panose="020B0604020202020204" pitchFamily="34" charset="0"/>
              <a:buChar char="•"/>
              <a:defRPr/>
            </a:pPr>
            <a:endParaRPr lang="en-GB" sz="2000" dirty="0">
              <a:solidFill>
                <a:schemeClr val="tx1"/>
              </a:solidFill>
            </a:endParaRPr>
          </a:p>
          <a:p>
            <a:pPr marL="285750" indent="-285750">
              <a:buFont typeface="Arial" panose="020B0604020202020204" pitchFamily="34" charset="0"/>
              <a:buChar char="•"/>
              <a:defRPr/>
            </a:pPr>
            <a:r>
              <a:rPr lang="en-GB" sz="2000" b="1" dirty="0">
                <a:solidFill>
                  <a:schemeClr val="tx1"/>
                </a:solidFill>
              </a:rPr>
              <a:t>Agritourism policy support: Barbados, St Vincent &amp; Grenadines,  Suriname, Jamaica, Grenada, </a:t>
            </a:r>
          </a:p>
          <a:p>
            <a:pPr marL="285750" indent="-285750">
              <a:buFont typeface="Arial" panose="020B0604020202020204" pitchFamily="34" charset="0"/>
              <a:buChar char="•"/>
              <a:defRPr/>
            </a:pPr>
            <a:r>
              <a:rPr lang="en-GB" sz="2000" b="1" dirty="0">
                <a:solidFill>
                  <a:schemeClr val="tx1"/>
                </a:solidFill>
              </a:rPr>
              <a:t>St Lucia</a:t>
            </a:r>
          </a:p>
          <a:p>
            <a:pPr marL="285750" indent="-285750">
              <a:lnSpc>
                <a:spcPct val="90000"/>
              </a:lnSpc>
              <a:spcAft>
                <a:spcPts val="400"/>
              </a:spcAft>
              <a:buFontTx/>
              <a:buChar char="-"/>
              <a:defRPr/>
            </a:pPr>
            <a:endParaRPr lang="en-GB" sz="2000" dirty="0">
              <a:solidFill>
                <a:schemeClr val="tx1"/>
              </a:solidFill>
            </a:endParaRPr>
          </a:p>
          <a:p>
            <a:pPr>
              <a:lnSpc>
                <a:spcPct val="90000"/>
              </a:lnSpc>
              <a:spcAft>
                <a:spcPts val="400"/>
              </a:spcAft>
              <a:defRPr/>
            </a:pPr>
            <a:endParaRPr lang="en-NZ" sz="2000" dirty="0">
              <a:solidFill>
                <a:schemeClr val="tx1"/>
              </a:solidFill>
            </a:endParaRPr>
          </a:p>
        </p:txBody>
      </p:sp>
      <p:sp>
        <p:nvSpPr>
          <p:cNvPr id="18" name="Rounded Rectangle 17">
            <a:extLst>
              <a:ext uri="{FF2B5EF4-FFF2-40B4-BE49-F238E27FC236}">
                <a16:creationId xmlns:a16="http://schemas.microsoft.com/office/drawing/2014/main" id="{B4CD9BF0-A8DE-46EA-AA74-A79F3C066558}"/>
              </a:ext>
            </a:extLst>
          </p:cNvPr>
          <p:cNvSpPr/>
          <p:nvPr>
            <p:custDataLst>
              <p:tags r:id="rId5"/>
            </p:custDataLst>
          </p:nvPr>
        </p:nvSpPr>
        <p:spPr bwMode="auto">
          <a:xfrm>
            <a:off x="5029200" y="4462463"/>
            <a:ext cx="3810000" cy="1343025"/>
          </a:xfrm>
          <a:prstGeom prst="roundRect">
            <a:avLst>
              <a:gd name="adj" fmla="val 5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nSpc>
                <a:spcPct val="90000"/>
              </a:lnSpc>
              <a:spcAft>
                <a:spcPts val="400"/>
              </a:spcAft>
              <a:defRPr/>
            </a:pPr>
            <a:endParaRPr lang="en-NZ" sz="3600" dirty="0">
              <a:solidFill>
                <a:schemeClr val="tx1"/>
              </a:solidFill>
            </a:endParaRPr>
          </a:p>
        </p:txBody>
      </p:sp>
      <p:sp>
        <p:nvSpPr>
          <p:cNvPr id="28678" name="TextBox 13">
            <a:extLst>
              <a:ext uri="{FF2B5EF4-FFF2-40B4-BE49-F238E27FC236}">
                <a16:creationId xmlns:a16="http://schemas.microsoft.com/office/drawing/2014/main" id="{BA90589A-F315-495A-AFC2-A4CA57269221}"/>
              </a:ext>
            </a:extLst>
          </p:cNvPr>
          <p:cNvSpPr txBox="1">
            <a:spLocks noChangeArrowheads="1"/>
          </p:cNvSpPr>
          <p:nvPr/>
        </p:nvSpPr>
        <p:spPr bwMode="auto">
          <a:xfrm>
            <a:off x="6503988" y="6237288"/>
            <a:ext cx="12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solidFill>
                  <a:schemeClr val="tx2"/>
                </a:solidFill>
              </a:rPr>
              <a:t>a</a:t>
            </a:r>
          </a:p>
        </p:txBody>
      </p:sp>
      <p:sp>
        <p:nvSpPr>
          <p:cNvPr id="28679" name="Rectangle 18">
            <a:extLst>
              <a:ext uri="{FF2B5EF4-FFF2-40B4-BE49-F238E27FC236}">
                <a16:creationId xmlns:a16="http://schemas.microsoft.com/office/drawing/2014/main" id="{0432E6B3-216E-446B-8797-6737249FD3EF}"/>
              </a:ext>
            </a:extLst>
          </p:cNvPr>
          <p:cNvSpPr>
            <a:spLocks noChangeArrowheads="1"/>
          </p:cNvSpPr>
          <p:nvPr/>
        </p:nvSpPr>
        <p:spPr bwMode="auto">
          <a:xfrm>
            <a:off x="9621838" y="2579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28680" name="Rectangle 19">
            <a:extLst>
              <a:ext uri="{FF2B5EF4-FFF2-40B4-BE49-F238E27FC236}">
                <a16:creationId xmlns:a16="http://schemas.microsoft.com/office/drawing/2014/main" id="{2078D53D-3885-402B-AE42-17C5F08A12A7}"/>
              </a:ext>
            </a:extLst>
          </p:cNvPr>
          <p:cNvSpPr>
            <a:spLocks noChangeArrowheads="1"/>
          </p:cNvSpPr>
          <p:nvPr/>
        </p:nvSpPr>
        <p:spPr bwMode="auto">
          <a:xfrm>
            <a:off x="9621838" y="4629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100"/>
              <a:t>  </a:t>
            </a:r>
            <a:endParaRPr lang="en-GB" altLang="en-US"/>
          </a:p>
        </p:txBody>
      </p:sp>
      <p:sp>
        <p:nvSpPr>
          <p:cNvPr id="28681" name="Rectangle 20">
            <a:extLst>
              <a:ext uri="{FF2B5EF4-FFF2-40B4-BE49-F238E27FC236}">
                <a16:creationId xmlns:a16="http://schemas.microsoft.com/office/drawing/2014/main" id="{D1DB9072-84DC-4174-A41E-8F24311EB59B}"/>
              </a:ext>
            </a:extLst>
          </p:cNvPr>
          <p:cNvSpPr>
            <a:spLocks noChangeArrowheads="1"/>
          </p:cNvSpPr>
          <p:nvPr/>
        </p:nvSpPr>
        <p:spPr bwMode="auto">
          <a:xfrm>
            <a:off x="9621838" y="623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pic>
        <p:nvPicPr>
          <p:cNvPr id="17" name="Picture 19">
            <a:extLst>
              <a:ext uri="{FF2B5EF4-FFF2-40B4-BE49-F238E27FC236}">
                <a16:creationId xmlns:a16="http://schemas.microsoft.com/office/drawing/2014/main" id="{734F45BE-4736-4DC8-988C-B92720D489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6317" y="5892300"/>
            <a:ext cx="2792413"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mage result for peter edey caribbean cuisine">
            <a:extLst>
              <a:ext uri="{FF2B5EF4-FFF2-40B4-BE49-F238E27FC236}">
                <a16:creationId xmlns:a16="http://schemas.microsoft.com/office/drawing/2014/main" id="{D7716F3A-4B1C-4354-AB66-84E41F24EA9E}"/>
              </a:ext>
            </a:extLst>
          </p:cNvPr>
          <p:cNvPicPr/>
          <p:nvPr/>
        </p:nvPicPr>
        <p:blipFill rotWithShape="1">
          <a:blip r:embed="rId11">
            <a:extLst>
              <a:ext uri="{28A0092B-C50C-407E-A947-70E740481C1C}">
                <a14:useLocalDpi xmlns:a14="http://schemas.microsoft.com/office/drawing/2010/main" val="0"/>
              </a:ext>
            </a:extLst>
          </a:blip>
          <a:srcRect l="10557" t="-348" r="7201" b="-649"/>
          <a:stretch/>
        </p:blipFill>
        <p:spPr bwMode="auto">
          <a:xfrm>
            <a:off x="6686787" y="3214187"/>
            <a:ext cx="2462651" cy="2765664"/>
          </a:xfrm>
          <a:prstGeom prst="rect">
            <a:avLst/>
          </a:prstGeom>
          <a:noFill/>
          <a:ln w="88900">
            <a:solidFill>
              <a:schemeClr val="bg1"/>
            </a:solidFill>
          </a:ln>
          <a:effectLst>
            <a:outerShdw blurRad="355600" dist="50800" dir="5400000" algn="ctr" rotWithShape="0">
              <a:srgbClr val="000000">
                <a:alpha val="43137"/>
              </a:srgbClr>
            </a:outerShdw>
          </a:effectLst>
          <a:scene3d>
            <a:camera prst="isometricOffAxis2Left"/>
            <a:lightRig rig="threePt" dir="t"/>
          </a:scene3d>
        </p:spPr>
      </p:pic>
      <p:pic>
        <p:nvPicPr>
          <p:cNvPr id="20" name="Picture 19" descr="Image result for peter edey caribbean cuisine">
            <a:extLst>
              <a:ext uri="{FF2B5EF4-FFF2-40B4-BE49-F238E27FC236}">
                <a16:creationId xmlns:a16="http://schemas.microsoft.com/office/drawing/2014/main" id="{DAE20202-864D-4EFB-8479-CD5C51C497E9}"/>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4373631" y="3052187"/>
            <a:ext cx="2764444" cy="1910048"/>
          </a:xfrm>
          <a:prstGeom prst="rect">
            <a:avLst/>
          </a:prstGeom>
          <a:noFill/>
          <a:ln w="82550">
            <a:solidFill>
              <a:schemeClr val="bg1"/>
            </a:solidFill>
          </a:ln>
          <a:effectLst>
            <a:outerShdw blurRad="698500" dist="50800" dir="5400000" algn="ctr" rotWithShape="0">
              <a:srgbClr val="000000">
                <a:alpha val="43137"/>
              </a:srgbClr>
            </a:outerShdw>
            <a:softEdge rad="0"/>
          </a:effectLst>
          <a:scene3d>
            <a:camera prst="isometricOffAxis1Right"/>
            <a:lightRig rig="threePt" dir="t"/>
          </a:scene3d>
        </p:spPr>
      </p:pic>
      <p:pic>
        <p:nvPicPr>
          <p:cNvPr id="3" name="Picture 2">
            <a:extLst>
              <a:ext uri="{FF2B5EF4-FFF2-40B4-BE49-F238E27FC236}">
                <a16:creationId xmlns:a16="http://schemas.microsoft.com/office/drawing/2014/main" id="{363D8F57-8BA0-45F6-8E95-A0F35D5BB88A}"/>
              </a:ext>
            </a:extLst>
          </p:cNvPr>
          <p:cNvPicPr>
            <a:picLocks noChangeAspect="1"/>
          </p:cNvPicPr>
          <p:nvPr/>
        </p:nvPicPr>
        <p:blipFill>
          <a:blip r:embed="rId13"/>
          <a:stretch>
            <a:fillRect/>
          </a:stretch>
        </p:blipFill>
        <p:spPr>
          <a:xfrm>
            <a:off x="4542453" y="4966066"/>
            <a:ext cx="2764444" cy="1865439"/>
          </a:xfrm>
          <a:prstGeom prst="rect">
            <a:avLst/>
          </a:prstGeom>
        </p:spPr>
      </p:pic>
      <p:pic>
        <p:nvPicPr>
          <p:cNvPr id="4" name="Picture 3">
            <a:extLst>
              <a:ext uri="{FF2B5EF4-FFF2-40B4-BE49-F238E27FC236}">
                <a16:creationId xmlns:a16="http://schemas.microsoft.com/office/drawing/2014/main" id="{C8FAC968-4235-464D-8A3B-EA3C0F7DFB6B}"/>
              </a:ext>
            </a:extLst>
          </p:cNvPr>
          <p:cNvPicPr>
            <a:picLocks noChangeAspect="1"/>
          </p:cNvPicPr>
          <p:nvPr/>
        </p:nvPicPr>
        <p:blipFill>
          <a:blip r:embed="rId14"/>
          <a:stretch>
            <a:fillRect/>
          </a:stretch>
        </p:blipFill>
        <p:spPr>
          <a:xfrm>
            <a:off x="6712912" y="1276369"/>
            <a:ext cx="2462651" cy="1847038"/>
          </a:xfrm>
          <a:prstGeom prst="rect">
            <a:avLst/>
          </a:prstGeom>
        </p:spPr>
      </p:pic>
      <p:pic>
        <p:nvPicPr>
          <p:cNvPr id="5" name="Picture 4">
            <a:extLst>
              <a:ext uri="{FF2B5EF4-FFF2-40B4-BE49-F238E27FC236}">
                <a16:creationId xmlns:a16="http://schemas.microsoft.com/office/drawing/2014/main" id="{046A1D95-2A3E-4A1C-985D-A9C38F1BF442}"/>
              </a:ext>
            </a:extLst>
          </p:cNvPr>
          <p:cNvPicPr>
            <a:picLocks noChangeAspect="1"/>
          </p:cNvPicPr>
          <p:nvPr/>
        </p:nvPicPr>
        <p:blipFill>
          <a:blip r:embed="rId15"/>
          <a:stretch>
            <a:fillRect/>
          </a:stretch>
        </p:blipFill>
        <p:spPr>
          <a:xfrm>
            <a:off x="4518887" y="1583952"/>
            <a:ext cx="2167900" cy="1387235"/>
          </a:xfrm>
          <a:prstGeom prst="rect">
            <a:avLst/>
          </a:prstGeom>
        </p:spPr>
      </p:pic>
    </p:spTree>
    <p:extLst>
      <p:ext uri="{BB962C8B-B14F-4D97-AF65-F5344CB8AC3E}">
        <p14:creationId xmlns:p14="http://schemas.microsoft.com/office/powerpoint/2010/main" val="337208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a:extLst>
              <a:ext uri="{FF2B5EF4-FFF2-40B4-BE49-F238E27FC236}">
                <a16:creationId xmlns:a16="http://schemas.microsoft.com/office/drawing/2014/main" id="{54BE7EA5-1CA5-4EE3-A26F-5C2144E52324}"/>
              </a:ext>
            </a:extLst>
          </p:cNvPr>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7597" name="think-cell Slide" r:id="rId7" imgW="360" imgH="360" progId="">
                  <p:embed/>
                </p:oleObj>
              </mc:Choice>
              <mc:Fallback>
                <p:oleObj name="think-cell Slide" r:id="rId7" imgW="360" imgH="360" progId="">
                  <p:embed/>
                  <p:pic>
                    <p:nvPicPr>
                      <p:cNvPr id="28674" name="Object 2">
                        <a:extLst>
                          <a:ext uri="{FF2B5EF4-FFF2-40B4-BE49-F238E27FC236}">
                            <a16:creationId xmlns:a16="http://schemas.microsoft.com/office/drawing/2014/main" id="{54BE7EA5-1CA5-4EE3-A26F-5C2144E52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Title 2">
            <a:extLst>
              <a:ext uri="{FF2B5EF4-FFF2-40B4-BE49-F238E27FC236}">
                <a16:creationId xmlns:a16="http://schemas.microsoft.com/office/drawing/2014/main" id="{6F30C56E-E322-446D-8050-B1D4611CDC86}"/>
              </a:ext>
            </a:extLst>
          </p:cNvPr>
          <p:cNvSpPr>
            <a:spLocks noGrp="1"/>
          </p:cNvSpPr>
          <p:nvPr>
            <p:ph type="title"/>
            <p:custDataLst>
              <p:tags r:id="rId3"/>
            </p:custDataLst>
          </p:nvPr>
        </p:nvSpPr>
        <p:spPr>
          <a:xfrm>
            <a:off x="250825" y="203200"/>
            <a:ext cx="8893175" cy="558800"/>
          </a:xfrm>
        </p:spPr>
        <p:txBody>
          <a:bodyPr/>
          <a:lstStyle/>
          <a:p>
            <a:pPr eaLnBrk="1" hangingPunct="1">
              <a:defRPr/>
            </a:pPr>
            <a:r>
              <a:rPr lang="en-GB" altLang="en-US" dirty="0"/>
              <a:t>Progress in the African region</a:t>
            </a:r>
            <a:endParaRPr lang="en-NZ" spc="-10" dirty="0"/>
          </a:p>
        </p:txBody>
      </p:sp>
      <p:sp>
        <p:nvSpPr>
          <p:cNvPr id="29" name="Rounded Rectangle 28">
            <a:extLst>
              <a:ext uri="{FF2B5EF4-FFF2-40B4-BE49-F238E27FC236}">
                <a16:creationId xmlns:a16="http://schemas.microsoft.com/office/drawing/2014/main" id="{73F9C493-8D91-4BF6-BFB2-F32ED2391B8B}"/>
              </a:ext>
            </a:extLst>
          </p:cNvPr>
          <p:cNvSpPr/>
          <p:nvPr>
            <p:custDataLst>
              <p:tags r:id="rId4"/>
            </p:custDataLst>
          </p:nvPr>
        </p:nvSpPr>
        <p:spPr bwMode="auto">
          <a:xfrm>
            <a:off x="250824" y="1592826"/>
            <a:ext cx="8588375" cy="5190561"/>
          </a:xfrm>
          <a:prstGeom prst="roundRect">
            <a:avLst>
              <a:gd name="adj" fmla="val 510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342900" indent="-342900">
              <a:buFont typeface="Arial" panose="020B0604020202020204" pitchFamily="34" charset="0"/>
              <a:buChar char="•"/>
              <a:defRPr/>
            </a:pPr>
            <a:r>
              <a:rPr lang="en-GB" sz="2000" dirty="0">
                <a:solidFill>
                  <a:schemeClr val="tx1"/>
                </a:solidFill>
              </a:rPr>
              <a:t>Agritourism policy development in </a:t>
            </a:r>
            <a:r>
              <a:rPr lang="en-GB" sz="2000" b="1" dirty="0">
                <a:solidFill>
                  <a:schemeClr val="tx1"/>
                </a:solidFill>
              </a:rPr>
              <a:t>Mauritius, Madagascar, Seychelles and Cape Verde. </a:t>
            </a:r>
            <a:r>
              <a:rPr lang="en-GB" sz="2000" dirty="0">
                <a:solidFill>
                  <a:schemeClr val="tx1"/>
                </a:solidFill>
              </a:rPr>
              <a:t>Fundraising proposals developed with those four governments.</a:t>
            </a:r>
          </a:p>
          <a:p>
            <a:pPr marL="342900" indent="-342900">
              <a:buFont typeface="Arial" panose="020B0604020202020204" pitchFamily="34" charset="0"/>
              <a:buChar char="•"/>
              <a:defRPr/>
            </a:pPr>
            <a:endParaRPr lang="en-GB" sz="2000" dirty="0">
              <a:solidFill>
                <a:schemeClr val="tx1"/>
              </a:solidFill>
            </a:endParaRPr>
          </a:p>
          <a:p>
            <a:pPr marL="342900" indent="-342900">
              <a:buFont typeface="Arial" panose="020B0604020202020204" pitchFamily="34" charset="0"/>
              <a:buChar char="•"/>
              <a:defRPr/>
            </a:pPr>
            <a:r>
              <a:rPr lang="en-GB" sz="2000" dirty="0">
                <a:solidFill>
                  <a:schemeClr val="tx1"/>
                </a:solidFill>
              </a:rPr>
              <a:t>A </a:t>
            </a:r>
            <a:r>
              <a:rPr lang="en-GB" sz="2000" b="1" dirty="0">
                <a:solidFill>
                  <a:schemeClr val="tx1"/>
                </a:solidFill>
              </a:rPr>
              <a:t>regional agritourism strategy </a:t>
            </a:r>
            <a:r>
              <a:rPr lang="en-GB" sz="2000" dirty="0">
                <a:solidFill>
                  <a:schemeClr val="tx1"/>
                </a:solidFill>
              </a:rPr>
              <a:t>will be designed for end 2019 building upon the work at national level. </a:t>
            </a:r>
          </a:p>
          <a:p>
            <a:pPr marL="342900" indent="-342900">
              <a:buFont typeface="Arial" panose="020B0604020202020204" pitchFamily="34" charset="0"/>
              <a:buChar char="•"/>
              <a:defRPr/>
            </a:pPr>
            <a:endParaRPr lang="en-GB" sz="2000" dirty="0">
              <a:solidFill>
                <a:schemeClr val="tx1"/>
              </a:solidFill>
            </a:endParaRPr>
          </a:p>
          <a:p>
            <a:pPr marL="342900" indent="-342900">
              <a:buFont typeface="Arial" panose="020B0604020202020204" pitchFamily="34" charset="0"/>
              <a:buChar char="•"/>
              <a:defRPr/>
            </a:pPr>
            <a:r>
              <a:rPr lang="fr-FR" sz="2000" b="1" dirty="0">
                <a:solidFill>
                  <a:schemeClr val="tx1"/>
                </a:solidFill>
              </a:rPr>
              <a:t>2018 Launch of a pilot in Cameroun </a:t>
            </a:r>
            <a:r>
              <a:rPr lang="fr-FR" sz="2000" b="1" dirty="0" err="1">
                <a:solidFill>
                  <a:schemeClr val="tx1"/>
                </a:solidFill>
              </a:rPr>
              <a:t>with</a:t>
            </a:r>
            <a:r>
              <a:rPr lang="fr-FR" sz="2000" b="1" dirty="0">
                <a:solidFill>
                  <a:schemeClr val="tx1"/>
                </a:solidFill>
              </a:rPr>
              <a:t> PROPAC and the Association of Chefs of Cameroun </a:t>
            </a:r>
            <a:r>
              <a:rPr lang="fr-FR" sz="2000" dirty="0">
                <a:solidFill>
                  <a:schemeClr val="tx1"/>
                </a:solidFill>
              </a:rPr>
              <a:t>(15 out of </a:t>
            </a:r>
            <a:r>
              <a:rPr lang="fr-FR" sz="2000" dirty="0" err="1">
                <a:solidFill>
                  <a:schemeClr val="tx1"/>
                </a:solidFill>
              </a:rPr>
              <a:t>membership</a:t>
            </a:r>
            <a:r>
              <a:rPr lang="fr-FR" sz="2000" dirty="0">
                <a:solidFill>
                  <a:schemeClr val="tx1"/>
                </a:solidFill>
              </a:rPr>
              <a:t> of 52 major </a:t>
            </a:r>
            <a:r>
              <a:rPr lang="fr-FR" sz="2000" dirty="0" err="1">
                <a:solidFill>
                  <a:schemeClr val="tx1"/>
                </a:solidFill>
              </a:rPr>
              <a:t>hotels</a:t>
            </a:r>
            <a:r>
              <a:rPr lang="fr-FR" sz="2000" dirty="0">
                <a:solidFill>
                  <a:schemeClr val="tx1"/>
                </a:solidFill>
              </a:rPr>
              <a:t> and restaurants) to source  </a:t>
            </a:r>
            <a:r>
              <a:rPr lang="fr-FR" sz="2000" dirty="0" err="1">
                <a:solidFill>
                  <a:schemeClr val="tx1"/>
                </a:solidFill>
              </a:rPr>
              <a:t>cassava</a:t>
            </a:r>
            <a:r>
              <a:rPr lang="fr-FR" sz="2000" dirty="0">
                <a:solidFill>
                  <a:schemeClr val="tx1"/>
                </a:solidFill>
              </a:rPr>
              <a:t> </a:t>
            </a:r>
            <a:r>
              <a:rPr lang="fr-FR" sz="2000" dirty="0" err="1">
                <a:solidFill>
                  <a:schemeClr val="tx1"/>
                </a:solidFill>
              </a:rPr>
              <a:t>from</a:t>
            </a:r>
            <a:r>
              <a:rPr lang="fr-FR" sz="2000" dirty="0">
                <a:solidFill>
                  <a:schemeClr val="tx1"/>
                </a:solidFill>
              </a:rPr>
              <a:t> a </a:t>
            </a:r>
            <a:r>
              <a:rPr lang="fr-FR" sz="2000" dirty="0" err="1">
                <a:solidFill>
                  <a:schemeClr val="tx1"/>
                </a:solidFill>
              </a:rPr>
              <a:t>women’s</a:t>
            </a:r>
            <a:r>
              <a:rPr lang="fr-FR" sz="2000" dirty="0">
                <a:solidFill>
                  <a:schemeClr val="tx1"/>
                </a:solidFill>
              </a:rPr>
              <a:t> </a:t>
            </a:r>
            <a:r>
              <a:rPr lang="fr-FR" sz="2000" dirty="0" err="1">
                <a:solidFill>
                  <a:schemeClr val="tx1"/>
                </a:solidFill>
              </a:rPr>
              <a:t>cooperative</a:t>
            </a:r>
            <a:r>
              <a:rPr lang="fr-FR" sz="2000" dirty="0">
                <a:solidFill>
                  <a:schemeClr val="tx1"/>
                </a:solidFill>
              </a:rPr>
              <a:t>. </a:t>
            </a:r>
            <a:r>
              <a:rPr lang="fr-FR" sz="2000" dirty="0" err="1">
                <a:solidFill>
                  <a:schemeClr val="tx1"/>
                </a:solidFill>
              </a:rPr>
              <a:t>After</a:t>
            </a:r>
            <a:r>
              <a:rPr lang="fr-FR" sz="2000" dirty="0">
                <a:solidFill>
                  <a:schemeClr val="tx1"/>
                </a:solidFill>
              </a:rPr>
              <a:t> a </a:t>
            </a:r>
            <a:r>
              <a:rPr lang="fr-FR" sz="2000" dirty="0" err="1">
                <a:solidFill>
                  <a:schemeClr val="tx1"/>
                </a:solidFill>
              </a:rPr>
              <a:t>market</a:t>
            </a:r>
            <a:r>
              <a:rPr lang="fr-FR" sz="2000" dirty="0">
                <a:solidFill>
                  <a:schemeClr val="tx1"/>
                </a:solidFill>
              </a:rPr>
              <a:t> </a:t>
            </a:r>
            <a:r>
              <a:rPr lang="fr-FR" sz="2000" dirty="0" err="1">
                <a:solidFill>
                  <a:schemeClr val="tx1"/>
                </a:solidFill>
              </a:rPr>
              <a:t>study</a:t>
            </a:r>
            <a:r>
              <a:rPr lang="fr-FR" sz="2000" dirty="0">
                <a:solidFill>
                  <a:schemeClr val="tx1"/>
                </a:solidFill>
              </a:rPr>
              <a:t> </a:t>
            </a:r>
            <a:r>
              <a:rPr lang="fr-FR" sz="2000" dirty="0" err="1">
                <a:solidFill>
                  <a:schemeClr val="tx1"/>
                </a:solidFill>
              </a:rPr>
              <a:t>with</a:t>
            </a:r>
            <a:r>
              <a:rPr lang="fr-FR" sz="2000" dirty="0">
                <a:solidFill>
                  <a:schemeClr val="tx1"/>
                </a:solidFill>
              </a:rPr>
              <a:t> the 15 </a:t>
            </a:r>
            <a:r>
              <a:rPr lang="fr-FR" sz="2000" dirty="0" err="1">
                <a:solidFill>
                  <a:schemeClr val="tx1"/>
                </a:solidFill>
              </a:rPr>
              <a:t>hotels</a:t>
            </a:r>
            <a:r>
              <a:rPr lang="fr-FR" sz="2000" dirty="0">
                <a:solidFill>
                  <a:schemeClr val="tx1"/>
                </a:solidFill>
              </a:rPr>
              <a:t> and restaurants, </a:t>
            </a:r>
            <a:r>
              <a:rPr lang="fr-FR" sz="2000" dirty="0" err="1">
                <a:solidFill>
                  <a:schemeClr val="tx1"/>
                </a:solidFill>
              </a:rPr>
              <a:t>currently</a:t>
            </a:r>
            <a:r>
              <a:rPr lang="fr-FR" sz="2000" dirty="0">
                <a:solidFill>
                  <a:schemeClr val="tx1"/>
                </a:solidFill>
              </a:rPr>
              <a:t> training the women in </a:t>
            </a:r>
            <a:r>
              <a:rPr lang="fr-FR" sz="2000" dirty="0" err="1">
                <a:solidFill>
                  <a:schemeClr val="tx1"/>
                </a:solidFill>
              </a:rPr>
              <a:t>food</a:t>
            </a:r>
            <a:r>
              <a:rPr lang="fr-FR" sz="2000" dirty="0">
                <a:solidFill>
                  <a:schemeClr val="tx1"/>
                </a:solidFill>
              </a:rPr>
              <a:t> </a:t>
            </a:r>
            <a:r>
              <a:rPr lang="fr-FR" sz="2000" dirty="0" err="1">
                <a:solidFill>
                  <a:schemeClr val="tx1"/>
                </a:solidFill>
              </a:rPr>
              <a:t>safety</a:t>
            </a:r>
            <a:r>
              <a:rPr lang="fr-FR" sz="2000" dirty="0">
                <a:solidFill>
                  <a:schemeClr val="tx1"/>
                </a:solidFill>
              </a:rPr>
              <a:t> and acquisition of </a:t>
            </a:r>
            <a:r>
              <a:rPr lang="fr-FR" sz="2000" dirty="0" err="1">
                <a:solidFill>
                  <a:schemeClr val="tx1"/>
                </a:solidFill>
              </a:rPr>
              <a:t>technology</a:t>
            </a:r>
            <a:r>
              <a:rPr lang="fr-FR" sz="2000" dirty="0">
                <a:solidFill>
                  <a:schemeClr val="tx1"/>
                </a:solidFill>
              </a:rPr>
              <a:t> in packaging and labelling.</a:t>
            </a:r>
          </a:p>
          <a:p>
            <a:pPr marL="342900" indent="-342900">
              <a:buFont typeface="Arial" panose="020B0604020202020204" pitchFamily="34" charset="0"/>
              <a:buChar char="•"/>
              <a:defRPr/>
            </a:pPr>
            <a:endParaRPr lang="fr-FR" sz="2000" dirty="0">
              <a:solidFill>
                <a:schemeClr val="tx1"/>
              </a:solidFill>
            </a:endParaRPr>
          </a:p>
          <a:p>
            <a:pPr marL="342900" indent="-342900">
              <a:buFont typeface="Arial" panose="020B0604020202020204" pitchFamily="34" charset="0"/>
              <a:buChar char="•"/>
              <a:defRPr/>
            </a:pPr>
            <a:r>
              <a:rPr lang="fr-FR" sz="2000" dirty="0" err="1">
                <a:solidFill>
                  <a:schemeClr val="tx1"/>
                </a:solidFill>
              </a:rPr>
              <a:t>Africa</a:t>
            </a:r>
            <a:r>
              <a:rPr lang="fr-FR" sz="2000" dirty="0">
                <a:solidFill>
                  <a:schemeClr val="tx1"/>
                </a:solidFill>
              </a:rPr>
              <a:t> has an </a:t>
            </a:r>
            <a:r>
              <a:rPr lang="fr-FR" sz="2000" dirty="0" err="1">
                <a:solidFill>
                  <a:schemeClr val="tx1"/>
                </a:solidFill>
              </a:rPr>
              <a:t>expanding</a:t>
            </a:r>
            <a:r>
              <a:rPr lang="fr-FR" sz="2000" dirty="0">
                <a:solidFill>
                  <a:schemeClr val="tx1"/>
                </a:solidFill>
              </a:rPr>
              <a:t> </a:t>
            </a:r>
            <a:r>
              <a:rPr lang="fr-FR" sz="2000" dirty="0" err="1">
                <a:solidFill>
                  <a:schemeClr val="tx1"/>
                </a:solidFill>
              </a:rPr>
              <a:t>market</a:t>
            </a:r>
            <a:r>
              <a:rPr lang="fr-FR" sz="2000" dirty="0">
                <a:solidFill>
                  <a:schemeClr val="tx1"/>
                </a:solidFill>
              </a:rPr>
              <a:t> but </a:t>
            </a:r>
            <a:r>
              <a:rPr lang="fr-FR" sz="2000" dirty="0" err="1">
                <a:solidFill>
                  <a:schemeClr val="tx1"/>
                </a:solidFill>
              </a:rPr>
              <a:t>also</a:t>
            </a:r>
            <a:r>
              <a:rPr lang="fr-FR" sz="2000" dirty="0">
                <a:solidFill>
                  <a:schemeClr val="tx1"/>
                </a:solidFill>
              </a:rPr>
              <a:t> a </a:t>
            </a:r>
            <a:r>
              <a:rPr lang="fr-FR" sz="2000" dirty="0" err="1">
                <a:solidFill>
                  <a:schemeClr val="tx1"/>
                </a:solidFill>
              </a:rPr>
              <a:t>growing</a:t>
            </a:r>
            <a:r>
              <a:rPr lang="fr-FR" sz="2000" dirty="0">
                <a:solidFill>
                  <a:schemeClr val="tx1"/>
                </a:solidFill>
              </a:rPr>
              <a:t> middle class </a:t>
            </a:r>
            <a:r>
              <a:rPr lang="fr-FR" sz="2000" dirty="0" err="1">
                <a:solidFill>
                  <a:schemeClr val="tx1"/>
                </a:solidFill>
              </a:rPr>
              <a:t>who</a:t>
            </a:r>
            <a:r>
              <a:rPr lang="fr-FR" sz="2000" dirty="0">
                <a:solidFill>
                  <a:schemeClr val="tx1"/>
                </a:solidFill>
              </a:rPr>
              <a:t> </a:t>
            </a:r>
            <a:r>
              <a:rPr lang="fr-FR" sz="2000" dirty="0" err="1">
                <a:solidFill>
                  <a:schemeClr val="tx1"/>
                </a:solidFill>
              </a:rPr>
              <a:t>could</a:t>
            </a:r>
            <a:r>
              <a:rPr lang="fr-FR" sz="2000" dirty="0">
                <a:solidFill>
                  <a:schemeClr val="tx1"/>
                </a:solidFill>
              </a:rPr>
              <a:t> </a:t>
            </a:r>
            <a:r>
              <a:rPr lang="fr-FR" sz="2000" dirty="0" err="1">
                <a:solidFill>
                  <a:schemeClr val="tx1"/>
                </a:solidFill>
              </a:rPr>
              <a:t>make</a:t>
            </a:r>
            <a:r>
              <a:rPr lang="fr-FR" sz="2000" dirty="0">
                <a:solidFill>
                  <a:schemeClr val="tx1"/>
                </a:solidFill>
              </a:rPr>
              <a:t> a </a:t>
            </a:r>
            <a:r>
              <a:rPr lang="fr-FR" sz="2000" dirty="0" err="1">
                <a:solidFill>
                  <a:schemeClr val="tx1"/>
                </a:solidFill>
              </a:rPr>
              <a:t>difference</a:t>
            </a:r>
            <a:r>
              <a:rPr lang="fr-FR" sz="2000" dirty="0">
                <a:solidFill>
                  <a:schemeClr val="tx1"/>
                </a:solidFill>
              </a:rPr>
              <a:t> if </a:t>
            </a:r>
            <a:r>
              <a:rPr lang="fr-FR" sz="2000" dirty="0" err="1">
                <a:solidFill>
                  <a:schemeClr val="tx1"/>
                </a:solidFill>
              </a:rPr>
              <a:t>they</a:t>
            </a:r>
            <a:r>
              <a:rPr lang="fr-FR" sz="2000" dirty="0">
                <a:solidFill>
                  <a:schemeClr val="tx1"/>
                </a:solidFill>
              </a:rPr>
              <a:t> </a:t>
            </a:r>
            <a:r>
              <a:rPr lang="fr-FR" sz="2000" dirty="0" err="1">
                <a:solidFill>
                  <a:schemeClr val="tx1"/>
                </a:solidFill>
              </a:rPr>
              <a:t>were</a:t>
            </a:r>
            <a:r>
              <a:rPr lang="fr-FR" sz="2000" dirty="0">
                <a:solidFill>
                  <a:schemeClr val="tx1"/>
                </a:solidFill>
              </a:rPr>
              <a:t> </a:t>
            </a:r>
            <a:r>
              <a:rPr lang="fr-FR" sz="2000" dirty="0" err="1">
                <a:solidFill>
                  <a:schemeClr val="tx1"/>
                </a:solidFill>
              </a:rPr>
              <a:t>supporting</a:t>
            </a:r>
            <a:r>
              <a:rPr lang="fr-FR" sz="2000" dirty="0">
                <a:solidFill>
                  <a:schemeClr val="tx1"/>
                </a:solidFill>
              </a:rPr>
              <a:t> local </a:t>
            </a:r>
            <a:r>
              <a:rPr lang="fr-FR" sz="2000" dirty="0" err="1">
                <a:solidFill>
                  <a:schemeClr val="tx1"/>
                </a:solidFill>
              </a:rPr>
              <a:t>food</a:t>
            </a:r>
            <a:r>
              <a:rPr lang="fr-FR" sz="2000" dirty="0">
                <a:solidFill>
                  <a:schemeClr val="tx1"/>
                </a:solidFill>
              </a:rPr>
              <a:t> production.</a:t>
            </a:r>
          </a:p>
          <a:p>
            <a:pPr marL="342900" indent="-342900">
              <a:buFont typeface="Arial" panose="020B0604020202020204" pitchFamily="34" charset="0"/>
              <a:buChar char="•"/>
              <a:defRPr/>
            </a:pPr>
            <a:endParaRPr lang="fr-FR" sz="2000" dirty="0">
              <a:solidFill>
                <a:schemeClr val="tx1"/>
              </a:solidFill>
            </a:endParaRPr>
          </a:p>
          <a:p>
            <a:pPr marL="342900" indent="-342900">
              <a:buFont typeface="Arial" panose="020B0604020202020204" pitchFamily="34" charset="0"/>
              <a:buChar char="•"/>
              <a:defRPr/>
            </a:pPr>
            <a:r>
              <a:rPr lang="fr-FR" sz="2000" dirty="0" err="1">
                <a:solidFill>
                  <a:schemeClr val="tx1"/>
                </a:solidFill>
              </a:rPr>
              <a:t>Youth</a:t>
            </a:r>
            <a:r>
              <a:rPr lang="fr-FR" sz="2000" dirty="0">
                <a:solidFill>
                  <a:schemeClr val="tx1"/>
                </a:solidFill>
              </a:rPr>
              <a:t> and </a:t>
            </a:r>
            <a:r>
              <a:rPr lang="fr-FR" sz="2000" dirty="0" err="1">
                <a:solidFill>
                  <a:schemeClr val="tx1"/>
                </a:solidFill>
              </a:rPr>
              <a:t>ICTs</a:t>
            </a:r>
            <a:r>
              <a:rPr lang="fr-FR" sz="2000" dirty="0">
                <a:solidFill>
                  <a:schemeClr val="tx1"/>
                </a:solidFill>
              </a:rPr>
              <a:t> as </a:t>
            </a:r>
            <a:r>
              <a:rPr lang="fr-FR" sz="2000" dirty="0" err="1">
                <a:solidFill>
                  <a:schemeClr val="tx1"/>
                </a:solidFill>
              </a:rPr>
              <a:t>well</a:t>
            </a:r>
            <a:r>
              <a:rPr lang="fr-FR" sz="2000" dirty="0">
                <a:solidFill>
                  <a:schemeClr val="tx1"/>
                </a:solidFill>
              </a:rPr>
              <a:t> as </a:t>
            </a:r>
            <a:r>
              <a:rPr lang="fr-FR" sz="2000" dirty="0" err="1">
                <a:solidFill>
                  <a:schemeClr val="tx1"/>
                </a:solidFill>
              </a:rPr>
              <a:t>urban</a:t>
            </a:r>
            <a:r>
              <a:rPr lang="fr-FR" sz="2000" dirty="0">
                <a:solidFill>
                  <a:schemeClr val="tx1"/>
                </a:solidFill>
              </a:rPr>
              <a:t> agriculture.</a:t>
            </a:r>
          </a:p>
          <a:p>
            <a:pPr>
              <a:defRPr/>
            </a:pPr>
            <a:r>
              <a:rPr lang="fr-FR" sz="2000" dirty="0">
                <a:solidFill>
                  <a:schemeClr val="tx1"/>
                </a:solidFill>
              </a:rPr>
              <a:t>	</a:t>
            </a:r>
          </a:p>
          <a:p>
            <a:pPr marL="285750" indent="-285750">
              <a:lnSpc>
                <a:spcPct val="90000"/>
              </a:lnSpc>
              <a:spcAft>
                <a:spcPts val="400"/>
              </a:spcAft>
              <a:buFontTx/>
              <a:buChar char="-"/>
              <a:defRPr/>
            </a:pPr>
            <a:endParaRPr lang="en-GB" sz="2000" dirty="0">
              <a:solidFill>
                <a:schemeClr val="tx1"/>
              </a:solidFill>
            </a:endParaRPr>
          </a:p>
          <a:p>
            <a:pPr>
              <a:lnSpc>
                <a:spcPct val="90000"/>
              </a:lnSpc>
              <a:spcAft>
                <a:spcPts val="400"/>
              </a:spcAft>
              <a:defRPr/>
            </a:pPr>
            <a:endParaRPr lang="en-NZ" sz="2000" dirty="0">
              <a:solidFill>
                <a:schemeClr val="tx1"/>
              </a:solidFill>
            </a:endParaRPr>
          </a:p>
        </p:txBody>
      </p:sp>
      <p:sp>
        <p:nvSpPr>
          <p:cNvPr id="28679" name="Rectangle 18">
            <a:extLst>
              <a:ext uri="{FF2B5EF4-FFF2-40B4-BE49-F238E27FC236}">
                <a16:creationId xmlns:a16="http://schemas.microsoft.com/office/drawing/2014/main" id="{0432E6B3-216E-446B-8797-6737249FD3EF}"/>
              </a:ext>
            </a:extLst>
          </p:cNvPr>
          <p:cNvSpPr>
            <a:spLocks noChangeArrowheads="1"/>
          </p:cNvSpPr>
          <p:nvPr/>
        </p:nvSpPr>
        <p:spPr bwMode="auto">
          <a:xfrm>
            <a:off x="9621838" y="2579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28680" name="Rectangle 19">
            <a:extLst>
              <a:ext uri="{FF2B5EF4-FFF2-40B4-BE49-F238E27FC236}">
                <a16:creationId xmlns:a16="http://schemas.microsoft.com/office/drawing/2014/main" id="{2078D53D-3885-402B-AE42-17C5F08A12A7}"/>
              </a:ext>
            </a:extLst>
          </p:cNvPr>
          <p:cNvSpPr>
            <a:spLocks noChangeArrowheads="1"/>
          </p:cNvSpPr>
          <p:nvPr/>
        </p:nvSpPr>
        <p:spPr bwMode="auto">
          <a:xfrm>
            <a:off x="9621838" y="4629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100"/>
              <a:t>  </a:t>
            </a:r>
            <a:endParaRPr lang="en-GB" altLang="en-US"/>
          </a:p>
        </p:txBody>
      </p:sp>
      <p:sp>
        <p:nvSpPr>
          <p:cNvPr id="28681" name="Rectangle 20">
            <a:extLst>
              <a:ext uri="{FF2B5EF4-FFF2-40B4-BE49-F238E27FC236}">
                <a16:creationId xmlns:a16="http://schemas.microsoft.com/office/drawing/2014/main" id="{D1DB9072-84DC-4174-A41E-8F24311EB59B}"/>
              </a:ext>
            </a:extLst>
          </p:cNvPr>
          <p:cNvSpPr>
            <a:spLocks noChangeArrowheads="1"/>
          </p:cNvSpPr>
          <p:nvPr/>
        </p:nvSpPr>
        <p:spPr bwMode="auto">
          <a:xfrm>
            <a:off x="9621838" y="623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Tree>
    <p:extLst>
      <p:ext uri="{BB962C8B-B14F-4D97-AF65-F5344CB8AC3E}">
        <p14:creationId xmlns:p14="http://schemas.microsoft.com/office/powerpoint/2010/main" val="368581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C24BAE8-D40B-4807-98E0-DCD148D19882}"/>
              </a:ext>
            </a:extLst>
          </p:cNvPr>
          <p:cNvSpPr>
            <a:spLocks noGrp="1"/>
          </p:cNvSpPr>
          <p:nvPr>
            <p:ph type="title"/>
          </p:nvPr>
        </p:nvSpPr>
        <p:spPr>
          <a:xfrm>
            <a:off x="250825" y="203200"/>
            <a:ext cx="8610600" cy="849313"/>
          </a:xfrm>
        </p:spPr>
        <p:txBody>
          <a:bodyPr/>
          <a:lstStyle/>
          <a:p>
            <a:r>
              <a:rPr lang="en-GB" altLang="en-US" dirty="0"/>
              <a:t>Branding the region as a quality food destination : the role of Chefs</a:t>
            </a:r>
          </a:p>
        </p:txBody>
      </p:sp>
      <p:sp>
        <p:nvSpPr>
          <p:cNvPr id="36867" name="Slide Number Placeholder 2">
            <a:extLst>
              <a:ext uri="{FF2B5EF4-FFF2-40B4-BE49-F238E27FC236}">
                <a16:creationId xmlns:a16="http://schemas.microsoft.com/office/drawing/2014/main" id="{8D16C2E3-1566-487A-96F2-8A2BDA6297A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02B2BA-B92C-4303-A77E-38CED236C81B}" type="slidenum">
              <a:rPr lang="en-NZ" altLang="en-US" smtClean="0">
                <a:solidFill>
                  <a:srgbClr val="6EB43F"/>
                </a:solidFill>
                <a:latin typeface="Calibri" panose="020F0502020204030204" pitchFamily="34" charset="0"/>
              </a:rPr>
              <a:pPr/>
              <a:t>9</a:t>
            </a:fld>
            <a:endParaRPr lang="en-NZ" altLang="en-US">
              <a:solidFill>
                <a:srgbClr val="6EB43F"/>
              </a:solidFill>
              <a:latin typeface="Calibri" panose="020F0502020204030204" pitchFamily="34" charset="0"/>
            </a:endParaRPr>
          </a:p>
        </p:txBody>
      </p:sp>
      <p:sp>
        <p:nvSpPr>
          <p:cNvPr id="40964" name="Rectangle 3">
            <a:extLst>
              <a:ext uri="{FF2B5EF4-FFF2-40B4-BE49-F238E27FC236}">
                <a16:creationId xmlns:a16="http://schemas.microsoft.com/office/drawing/2014/main" id="{357A4ED4-1001-4353-99C4-4435A7AB9A0B}"/>
              </a:ext>
            </a:extLst>
          </p:cNvPr>
          <p:cNvSpPr>
            <a:spLocks noChangeArrowheads="1"/>
          </p:cNvSpPr>
          <p:nvPr/>
        </p:nvSpPr>
        <p:spPr bwMode="auto">
          <a:xfrm>
            <a:off x="417513" y="1147763"/>
            <a:ext cx="8318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FontTx/>
              <a:buChar char="-"/>
              <a:defRPr/>
            </a:pPr>
            <a:endParaRPr lang="en-GB" altLang="en-US" dirty="0"/>
          </a:p>
          <a:p>
            <a:pPr>
              <a:defRPr/>
            </a:pPr>
            <a:endParaRPr lang="en-GB" altLang="en-US" dirty="0"/>
          </a:p>
        </p:txBody>
      </p:sp>
      <p:pic>
        <p:nvPicPr>
          <p:cNvPr id="36869" name="Picture 5">
            <a:extLst>
              <a:ext uri="{FF2B5EF4-FFF2-40B4-BE49-F238E27FC236}">
                <a16:creationId xmlns:a16="http://schemas.microsoft.com/office/drawing/2014/main" id="{3D407CE9-1FC9-41C8-AD39-B4950C5AD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277938"/>
            <a:ext cx="2968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3">
            <a:extLst>
              <a:ext uri="{FF2B5EF4-FFF2-40B4-BE49-F238E27FC236}">
                <a16:creationId xmlns:a16="http://schemas.microsoft.com/office/drawing/2014/main" id="{76D2AFC4-51A7-4048-A322-570D9EBC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02" t="24139" r="40916" b="26300"/>
          <a:stretch>
            <a:fillRect/>
          </a:stretch>
        </p:blipFill>
        <p:spPr bwMode="auto">
          <a:xfrm>
            <a:off x="49213" y="4387850"/>
            <a:ext cx="32893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5">
            <a:extLst>
              <a:ext uri="{FF2B5EF4-FFF2-40B4-BE49-F238E27FC236}">
                <a16:creationId xmlns:a16="http://schemas.microsoft.com/office/drawing/2014/main" id="{729462F5-0F77-4467-999F-93AEB6AAA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72" t="18674" r="19965" b="15147"/>
          <a:stretch>
            <a:fillRect/>
          </a:stretch>
        </p:blipFill>
        <p:spPr bwMode="auto">
          <a:xfrm>
            <a:off x="5651500" y="1277938"/>
            <a:ext cx="320992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4">
            <a:extLst>
              <a:ext uri="{FF2B5EF4-FFF2-40B4-BE49-F238E27FC236}">
                <a16:creationId xmlns:a16="http://schemas.microsoft.com/office/drawing/2014/main" id="{69547B4E-265C-439F-8760-A6A0C48C3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58" t="40318" r="5527" b="35030"/>
          <a:stretch>
            <a:fillRect/>
          </a:stretch>
        </p:blipFill>
        <p:spPr bwMode="auto">
          <a:xfrm>
            <a:off x="115888" y="3203575"/>
            <a:ext cx="303688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2">
            <a:extLst>
              <a:ext uri="{FF2B5EF4-FFF2-40B4-BE49-F238E27FC236}">
                <a16:creationId xmlns:a16="http://schemas.microsoft.com/office/drawing/2014/main" id="{F03B69FE-3DF6-43FC-808A-ABF70CE7A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303" t="19772" r="29359" b="22447"/>
          <a:stretch>
            <a:fillRect/>
          </a:stretch>
        </p:blipFill>
        <p:spPr bwMode="auto">
          <a:xfrm>
            <a:off x="3214688" y="1277938"/>
            <a:ext cx="237331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D363919-4038-4514-8043-B7116C8D2B8B}"/>
              </a:ext>
            </a:extLst>
          </p:cNvPr>
          <p:cNvSpPr/>
          <p:nvPr/>
        </p:nvSpPr>
        <p:spPr>
          <a:xfrm>
            <a:off x="3152775" y="2962275"/>
            <a:ext cx="5719763" cy="1541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Sensitising local chefs </a:t>
            </a:r>
            <a:r>
              <a:rPr lang="en-GB" dirty="0">
                <a:solidFill>
                  <a:schemeClr val="bg1"/>
                </a:solidFill>
              </a:rPr>
              <a:t>to the use </a:t>
            </a:r>
            <a:r>
              <a:rPr lang="en-GB" dirty="0"/>
              <a:t>of local products, close</a:t>
            </a:r>
            <a:r>
              <a:rPr lang="en-GB" dirty="0">
                <a:solidFill>
                  <a:schemeClr val="accent3"/>
                </a:solidFill>
              </a:rPr>
              <a:t>r</a:t>
            </a:r>
            <a:r>
              <a:rPr lang="en-GB" dirty="0"/>
              <a:t> linkages with farmers groups and promotion of local cuisine are key to capturing the tourism market.</a:t>
            </a:r>
          </a:p>
          <a:p>
            <a:pPr algn="ctr">
              <a:defRPr/>
            </a:pPr>
            <a:r>
              <a:rPr lang="en-GB" dirty="0">
                <a:hlinkClick r:id="rId7"/>
              </a:rPr>
              <a:t>http://chefs4dev.org</a:t>
            </a:r>
            <a:endParaRPr lang="en-GB" dirty="0"/>
          </a:p>
        </p:txBody>
      </p:sp>
      <p:pic>
        <p:nvPicPr>
          <p:cNvPr id="36875" name="Picture 18">
            <a:extLst>
              <a:ext uri="{FF2B5EF4-FFF2-40B4-BE49-F238E27FC236}">
                <a16:creationId xmlns:a16="http://schemas.microsoft.com/office/drawing/2014/main" id="{BBD1C651-7625-4B8A-BE3B-10FA392D3B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922" t="6934" r="5670" b="36314"/>
          <a:stretch>
            <a:fillRect/>
          </a:stretch>
        </p:blipFill>
        <p:spPr bwMode="auto">
          <a:xfrm>
            <a:off x="3214688" y="4502150"/>
            <a:ext cx="3957637"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6">
            <a:extLst>
              <a:ext uri="{FF2B5EF4-FFF2-40B4-BE49-F238E27FC236}">
                <a16:creationId xmlns:a16="http://schemas.microsoft.com/office/drawing/2014/main" id="{6C56DEE0-D84C-4445-8F4F-A55A75E7D2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7591" t="19003" r="28928" b="20908"/>
          <a:stretch>
            <a:fillRect/>
          </a:stretch>
        </p:blipFill>
        <p:spPr bwMode="auto">
          <a:xfrm>
            <a:off x="6192838" y="4752975"/>
            <a:ext cx="285908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9">
            <a:extLst>
              <a:ext uri="{FF2B5EF4-FFF2-40B4-BE49-F238E27FC236}">
                <a16:creationId xmlns:a16="http://schemas.microsoft.com/office/drawing/2014/main" id="{1018F367-D1D6-4EC6-97BB-4B74768949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113" y="5837238"/>
            <a:ext cx="279241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2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gT4paH0FE.SF5NgE99GJ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L.2Hu0gmE.kaLXwj1zQ3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v0.1GKJYtUu7R8JUT2N84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jxe8g5SiX0uSraYGChnvy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jxe8g5SiX0uSraYGChnvy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HzzwJ1CzL0yFop68Bz1Vx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nndiO43hEuRfSZ76LPuP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YHAWQzdpw0aJ05ix5Ac5S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deQaNGDQi0CsPk9AVSQGO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O_gvTDS8EKcLxd.6hUI9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eb8iRULFUKZFgw79ymrI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6b_HWZRCUGIqvh8MPbk9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hc_nTMmkGEiuoxxl9IXCk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FNu0cC9aK0K9VC0a9zMwS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avBZ2mnS0udPWlrXmgF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ae41WhIOSk.VF3huxpoYZ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h.8sei1CEkK9v1xJiNaFS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PTjSgt8e70.UgQyAqoWc7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odvpHDYaxU6zh_qgnPkz6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PTjSgt8e70.UgQyAqoWc7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E_.o1AC.YkO_ieXd0G1e8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PTjSgt8e70.UgQyAqoWc7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LnS96y5dUy3uVe03Awiw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0Nk8T7oUG1CpKTp68jd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MaSusXftwkCJAFxPnl06B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ehxcRhJF0EeG_5p1KHRMP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rzyhXhZ2_Ei1yHyEnrO9z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zyhXhZ2_Ei1yHyEnrO9z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1_E0lwS0EGIc99xWrMWh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rzyhXhZ2_Ei1yHyEnrO9z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rzyhXhZ2_Ei1yHyEnrO9z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rzyhXhZ2_Ei1yHyEnrO9z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SS87C5mtECS1OQwGCB_j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ehxcRhJF0EeG_5p1KHRMP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DWDfb9Apa02Oy_.CxuFqbw"/>
</p:tagLst>
</file>

<file path=ppt/theme/theme1.xml><?xml version="1.0" encoding="utf-8"?>
<a:theme xmlns:a="http://schemas.openxmlformats.org/drawingml/2006/main" name="Office Theme">
  <a:themeElements>
    <a:clrScheme name="CTA">
      <a:dk1>
        <a:sysClr val="windowText" lastClr="000000"/>
      </a:dk1>
      <a:lt1>
        <a:sysClr val="window" lastClr="FFFFFF"/>
      </a:lt1>
      <a:dk2>
        <a:srgbClr val="575757"/>
      </a:dk2>
      <a:lt2>
        <a:srgbClr val="F2F2F2"/>
      </a:lt2>
      <a:accent1>
        <a:srgbClr val="268559"/>
      </a:accent1>
      <a:accent2>
        <a:srgbClr val="5C9E90"/>
      </a:accent2>
      <a:accent3>
        <a:srgbClr val="6EB43F"/>
      </a:accent3>
      <a:accent4>
        <a:srgbClr val="4D8939"/>
      </a:accent4>
      <a:accent5>
        <a:srgbClr val="E4700B"/>
      </a:accent5>
      <a:accent6>
        <a:srgbClr val="00959C"/>
      </a:accent6>
      <a:hlink>
        <a:srgbClr val="A81E1C"/>
      </a:hlink>
      <a:folHlink>
        <a:srgbClr val="4460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defRPr dirty="0"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12475</TotalTime>
  <Words>1197</Words>
  <Application>Microsoft Office PowerPoint</Application>
  <PresentationFormat>On-screen Show (4:3)</PresentationFormat>
  <Paragraphs>128</Paragraphs>
  <Slides>11</Slides>
  <Notes>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5" baseType="lpstr">
      <vt:lpstr>Arial</vt:lpstr>
      <vt:lpstr>Calibri</vt:lpstr>
      <vt:lpstr>Office Theme</vt:lpstr>
      <vt:lpstr>think-cell Slide</vt:lpstr>
      <vt:lpstr>PowerPoint Presentation</vt:lpstr>
      <vt:lpstr>Background</vt:lpstr>
      <vt:lpstr>Food tourism: a sector in expansion</vt:lpstr>
      <vt:lpstr>Promoting food tourism: next steps</vt:lpstr>
      <vt:lpstr>Progress in the Pacific region</vt:lpstr>
      <vt:lpstr> Recommendations to the Pacific Agriculture Ministers Meeting on Agritourism</vt:lpstr>
      <vt:lpstr>Progress in the Caribbean region</vt:lpstr>
      <vt:lpstr>Progress in the African region</vt:lpstr>
      <vt:lpstr>Branding the region as a quality food destination : the role of Chefs</vt:lpstr>
      <vt:lpstr>PowerPoint Presentation</vt:lpstr>
      <vt:lpstr>PowerPoint Presentation</vt:lpstr>
    </vt:vector>
  </TitlesOfParts>
  <Company>Aotea 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dc:creator>
  <cp:lastModifiedBy>Boto, Isolina</cp:lastModifiedBy>
  <cp:revision>468</cp:revision>
  <cp:lastPrinted>2016-05-23T15:42:16Z</cp:lastPrinted>
  <dcterms:created xsi:type="dcterms:W3CDTF">2014-11-11T20:15:04Z</dcterms:created>
  <dcterms:modified xsi:type="dcterms:W3CDTF">2019-03-31T20:42:06Z</dcterms:modified>
</cp:coreProperties>
</file>