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258" r:id="rId3"/>
    <p:sldId id="259" r:id="rId4"/>
    <p:sldId id="260" r:id="rId5"/>
    <p:sldId id="261" r:id="rId6"/>
    <p:sldId id="262" r:id="rId7"/>
    <p:sldId id="263" r:id="rId8"/>
    <p:sldId id="264" r:id="rId9"/>
    <p:sldId id="265" r:id="rId10"/>
    <p:sldId id="266" r:id="rId11"/>
    <p:sldId id="298" r:id="rId12"/>
    <p:sldId id="299" r:id="rId13"/>
    <p:sldId id="300" r:id="rId14"/>
    <p:sldId id="267" r:id="rId15"/>
    <p:sldId id="288" r:id="rId16"/>
    <p:sldId id="269" r:id="rId17"/>
    <p:sldId id="295" r:id="rId18"/>
    <p:sldId id="268" r:id="rId19"/>
    <p:sldId id="270" r:id="rId20"/>
    <p:sldId id="271" r:id="rId21"/>
    <p:sldId id="272" r:id="rId22"/>
    <p:sldId id="273" r:id="rId23"/>
    <p:sldId id="274" r:id="rId24"/>
    <p:sldId id="275" r:id="rId25"/>
    <p:sldId id="277" r:id="rId26"/>
    <p:sldId id="278" r:id="rId27"/>
    <p:sldId id="279" r:id="rId28"/>
    <p:sldId id="280" r:id="rId29"/>
    <p:sldId id="293" r:id="rId30"/>
    <p:sldId id="289" r:id="rId31"/>
    <p:sldId id="282" r:id="rId32"/>
    <p:sldId id="290" r:id="rId33"/>
    <p:sldId id="291" r:id="rId34"/>
    <p:sldId id="285"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BDE8"/>
    <a:srgbClr val="61F94C"/>
    <a:srgbClr val="ED5D25"/>
    <a:srgbClr val="F38964"/>
    <a:srgbClr val="71C18C"/>
    <a:srgbClr val="F084B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8" d="100"/>
          <a:sy n="68" d="100"/>
        </p:scale>
        <p:origin x="144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452B34-1188-405E-91A6-F12E50B37AC5}" type="datetimeFigureOut">
              <a:rPr lang="en-AU" smtClean="0"/>
              <a:t>31/03/2019</a:t>
            </a:fld>
            <a:endParaRPr lang="en-A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CF606E-22A3-4836-BCCA-5BA46E4F05B5}" type="slidenum">
              <a:rPr lang="en-AU" smtClean="0"/>
              <a:t>‹#›</a:t>
            </a:fld>
            <a:endParaRPr lang="en-AU"/>
          </a:p>
        </p:txBody>
      </p:sp>
    </p:spTree>
    <p:extLst>
      <p:ext uri="{BB962C8B-B14F-4D97-AF65-F5344CB8AC3E}">
        <p14:creationId xmlns:p14="http://schemas.microsoft.com/office/powerpoint/2010/main" val="913467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16A47310-A065-9B41-AC44-3EF96138CB37}" type="datetimeFigureOut">
              <a:rPr lang="en-US" smtClean="0"/>
              <a:t>3/31/2019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4050C-2181-4841-BADD-C1B6EF27437E}" type="slidenum">
              <a:rPr lang="en-US" smtClean="0"/>
              <a:t>‹#›</a:t>
            </a:fld>
            <a:endParaRPr lang="en-US"/>
          </a:p>
        </p:txBody>
      </p:sp>
    </p:spTree>
    <p:extLst>
      <p:ext uri="{BB962C8B-B14F-4D97-AF65-F5344CB8AC3E}">
        <p14:creationId xmlns:p14="http://schemas.microsoft.com/office/powerpoint/2010/main" val="1039413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16A47310-A065-9B41-AC44-3EF96138CB37}" type="datetimeFigureOut">
              <a:rPr lang="en-US" smtClean="0"/>
              <a:t>3/31/2019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4050C-2181-4841-BADD-C1B6EF27437E}" type="slidenum">
              <a:rPr lang="en-US" smtClean="0"/>
              <a:t>‹#›</a:t>
            </a:fld>
            <a:endParaRPr lang="en-US"/>
          </a:p>
        </p:txBody>
      </p:sp>
    </p:spTree>
    <p:extLst>
      <p:ext uri="{BB962C8B-B14F-4D97-AF65-F5344CB8AC3E}">
        <p14:creationId xmlns:p14="http://schemas.microsoft.com/office/powerpoint/2010/main" val="1215736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16A47310-A065-9B41-AC44-3EF96138CB37}" type="datetimeFigureOut">
              <a:rPr lang="en-US" smtClean="0"/>
              <a:t>3/31/2019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4050C-2181-4841-BADD-C1B6EF27437E}" type="slidenum">
              <a:rPr lang="en-US" smtClean="0"/>
              <a:t>‹#›</a:t>
            </a:fld>
            <a:endParaRPr lang="en-US"/>
          </a:p>
        </p:txBody>
      </p:sp>
    </p:spTree>
    <p:extLst>
      <p:ext uri="{BB962C8B-B14F-4D97-AF65-F5344CB8AC3E}">
        <p14:creationId xmlns:p14="http://schemas.microsoft.com/office/powerpoint/2010/main" val="1979587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16A47310-A065-9B41-AC44-3EF96138CB37}" type="datetimeFigureOut">
              <a:rPr lang="en-US" smtClean="0"/>
              <a:t>3/31/2019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4050C-2181-4841-BADD-C1B6EF27437E}" type="slidenum">
              <a:rPr lang="en-US" smtClean="0"/>
              <a:t>‹#›</a:t>
            </a:fld>
            <a:endParaRPr lang="en-US"/>
          </a:p>
        </p:txBody>
      </p:sp>
    </p:spTree>
    <p:extLst>
      <p:ext uri="{BB962C8B-B14F-4D97-AF65-F5344CB8AC3E}">
        <p14:creationId xmlns:p14="http://schemas.microsoft.com/office/powerpoint/2010/main" val="2788900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16A47310-A065-9B41-AC44-3EF96138CB37}" type="datetimeFigureOut">
              <a:rPr lang="en-US" smtClean="0"/>
              <a:t>3/31/2019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4050C-2181-4841-BADD-C1B6EF27437E}" type="slidenum">
              <a:rPr lang="en-US" smtClean="0"/>
              <a:t>‹#›</a:t>
            </a:fld>
            <a:endParaRPr lang="en-US"/>
          </a:p>
        </p:txBody>
      </p:sp>
    </p:spTree>
    <p:extLst>
      <p:ext uri="{BB962C8B-B14F-4D97-AF65-F5344CB8AC3E}">
        <p14:creationId xmlns:p14="http://schemas.microsoft.com/office/powerpoint/2010/main" val="1395651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16A47310-A065-9B41-AC44-3EF96138CB37}" type="datetimeFigureOut">
              <a:rPr lang="en-US" smtClean="0"/>
              <a:t>3/31/2019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A4050C-2181-4841-BADD-C1B6EF27437E}" type="slidenum">
              <a:rPr lang="en-US" smtClean="0"/>
              <a:t>‹#›</a:t>
            </a:fld>
            <a:endParaRPr lang="en-US"/>
          </a:p>
        </p:txBody>
      </p:sp>
    </p:spTree>
    <p:extLst>
      <p:ext uri="{BB962C8B-B14F-4D97-AF65-F5344CB8AC3E}">
        <p14:creationId xmlns:p14="http://schemas.microsoft.com/office/powerpoint/2010/main" val="323493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16A47310-A065-9B41-AC44-3EF96138CB37}" type="datetimeFigureOut">
              <a:rPr lang="en-US" smtClean="0"/>
              <a:t>3/31/2019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A4050C-2181-4841-BADD-C1B6EF27437E}" type="slidenum">
              <a:rPr lang="en-US" smtClean="0"/>
              <a:t>‹#›</a:t>
            </a:fld>
            <a:endParaRPr lang="en-US"/>
          </a:p>
        </p:txBody>
      </p:sp>
    </p:spTree>
    <p:extLst>
      <p:ext uri="{BB962C8B-B14F-4D97-AF65-F5344CB8AC3E}">
        <p14:creationId xmlns:p14="http://schemas.microsoft.com/office/powerpoint/2010/main" val="2349382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16A47310-A065-9B41-AC44-3EF96138CB37}" type="datetimeFigureOut">
              <a:rPr lang="en-US" smtClean="0"/>
              <a:t>3/31/2019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A4050C-2181-4841-BADD-C1B6EF27437E}" type="slidenum">
              <a:rPr lang="en-US" smtClean="0"/>
              <a:t>‹#›</a:t>
            </a:fld>
            <a:endParaRPr lang="en-US"/>
          </a:p>
        </p:txBody>
      </p:sp>
    </p:spTree>
    <p:extLst>
      <p:ext uri="{BB962C8B-B14F-4D97-AF65-F5344CB8AC3E}">
        <p14:creationId xmlns:p14="http://schemas.microsoft.com/office/powerpoint/2010/main" val="298346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A47310-A065-9B41-AC44-3EF96138CB37}" type="datetimeFigureOut">
              <a:rPr lang="en-US" smtClean="0"/>
              <a:t>3/31/2019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A4050C-2181-4841-BADD-C1B6EF27437E}" type="slidenum">
              <a:rPr lang="en-US" smtClean="0"/>
              <a:t>‹#›</a:t>
            </a:fld>
            <a:endParaRPr lang="en-US"/>
          </a:p>
        </p:txBody>
      </p:sp>
    </p:spTree>
    <p:extLst>
      <p:ext uri="{BB962C8B-B14F-4D97-AF65-F5344CB8AC3E}">
        <p14:creationId xmlns:p14="http://schemas.microsoft.com/office/powerpoint/2010/main" val="588612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16A47310-A065-9B41-AC44-3EF96138CB37}" type="datetimeFigureOut">
              <a:rPr lang="en-US" smtClean="0"/>
              <a:t>3/31/2019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A4050C-2181-4841-BADD-C1B6EF27437E}" type="slidenum">
              <a:rPr lang="en-US" smtClean="0"/>
              <a:t>‹#›</a:t>
            </a:fld>
            <a:endParaRPr lang="en-US"/>
          </a:p>
        </p:txBody>
      </p:sp>
    </p:spTree>
    <p:extLst>
      <p:ext uri="{BB962C8B-B14F-4D97-AF65-F5344CB8AC3E}">
        <p14:creationId xmlns:p14="http://schemas.microsoft.com/office/powerpoint/2010/main" val="4068190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16A47310-A065-9B41-AC44-3EF96138CB37}" type="datetimeFigureOut">
              <a:rPr lang="en-US" smtClean="0"/>
              <a:t>3/31/2019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A4050C-2181-4841-BADD-C1B6EF27437E}" type="slidenum">
              <a:rPr lang="en-US" smtClean="0"/>
              <a:t>‹#›</a:t>
            </a:fld>
            <a:endParaRPr lang="en-US"/>
          </a:p>
        </p:txBody>
      </p:sp>
    </p:spTree>
    <p:extLst>
      <p:ext uri="{BB962C8B-B14F-4D97-AF65-F5344CB8AC3E}">
        <p14:creationId xmlns:p14="http://schemas.microsoft.com/office/powerpoint/2010/main" val="1645581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A47310-A065-9B41-AC44-3EF96138CB37}" type="datetimeFigureOut">
              <a:rPr lang="en-US" smtClean="0"/>
              <a:t>3/31/2019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A4050C-2181-4841-BADD-C1B6EF27437E}" type="slidenum">
              <a:rPr lang="en-US" smtClean="0"/>
              <a:t>‹#›</a:t>
            </a:fld>
            <a:endParaRPr lang="en-US"/>
          </a:p>
        </p:txBody>
      </p:sp>
    </p:spTree>
    <p:extLst>
      <p:ext uri="{BB962C8B-B14F-4D97-AF65-F5344CB8AC3E}">
        <p14:creationId xmlns:p14="http://schemas.microsoft.com/office/powerpoint/2010/main" val="33307906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1F94C">
            <a:alpha val="23000"/>
          </a:srgbClr>
        </a:solidFill>
        <a:effectLst/>
      </p:bgPr>
    </p:bg>
    <p:spTree>
      <p:nvGrpSpPr>
        <p:cNvPr id="1" name=""/>
        <p:cNvGrpSpPr/>
        <p:nvPr/>
      </p:nvGrpSpPr>
      <p:grpSpPr>
        <a:xfrm>
          <a:off x="0" y="0"/>
          <a:ext cx="0" cy="0"/>
          <a:chOff x="0" y="0"/>
          <a:chExt cx="0" cy="0"/>
        </a:xfrm>
      </p:grpSpPr>
      <p:pic>
        <p:nvPicPr>
          <p:cNvPr id="4" name="Picture 3" descr="frontCoverBes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3401" y="36348"/>
            <a:ext cx="5942724" cy="6746740"/>
          </a:xfrm>
          <a:prstGeom prst="rect">
            <a:avLst/>
          </a:prstGeom>
        </p:spPr>
      </p:pic>
    </p:spTree>
    <p:extLst>
      <p:ext uri="{BB962C8B-B14F-4D97-AF65-F5344CB8AC3E}">
        <p14:creationId xmlns:p14="http://schemas.microsoft.com/office/powerpoint/2010/main" val="3926205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ducingMapW.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061982"/>
          </a:xfrm>
          <a:prstGeom prst="rect">
            <a:avLst/>
          </a:prstGeom>
        </p:spPr>
      </p:pic>
    </p:spTree>
    <p:extLst>
      <p:ext uri="{BB962C8B-B14F-4D97-AF65-F5344CB8AC3E}">
        <p14:creationId xmlns:p14="http://schemas.microsoft.com/office/powerpoint/2010/main" val="2695274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C1794-8E6F-4BA8-A5D0-77F758BB75D1}"/>
              </a:ext>
            </a:extLst>
          </p:cNvPr>
          <p:cNvSpPr>
            <a:spLocks noGrp="1"/>
          </p:cNvSpPr>
          <p:nvPr>
            <p:ph type="title"/>
          </p:nvPr>
        </p:nvSpPr>
        <p:spPr>
          <a:xfrm>
            <a:off x="457200" y="0"/>
            <a:ext cx="8229600" cy="1252025"/>
          </a:xfrm>
        </p:spPr>
        <p:txBody>
          <a:bodyPr>
            <a:normAutofit fontScale="90000"/>
          </a:bodyPr>
          <a:lstStyle/>
          <a:p>
            <a:r>
              <a:rPr lang="en-AU" dirty="0"/>
              <a:t>AGRI-TOURISM TRAINING WORKSHOPS CONDUCTED;</a:t>
            </a:r>
          </a:p>
        </p:txBody>
      </p:sp>
      <p:sp>
        <p:nvSpPr>
          <p:cNvPr id="3" name="Content Placeholder 2">
            <a:extLst>
              <a:ext uri="{FF2B5EF4-FFF2-40B4-BE49-F238E27FC236}">
                <a16:creationId xmlns:a16="http://schemas.microsoft.com/office/drawing/2014/main" id="{9A2B7793-D85B-46E5-A66C-CEE8A1CC1FB0}"/>
              </a:ext>
            </a:extLst>
          </p:cNvPr>
          <p:cNvSpPr>
            <a:spLocks noGrp="1"/>
          </p:cNvSpPr>
          <p:nvPr>
            <p:ph idx="1"/>
          </p:nvPr>
        </p:nvSpPr>
        <p:spPr>
          <a:xfrm>
            <a:off x="0" y="1252025"/>
            <a:ext cx="9144000" cy="5605975"/>
          </a:xfrm>
        </p:spPr>
        <p:txBody>
          <a:bodyPr>
            <a:normAutofit lnSpcReduction="10000"/>
          </a:bodyPr>
          <a:lstStyle/>
          <a:p>
            <a:pPr marL="514350" indent="-514350">
              <a:buAutoNum type="alphaUcPeriod"/>
            </a:pPr>
            <a:r>
              <a:rPr lang="en-AU" b="1" dirty="0"/>
              <a:t>SPTO Pacific Island Culinary Workshops – </a:t>
            </a:r>
            <a:r>
              <a:rPr lang="en-AU" b="1" dirty="0" err="1"/>
              <a:t>Nadi</a:t>
            </a:r>
            <a:r>
              <a:rPr lang="en-AU" b="1" dirty="0"/>
              <a:t>, Apia &amp; Savaii in Samoa, Tuvalu and Munda, Solomon Islands</a:t>
            </a:r>
          </a:p>
          <a:p>
            <a:pPr marL="514350" indent="-514350">
              <a:buAutoNum type="alphaUcPeriod"/>
            </a:pPr>
            <a:r>
              <a:rPr lang="en-AU" b="1" dirty="0" err="1"/>
              <a:t>MoA</a:t>
            </a:r>
            <a:r>
              <a:rPr lang="en-AU" b="1" dirty="0"/>
              <a:t> &amp; MITT jointly sponsored CTWs – </a:t>
            </a:r>
            <a:r>
              <a:rPr lang="en-AU" b="1" dirty="0" err="1"/>
              <a:t>Botaira</a:t>
            </a:r>
            <a:r>
              <a:rPr lang="en-AU" b="1" dirty="0"/>
              <a:t>, </a:t>
            </a:r>
            <a:r>
              <a:rPr lang="en-AU" b="1" dirty="0" err="1"/>
              <a:t>Yasawas</a:t>
            </a:r>
            <a:r>
              <a:rPr lang="en-AU" b="1" dirty="0"/>
              <a:t>, </a:t>
            </a:r>
            <a:r>
              <a:rPr lang="en-AU" b="1" dirty="0" err="1"/>
              <a:t>Beachouse</a:t>
            </a:r>
            <a:r>
              <a:rPr lang="en-AU" b="1" dirty="0"/>
              <a:t>, Coral Coast</a:t>
            </a:r>
          </a:p>
          <a:p>
            <a:pPr marL="514350" indent="-514350">
              <a:buAutoNum type="alphaUcPeriod"/>
            </a:pPr>
            <a:r>
              <a:rPr lang="en-AU" b="1" dirty="0" err="1"/>
              <a:t>MoE</a:t>
            </a:r>
            <a:r>
              <a:rPr lang="en-AU" b="1" dirty="0"/>
              <a:t> CTW workshops – Suva and </a:t>
            </a:r>
            <a:r>
              <a:rPr lang="en-AU" b="1" dirty="0" err="1"/>
              <a:t>Nadi</a:t>
            </a:r>
            <a:r>
              <a:rPr lang="en-AU" b="1" dirty="0"/>
              <a:t>  </a:t>
            </a:r>
          </a:p>
          <a:p>
            <a:pPr marL="514350" indent="-514350">
              <a:buAutoNum type="alphaUcPeriod"/>
            </a:pPr>
            <a:r>
              <a:rPr lang="en-AU" b="1" dirty="0"/>
              <a:t>Other private workshops:                </a:t>
            </a:r>
          </a:p>
          <a:p>
            <a:pPr lvl="1">
              <a:buFont typeface="Arial" panose="020B0604020202020204" pitchFamily="34" charset="0"/>
              <a:buChar char="•"/>
            </a:pPr>
            <a:r>
              <a:rPr lang="en-AU" b="1" dirty="0"/>
              <a:t>Novotel </a:t>
            </a:r>
            <a:r>
              <a:rPr lang="en-AU" b="1" dirty="0" err="1"/>
              <a:t>Nadi</a:t>
            </a:r>
            <a:r>
              <a:rPr lang="en-AU" b="1" dirty="0"/>
              <a:t> </a:t>
            </a:r>
            <a:r>
              <a:rPr lang="en-AU" dirty="0"/>
              <a:t>2 sessions to reduce food cost and learn to use</a:t>
            </a:r>
            <a:r>
              <a:rPr lang="en-AU" b="1" dirty="0"/>
              <a:t> </a:t>
            </a:r>
            <a:r>
              <a:rPr lang="en-AU" dirty="0"/>
              <a:t>as much local produce as possible. </a:t>
            </a:r>
          </a:p>
          <a:p>
            <a:pPr lvl="1">
              <a:buFont typeface="Arial" panose="020B0604020202020204" pitchFamily="34" charset="0"/>
              <a:buChar char="•"/>
            </a:pPr>
            <a:r>
              <a:rPr lang="en-AU" b="1" dirty="0"/>
              <a:t>Captain Cook Cruises </a:t>
            </a:r>
            <a:r>
              <a:rPr lang="en-AU" dirty="0"/>
              <a:t>similar, week long cruise to show best use of seafood and vegetarian alternatives </a:t>
            </a:r>
          </a:p>
          <a:p>
            <a:pPr lvl="1">
              <a:buFont typeface="Arial" panose="020B0604020202020204" pitchFamily="34" charset="0"/>
              <a:buChar char="•"/>
            </a:pPr>
            <a:endParaRPr lang="en-AU" b="1" dirty="0"/>
          </a:p>
          <a:p>
            <a:pPr lvl="1">
              <a:buFont typeface="Arial" panose="020B0604020202020204" pitchFamily="34" charset="0"/>
              <a:buChar char="•"/>
            </a:pPr>
            <a:endParaRPr lang="en-AU" b="1" dirty="0"/>
          </a:p>
          <a:p>
            <a:pPr marL="0" indent="0">
              <a:buNone/>
            </a:pPr>
            <a:endParaRPr lang="en-AU" dirty="0"/>
          </a:p>
        </p:txBody>
      </p:sp>
    </p:spTree>
    <p:extLst>
      <p:ext uri="{BB962C8B-B14F-4D97-AF65-F5344CB8AC3E}">
        <p14:creationId xmlns:p14="http://schemas.microsoft.com/office/powerpoint/2010/main" val="1227918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7807E-B29A-4871-A33B-F62CE6D93AC0}"/>
              </a:ext>
            </a:extLst>
          </p:cNvPr>
          <p:cNvSpPr>
            <a:spLocks noGrp="1"/>
          </p:cNvSpPr>
          <p:nvPr>
            <p:ph type="title"/>
          </p:nvPr>
        </p:nvSpPr>
        <p:spPr/>
        <p:txBody>
          <a:bodyPr/>
          <a:lstStyle/>
          <a:p>
            <a:r>
              <a:rPr lang="en-AU" dirty="0"/>
              <a:t>………….continued</a:t>
            </a:r>
          </a:p>
        </p:txBody>
      </p:sp>
      <p:sp>
        <p:nvSpPr>
          <p:cNvPr id="3" name="Content Placeholder 2">
            <a:extLst>
              <a:ext uri="{FF2B5EF4-FFF2-40B4-BE49-F238E27FC236}">
                <a16:creationId xmlns:a16="http://schemas.microsoft.com/office/drawing/2014/main" id="{3CBECA6F-9B68-4BE4-9256-BE3E6C27EFC3}"/>
              </a:ext>
            </a:extLst>
          </p:cNvPr>
          <p:cNvSpPr>
            <a:spLocks noGrp="1"/>
          </p:cNvSpPr>
          <p:nvPr>
            <p:ph idx="1"/>
          </p:nvPr>
        </p:nvSpPr>
        <p:spPr/>
        <p:txBody>
          <a:bodyPr/>
          <a:lstStyle/>
          <a:p>
            <a:r>
              <a:rPr lang="en-AU" b="1" dirty="0"/>
              <a:t>	</a:t>
            </a:r>
            <a:r>
              <a:rPr lang="en-AU" b="1" dirty="0" err="1"/>
              <a:t>Raffe</a:t>
            </a:r>
            <a:r>
              <a:rPr lang="en-AU" b="1" dirty="0"/>
              <a:t> Hotel Group - Plantation, </a:t>
            </a:r>
            <a:r>
              <a:rPr lang="en-AU" b="1" dirty="0" err="1"/>
              <a:t>Lomani</a:t>
            </a:r>
            <a:r>
              <a:rPr lang="en-AU" b="1" dirty="0"/>
              <a:t>, Gateway </a:t>
            </a:r>
            <a:r>
              <a:rPr lang="en-AU" dirty="0"/>
              <a:t>(lower food cost, increase use of local produce in new dishes)  </a:t>
            </a:r>
          </a:p>
          <a:p>
            <a:r>
              <a:rPr lang="en-AU" b="1" dirty="0"/>
              <a:t>	RFMF – </a:t>
            </a:r>
            <a:r>
              <a:rPr lang="en-AU" dirty="0"/>
              <a:t>upgrade army cooks Suva</a:t>
            </a:r>
          </a:p>
          <a:p>
            <a:r>
              <a:rPr lang="en-AU" b="1" dirty="0"/>
              <a:t>	Uprising Resort </a:t>
            </a:r>
            <a:r>
              <a:rPr lang="en-AU" dirty="0"/>
              <a:t>(co-share with SSC, </a:t>
            </a:r>
            <a:r>
              <a:rPr lang="en-AU" dirty="0" err="1"/>
              <a:t>Nanuya</a:t>
            </a:r>
            <a:r>
              <a:rPr lang="en-AU" dirty="0"/>
              <a:t>, </a:t>
            </a:r>
            <a:r>
              <a:rPr lang="en-AU" dirty="0" err="1"/>
              <a:t>Talanoa</a:t>
            </a:r>
            <a:r>
              <a:rPr lang="en-AU" dirty="0"/>
              <a:t> Treks</a:t>
            </a:r>
          </a:p>
        </p:txBody>
      </p:sp>
    </p:spTree>
    <p:extLst>
      <p:ext uri="{BB962C8B-B14F-4D97-AF65-F5344CB8AC3E}">
        <p14:creationId xmlns:p14="http://schemas.microsoft.com/office/powerpoint/2010/main" val="221603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C1E6DB-A968-434D-B56A-18FE634E94D7}"/>
              </a:ext>
            </a:extLst>
          </p:cNvPr>
          <p:cNvSpPr>
            <a:spLocks noGrp="1"/>
          </p:cNvSpPr>
          <p:nvPr>
            <p:ph type="title"/>
          </p:nvPr>
        </p:nvSpPr>
        <p:spPr/>
        <p:txBody>
          <a:bodyPr>
            <a:normAutofit fontScale="90000"/>
          </a:bodyPr>
          <a:lstStyle/>
          <a:p>
            <a:r>
              <a:rPr lang="en-AU" dirty="0"/>
              <a:t>Proposed and planned Culinary Training</a:t>
            </a:r>
          </a:p>
        </p:txBody>
      </p:sp>
      <p:sp>
        <p:nvSpPr>
          <p:cNvPr id="5" name="Content Placeholder 4">
            <a:extLst>
              <a:ext uri="{FF2B5EF4-FFF2-40B4-BE49-F238E27FC236}">
                <a16:creationId xmlns:a16="http://schemas.microsoft.com/office/drawing/2014/main" id="{F45C686D-5ED1-41B0-B0D2-CE9568C70029}"/>
              </a:ext>
            </a:extLst>
          </p:cNvPr>
          <p:cNvSpPr>
            <a:spLocks noGrp="1"/>
          </p:cNvSpPr>
          <p:nvPr>
            <p:ph idx="1"/>
          </p:nvPr>
        </p:nvSpPr>
        <p:spPr/>
        <p:txBody>
          <a:bodyPr/>
          <a:lstStyle/>
          <a:p>
            <a:pPr marL="0" indent="0">
              <a:buNone/>
            </a:pPr>
            <a:r>
              <a:rPr lang="en-AU" dirty="0"/>
              <a:t> </a:t>
            </a:r>
            <a:r>
              <a:rPr lang="en-AU" b="1" dirty="0" err="1"/>
              <a:t>MoA</a:t>
            </a:r>
            <a:r>
              <a:rPr lang="en-AU" b="1" dirty="0"/>
              <a:t>-MITT Sun Coast &amp; </a:t>
            </a:r>
            <a:r>
              <a:rPr lang="en-AU" b="1" dirty="0" err="1"/>
              <a:t>Savusau</a:t>
            </a:r>
            <a:r>
              <a:rPr lang="en-AU" b="1" dirty="0"/>
              <a:t> 2019</a:t>
            </a:r>
          </a:p>
          <a:p>
            <a:pPr marL="0" indent="0">
              <a:buNone/>
            </a:pPr>
            <a:r>
              <a:rPr lang="en-AU" b="1" dirty="0"/>
              <a:t> </a:t>
            </a:r>
            <a:r>
              <a:rPr lang="en-AU" b="1" dirty="0" err="1"/>
              <a:t>MoE</a:t>
            </a:r>
            <a:r>
              <a:rPr lang="en-AU" b="1" dirty="0"/>
              <a:t> August 2019</a:t>
            </a:r>
          </a:p>
          <a:p>
            <a:pPr marL="0" indent="0">
              <a:buNone/>
            </a:pPr>
            <a:r>
              <a:rPr lang="en-AU" b="1" dirty="0"/>
              <a:t> BSP Life – staff and High Value Clients, video    clips for general public</a:t>
            </a:r>
          </a:p>
          <a:p>
            <a:pPr marL="0" indent="0">
              <a:buNone/>
            </a:pPr>
            <a:r>
              <a:rPr lang="en-AU" b="1" dirty="0"/>
              <a:t> FNU – inclusion in new courses </a:t>
            </a:r>
            <a:r>
              <a:rPr lang="en-AU" dirty="0"/>
              <a:t>(NTPC new courses, cookery classes to include better use of local produce in creating Contemporary Island Cuisine ) </a:t>
            </a:r>
            <a:endParaRPr lang="en-AU" b="1" dirty="0"/>
          </a:p>
          <a:p>
            <a:pPr marL="0" indent="0">
              <a:buNone/>
            </a:pPr>
            <a:endParaRPr lang="en-AU" dirty="0"/>
          </a:p>
        </p:txBody>
      </p:sp>
    </p:spTree>
    <p:extLst>
      <p:ext uri="{BB962C8B-B14F-4D97-AF65-F5344CB8AC3E}">
        <p14:creationId xmlns:p14="http://schemas.microsoft.com/office/powerpoint/2010/main" val="2081093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EF632-656E-4858-8059-ABC882C93C1E}"/>
              </a:ext>
            </a:extLst>
          </p:cNvPr>
          <p:cNvSpPr>
            <a:spLocks noGrp="1"/>
          </p:cNvSpPr>
          <p:nvPr>
            <p:ph type="title"/>
          </p:nvPr>
        </p:nvSpPr>
        <p:spPr/>
        <p:txBody>
          <a:bodyPr>
            <a:normAutofit fontScale="90000"/>
          </a:bodyPr>
          <a:lstStyle/>
          <a:p>
            <a:r>
              <a:rPr lang="en-AU" dirty="0"/>
              <a:t>Novotel </a:t>
            </a:r>
            <a:r>
              <a:rPr lang="en-AU" dirty="0" err="1"/>
              <a:t>Nadi</a:t>
            </a:r>
            <a:r>
              <a:rPr lang="en-AU" dirty="0"/>
              <a:t> Culinary Training and Menu Modernisation </a:t>
            </a:r>
          </a:p>
        </p:txBody>
      </p:sp>
      <p:pic>
        <p:nvPicPr>
          <p:cNvPr id="4" name="Picture 3">
            <a:extLst>
              <a:ext uri="{FF2B5EF4-FFF2-40B4-BE49-F238E27FC236}">
                <a16:creationId xmlns:a16="http://schemas.microsoft.com/office/drawing/2014/main" id="{85EDE4EA-9BDC-4865-88DD-AA73C51A8B5D}"/>
              </a:ext>
            </a:extLst>
          </p:cNvPr>
          <p:cNvPicPr>
            <a:picLocks noChangeAspect="1"/>
          </p:cNvPicPr>
          <p:nvPr/>
        </p:nvPicPr>
        <p:blipFill>
          <a:blip r:embed="rId2"/>
          <a:stretch>
            <a:fillRect/>
          </a:stretch>
        </p:blipFill>
        <p:spPr>
          <a:xfrm>
            <a:off x="1617784" y="1623645"/>
            <a:ext cx="6252308" cy="4689231"/>
          </a:xfrm>
          <a:prstGeom prst="rect">
            <a:avLst/>
          </a:prstGeom>
        </p:spPr>
      </p:pic>
    </p:spTree>
    <p:extLst>
      <p:ext uri="{BB962C8B-B14F-4D97-AF65-F5344CB8AC3E}">
        <p14:creationId xmlns:p14="http://schemas.microsoft.com/office/powerpoint/2010/main" val="490173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F9DEE-D702-4D33-8ED0-753CB14A6EB5}"/>
              </a:ext>
            </a:extLst>
          </p:cNvPr>
          <p:cNvSpPr>
            <a:spLocks noGrp="1"/>
          </p:cNvSpPr>
          <p:nvPr>
            <p:ph type="title"/>
          </p:nvPr>
        </p:nvSpPr>
        <p:spPr>
          <a:xfrm>
            <a:off x="457200" y="51874"/>
            <a:ext cx="8229600" cy="1143000"/>
          </a:xfrm>
        </p:spPr>
        <p:txBody>
          <a:bodyPr>
            <a:normAutofit fontScale="90000"/>
          </a:bodyPr>
          <a:lstStyle/>
          <a:p>
            <a:r>
              <a:rPr lang="en-AU" dirty="0"/>
              <a:t>Ministry of Agriculture &amp; MITT CTW at </a:t>
            </a:r>
            <a:r>
              <a:rPr lang="en-AU" dirty="0" err="1"/>
              <a:t>Beachouse</a:t>
            </a:r>
            <a:r>
              <a:rPr lang="en-AU" dirty="0"/>
              <a:t> </a:t>
            </a:r>
          </a:p>
        </p:txBody>
      </p:sp>
      <p:pic>
        <p:nvPicPr>
          <p:cNvPr id="4" name="Picture 3">
            <a:extLst>
              <a:ext uri="{FF2B5EF4-FFF2-40B4-BE49-F238E27FC236}">
                <a16:creationId xmlns:a16="http://schemas.microsoft.com/office/drawing/2014/main" id="{35159ECB-B0E4-4C05-8AFE-4C75C053E922}"/>
              </a:ext>
            </a:extLst>
          </p:cNvPr>
          <p:cNvPicPr>
            <a:picLocks noChangeAspect="1"/>
          </p:cNvPicPr>
          <p:nvPr/>
        </p:nvPicPr>
        <p:blipFill>
          <a:blip r:embed="rId2"/>
          <a:stretch>
            <a:fillRect/>
          </a:stretch>
        </p:blipFill>
        <p:spPr>
          <a:xfrm>
            <a:off x="0" y="1194874"/>
            <a:ext cx="9144000" cy="5143500"/>
          </a:xfrm>
          <a:prstGeom prst="rect">
            <a:avLst/>
          </a:prstGeom>
        </p:spPr>
      </p:pic>
    </p:spTree>
    <p:extLst>
      <p:ext uri="{BB962C8B-B14F-4D97-AF65-F5344CB8AC3E}">
        <p14:creationId xmlns:p14="http://schemas.microsoft.com/office/powerpoint/2010/main" val="3861016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601CF-F94F-4024-8CAA-A2B76CDB74C9}"/>
              </a:ext>
            </a:extLst>
          </p:cNvPr>
          <p:cNvSpPr>
            <a:spLocks noGrp="1"/>
          </p:cNvSpPr>
          <p:nvPr>
            <p:ph type="title"/>
          </p:nvPr>
        </p:nvSpPr>
        <p:spPr>
          <a:xfrm>
            <a:off x="457201" y="1076496"/>
            <a:ext cx="2722098" cy="3154362"/>
          </a:xfrm>
        </p:spPr>
        <p:txBody>
          <a:bodyPr/>
          <a:lstStyle/>
          <a:p>
            <a:r>
              <a:rPr lang="en-AU" dirty="0" err="1"/>
              <a:t>MoA</a:t>
            </a:r>
            <a:r>
              <a:rPr lang="en-AU" dirty="0"/>
              <a:t>-MITT Sigatoka Farm visit</a:t>
            </a:r>
          </a:p>
        </p:txBody>
      </p:sp>
      <p:pic>
        <p:nvPicPr>
          <p:cNvPr id="4" name="Picture 3">
            <a:extLst>
              <a:ext uri="{FF2B5EF4-FFF2-40B4-BE49-F238E27FC236}">
                <a16:creationId xmlns:a16="http://schemas.microsoft.com/office/drawing/2014/main" id="{1EB3897B-A829-48A4-AD43-F0D2AD457549}"/>
              </a:ext>
            </a:extLst>
          </p:cNvPr>
          <p:cNvPicPr>
            <a:picLocks noChangeAspect="1"/>
          </p:cNvPicPr>
          <p:nvPr/>
        </p:nvPicPr>
        <p:blipFill>
          <a:blip r:embed="rId2"/>
          <a:stretch>
            <a:fillRect/>
          </a:stretch>
        </p:blipFill>
        <p:spPr>
          <a:xfrm>
            <a:off x="3404382" y="274637"/>
            <a:ext cx="5235581" cy="6286769"/>
          </a:xfrm>
          <a:prstGeom prst="rect">
            <a:avLst/>
          </a:prstGeom>
        </p:spPr>
      </p:pic>
    </p:spTree>
    <p:extLst>
      <p:ext uri="{BB962C8B-B14F-4D97-AF65-F5344CB8AC3E}">
        <p14:creationId xmlns:p14="http://schemas.microsoft.com/office/powerpoint/2010/main" val="2427402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FCF5D2-2F65-4138-95A6-A7AB6D155D04}"/>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4005980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A89212-C556-4C96-869B-355BEA2AAAC6}"/>
              </a:ext>
            </a:extLst>
          </p:cNvPr>
          <p:cNvSpPr>
            <a:spLocks noGrp="1"/>
          </p:cNvSpPr>
          <p:nvPr>
            <p:ph type="title"/>
          </p:nvPr>
        </p:nvSpPr>
        <p:spPr/>
        <p:txBody>
          <a:bodyPr>
            <a:normAutofit fontScale="90000"/>
          </a:bodyPr>
          <a:lstStyle/>
          <a:p>
            <a:r>
              <a:rPr lang="en-AU" dirty="0"/>
              <a:t>Uprising Resort Culinary Training Workshop  with invited participants</a:t>
            </a:r>
          </a:p>
        </p:txBody>
      </p:sp>
      <p:pic>
        <p:nvPicPr>
          <p:cNvPr id="14" name="Content Placeholder 13">
            <a:extLst>
              <a:ext uri="{FF2B5EF4-FFF2-40B4-BE49-F238E27FC236}">
                <a16:creationId xmlns:a16="http://schemas.microsoft.com/office/drawing/2014/main" id="{1B3A031A-63B9-40FA-8EF9-BC1AFBD82300}"/>
              </a:ext>
            </a:extLst>
          </p:cNvPr>
          <p:cNvPicPr>
            <a:picLocks noGrp="1" noChangeAspect="1"/>
          </p:cNvPicPr>
          <p:nvPr>
            <p:ph sz="half" idx="2"/>
          </p:nvPr>
        </p:nvPicPr>
        <p:blipFill>
          <a:blip r:embed="rId2"/>
          <a:stretch>
            <a:fillRect/>
          </a:stretch>
        </p:blipFill>
        <p:spPr>
          <a:xfrm>
            <a:off x="3826412" y="2053284"/>
            <a:ext cx="4747846" cy="3560885"/>
          </a:xfrm>
        </p:spPr>
      </p:pic>
      <p:pic>
        <p:nvPicPr>
          <p:cNvPr id="12" name="Content Placeholder 11">
            <a:extLst>
              <a:ext uri="{FF2B5EF4-FFF2-40B4-BE49-F238E27FC236}">
                <a16:creationId xmlns:a16="http://schemas.microsoft.com/office/drawing/2014/main" id="{2E769366-5E9F-4CF1-B9C9-3F477A1C387F}"/>
              </a:ext>
            </a:extLst>
          </p:cNvPr>
          <p:cNvPicPr>
            <a:picLocks noGrp="1" noChangeAspect="1"/>
          </p:cNvPicPr>
          <p:nvPr>
            <p:ph sz="half" idx="1"/>
          </p:nvPr>
        </p:nvPicPr>
        <p:blipFill>
          <a:blip r:embed="rId3"/>
          <a:stretch>
            <a:fillRect/>
          </a:stretch>
        </p:blipFill>
        <p:spPr bwMode="auto">
          <a:xfrm>
            <a:off x="457200" y="1593594"/>
            <a:ext cx="3162300" cy="421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900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AE7378-76A8-427D-B3F4-62914696CF46}"/>
              </a:ext>
            </a:extLst>
          </p:cNvPr>
          <p:cNvSpPr>
            <a:spLocks noGrp="1"/>
          </p:cNvSpPr>
          <p:nvPr>
            <p:ph type="title"/>
          </p:nvPr>
        </p:nvSpPr>
        <p:spPr/>
        <p:txBody>
          <a:bodyPr>
            <a:normAutofit fontScale="90000"/>
          </a:bodyPr>
          <a:lstStyle/>
          <a:p>
            <a:r>
              <a:rPr lang="en-AU" dirty="0"/>
              <a:t>Royal Fiji Military Forces training in </a:t>
            </a:r>
            <a:r>
              <a:rPr lang="en-AU" dirty="0" err="1"/>
              <a:t>MoE</a:t>
            </a:r>
            <a:r>
              <a:rPr lang="en-AU" dirty="0"/>
              <a:t> facility</a:t>
            </a:r>
          </a:p>
        </p:txBody>
      </p:sp>
      <p:pic>
        <p:nvPicPr>
          <p:cNvPr id="7" name="Content Placeholder 6">
            <a:extLst>
              <a:ext uri="{FF2B5EF4-FFF2-40B4-BE49-F238E27FC236}">
                <a16:creationId xmlns:a16="http://schemas.microsoft.com/office/drawing/2014/main" id="{4FB6DF81-B9ED-4FE0-80BF-B7DC2AD75240}"/>
              </a:ext>
            </a:extLst>
          </p:cNvPr>
          <p:cNvPicPr>
            <a:picLocks noGrp="1" noChangeAspect="1"/>
          </p:cNvPicPr>
          <p:nvPr>
            <p:ph sz="half" idx="1"/>
          </p:nvPr>
        </p:nvPicPr>
        <p:blipFill>
          <a:blip r:embed="rId2"/>
          <a:stretch>
            <a:fillRect/>
          </a:stretch>
        </p:blipFill>
        <p:spPr>
          <a:xfrm>
            <a:off x="457200" y="2348706"/>
            <a:ext cx="4038600" cy="3028950"/>
          </a:xfrm>
        </p:spPr>
      </p:pic>
      <p:pic>
        <p:nvPicPr>
          <p:cNvPr id="9" name="Content Placeholder 8">
            <a:extLst>
              <a:ext uri="{FF2B5EF4-FFF2-40B4-BE49-F238E27FC236}">
                <a16:creationId xmlns:a16="http://schemas.microsoft.com/office/drawing/2014/main" id="{E01711C3-FC01-4052-899C-9EC4704D4A98}"/>
              </a:ext>
            </a:extLst>
          </p:cNvPr>
          <p:cNvPicPr>
            <a:picLocks noGrp="1" noChangeAspect="1"/>
          </p:cNvPicPr>
          <p:nvPr>
            <p:ph sz="half" idx="2"/>
          </p:nvPr>
        </p:nvPicPr>
        <p:blipFill>
          <a:blip r:embed="rId3"/>
          <a:stretch>
            <a:fillRect/>
          </a:stretch>
        </p:blipFill>
        <p:spPr>
          <a:xfrm>
            <a:off x="4648200" y="2348706"/>
            <a:ext cx="4038600" cy="3028950"/>
          </a:xfrm>
        </p:spPr>
      </p:pic>
    </p:spTree>
    <p:extLst>
      <p:ext uri="{BB962C8B-B14F-4D97-AF65-F5344CB8AC3E}">
        <p14:creationId xmlns:p14="http://schemas.microsoft.com/office/powerpoint/2010/main" val="809462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2" name="Picture 1" descr="page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853"/>
            <a:ext cx="4654155" cy="5723512"/>
          </a:xfrm>
          <a:prstGeom prst="rect">
            <a:avLst/>
          </a:prstGeom>
        </p:spPr>
      </p:pic>
      <p:pic>
        <p:nvPicPr>
          <p:cNvPr id="3" name="Picture 2" descr="page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155" y="547635"/>
            <a:ext cx="4698333" cy="5723512"/>
          </a:xfrm>
          <a:prstGeom prst="rect">
            <a:avLst/>
          </a:prstGeom>
        </p:spPr>
      </p:pic>
    </p:spTree>
    <p:extLst>
      <p:ext uri="{BB962C8B-B14F-4D97-AF65-F5344CB8AC3E}">
        <p14:creationId xmlns:p14="http://schemas.microsoft.com/office/powerpoint/2010/main" val="549999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3B5655-BA9F-43C0-8BFB-4093B03CC69F}"/>
              </a:ext>
            </a:extLst>
          </p:cNvPr>
          <p:cNvSpPr>
            <a:spLocks noGrp="1"/>
          </p:cNvSpPr>
          <p:nvPr>
            <p:ph type="title"/>
          </p:nvPr>
        </p:nvSpPr>
        <p:spPr/>
        <p:txBody>
          <a:bodyPr>
            <a:normAutofit fontScale="90000"/>
          </a:bodyPr>
          <a:lstStyle/>
          <a:p>
            <a:r>
              <a:rPr lang="en-AU" dirty="0"/>
              <a:t>Suva Master Class &amp; Kana Vinaka dinner at Paradiso</a:t>
            </a:r>
          </a:p>
        </p:txBody>
      </p:sp>
      <p:pic>
        <p:nvPicPr>
          <p:cNvPr id="8" name="Picture 7">
            <a:extLst>
              <a:ext uri="{FF2B5EF4-FFF2-40B4-BE49-F238E27FC236}">
                <a16:creationId xmlns:a16="http://schemas.microsoft.com/office/drawing/2014/main" id="{28337F67-484D-4148-81CC-F8815FF16753}"/>
              </a:ext>
            </a:extLst>
          </p:cNvPr>
          <p:cNvPicPr>
            <a:picLocks noChangeAspect="1"/>
          </p:cNvPicPr>
          <p:nvPr/>
        </p:nvPicPr>
        <p:blipFill>
          <a:blip r:embed="rId2"/>
          <a:stretch>
            <a:fillRect/>
          </a:stretch>
        </p:blipFill>
        <p:spPr>
          <a:xfrm>
            <a:off x="1702615" y="1736188"/>
            <a:ext cx="6237816" cy="4678362"/>
          </a:xfrm>
          <a:prstGeom prst="rect">
            <a:avLst/>
          </a:prstGeom>
        </p:spPr>
      </p:pic>
    </p:spTree>
    <p:extLst>
      <p:ext uri="{BB962C8B-B14F-4D97-AF65-F5344CB8AC3E}">
        <p14:creationId xmlns:p14="http://schemas.microsoft.com/office/powerpoint/2010/main" val="3647657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64B71-DC93-4D5D-BF6B-AA32C493BFB3}"/>
              </a:ext>
            </a:extLst>
          </p:cNvPr>
          <p:cNvSpPr>
            <a:spLocks noGrp="1"/>
          </p:cNvSpPr>
          <p:nvPr>
            <p:ph type="title"/>
          </p:nvPr>
        </p:nvSpPr>
        <p:spPr/>
        <p:txBody>
          <a:bodyPr>
            <a:normAutofit/>
          </a:bodyPr>
          <a:lstStyle/>
          <a:p>
            <a:r>
              <a:rPr lang="en-AU" dirty="0"/>
              <a:t>Flavours of Fiji Cooking School </a:t>
            </a:r>
          </a:p>
        </p:txBody>
      </p:sp>
      <p:pic>
        <p:nvPicPr>
          <p:cNvPr id="8" name="Content Placeholder 7">
            <a:extLst>
              <a:ext uri="{FF2B5EF4-FFF2-40B4-BE49-F238E27FC236}">
                <a16:creationId xmlns:a16="http://schemas.microsoft.com/office/drawing/2014/main" id="{C2FD23B1-081A-4FF3-A61F-4A167B9C8BBF}"/>
              </a:ext>
            </a:extLst>
          </p:cNvPr>
          <p:cNvPicPr>
            <a:picLocks noGrp="1" noChangeAspect="1"/>
          </p:cNvPicPr>
          <p:nvPr>
            <p:ph sz="half" idx="2"/>
          </p:nvPr>
        </p:nvPicPr>
        <p:blipFill>
          <a:blip r:embed="rId2"/>
          <a:stretch>
            <a:fillRect/>
          </a:stretch>
        </p:blipFill>
        <p:spPr>
          <a:xfrm>
            <a:off x="4448160" y="2560638"/>
            <a:ext cx="4238640" cy="3178980"/>
          </a:xfrm>
        </p:spPr>
      </p:pic>
      <p:pic>
        <p:nvPicPr>
          <p:cNvPr id="4" name="Picture 3">
            <a:extLst>
              <a:ext uri="{FF2B5EF4-FFF2-40B4-BE49-F238E27FC236}">
                <a16:creationId xmlns:a16="http://schemas.microsoft.com/office/drawing/2014/main" id="{CA6A89AA-6E3B-41DC-9F54-70FD54C7CC03}"/>
              </a:ext>
            </a:extLst>
          </p:cNvPr>
          <p:cNvPicPr>
            <a:picLocks noChangeAspect="1"/>
          </p:cNvPicPr>
          <p:nvPr/>
        </p:nvPicPr>
        <p:blipFill>
          <a:blip r:embed="rId3"/>
          <a:stretch>
            <a:fillRect/>
          </a:stretch>
        </p:blipFill>
        <p:spPr>
          <a:xfrm>
            <a:off x="457199" y="1417638"/>
            <a:ext cx="3940075" cy="5253433"/>
          </a:xfrm>
          <a:prstGeom prst="rect">
            <a:avLst/>
          </a:prstGeom>
        </p:spPr>
      </p:pic>
    </p:spTree>
    <p:extLst>
      <p:ext uri="{BB962C8B-B14F-4D97-AF65-F5344CB8AC3E}">
        <p14:creationId xmlns:p14="http://schemas.microsoft.com/office/powerpoint/2010/main" val="3548681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5F4C6C-D8A0-46E7-8CC9-0BA504917286}"/>
              </a:ext>
            </a:extLst>
          </p:cNvPr>
          <p:cNvSpPr>
            <a:spLocks noGrp="1"/>
          </p:cNvSpPr>
          <p:nvPr>
            <p:ph type="title"/>
          </p:nvPr>
        </p:nvSpPr>
        <p:spPr>
          <a:xfrm>
            <a:off x="1786597" y="5115267"/>
            <a:ext cx="5486400" cy="566738"/>
          </a:xfrm>
        </p:spPr>
        <p:txBody>
          <a:bodyPr>
            <a:normAutofit fontScale="90000"/>
          </a:bodyPr>
          <a:lstStyle/>
          <a:p>
            <a:pPr algn="ctr"/>
            <a:r>
              <a:rPr lang="en-AU" dirty="0"/>
              <a:t>                     </a:t>
            </a:r>
            <a:br>
              <a:rPr lang="en-AU" dirty="0"/>
            </a:br>
            <a:r>
              <a:rPr lang="en-AU" dirty="0"/>
              <a:t>  </a:t>
            </a:r>
            <a:r>
              <a:rPr lang="en-AU" sz="2800" dirty="0"/>
              <a:t>Ministry of Education</a:t>
            </a:r>
          </a:p>
        </p:txBody>
      </p:sp>
      <p:pic>
        <p:nvPicPr>
          <p:cNvPr id="7" name="Picture Placeholder 6">
            <a:extLst>
              <a:ext uri="{FF2B5EF4-FFF2-40B4-BE49-F238E27FC236}">
                <a16:creationId xmlns:a16="http://schemas.microsoft.com/office/drawing/2014/main" id="{872CAC3D-E6EA-4056-A8AC-0D3D385C2CF5}"/>
              </a:ext>
            </a:extLst>
          </p:cNvPr>
          <p:cNvPicPr>
            <a:picLocks noGrp="1" noChangeAspect="1"/>
          </p:cNvPicPr>
          <p:nvPr>
            <p:ph type="pic" idx="1"/>
          </p:nvPr>
        </p:nvPicPr>
        <p:blipFill>
          <a:blip r:embed="rId2"/>
          <a:srcRect/>
          <a:stretch>
            <a:fillRect/>
          </a:stretch>
        </p:blipFill>
        <p:spPr>
          <a:xfrm>
            <a:off x="1049386" y="384255"/>
            <a:ext cx="6969199" cy="4731012"/>
          </a:xfrm>
        </p:spPr>
      </p:pic>
      <p:sp>
        <p:nvSpPr>
          <p:cNvPr id="5" name="Text Placeholder 4">
            <a:extLst>
              <a:ext uri="{FF2B5EF4-FFF2-40B4-BE49-F238E27FC236}">
                <a16:creationId xmlns:a16="http://schemas.microsoft.com/office/drawing/2014/main" id="{25A3FEDF-86C2-4577-9575-13B765C7DE8E}"/>
              </a:ext>
            </a:extLst>
          </p:cNvPr>
          <p:cNvSpPr>
            <a:spLocks noGrp="1"/>
          </p:cNvSpPr>
          <p:nvPr>
            <p:ph type="body" sz="half" idx="2"/>
          </p:nvPr>
        </p:nvSpPr>
        <p:spPr>
          <a:xfrm>
            <a:off x="379828" y="5678488"/>
            <a:ext cx="8299938" cy="877889"/>
          </a:xfrm>
        </p:spPr>
        <p:txBody>
          <a:bodyPr>
            <a:normAutofit/>
          </a:bodyPr>
          <a:lstStyle/>
          <a:p>
            <a:pPr algn="ctr"/>
            <a:r>
              <a:rPr lang="en-AU" sz="2400" b="1" dirty="0"/>
              <a:t>Home Economics teachers, Technical College lecturers and   Boarding House cooks</a:t>
            </a:r>
          </a:p>
        </p:txBody>
      </p:sp>
    </p:spTree>
    <p:extLst>
      <p:ext uri="{BB962C8B-B14F-4D97-AF65-F5344CB8AC3E}">
        <p14:creationId xmlns:p14="http://schemas.microsoft.com/office/powerpoint/2010/main" val="4113187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18B063-2E25-43F9-9DCC-ECABDDD0BF49}"/>
              </a:ext>
            </a:extLst>
          </p:cNvPr>
          <p:cNvSpPr>
            <a:spLocks noGrp="1"/>
          </p:cNvSpPr>
          <p:nvPr>
            <p:ph type="title"/>
          </p:nvPr>
        </p:nvSpPr>
        <p:spPr/>
        <p:txBody>
          <a:bodyPr/>
          <a:lstStyle/>
          <a:p>
            <a:r>
              <a:rPr lang="en-AU" dirty="0"/>
              <a:t>SPTO Tuvalu training</a:t>
            </a:r>
          </a:p>
        </p:txBody>
      </p:sp>
      <p:pic>
        <p:nvPicPr>
          <p:cNvPr id="7" name="Content Placeholder 6">
            <a:extLst>
              <a:ext uri="{FF2B5EF4-FFF2-40B4-BE49-F238E27FC236}">
                <a16:creationId xmlns:a16="http://schemas.microsoft.com/office/drawing/2014/main" id="{7DF5217F-58F3-4976-B616-39C428C64236}"/>
              </a:ext>
            </a:extLst>
          </p:cNvPr>
          <p:cNvPicPr>
            <a:picLocks noGrp="1" noChangeAspect="1"/>
          </p:cNvPicPr>
          <p:nvPr>
            <p:ph sz="half" idx="1"/>
          </p:nvPr>
        </p:nvPicPr>
        <p:blipFill>
          <a:blip r:embed="rId2"/>
          <a:stretch>
            <a:fillRect/>
          </a:stretch>
        </p:blipFill>
        <p:spPr>
          <a:xfrm>
            <a:off x="457200" y="2348706"/>
            <a:ext cx="4038600" cy="3028950"/>
          </a:xfrm>
        </p:spPr>
      </p:pic>
      <p:pic>
        <p:nvPicPr>
          <p:cNvPr id="9" name="Content Placeholder 8">
            <a:extLst>
              <a:ext uri="{FF2B5EF4-FFF2-40B4-BE49-F238E27FC236}">
                <a16:creationId xmlns:a16="http://schemas.microsoft.com/office/drawing/2014/main" id="{8AF6EEA0-0A94-45AF-86BF-755FC26955F5}"/>
              </a:ext>
            </a:extLst>
          </p:cNvPr>
          <p:cNvPicPr>
            <a:picLocks noGrp="1" noChangeAspect="1"/>
          </p:cNvPicPr>
          <p:nvPr>
            <p:ph sz="half" idx="2"/>
          </p:nvPr>
        </p:nvPicPr>
        <p:blipFill>
          <a:blip r:embed="rId3"/>
          <a:stretch>
            <a:fillRect/>
          </a:stretch>
        </p:blipFill>
        <p:spPr>
          <a:xfrm>
            <a:off x="4648200" y="2348706"/>
            <a:ext cx="4038600" cy="3028950"/>
          </a:xfrm>
        </p:spPr>
      </p:pic>
    </p:spTree>
    <p:extLst>
      <p:ext uri="{BB962C8B-B14F-4D97-AF65-F5344CB8AC3E}">
        <p14:creationId xmlns:p14="http://schemas.microsoft.com/office/powerpoint/2010/main" val="1125426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3F0833-AAA4-4621-88A1-CDD0DDB50063}"/>
              </a:ext>
            </a:extLst>
          </p:cNvPr>
          <p:cNvSpPr>
            <a:spLocks noGrp="1"/>
          </p:cNvSpPr>
          <p:nvPr>
            <p:ph type="title"/>
          </p:nvPr>
        </p:nvSpPr>
        <p:spPr/>
        <p:txBody>
          <a:bodyPr>
            <a:normAutofit fontScale="90000"/>
          </a:bodyPr>
          <a:lstStyle/>
          <a:p>
            <a:r>
              <a:rPr lang="en-AU" dirty="0" err="1"/>
              <a:t>Nanuku</a:t>
            </a:r>
            <a:r>
              <a:rPr lang="en-AU" dirty="0"/>
              <a:t> 5 star dinner for house guests and visitors from Suva</a:t>
            </a:r>
          </a:p>
        </p:txBody>
      </p:sp>
      <p:pic>
        <p:nvPicPr>
          <p:cNvPr id="7" name="Content Placeholder 6">
            <a:extLst>
              <a:ext uri="{FF2B5EF4-FFF2-40B4-BE49-F238E27FC236}">
                <a16:creationId xmlns:a16="http://schemas.microsoft.com/office/drawing/2014/main" id="{E534C8D4-1578-4F41-8017-F518AFC3EE67}"/>
              </a:ext>
            </a:extLst>
          </p:cNvPr>
          <p:cNvPicPr>
            <a:picLocks noGrp="1" noChangeAspect="1"/>
          </p:cNvPicPr>
          <p:nvPr>
            <p:ph sz="half" idx="1"/>
          </p:nvPr>
        </p:nvPicPr>
        <p:blipFill>
          <a:blip r:embed="rId2"/>
          <a:stretch>
            <a:fillRect/>
          </a:stretch>
        </p:blipFill>
        <p:spPr>
          <a:xfrm>
            <a:off x="728589" y="2053990"/>
            <a:ext cx="3183136" cy="4244181"/>
          </a:xfrm>
        </p:spPr>
      </p:pic>
      <p:pic>
        <p:nvPicPr>
          <p:cNvPr id="9" name="Content Placeholder 8">
            <a:extLst>
              <a:ext uri="{FF2B5EF4-FFF2-40B4-BE49-F238E27FC236}">
                <a16:creationId xmlns:a16="http://schemas.microsoft.com/office/drawing/2014/main" id="{36E79F7F-F1C6-4A30-930C-BAE3566C6099}"/>
              </a:ext>
            </a:extLst>
          </p:cNvPr>
          <p:cNvPicPr>
            <a:picLocks noGrp="1" noChangeAspect="1"/>
          </p:cNvPicPr>
          <p:nvPr>
            <p:ph sz="half" idx="2"/>
          </p:nvPr>
        </p:nvPicPr>
        <p:blipFill>
          <a:blip r:embed="rId3"/>
          <a:stretch>
            <a:fillRect/>
          </a:stretch>
        </p:blipFill>
        <p:spPr>
          <a:xfrm>
            <a:off x="5026297" y="2053990"/>
            <a:ext cx="3389114" cy="4518819"/>
          </a:xfrm>
        </p:spPr>
      </p:pic>
    </p:spTree>
    <p:extLst>
      <p:ext uri="{BB962C8B-B14F-4D97-AF65-F5344CB8AC3E}">
        <p14:creationId xmlns:p14="http://schemas.microsoft.com/office/powerpoint/2010/main" val="3044405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231D1-633D-4B05-AE2B-247416BD37B5}"/>
              </a:ext>
            </a:extLst>
          </p:cNvPr>
          <p:cNvSpPr>
            <a:spLocks noGrp="1"/>
          </p:cNvSpPr>
          <p:nvPr>
            <p:ph type="title"/>
          </p:nvPr>
        </p:nvSpPr>
        <p:spPr/>
        <p:txBody>
          <a:bodyPr/>
          <a:lstStyle/>
          <a:p>
            <a:r>
              <a:rPr lang="en-AU" dirty="0"/>
              <a:t>Munda, Solomon Islands CTW</a:t>
            </a:r>
          </a:p>
        </p:txBody>
      </p:sp>
      <p:pic>
        <p:nvPicPr>
          <p:cNvPr id="6" name="Content Placeholder 5">
            <a:extLst>
              <a:ext uri="{FF2B5EF4-FFF2-40B4-BE49-F238E27FC236}">
                <a16:creationId xmlns:a16="http://schemas.microsoft.com/office/drawing/2014/main" id="{FCE36809-8846-46A6-967C-5E5AED39AE41}"/>
              </a:ext>
            </a:extLst>
          </p:cNvPr>
          <p:cNvPicPr>
            <a:picLocks noGrp="1" noChangeAspect="1"/>
          </p:cNvPicPr>
          <p:nvPr>
            <p:ph sz="half" idx="1"/>
          </p:nvPr>
        </p:nvPicPr>
        <p:blipFill>
          <a:blip r:embed="rId2"/>
          <a:stretch>
            <a:fillRect/>
          </a:stretch>
        </p:blipFill>
        <p:spPr>
          <a:xfrm>
            <a:off x="517574" y="1453380"/>
            <a:ext cx="3787140" cy="5049520"/>
          </a:xfrm>
        </p:spPr>
      </p:pic>
      <p:pic>
        <p:nvPicPr>
          <p:cNvPr id="8" name="Content Placeholder 7">
            <a:extLst>
              <a:ext uri="{FF2B5EF4-FFF2-40B4-BE49-F238E27FC236}">
                <a16:creationId xmlns:a16="http://schemas.microsoft.com/office/drawing/2014/main" id="{75641974-218C-4E36-8F6C-BF15F76E6DFE}"/>
              </a:ext>
            </a:extLst>
          </p:cNvPr>
          <p:cNvPicPr>
            <a:picLocks noGrp="1" noChangeAspect="1"/>
          </p:cNvPicPr>
          <p:nvPr>
            <p:ph sz="half" idx="2"/>
          </p:nvPr>
        </p:nvPicPr>
        <p:blipFill>
          <a:blip r:embed="rId3"/>
          <a:stretch>
            <a:fillRect/>
          </a:stretch>
        </p:blipFill>
        <p:spPr>
          <a:xfrm>
            <a:off x="4899660" y="1453380"/>
            <a:ext cx="3787140" cy="5049520"/>
          </a:xfrm>
        </p:spPr>
      </p:pic>
    </p:spTree>
    <p:extLst>
      <p:ext uri="{BB962C8B-B14F-4D97-AF65-F5344CB8AC3E}">
        <p14:creationId xmlns:p14="http://schemas.microsoft.com/office/powerpoint/2010/main" val="1809545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8A7FA2-15CC-468D-B734-6F33FE32A979}"/>
              </a:ext>
            </a:extLst>
          </p:cNvPr>
          <p:cNvSpPr>
            <a:spLocks noGrp="1"/>
          </p:cNvSpPr>
          <p:nvPr>
            <p:ph type="title"/>
          </p:nvPr>
        </p:nvSpPr>
        <p:spPr/>
        <p:txBody>
          <a:bodyPr/>
          <a:lstStyle/>
          <a:p>
            <a:r>
              <a:rPr lang="en-AU" dirty="0" err="1"/>
              <a:t>MoE</a:t>
            </a:r>
            <a:r>
              <a:rPr lang="en-AU" dirty="0"/>
              <a:t> CTW 2</a:t>
            </a:r>
          </a:p>
        </p:txBody>
      </p:sp>
      <p:pic>
        <p:nvPicPr>
          <p:cNvPr id="7" name="Picture 6">
            <a:extLst>
              <a:ext uri="{FF2B5EF4-FFF2-40B4-BE49-F238E27FC236}">
                <a16:creationId xmlns:a16="http://schemas.microsoft.com/office/drawing/2014/main" id="{DBCBD3F2-FC24-4265-8A90-A901473D2C72}"/>
              </a:ext>
            </a:extLst>
          </p:cNvPr>
          <p:cNvPicPr>
            <a:picLocks noChangeAspect="1"/>
          </p:cNvPicPr>
          <p:nvPr/>
        </p:nvPicPr>
        <p:blipFill>
          <a:blip r:embed="rId2"/>
          <a:stretch>
            <a:fillRect/>
          </a:stretch>
        </p:blipFill>
        <p:spPr>
          <a:xfrm>
            <a:off x="824523" y="1236785"/>
            <a:ext cx="7494953" cy="5621215"/>
          </a:xfrm>
          <a:prstGeom prst="rect">
            <a:avLst/>
          </a:prstGeom>
        </p:spPr>
      </p:pic>
    </p:spTree>
    <p:extLst>
      <p:ext uri="{BB962C8B-B14F-4D97-AF65-F5344CB8AC3E}">
        <p14:creationId xmlns:p14="http://schemas.microsoft.com/office/powerpoint/2010/main" val="937675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8715D-AC74-4E22-8101-022ABF20A6F3}"/>
              </a:ext>
            </a:extLst>
          </p:cNvPr>
          <p:cNvSpPr>
            <a:spLocks noGrp="1"/>
          </p:cNvSpPr>
          <p:nvPr>
            <p:ph type="title"/>
          </p:nvPr>
        </p:nvSpPr>
        <p:spPr/>
        <p:txBody>
          <a:bodyPr>
            <a:normAutofit fontScale="90000"/>
          </a:bodyPr>
          <a:lstStyle/>
          <a:p>
            <a:r>
              <a:rPr lang="en-AU" dirty="0"/>
              <a:t>Captain Cook Cruises – new vegetarian menu inclusions </a:t>
            </a:r>
          </a:p>
        </p:txBody>
      </p:sp>
      <p:pic>
        <p:nvPicPr>
          <p:cNvPr id="11" name="Content Placeholder 10">
            <a:extLst>
              <a:ext uri="{FF2B5EF4-FFF2-40B4-BE49-F238E27FC236}">
                <a16:creationId xmlns:a16="http://schemas.microsoft.com/office/drawing/2014/main" id="{B557FCEB-E88B-4725-8F36-9EC4735BDB78}"/>
              </a:ext>
            </a:extLst>
          </p:cNvPr>
          <p:cNvPicPr>
            <a:picLocks noGrp="1" noChangeAspect="1"/>
          </p:cNvPicPr>
          <p:nvPr>
            <p:ph sz="half" idx="2"/>
          </p:nvPr>
        </p:nvPicPr>
        <p:blipFill>
          <a:blip r:embed="rId2"/>
          <a:stretch>
            <a:fillRect/>
          </a:stretch>
        </p:blipFill>
        <p:spPr>
          <a:xfrm>
            <a:off x="4809977" y="1645957"/>
            <a:ext cx="3516923" cy="4689231"/>
          </a:xfrm>
        </p:spPr>
      </p:pic>
      <p:pic>
        <p:nvPicPr>
          <p:cNvPr id="9" name="Content Placeholder 8">
            <a:extLst>
              <a:ext uri="{FF2B5EF4-FFF2-40B4-BE49-F238E27FC236}">
                <a16:creationId xmlns:a16="http://schemas.microsoft.com/office/drawing/2014/main" id="{61C5F7FA-AAB6-4D4C-9FCE-A75925554C0F}"/>
              </a:ext>
            </a:extLst>
          </p:cNvPr>
          <p:cNvPicPr>
            <a:picLocks noGrp="1" noChangeAspect="1"/>
          </p:cNvPicPr>
          <p:nvPr>
            <p:ph sz="half" idx="1"/>
          </p:nvPr>
        </p:nvPicPr>
        <p:blipFill>
          <a:blip r:embed="rId3"/>
          <a:stretch>
            <a:fillRect/>
          </a:stretch>
        </p:blipFill>
        <p:spPr>
          <a:xfrm>
            <a:off x="576774" y="1645957"/>
            <a:ext cx="3516923" cy="4689231"/>
          </a:xfrm>
        </p:spPr>
      </p:pic>
    </p:spTree>
    <p:extLst>
      <p:ext uri="{BB962C8B-B14F-4D97-AF65-F5344CB8AC3E}">
        <p14:creationId xmlns:p14="http://schemas.microsoft.com/office/powerpoint/2010/main" val="3849047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BF79D9-F60F-4037-A50C-A05C564224DF}"/>
              </a:ext>
            </a:extLst>
          </p:cNvPr>
          <p:cNvSpPr/>
          <p:nvPr/>
        </p:nvSpPr>
        <p:spPr>
          <a:xfrm>
            <a:off x="126609" y="1322363"/>
            <a:ext cx="6372665" cy="5531386"/>
          </a:xfrm>
          <a:prstGeom prst="rect">
            <a:avLst/>
          </a:prstGeom>
        </p:spPr>
        <p:txBody>
          <a:bodyPr wrap="square">
            <a:spAutoFit/>
          </a:bodyPr>
          <a:lstStyle/>
          <a:p>
            <a:pPr>
              <a:lnSpc>
                <a:spcPct val="115000"/>
              </a:lnSpc>
              <a:spcAft>
                <a:spcPts val="1000"/>
              </a:spcAft>
            </a:pPr>
            <a:r>
              <a:rPr lang="en-NZ" sz="2800" b="1" dirty="0">
                <a:latin typeface="Calibri" panose="020F0502020204030204" pitchFamily="34" charset="0"/>
                <a:ea typeface="Calibri" panose="020F0502020204030204" pitchFamily="34" charset="0"/>
                <a:cs typeface="Times New Roman" panose="02020603050405020304" pitchFamily="18" charset="0"/>
              </a:rPr>
              <a:t>Morning Tea (</a:t>
            </a:r>
            <a:r>
              <a:rPr lang="en-NZ" sz="2800" b="1" i="1" dirty="0">
                <a:latin typeface="Calibri" panose="020F0502020204030204" pitchFamily="34" charset="0"/>
                <a:ea typeface="Calibri" panose="020F0502020204030204" pitchFamily="34" charset="0"/>
                <a:cs typeface="Times New Roman" panose="02020603050405020304" pitchFamily="18" charset="0"/>
              </a:rPr>
              <a:t>10-10:30qm)</a:t>
            </a:r>
            <a:endParaRPr lang="en-AU" sz="2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NZ" sz="2800" b="1" dirty="0">
                <a:latin typeface="Calibri" panose="020F0502020204030204" pitchFamily="34" charset="0"/>
                <a:ea typeface="Calibri" panose="020F0502020204030204" pitchFamily="34" charset="0"/>
                <a:cs typeface="Times New Roman" panose="02020603050405020304" pitchFamily="18" charset="0"/>
              </a:rPr>
              <a:t> Discussion, demonstration, production of SUBSTITUTES FOR POTATOES </a:t>
            </a:r>
            <a:r>
              <a:rPr lang="en-NZ" sz="2800" b="1" i="1" dirty="0">
                <a:latin typeface="Calibri" panose="020F0502020204030204" pitchFamily="34" charset="0"/>
                <a:ea typeface="Calibri" panose="020F0502020204030204" pitchFamily="34" charset="0"/>
                <a:cs typeface="Times New Roman" panose="02020603050405020304" pitchFamily="18" charset="0"/>
              </a:rPr>
              <a:t>(10:30-1pm)</a:t>
            </a:r>
            <a:endParaRPr lang="en-AU" sz="2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NZ" sz="2800" b="1" dirty="0">
                <a:latin typeface="Calibri" panose="020F0502020204030204" pitchFamily="34" charset="0"/>
                <a:ea typeface="Calibri" panose="020F0502020204030204" pitchFamily="34" charset="0"/>
                <a:cs typeface="Times New Roman" panose="02020603050405020304" pitchFamily="18" charset="0"/>
              </a:rPr>
              <a:t>Island Fries &amp; Chips, garlic honey aioli                                                                Hashed Local Root Vegetables     			   Mashed Combos (pumpkin &amp; </a:t>
            </a:r>
            <a:r>
              <a:rPr lang="en-NZ" sz="2800" b="1" dirty="0" err="1">
                <a:latin typeface="Calibri" panose="020F0502020204030204" pitchFamily="34" charset="0"/>
                <a:ea typeface="Calibri" panose="020F0502020204030204" pitchFamily="34" charset="0"/>
                <a:cs typeface="Times New Roman" panose="02020603050405020304" pitchFamily="18" charset="0"/>
              </a:rPr>
              <a:t>kumala</a:t>
            </a:r>
            <a:r>
              <a:rPr lang="en-NZ" sz="2800" b="1" dirty="0">
                <a:latin typeface="Calibri" panose="020F0502020204030204" pitchFamily="34" charset="0"/>
                <a:ea typeface="Calibri" panose="020F0502020204030204" pitchFamily="34" charset="0"/>
                <a:cs typeface="Times New Roman" panose="02020603050405020304" pitchFamily="18" charset="0"/>
              </a:rPr>
              <a:t>)  	          </a:t>
            </a:r>
            <a:r>
              <a:rPr lang="en-NZ" sz="2800" b="1" dirty="0" err="1">
                <a:latin typeface="Calibri" panose="020F0502020204030204" pitchFamily="34" charset="0"/>
                <a:ea typeface="Calibri" panose="020F0502020204030204" pitchFamily="34" charset="0"/>
                <a:cs typeface="Times New Roman" panose="02020603050405020304" pitchFamily="18" charset="0"/>
              </a:rPr>
              <a:t>Dalo</a:t>
            </a:r>
            <a:r>
              <a:rPr lang="en-NZ" sz="2800" b="1" dirty="0">
                <a:latin typeface="Calibri" panose="020F0502020204030204" pitchFamily="34" charset="0"/>
                <a:ea typeface="Calibri" panose="020F0502020204030204" pitchFamily="34" charset="0"/>
                <a:cs typeface="Times New Roman" panose="02020603050405020304" pitchFamily="18" charset="0"/>
              </a:rPr>
              <a:t> &amp; </a:t>
            </a:r>
            <a:r>
              <a:rPr lang="en-NZ" sz="2800" b="1" dirty="0" err="1">
                <a:latin typeface="Calibri" panose="020F0502020204030204" pitchFamily="34" charset="0"/>
                <a:ea typeface="Calibri" panose="020F0502020204030204" pitchFamily="34" charset="0"/>
                <a:cs typeface="Times New Roman" panose="02020603050405020304" pitchFamily="18" charset="0"/>
              </a:rPr>
              <a:t>Moca</a:t>
            </a:r>
            <a:r>
              <a:rPr lang="en-NZ" sz="2800" b="1" dirty="0">
                <a:latin typeface="Calibri" panose="020F0502020204030204" pitchFamily="34" charset="0"/>
                <a:ea typeface="Calibri" panose="020F0502020204030204" pitchFamily="34" charset="0"/>
                <a:cs typeface="Times New Roman" panose="02020603050405020304" pitchFamily="18" charset="0"/>
              </a:rPr>
              <a:t> </a:t>
            </a:r>
            <a:r>
              <a:rPr lang="en-NZ" sz="2800" b="1" dirty="0" err="1">
                <a:latin typeface="Calibri" panose="020F0502020204030204" pitchFamily="34" charset="0"/>
                <a:ea typeface="Calibri" panose="020F0502020204030204" pitchFamily="34" charset="0"/>
                <a:cs typeface="Times New Roman" panose="02020603050405020304" pitchFamily="18" charset="0"/>
              </a:rPr>
              <a:t>Hashcakes</a:t>
            </a:r>
            <a:r>
              <a:rPr lang="en-NZ" sz="2800" b="1" dirty="0">
                <a:latin typeface="Calibri" panose="020F0502020204030204" pitchFamily="34" charset="0"/>
                <a:ea typeface="Calibri" panose="020F0502020204030204" pitchFamily="34" charset="0"/>
                <a:cs typeface="Times New Roman" panose="02020603050405020304" pitchFamily="18" charset="0"/>
              </a:rPr>
              <a:t>   					                     </a:t>
            </a:r>
            <a:r>
              <a:rPr lang="en-NZ" sz="2800" b="1" dirty="0" err="1">
                <a:latin typeface="Calibri" panose="020F0502020204030204" pitchFamily="34" charset="0"/>
                <a:ea typeface="Calibri" panose="020F0502020204030204" pitchFamily="34" charset="0"/>
                <a:cs typeface="Times New Roman" panose="02020603050405020304" pitchFamily="18" charset="0"/>
              </a:rPr>
              <a:t>Dalo</a:t>
            </a:r>
            <a:r>
              <a:rPr lang="en-NZ" sz="2800" b="1" dirty="0">
                <a:latin typeface="Calibri" panose="020F0502020204030204" pitchFamily="34" charset="0"/>
                <a:ea typeface="Calibri" panose="020F0502020204030204" pitchFamily="34" charset="0"/>
                <a:cs typeface="Times New Roman" panose="02020603050405020304" pitchFamily="18" charset="0"/>
              </a:rPr>
              <a:t> or Pumpkin Gnocchi   </a:t>
            </a:r>
          </a:p>
          <a:p>
            <a:pPr>
              <a:lnSpc>
                <a:spcPct val="115000"/>
              </a:lnSpc>
              <a:spcAft>
                <a:spcPts val="1000"/>
              </a:spcAft>
            </a:pPr>
            <a:r>
              <a:rPr lang="en-NZ" sz="2800" b="1" dirty="0">
                <a:latin typeface="Calibri" panose="020F0502020204030204" pitchFamily="34" charset="0"/>
                <a:ea typeface="Calibri" panose="020F0502020204030204" pitchFamily="34" charset="0"/>
                <a:cs typeface="Times New Roman" panose="02020603050405020304" pitchFamily="18" charset="0"/>
              </a:rPr>
              <a:t>                                                                                             </a:t>
            </a:r>
            <a:endParaRPr lang="en-AU" sz="2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NZ" sz="2800" b="1" dirty="0">
                <a:latin typeface="Calibri" panose="020F0502020204030204" pitchFamily="34" charset="0"/>
                <a:ea typeface="Calibri" panose="020F0502020204030204" pitchFamily="34" charset="0"/>
                <a:cs typeface="Times New Roman" panose="02020603050405020304" pitchFamily="18" charset="0"/>
              </a:rPr>
              <a:t>Lunch Break </a:t>
            </a:r>
            <a:r>
              <a:rPr lang="en-NZ" sz="2800" b="1" i="1" dirty="0">
                <a:latin typeface="Calibri" panose="020F0502020204030204" pitchFamily="34" charset="0"/>
                <a:ea typeface="Calibri" panose="020F0502020204030204" pitchFamily="34" charset="0"/>
                <a:cs typeface="Times New Roman" panose="02020603050405020304" pitchFamily="18" charset="0"/>
              </a:rPr>
              <a:t>(1-1:45pm)</a:t>
            </a:r>
            <a:endParaRPr lang="en-AU"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5">
            <a:extLst>
              <a:ext uri="{FF2B5EF4-FFF2-40B4-BE49-F238E27FC236}">
                <a16:creationId xmlns:a16="http://schemas.microsoft.com/office/drawing/2014/main" id="{67CA4E41-BB9E-4847-9815-CCDE4BC52FED}"/>
              </a:ext>
            </a:extLst>
          </p:cNvPr>
          <p:cNvSpPr>
            <a:spLocks noGrp="1"/>
          </p:cNvSpPr>
          <p:nvPr>
            <p:ph type="title"/>
          </p:nvPr>
        </p:nvSpPr>
        <p:spPr/>
        <p:txBody>
          <a:bodyPr/>
          <a:lstStyle/>
          <a:p>
            <a:r>
              <a:rPr lang="en-AU" dirty="0"/>
              <a:t>CTW  potato substitution </a:t>
            </a:r>
          </a:p>
        </p:txBody>
      </p:sp>
    </p:spTree>
    <p:extLst>
      <p:ext uri="{BB962C8B-B14F-4D97-AF65-F5344CB8AC3E}">
        <p14:creationId xmlns:p14="http://schemas.microsoft.com/office/powerpoint/2010/main" val="2284433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LO FRIES- 3 SIZES">
            <a:extLst>
              <a:ext uri="{FF2B5EF4-FFF2-40B4-BE49-F238E27FC236}">
                <a16:creationId xmlns:a16="http://schemas.microsoft.com/office/drawing/2014/main" id="{436EC1A7-B31F-4E93-907C-F58C99CF17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9200" y="-4635896"/>
            <a:ext cx="21945600" cy="164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408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084B4"/>
        </a:solidFill>
        <a:effectLst/>
      </p:bgPr>
    </p:bg>
    <p:spTree>
      <p:nvGrpSpPr>
        <p:cNvPr id="1" name=""/>
        <p:cNvGrpSpPr/>
        <p:nvPr/>
      </p:nvGrpSpPr>
      <p:grpSpPr>
        <a:xfrm>
          <a:off x="0" y="0"/>
          <a:ext cx="0" cy="0"/>
          <a:chOff x="0" y="0"/>
          <a:chExt cx="0" cy="0"/>
        </a:xfrm>
      </p:grpSpPr>
      <p:pic>
        <p:nvPicPr>
          <p:cNvPr id="2" name="Picture 1" descr="page3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60551"/>
            <a:ext cx="4663530" cy="5736895"/>
          </a:xfrm>
          <a:prstGeom prst="rect">
            <a:avLst/>
          </a:prstGeom>
        </p:spPr>
      </p:pic>
      <p:pic>
        <p:nvPicPr>
          <p:cNvPr id="3" name="Picture 2" descr="page3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3451" y="560552"/>
            <a:ext cx="4658558" cy="5736893"/>
          </a:xfrm>
          <a:prstGeom prst="rect">
            <a:avLst/>
          </a:prstGeom>
        </p:spPr>
      </p:pic>
    </p:spTree>
    <p:extLst>
      <p:ext uri="{BB962C8B-B14F-4D97-AF65-F5344CB8AC3E}">
        <p14:creationId xmlns:p14="http://schemas.microsoft.com/office/powerpoint/2010/main" val="32243394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CHUNG\Documents\KANA VINAKA\Contemporary Island Cuisine Pics\Island Fries.jpg">
            <a:extLst>
              <a:ext uri="{FF2B5EF4-FFF2-40B4-BE49-F238E27FC236}">
                <a16:creationId xmlns:a16="http://schemas.microsoft.com/office/drawing/2014/main" id="{58B2B981-3E5C-4022-AD21-C9547005AA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4864" y="-378423"/>
            <a:ext cx="15769752" cy="7452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4987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85E8F3-89A6-405C-BDA7-662455D01C88}"/>
              </a:ext>
            </a:extLst>
          </p:cNvPr>
          <p:cNvSpPr/>
          <p:nvPr/>
        </p:nvSpPr>
        <p:spPr>
          <a:xfrm>
            <a:off x="1033974" y="393217"/>
            <a:ext cx="5690383" cy="5677132"/>
          </a:xfrm>
          <a:prstGeom prst="rect">
            <a:avLst/>
          </a:prstGeom>
        </p:spPr>
        <p:txBody>
          <a:bodyPr wrap="square">
            <a:spAutoFit/>
          </a:bodyPr>
          <a:lstStyle/>
          <a:p>
            <a:pPr>
              <a:lnSpc>
                <a:spcPct val="115000"/>
              </a:lnSpc>
              <a:spcAft>
                <a:spcPts val="1000"/>
              </a:spcAft>
            </a:pPr>
            <a:r>
              <a:rPr lang="en-NZ" sz="2400" b="1" u="sng" dirty="0">
                <a:latin typeface="Calibri" panose="020F0502020204030204" pitchFamily="34" charset="0"/>
                <a:ea typeface="Calibri" panose="020F0502020204030204" pitchFamily="34" charset="0"/>
                <a:cs typeface="Times New Roman" panose="02020603050405020304" pitchFamily="18" charset="0"/>
              </a:rPr>
              <a:t>TUESDAY:</a:t>
            </a:r>
            <a:r>
              <a:rPr lang="en-NZ" sz="2400" b="1" dirty="0">
                <a:latin typeface="Calibri" panose="020F0502020204030204" pitchFamily="34" charset="0"/>
                <a:ea typeface="Calibri" panose="020F0502020204030204" pitchFamily="34" charset="0"/>
                <a:cs typeface="Times New Roman" panose="02020603050405020304" pitchFamily="18" charset="0"/>
              </a:rPr>
              <a:t> Discussion, demonstration, production of </a:t>
            </a:r>
            <a:r>
              <a:rPr lang="en-NZ" sz="2400" b="1" i="1" dirty="0">
                <a:latin typeface="Calibri" panose="020F0502020204030204" pitchFamily="34" charset="0"/>
                <a:ea typeface="Calibri" panose="020F0502020204030204" pitchFamily="34" charset="0"/>
                <a:cs typeface="Times New Roman" panose="02020603050405020304" pitchFamily="18" charset="0"/>
              </a:rPr>
              <a:t>LOCAL VEGETARIAN &amp; VEGAN</a:t>
            </a:r>
            <a:r>
              <a:rPr lang="en-NZ" sz="2400" b="1" dirty="0">
                <a:latin typeface="Calibri" panose="020F0502020204030204" pitchFamily="34" charset="0"/>
                <a:ea typeface="Calibri" panose="020F0502020204030204" pitchFamily="34" charset="0"/>
                <a:cs typeface="Times New Roman" panose="02020603050405020304" pitchFamily="18" charset="0"/>
              </a:rPr>
              <a:t>. </a:t>
            </a:r>
            <a:r>
              <a:rPr lang="en-NZ" sz="2400" b="1" i="1" dirty="0">
                <a:latin typeface="Calibri" panose="020F0502020204030204" pitchFamily="34" charset="0"/>
                <a:ea typeface="Calibri" panose="020F0502020204030204" pitchFamily="34" charset="0"/>
                <a:cs typeface="Times New Roman" panose="02020603050405020304" pitchFamily="18" charset="0"/>
              </a:rPr>
              <a:t>(8-1pm)</a:t>
            </a:r>
            <a:endParaRPr lang="en-AU"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NZ" sz="2400" b="1" dirty="0">
                <a:latin typeface="Calibri" panose="020F0502020204030204" pitchFamily="34" charset="0"/>
                <a:ea typeface="Calibri" panose="020F0502020204030204" pitchFamily="34" charset="0"/>
                <a:cs typeface="Times New Roman" panose="02020603050405020304" pitchFamily="18" charset="0"/>
              </a:rPr>
              <a:t>Pulled Jackfruit (Pork)  				             Jackfruit &amp; Bora </a:t>
            </a:r>
            <a:r>
              <a:rPr lang="en-NZ" sz="2400" b="1" dirty="0" err="1">
                <a:latin typeface="Calibri" panose="020F0502020204030204" pitchFamily="34" charset="0"/>
                <a:ea typeface="Calibri" panose="020F0502020204030204" pitchFamily="34" charset="0"/>
                <a:cs typeface="Times New Roman" panose="02020603050405020304" pitchFamily="18" charset="0"/>
              </a:rPr>
              <a:t>Tex</a:t>
            </a:r>
            <a:r>
              <a:rPr lang="en-NZ" sz="2400" b="1" dirty="0">
                <a:latin typeface="Calibri" panose="020F0502020204030204" pitchFamily="34" charset="0"/>
                <a:ea typeface="Calibri" panose="020F0502020204030204" pitchFamily="34" charset="0"/>
                <a:cs typeface="Times New Roman" panose="02020603050405020304" pitchFamily="18" charset="0"/>
              </a:rPr>
              <a:t>/Mex Chilli  		             Vegetarian Bolognese  				           </a:t>
            </a:r>
            <a:r>
              <a:rPr lang="en-NZ" sz="2400" b="1" dirty="0" err="1">
                <a:latin typeface="Calibri" panose="020F0502020204030204" pitchFamily="34" charset="0"/>
                <a:ea typeface="Calibri" panose="020F0502020204030204" pitchFamily="34" charset="0"/>
                <a:cs typeface="Times New Roman" panose="02020603050405020304" pitchFamily="18" charset="0"/>
              </a:rPr>
              <a:t>Uto</a:t>
            </a:r>
            <a:r>
              <a:rPr lang="en-NZ" sz="2400" b="1" dirty="0">
                <a:latin typeface="Calibri" panose="020F0502020204030204" pitchFamily="34" charset="0"/>
                <a:ea typeface="Calibri" panose="020F0502020204030204" pitchFamily="34" charset="0"/>
                <a:cs typeface="Times New Roman" panose="02020603050405020304" pitchFamily="18" charset="0"/>
              </a:rPr>
              <a:t> wafers, </a:t>
            </a:r>
            <a:r>
              <a:rPr lang="en-NZ" sz="2400" b="1" dirty="0" err="1">
                <a:latin typeface="Calibri" panose="020F0502020204030204" pitchFamily="34" charset="0"/>
                <a:ea typeface="Calibri" panose="020F0502020204030204" pitchFamily="34" charset="0"/>
                <a:cs typeface="Times New Roman" panose="02020603050405020304" pitchFamily="18" charset="0"/>
              </a:rPr>
              <a:t>carmelised</a:t>
            </a:r>
            <a:r>
              <a:rPr lang="en-NZ" sz="2400" b="1" dirty="0">
                <a:latin typeface="Calibri" panose="020F0502020204030204" pitchFamily="34" charset="0"/>
                <a:ea typeface="Calibri" panose="020F0502020204030204" pitchFamily="34" charset="0"/>
                <a:cs typeface="Times New Roman" panose="02020603050405020304" pitchFamily="18" charset="0"/>
              </a:rPr>
              <a:t> onions, feta</a:t>
            </a:r>
            <a:endParaRPr lang="en-AU"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NZ" sz="2400" b="1" dirty="0">
                <a:latin typeface="Calibri" panose="020F0502020204030204" pitchFamily="34" charset="0"/>
                <a:ea typeface="Calibri" panose="020F0502020204030204" pitchFamily="34" charset="0"/>
                <a:cs typeface="Times New Roman" panose="02020603050405020304" pitchFamily="18" charset="0"/>
              </a:rPr>
              <a:t>Morning Tea (</a:t>
            </a:r>
            <a:r>
              <a:rPr lang="en-NZ" sz="2400" b="1" i="1" dirty="0">
                <a:latin typeface="Calibri" panose="020F0502020204030204" pitchFamily="34" charset="0"/>
                <a:ea typeface="Calibri" panose="020F0502020204030204" pitchFamily="34" charset="0"/>
                <a:cs typeface="Times New Roman" panose="02020603050405020304" pitchFamily="18" charset="0"/>
              </a:rPr>
              <a:t>10-10:30am)</a:t>
            </a:r>
            <a:endParaRPr lang="en-AU"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NZ" sz="2400" b="1" dirty="0">
                <a:latin typeface="Calibri" panose="020F0502020204030204" pitchFamily="34" charset="0"/>
                <a:ea typeface="Calibri" panose="020F0502020204030204" pitchFamily="34" charset="0"/>
                <a:cs typeface="Times New Roman" panose="02020603050405020304" pitchFamily="18" charset="0"/>
              </a:rPr>
              <a:t>Island Nachos of Yellow </a:t>
            </a:r>
            <a:r>
              <a:rPr lang="en-NZ" sz="2400" b="1" dirty="0" err="1">
                <a:latin typeface="Calibri" panose="020F0502020204030204" pitchFamily="34" charset="0"/>
                <a:ea typeface="Calibri" panose="020F0502020204030204" pitchFamily="34" charset="0"/>
                <a:cs typeface="Times New Roman" panose="02020603050405020304" pitchFamily="18" charset="0"/>
              </a:rPr>
              <a:t>Dalo</a:t>
            </a:r>
            <a:r>
              <a:rPr lang="en-NZ" sz="2400" b="1" dirty="0">
                <a:latin typeface="Calibri" panose="020F0502020204030204" pitchFamily="34" charset="0"/>
                <a:ea typeface="Calibri" panose="020F0502020204030204" pitchFamily="34" charset="0"/>
                <a:cs typeface="Times New Roman" panose="02020603050405020304" pitchFamily="18" charset="0"/>
              </a:rPr>
              <a:t> Chips, Vegetarian Chilli &amp; Cheese 	   </a:t>
            </a:r>
          </a:p>
          <a:p>
            <a:pPr>
              <a:lnSpc>
                <a:spcPct val="115000"/>
              </a:lnSpc>
              <a:spcAft>
                <a:spcPts val="1000"/>
              </a:spcAft>
            </a:pPr>
            <a:r>
              <a:rPr lang="en-NZ" sz="2400" b="1" dirty="0">
                <a:latin typeface="Calibri" panose="020F0502020204030204" pitchFamily="34" charset="0"/>
                <a:ea typeface="Calibri" panose="020F0502020204030204" pitchFamily="34" charset="0"/>
                <a:cs typeface="Times New Roman" panose="02020603050405020304" pitchFamily="18" charset="0"/>
              </a:rPr>
              <a:t>Jackfruit and Eggplant Moussaka  		      Gluten-free Vegetarian </a:t>
            </a:r>
            <a:r>
              <a:rPr lang="en-NZ" sz="2400" b="1" dirty="0" err="1">
                <a:latin typeface="Calibri" panose="020F0502020204030204" pitchFamily="34" charset="0"/>
                <a:ea typeface="Calibri" panose="020F0502020204030204" pitchFamily="34" charset="0"/>
                <a:cs typeface="Times New Roman" panose="02020603050405020304" pitchFamily="18" charset="0"/>
              </a:rPr>
              <a:t>Lasagna</a:t>
            </a:r>
            <a:endParaRPr lang="en-AU"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706867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41ACB-0B23-4A81-8643-D61E01A7AD81}"/>
              </a:ext>
            </a:extLst>
          </p:cNvPr>
          <p:cNvSpPr>
            <a:spLocks noGrp="1"/>
          </p:cNvSpPr>
          <p:nvPr>
            <p:ph type="title"/>
          </p:nvPr>
        </p:nvSpPr>
        <p:spPr/>
        <p:txBody>
          <a:bodyPr>
            <a:normAutofit fontScale="90000"/>
          </a:bodyPr>
          <a:lstStyle/>
          <a:p>
            <a:r>
              <a:rPr lang="en-AU" sz="4000" dirty="0"/>
              <a:t>Chef’s Capacity Building</a:t>
            </a:r>
            <a:br>
              <a:rPr lang="en-AU" sz="4000" dirty="0"/>
            </a:br>
            <a:r>
              <a:rPr lang="en-AU" sz="4000" dirty="0"/>
              <a:t>How and Where to? </a:t>
            </a:r>
          </a:p>
        </p:txBody>
      </p:sp>
      <p:sp>
        <p:nvSpPr>
          <p:cNvPr id="3" name="Content Placeholder 2">
            <a:extLst>
              <a:ext uri="{FF2B5EF4-FFF2-40B4-BE49-F238E27FC236}">
                <a16:creationId xmlns:a16="http://schemas.microsoft.com/office/drawing/2014/main" id="{11545278-D428-4815-9E4B-E7F49C14A8A9}"/>
              </a:ext>
            </a:extLst>
          </p:cNvPr>
          <p:cNvSpPr>
            <a:spLocks noGrp="1"/>
          </p:cNvSpPr>
          <p:nvPr>
            <p:ph sz="half" idx="1"/>
          </p:nvPr>
        </p:nvSpPr>
        <p:spPr>
          <a:xfrm>
            <a:off x="457200" y="1600200"/>
            <a:ext cx="3203533" cy="4525963"/>
          </a:xfrm>
        </p:spPr>
        <p:txBody>
          <a:bodyPr>
            <a:normAutofit fontScale="85000" lnSpcReduction="20000"/>
          </a:bodyPr>
          <a:lstStyle/>
          <a:p>
            <a:pPr marL="0" indent="0">
              <a:buNone/>
            </a:pPr>
            <a:r>
              <a:rPr lang="en-AU" b="1" dirty="0">
                <a:solidFill>
                  <a:srgbClr val="00B0F0"/>
                </a:solidFill>
              </a:rPr>
              <a:t>1. Find a way to fund a book for each  Pacific Island nation  to show the special value and variety of their local produce, traditional foods and customs as well as Contemporary Island Cuisine in each country as is shown in Kana Vinaka  which they would be proud of,  and can be used as an effective training tool.  </a:t>
            </a:r>
          </a:p>
          <a:p>
            <a:pPr marL="0" indent="0">
              <a:buNone/>
            </a:pPr>
            <a:endParaRPr lang="en-AU" b="1" dirty="0">
              <a:solidFill>
                <a:srgbClr val="00B0F0"/>
              </a:solidFill>
            </a:endParaRPr>
          </a:p>
        </p:txBody>
      </p:sp>
      <p:pic>
        <p:nvPicPr>
          <p:cNvPr id="9" name="Content Placeholder 8">
            <a:extLst>
              <a:ext uri="{FF2B5EF4-FFF2-40B4-BE49-F238E27FC236}">
                <a16:creationId xmlns:a16="http://schemas.microsoft.com/office/drawing/2014/main" id="{D03DF2AF-33D3-4E0A-A0E4-EC316032DEB3}"/>
              </a:ext>
            </a:extLst>
          </p:cNvPr>
          <p:cNvPicPr>
            <a:picLocks noGrp="1" noChangeAspect="1"/>
          </p:cNvPicPr>
          <p:nvPr>
            <p:ph sz="half" idx="2"/>
          </p:nvPr>
        </p:nvPicPr>
        <p:blipFill>
          <a:blip r:embed="rId2"/>
          <a:stretch>
            <a:fillRect/>
          </a:stretch>
        </p:blipFill>
        <p:spPr>
          <a:xfrm>
            <a:off x="3784209" y="1498527"/>
            <a:ext cx="4346917" cy="5289842"/>
          </a:xfrm>
        </p:spPr>
      </p:pic>
    </p:spTree>
    <p:extLst>
      <p:ext uri="{BB962C8B-B14F-4D97-AF65-F5344CB8AC3E}">
        <p14:creationId xmlns:p14="http://schemas.microsoft.com/office/powerpoint/2010/main" val="30191349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EBED11-794E-44FE-BB63-F21A8BBCAFFE}"/>
              </a:ext>
            </a:extLst>
          </p:cNvPr>
          <p:cNvSpPr>
            <a:spLocks noGrp="1"/>
          </p:cNvSpPr>
          <p:nvPr>
            <p:ph idx="4294967295"/>
          </p:nvPr>
        </p:nvSpPr>
        <p:spPr>
          <a:xfrm>
            <a:off x="0" y="239152"/>
            <a:ext cx="8876714" cy="6618848"/>
          </a:xfrm>
        </p:spPr>
        <p:txBody>
          <a:bodyPr>
            <a:normAutofit fontScale="92500" lnSpcReduction="20000"/>
          </a:bodyPr>
          <a:lstStyle/>
          <a:p>
            <a:pPr marL="0" indent="0">
              <a:buNone/>
            </a:pPr>
            <a:r>
              <a:rPr lang="en-AU" b="1" dirty="0">
                <a:solidFill>
                  <a:srgbClr val="00B0F0"/>
                </a:solidFill>
              </a:rPr>
              <a:t>2. Funding to train</a:t>
            </a:r>
            <a:r>
              <a:rPr lang="en-AU" dirty="0">
                <a:solidFill>
                  <a:srgbClr val="00B0F0"/>
                </a:solidFill>
              </a:rPr>
              <a:t> </a:t>
            </a:r>
            <a:r>
              <a:rPr lang="en-AU" b="1" dirty="0">
                <a:solidFill>
                  <a:srgbClr val="00B0F0"/>
                </a:solidFill>
              </a:rPr>
              <a:t>expatriate chefs and General Managers new to the islands</a:t>
            </a:r>
          </a:p>
          <a:p>
            <a:pPr marL="0" indent="0">
              <a:buNone/>
            </a:pPr>
            <a:r>
              <a:rPr lang="en-AU" b="1" dirty="0">
                <a:solidFill>
                  <a:srgbClr val="00B0F0"/>
                </a:solidFill>
              </a:rPr>
              <a:t>3. Introduce a basic week long Kana Vinaka training session in all first year cookery courses, and including market gardening</a:t>
            </a:r>
          </a:p>
          <a:p>
            <a:pPr marL="0" indent="0">
              <a:buNone/>
            </a:pPr>
            <a:r>
              <a:rPr lang="en-AU" b="1" dirty="0">
                <a:solidFill>
                  <a:srgbClr val="00B0F0"/>
                </a:solidFill>
              </a:rPr>
              <a:t>4. Cooking school lecturers to be up skilled on using local produce in contemporary ways for the hospitality  industry</a:t>
            </a:r>
          </a:p>
          <a:p>
            <a:pPr marL="0" indent="0">
              <a:buNone/>
            </a:pPr>
            <a:r>
              <a:rPr lang="en-AU" b="1" dirty="0">
                <a:solidFill>
                  <a:srgbClr val="00B0F0"/>
                </a:solidFill>
              </a:rPr>
              <a:t>5. Funding for linking farmers with local nearby resorts </a:t>
            </a:r>
          </a:p>
          <a:p>
            <a:pPr marL="0" indent="0">
              <a:buNone/>
            </a:pPr>
            <a:r>
              <a:rPr lang="en-AU" b="1" dirty="0">
                <a:solidFill>
                  <a:srgbClr val="00B0F0"/>
                </a:solidFill>
              </a:rPr>
              <a:t>6. Introduce new varieties of fruit and vegies that will do well here and can be used effectively to feed locals and visitors alike</a:t>
            </a:r>
          </a:p>
          <a:p>
            <a:pPr marL="0" indent="0">
              <a:buNone/>
            </a:pPr>
            <a:r>
              <a:rPr lang="en-AU" b="1" dirty="0">
                <a:solidFill>
                  <a:srgbClr val="00B0F0"/>
                </a:solidFill>
              </a:rPr>
              <a:t>7. Assist farmers with seeds, irrigation, better growing methods – stop subsiding sugar and support these farmers to grow market garden crops that are needed to feed locals and visitors  </a:t>
            </a:r>
          </a:p>
          <a:p>
            <a:endParaRPr lang="en-AU" b="1" dirty="0">
              <a:solidFill>
                <a:srgbClr val="00B0F0"/>
              </a:solidFill>
            </a:endParaRPr>
          </a:p>
          <a:p>
            <a:endParaRPr lang="en-AU" b="1" dirty="0">
              <a:solidFill>
                <a:srgbClr val="00B0F0"/>
              </a:solidFill>
            </a:endParaRPr>
          </a:p>
          <a:p>
            <a:endParaRPr lang="en-AU" b="1" dirty="0">
              <a:solidFill>
                <a:srgbClr val="00B0F0"/>
              </a:solidFill>
            </a:endParaRPr>
          </a:p>
        </p:txBody>
      </p:sp>
    </p:spTree>
    <p:extLst>
      <p:ext uri="{BB962C8B-B14F-4D97-AF65-F5344CB8AC3E}">
        <p14:creationId xmlns:p14="http://schemas.microsoft.com/office/powerpoint/2010/main" val="1129927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BF7F82-12D7-4101-961F-50EC2404C1A4}"/>
              </a:ext>
            </a:extLst>
          </p:cNvPr>
          <p:cNvSpPr>
            <a:spLocks noGrp="1"/>
          </p:cNvSpPr>
          <p:nvPr>
            <p:ph type="title"/>
          </p:nvPr>
        </p:nvSpPr>
        <p:spPr/>
        <p:txBody>
          <a:bodyPr/>
          <a:lstStyle/>
          <a:p>
            <a:r>
              <a:rPr lang="en-AU" dirty="0"/>
              <a:t>EAT LOCAL</a:t>
            </a:r>
          </a:p>
        </p:txBody>
      </p:sp>
      <p:pic>
        <p:nvPicPr>
          <p:cNvPr id="3" name="Picture 2">
            <a:extLst>
              <a:ext uri="{FF2B5EF4-FFF2-40B4-BE49-F238E27FC236}">
                <a16:creationId xmlns:a16="http://schemas.microsoft.com/office/drawing/2014/main" id="{16FDB92E-4BD2-4294-9DD1-3D6E570CC849}"/>
              </a:ext>
            </a:extLst>
          </p:cNvPr>
          <p:cNvPicPr>
            <a:picLocks noChangeAspect="1"/>
          </p:cNvPicPr>
          <p:nvPr/>
        </p:nvPicPr>
        <p:blipFill>
          <a:blip r:embed="rId2"/>
          <a:stretch>
            <a:fillRect/>
          </a:stretch>
        </p:blipFill>
        <p:spPr>
          <a:xfrm>
            <a:off x="195102" y="1209823"/>
            <a:ext cx="8753795" cy="4924010"/>
          </a:xfrm>
          <a:prstGeom prst="rect">
            <a:avLst/>
          </a:prstGeom>
        </p:spPr>
      </p:pic>
    </p:spTree>
    <p:extLst>
      <p:ext uri="{BB962C8B-B14F-4D97-AF65-F5344CB8AC3E}">
        <p14:creationId xmlns:p14="http://schemas.microsoft.com/office/powerpoint/2010/main" val="3691215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FBDE8"/>
        </a:solidFill>
        <a:effectLst/>
      </p:bgPr>
    </p:bg>
    <p:spTree>
      <p:nvGrpSpPr>
        <p:cNvPr id="1" name=""/>
        <p:cNvGrpSpPr/>
        <p:nvPr/>
      </p:nvGrpSpPr>
      <p:grpSpPr>
        <a:xfrm>
          <a:off x="0" y="0"/>
          <a:ext cx="0" cy="0"/>
          <a:chOff x="0" y="0"/>
          <a:chExt cx="0" cy="0"/>
        </a:xfrm>
      </p:grpSpPr>
      <p:pic>
        <p:nvPicPr>
          <p:cNvPr id="2" name="Picture 1" descr="page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8" y="516781"/>
            <a:ext cx="4586712" cy="5824438"/>
          </a:xfrm>
          <a:prstGeom prst="rect">
            <a:avLst/>
          </a:prstGeom>
        </p:spPr>
      </p:pic>
      <p:pic>
        <p:nvPicPr>
          <p:cNvPr id="3" name="Picture 2" descr="page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7954" y="516780"/>
            <a:ext cx="4598518" cy="5824437"/>
          </a:xfrm>
          <a:prstGeom prst="rect">
            <a:avLst/>
          </a:prstGeom>
        </p:spPr>
      </p:pic>
    </p:spTree>
    <p:extLst>
      <p:ext uri="{BB962C8B-B14F-4D97-AF65-F5344CB8AC3E}">
        <p14:creationId xmlns:p14="http://schemas.microsoft.com/office/powerpoint/2010/main" val="4112676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1C18C"/>
        </a:solidFill>
        <a:effectLst/>
      </p:bgPr>
    </p:bg>
    <p:spTree>
      <p:nvGrpSpPr>
        <p:cNvPr id="1" name=""/>
        <p:cNvGrpSpPr/>
        <p:nvPr/>
      </p:nvGrpSpPr>
      <p:grpSpPr>
        <a:xfrm>
          <a:off x="0" y="0"/>
          <a:ext cx="0" cy="0"/>
          <a:chOff x="0" y="0"/>
          <a:chExt cx="0" cy="0"/>
        </a:xfrm>
      </p:grpSpPr>
      <p:pic>
        <p:nvPicPr>
          <p:cNvPr id="2" name="Picture 1" descr="page5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30" y="499242"/>
            <a:ext cx="4604946" cy="5760881"/>
          </a:xfrm>
          <a:prstGeom prst="rect">
            <a:avLst/>
          </a:prstGeom>
        </p:spPr>
      </p:pic>
      <p:pic>
        <p:nvPicPr>
          <p:cNvPr id="3" name="Picture 2" descr="page5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8629" y="499241"/>
            <a:ext cx="4615371" cy="5760881"/>
          </a:xfrm>
          <a:prstGeom prst="rect">
            <a:avLst/>
          </a:prstGeom>
        </p:spPr>
      </p:pic>
    </p:spTree>
    <p:extLst>
      <p:ext uri="{BB962C8B-B14F-4D97-AF65-F5344CB8AC3E}">
        <p14:creationId xmlns:p14="http://schemas.microsoft.com/office/powerpoint/2010/main" val="1709703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1C18C"/>
        </a:solidFill>
        <a:effectLst/>
      </p:bgPr>
    </p:bg>
    <p:spTree>
      <p:nvGrpSpPr>
        <p:cNvPr id="1" name=""/>
        <p:cNvGrpSpPr/>
        <p:nvPr/>
      </p:nvGrpSpPr>
      <p:grpSpPr>
        <a:xfrm>
          <a:off x="0" y="0"/>
          <a:ext cx="0" cy="0"/>
          <a:chOff x="0" y="0"/>
          <a:chExt cx="0" cy="0"/>
        </a:xfrm>
      </p:grpSpPr>
      <p:pic>
        <p:nvPicPr>
          <p:cNvPr id="2" name="Picture 1" descr="page6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588" y="0"/>
            <a:ext cx="7512147" cy="6858000"/>
          </a:xfrm>
          <a:prstGeom prst="rect">
            <a:avLst/>
          </a:prstGeom>
        </p:spPr>
      </p:pic>
    </p:spTree>
    <p:extLst>
      <p:ext uri="{BB962C8B-B14F-4D97-AF65-F5344CB8AC3E}">
        <p14:creationId xmlns:p14="http://schemas.microsoft.com/office/powerpoint/2010/main" val="162675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8964"/>
        </a:solidFill>
        <a:effectLst/>
      </p:bgPr>
    </p:bg>
    <p:spTree>
      <p:nvGrpSpPr>
        <p:cNvPr id="1" name=""/>
        <p:cNvGrpSpPr/>
        <p:nvPr/>
      </p:nvGrpSpPr>
      <p:grpSpPr>
        <a:xfrm>
          <a:off x="0" y="0"/>
          <a:ext cx="0" cy="0"/>
          <a:chOff x="0" y="0"/>
          <a:chExt cx="0" cy="0"/>
        </a:xfrm>
      </p:grpSpPr>
      <p:pic>
        <p:nvPicPr>
          <p:cNvPr id="2" name="Picture 1" descr="page7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05" y="367878"/>
            <a:ext cx="4635266" cy="5920380"/>
          </a:xfrm>
          <a:prstGeom prst="rect">
            <a:avLst/>
          </a:prstGeom>
        </p:spPr>
      </p:pic>
      <p:pic>
        <p:nvPicPr>
          <p:cNvPr id="3" name="Picture 2" descr="page7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002" y="376636"/>
            <a:ext cx="4621997" cy="5911621"/>
          </a:xfrm>
          <a:prstGeom prst="rect">
            <a:avLst/>
          </a:prstGeom>
        </p:spPr>
      </p:pic>
    </p:spTree>
    <p:extLst>
      <p:ext uri="{BB962C8B-B14F-4D97-AF65-F5344CB8AC3E}">
        <p14:creationId xmlns:p14="http://schemas.microsoft.com/office/powerpoint/2010/main" val="621816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ge1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3424" y="639380"/>
            <a:ext cx="4703058" cy="5300351"/>
          </a:xfrm>
          <a:prstGeom prst="rect">
            <a:avLst/>
          </a:prstGeom>
        </p:spPr>
      </p:pic>
      <p:pic>
        <p:nvPicPr>
          <p:cNvPr id="2" name="Picture 1" descr="page1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30621"/>
            <a:ext cx="4698608" cy="5300351"/>
          </a:xfrm>
          <a:prstGeom prst="rect">
            <a:avLst/>
          </a:prstGeom>
        </p:spPr>
      </p:pic>
    </p:spTree>
    <p:extLst>
      <p:ext uri="{BB962C8B-B14F-4D97-AF65-F5344CB8AC3E}">
        <p14:creationId xmlns:p14="http://schemas.microsoft.com/office/powerpoint/2010/main" val="406248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1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735" y="0"/>
            <a:ext cx="6064942" cy="6858000"/>
          </a:xfrm>
          <a:prstGeom prst="rect">
            <a:avLst/>
          </a:prstGeom>
        </p:spPr>
      </p:pic>
      <p:pic>
        <p:nvPicPr>
          <p:cNvPr id="3" name="Picture 2" descr="page113.png"/>
          <p:cNvPicPr>
            <a:picLocks noChangeAspect="1"/>
          </p:cNvPicPr>
          <p:nvPr/>
        </p:nvPicPr>
        <p:blipFill rotWithShape="1">
          <a:blip r:embed="rId3">
            <a:extLst>
              <a:ext uri="{28A0092B-C50C-407E-A947-70E740481C1C}">
                <a14:useLocalDpi xmlns:a14="http://schemas.microsoft.com/office/drawing/2010/main" val="0"/>
              </a:ext>
            </a:extLst>
          </a:blip>
          <a:srcRect l="14310"/>
          <a:stretch/>
        </p:blipFill>
        <p:spPr>
          <a:xfrm>
            <a:off x="4557932" y="0"/>
            <a:ext cx="5273122" cy="6950933"/>
          </a:xfrm>
          <a:prstGeom prst="rect">
            <a:avLst/>
          </a:prstGeom>
        </p:spPr>
      </p:pic>
    </p:spTree>
    <p:extLst>
      <p:ext uri="{BB962C8B-B14F-4D97-AF65-F5344CB8AC3E}">
        <p14:creationId xmlns:p14="http://schemas.microsoft.com/office/powerpoint/2010/main" val="18969617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431</TotalTime>
  <Words>483</Words>
  <Application>Microsoft Office PowerPoint</Application>
  <PresentationFormat>On-screen Show (4:3)</PresentationFormat>
  <Paragraphs>52</Paragraphs>
  <Slides>34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AGRI-TOURISM TRAINING WORKSHOPS CONDUCTED;</vt:lpstr>
      <vt:lpstr>………….continued</vt:lpstr>
      <vt:lpstr>Proposed and planned Culinary Training</vt:lpstr>
      <vt:lpstr>Novotel Nadi Culinary Training and Menu Modernisation </vt:lpstr>
      <vt:lpstr>Ministry of Agriculture &amp; MITT CTW at Beachouse </vt:lpstr>
      <vt:lpstr>MoA-MITT Sigatoka Farm visit</vt:lpstr>
      <vt:lpstr>PowerPoint Presentation</vt:lpstr>
      <vt:lpstr>Uprising Resort Culinary Training Workshop  with invited participants</vt:lpstr>
      <vt:lpstr>Royal Fiji Military Forces training in MoE facility</vt:lpstr>
      <vt:lpstr>Suva Master Class &amp; Kana Vinaka dinner at Paradiso</vt:lpstr>
      <vt:lpstr>Flavours of Fiji Cooking School </vt:lpstr>
      <vt:lpstr>                        Ministry of Education</vt:lpstr>
      <vt:lpstr>SPTO Tuvalu training</vt:lpstr>
      <vt:lpstr>Nanuku 5 star dinner for house guests and visitors from Suva</vt:lpstr>
      <vt:lpstr>Munda, Solomon Islands CTW</vt:lpstr>
      <vt:lpstr>MoE CTW 2</vt:lpstr>
      <vt:lpstr>Captain Cook Cruises – new vegetarian menu inclusions </vt:lpstr>
      <vt:lpstr>CTW  potato substitution </vt:lpstr>
      <vt:lpstr>PowerPoint Presentation</vt:lpstr>
      <vt:lpstr>PowerPoint Presentation</vt:lpstr>
      <vt:lpstr>PowerPoint Presentation</vt:lpstr>
      <vt:lpstr>Chef’s Capacity Building How and Where to? </vt:lpstr>
      <vt:lpstr>PowerPoint Presentation</vt:lpstr>
      <vt:lpstr>EAT LOCAL</vt:lpstr>
    </vt:vector>
  </TitlesOfParts>
  <Company>xxx</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xavier meade</dc:creator>
  <cp:lastModifiedBy>user</cp:lastModifiedBy>
  <cp:revision>49</cp:revision>
  <dcterms:created xsi:type="dcterms:W3CDTF">2019-03-29T09:29:20Z</dcterms:created>
  <dcterms:modified xsi:type="dcterms:W3CDTF">2019-03-31T06:10:11Z</dcterms:modified>
</cp:coreProperties>
</file>