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96" r:id="rId4"/>
    <p:sldId id="324" r:id="rId5"/>
    <p:sldId id="272" r:id="rId6"/>
    <p:sldId id="328" r:id="rId7"/>
    <p:sldId id="311" r:id="rId8"/>
    <p:sldId id="315" r:id="rId9"/>
    <p:sldId id="332" r:id="rId10"/>
    <p:sldId id="312" r:id="rId11"/>
    <p:sldId id="313" r:id="rId12"/>
    <p:sldId id="329" r:id="rId13"/>
    <p:sldId id="330" r:id="rId14"/>
    <p:sldId id="333" r:id="rId15"/>
    <p:sldId id="331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8C68"/>
    <a:srgbClr val="ED696C"/>
    <a:srgbClr val="0076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57" autoAdjust="0"/>
    <p:restoredTop sz="94660"/>
  </p:normalViewPr>
  <p:slideViewPr>
    <p:cSldViewPr snapToGrid="0">
      <p:cViewPr varScale="1">
        <p:scale>
          <a:sx n="63" d="100"/>
          <a:sy n="63" d="100"/>
        </p:scale>
        <p:origin x="3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2DC16-B078-47E3-BEE3-BEEE070D44EC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178DF-6FC8-4CFE-9455-B4C335AD2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45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5AA38-640B-4FEE-9C97-06B50B8973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85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7163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Identifying the destination’s strongest and most competitively appealing assets in the eyes of its prospective visitors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2ACC72-4F15-4CFE-A19C-A639B4191850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732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5AA38-640B-4FEE-9C97-06B50B8973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67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5AA38-640B-4FEE-9C97-06B50B8973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38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5AA38-640B-4FEE-9C97-06B50B8973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74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7163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Identifying the destination’s strongest and most competitively appealing assets in the eyes of its prospective visitors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2ACC72-4F15-4CFE-A19C-A639B4191850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781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7163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dirty="0" smtClean="0"/>
              <a:t> </a:t>
            </a:r>
            <a:r>
              <a:rPr lang="en-US" dirty="0" smtClean="0"/>
              <a:t>Identifying the destination’s strongest and most competitively appealing assets in the eyes of its prospective visitors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2ACC72-4F15-4CFE-A19C-A639B4191850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910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7163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dirty="0" smtClean="0"/>
              <a:t>Pacific tourism needs to maintain a higher competitive performance against other regions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Agri-business is a potential ‘niche’ product and ‘money maker’ for the tourism industry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Crucial for all players in the value chain to </a:t>
            </a:r>
            <a:r>
              <a:rPr lang="en-US" dirty="0" err="1" smtClean="0"/>
              <a:t>realise</a:t>
            </a:r>
            <a:r>
              <a:rPr lang="en-US" dirty="0" smtClean="0"/>
              <a:t> the importance of building sustainable farm-to-table relationships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Pacific destinations need to have the confidence and pride themselves on selling/serving quality, local food to visitors.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2ACC72-4F15-4CFE-A19C-A639B4191850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3541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697163" y="509588"/>
            <a:ext cx="4532312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Char char="•"/>
            </a:pPr>
            <a:r>
              <a:rPr lang="en-US" dirty="0" smtClean="0"/>
              <a:t>Complementing ‘sand, sea, and sun’ with ‘high quality locally grown food/local cuisine’ 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Capacity building of Owners and Chefs in the region to become innovative and to use local produce and seafood in their cuisine to promote culture </a:t>
            </a:r>
          </a:p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Quality standards need to be developed for the Pacific before branding the region as a Quality Food Destination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2ACC72-4F15-4CFE-A19C-A639B4191850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003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178DF-6FC8-4CFE-9455-B4C335AD2DC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0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2264-5EBC-46E9-ABFE-876F109D779D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8403-3F95-4DDB-B6F6-8A0FBD8F1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76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2264-5EBC-46E9-ABFE-876F109D779D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8403-3F95-4DDB-B6F6-8A0FBD8F1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2264-5EBC-46E9-ABFE-876F109D779D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8403-3F95-4DDB-B6F6-8A0FBD8F1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3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2264-5EBC-46E9-ABFE-876F109D779D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8403-3F95-4DDB-B6F6-8A0FBD8F1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72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2264-5EBC-46E9-ABFE-876F109D779D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8403-3F95-4DDB-B6F6-8A0FBD8F1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8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2264-5EBC-46E9-ABFE-876F109D779D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8403-3F95-4DDB-B6F6-8A0FBD8F1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7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2264-5EBC-46E9-ABFE-876F109D779D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8403-3F95-4DDB-B6F6-8A0FBD8F1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2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2264-5EBC-46E9-ABFE-876F109D779D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8403-3F95-4DDB-B6F6-8A0FBD8F1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2264-5EBC-46E9-ABFE-876F109D779D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8403-3F95-4DDB-B6F6-8A0FBD8F1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4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2264-5EBC-46E9-ABFE-876F109D779D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8403-3F95-4DDB-B6F6-8A0FBD8F1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25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2264-5EBC-46E9-ABFE-876F109D779D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B8403-3F95-4DDB-B6F6-8A0FBD8F1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1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72264-5EBC-46E9-ABFE-876F109D779D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B8403-3F95-4DDB-B6F6-8A0FBD8F1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90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hyperlink" Target="http://www.sustainability.southpacificislands.travel/" TargetMode="External"/><Relationship Id="rId4" Type="http://schemas.openxmlformats.org/officeDocument/2006/relationships/hyperlink" Target="mailto:sustainable@spto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tiff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50"/>
          <a:stretch/>
        </p:blipFill>
        <p:spPr>
          <a:xfrm>
            <a:off x="0" y="4458258"/>
            <a:ext cx="12192000" cy="2395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1847" y="5619595"/>
            <a:ext cx="966694" cy="13106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4338" y="151945"/>
            <a:ext cx="1128712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spc="300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REGIONAL POLICY SETTING FOR IMPROVED LINKAGES BETWEEN AGRICULTURE, TRADE AND TOURISM</a:t>
            </a:r>
          </a:p>
          <a:p>
            <a:pPr algn="ctr"/>
            <a:endParaRPr lang="en-US" sz="1600" b="1" spc="300" dirty="0" smtClean="0">
              <a:solidFill>
                <a:schemeClr val="bg1"/>
              </a:solidFill>
              <a:latin typeface="Berlin Sans FB Demi" panose="020E0802020502020306" pitchFamily="34" charset="0"/>
            </a:endParaRPr>
          </a:p>
          <a:p>
            <a:pPr algn="ctr"/>
            <a:r>
              <a:rPr lang="en-US" sz="1600" b="1" spc="300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Strengthening the Agrifood Sector and Promoting Healthy Food in Agritourism </a:t>
            </a:r>
            <a:endParaRPr lang="en-US" sz="1600" b="1" spc="300" dirty="0">
              <a:solidFill>
                <a:schemeClr val="bg1"/>
              </a:solidFill>
              <a:latin typeface="Berlin Sans FB Demi" panose="020E0802020502020306" pitchFamily="34" charset="0"/>
            </a:endParaRPr>
          </a:p>
          <a:p>
            <a:pPr algn="ctr"/>
            <a:endParaRPr lang="en-US" sz="4000" b="1" spc="300" dirty="0">
              <a:solidFill>
                <a:schemeClr val="bg1"/>
              </a:solidFill>
              <a:latin typeface="Berlin Sans FB Demi" panose="020E0802020502020306" pitchFamily="34" charset="0"/>
            </a:endParaRPr>
          </a:p>
          <a:p>
            <a:pPr algn="ctr"/>
            <a:endParaRPr lang="en-US" sz="4000" b="1" spc="300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1" y="1763343"/>
            <a:ext cx="104013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US" sz="2800" dirty="0" smtClean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lvl="0" algn="ctr"/>
            <a:r>
              <a:rPr lang="en-US" sz="28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Branding the Pacific as Delicious Food Destinations: The Pacific Sustainable Tourism Experience </a:t>
            </a:r>
            <a:endParaRPr lang="en-US" sz="24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58271" y="4010112"/>
            <a:ext cx="2396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1-2 April 2019, Nadi, Fiji</a:t>
            </a:r>
            <a:endParaRPr lang="en-US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798859" y="3819868"/>
            <a:ext cx="3451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1400" b="1" dirty="0">
                <a:solidFill>
                  <a:schemeClr val="bg1"/>
                </a:solidFill>
              </a:rPr>
              <a:t>Christina Leala Gale</a:t>
            </a:r>
          </a:p>
          <a:p>
            <a:pPr lvl="0" algn="ctr"/>
            <a:r>
              <a:rPr lang="en-US" sz="1400" b="1" dirty="0">
                <a:solidFill>
                  <a:schemeClr val="bg1"/>
                </a:solidFill>
              </a:rPr>
              <a:t>Manager, Sustainable Tourism Development</a:t>
            </a:r>
          </a:p>
        </p:txBody>
      </p:sp>
    </p:spTree>
    <p:extLst>
      <p:ext uri="{BB962C8B-B14F-4D97-AF65-F5344CB8AC3E}">
        <p14:creationId xmlns:p14="http://schemas.microsoft.com/office/powerpoint/2010/main" val="217803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7"/>
          <a:stretch/>
        </p:blipFill>
        <p:spPr>
          <a:xfrm>
            <a:off x="9813471" y="0"/>
            <a:ext cx="2430609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819725" y="215459"/>
            <a:ext cx="9029697" cy="125272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2653" y="2106380"/>
            <a:ext cx="8848163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n-US" sz="2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Increase the level of competitive </a:t>
            </a:r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performance </a:t>
            </a:r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against other regions</a:t>
            </a:r>
          </a:p>
          <a:p>
            <a:pPr lvl="0"/>
            <a:endParaRPr lang="en-US" sz="2200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Invest in niche market development </a:t>
            </a:r>
            <a:endParaRPr lang="en-US" sz="2200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Nurture </a:t>
            </a:r>
            <a:r>
              <a:rPr lang="en-US" sz="2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sustainable </a:t>
            </a:r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farm-to-table </a:t>
            </a:r>
            <a:r>
              <a:rPr lang="en-US" sz="2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partnerships</a:t>
            </a:r>
            <a:endParaRPr lang="en-US" sz="2200" b="1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lvl="0"/>
            <a:endParaRPr lang="en-US" sz="2200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Drive change </a:t>
            </a:r>
            <a:r>
              <a:rPr lang="en-US" sz="2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from national level </a:t>
            </a:r>
            <a:r>
              <a:rPr lang="en-US" sz="2200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according to destination branding/positioning 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n-US" sz="2200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Inspire </a:t>
            </a:r>
            <a:r>
              <a:rPr lang="en-US" sz="2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change in the food culture </a:t>
            </a:r>
            <a:r>
              <a:rPr lang="en-US" sz="2200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through whole of island/country/region approach to prioritize </a:t>
            </a:r>
            <a:r>
              <a:rPr lang="en-US" sz="22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health benefits</a:t>
            </a:r>
          </a:p>
          <a:p>
            <a:pPr lvl="0"/>
            <a:endParaRPr lang="en-US" sz="2200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  <a:p>
            <a:pPr lvl="0"/>
            <a:endParaRPr lang="en-US" dirty="0">
              <a:solidFill>
                <a:srgbClr val="002060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318059"/>
            <a:ext cx="9813471" cy="616128"/>
          </a:xfrm>
        </p:spPr>
        <p:txBody>
          <a:bodyPr>
            <a:noAutofit/>
          </a:bodyPr>
          <a:lstStyle/>
          <a:p>
            <a:pPr algn="ctr"/>
            <a:r>
              <a:rPr lang="en-US" sz="2800" b="1" spc="300" dirty="0" smtClean="0">
                <a:solidFill>
                  <a:schemeClr val="bg1"/>
                </a:solidFill>
                <a:latin typeface="Berlin Sans FB Demi" panose="020E0802020502020306" pitchFamily="34" charset="0"/>
                <a:ea typeface="+mn-ea"/>
                <a:cs typeface="+mn-cs"/>
              </a:rPr>
              <a:t>BRANDING </a:t>
            </a:r>
            <a:r>
              <a:rPr lang="en-US" sz="2800" b="1" spc="300" dirty="0">
                <a:solidFill>
                  <a:schemeClr val="bg1"/>
                </a:solidFill>
                <a:latin typeface="Berlin Sans FB Demi" panose="020E0802020502020306" pitchFamily="34" charset="0"/>
                <a:ea typeface="+mn-ea"/>
                <a:cs typeface="+mn-cs"/>
              </a:rPr>
              <a:t>THE PACIFIC </a:t>
            </a:r>
            <a:r>
              <a:rPr lang="en-US" sz="2800" b="1" spc="300" dirty="0" smtClean="0">
                <a:solidFill>
                  <a:schemeClr val="bg1"/>
                </a:solidFill>
                <a:latin typeface="Berlin Sans FB Demi" panose="020E0802020502020306" pitchFamily="34" charset="0"/>
                <a:ea typeface="+mn-ea"/>
                <a:cs typeface="+mn-cs"/>
              </a:rPr>
              <a:t>ISLANDS AS </a:t>
            </a:r>
            <a:r>
              <a:rPr lang="en-US" sz="2800" b="1" spc="300" dirty="0" smtClean="0">
                <a:solidFill>
                  <a:schemeClr val="bg1"/>
                </a:solidFill>
                <a:latin typeface="Berlin Sans FB Demi" panose="020E0802020502020306" pitchFamily="34" charset="0"/>
                <a:ea typeface="+mn-ea"/>
                <a:cs typeface="+mn-cs"/>
              </a:rPr>
              <a:t>FOOD DESTINATIONS</a:t>
            </a:r>
            <a:endParaRPr lang="en-US" sz="2800" b="1" spc="300" dirty="0">
              <a:solidFill>
                <a:schemeClr val="bg1"/>
              </a:solidFill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2019" y="5287213"/>
            <a:ext cx="1158581" cy="157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9"/>
          <a:stretch/>
        </p:blipFill>
        <p:spPr>
          <a:xfrm>
            <a:off x="9724305" y="0"/>
            <a:ext cx="2467695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63365" y="632891"/>
            <a:ext cx="9724302" cy="125272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8433" y="1721225"/>
            <a:ext cx="888637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Diversify the tourism experience</a:t>
            </a:r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’ 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with ‘high quality locally grown food/local cuisine’ </a:t>
            </a:r>
          </a:p>
          <a:p>
            <a:endParaRPr lang="en-US" sz="2400" b="1" dirty="0" smtClean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Invest in capacity 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building 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of </a:t>
            </a: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businesses, chefs, farmers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Quality standards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need </a:t>
            </a: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to be developed for the Pacific before branding the region as a Quality Food </a:t>
            </a: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Destination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n-US" sz="2400" dirty="0" smtClean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Provide </a:t>
            </a:r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networking opportunities</a:t>
            </a: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at regional and international level</a:t>
            </a:r>
          </a:p>
          <a:p>
            <a:pPr lvl="0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18433" y="643127"/>
            <a:ext cx="8964705" cy="616128"/>
          </a:xfrm>
        </p:spPr>
        <p:txBody>
          <a:bodyPr>
            <a:noAutofit/>
          </a:bodyPr>
          <a:lstStyle/>
          <a:p>
            <a:pPr algn="ctr"/>
            <a:r>
              <a:rPr lang="en-US" sz="2800" b="1" spc="300" dirty="0" smtClean="0">
                <a:solidFill>
                  <a:schemeClr val="bg1"/>
                </a:solidFill>
                <a:latin typeface="Berlin Sans FB Demi" panose="020E0802020502020306" pitchFamily="34" charset="0"/>
                <a:ea typeface="+mn-ea"/>
                <a:cs typeface="+mn-cs"/>
              </a:rPr>
              <a:t>BRANDING </a:t>
            </a:r>
            <a:r>
              <a:rPr lang="en-US" sz="2800" b="1" spc="300" dirty="0">
                <a:solidFill>
                  <a:schemeClr val="bg1"/>
                </a:solidFill>
                <a:latin typeface="Berlin Sans FB Demi" panose="020E0802020502020306" pitchFamily="34" charset="0"/>
                <a:ea typeface="+mn-ea"/>
                <a:cs typeface="+mn-cs"/>
              </a:rPr>
              <a:t>THE REGION AS QUALITY FOOD DESTINATION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258" y="5724913"/>
            <a:ext cx="835742" cy="113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2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15248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spc="300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Way Forward</a:t>
            </a:r>
            <a:endParaRPr lang="en-US" sz="5400" spc="3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906" y="-83310"/>
            <a:ext cx="966694" cy="1310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29961"/>
            <a:ext cx="4231937" cy="16280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041" y="5229961"/>
            <a:ext cx="2736777" cy="16280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2384" y="5229962"/>
            <a:ext cx="2423033" cy="1612418"/>
          </a:xfrm>
          <a:prstGeom prst="rect">
            <a:avLst/>
          </a:prstGeom>
        </p:spPr>
      </p:pic>
      <p:sp>
        <p:nvSpPr>
          <p:cNvPr id="2" name="AutoShape 4" descr="Image result for Tongan cuis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7818" y="5229960"/>
            <a:ext cx="3094182" cy="161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5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4" descr="Sana Sana Staff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0" y="0"/>
            <a:ext cx="2667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712" y="270513"/>
            <a:ext cx="97436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spc="300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SUSTAINABILITY AN OPPORTUNITY FOR FOOD TOURISM DEVELOPMENT IN THE PACIFIC</a:t>
            </a:r>
            <a:endParaRPr lang="en-US" sz="2800" spc="3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615" y="5713625"/>
            <a:ext cx="966694" cy="13106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12" y="1593952"/>
            <a:ext cx="9301008" cy="5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Z:\COMMUNICATIONS\Images 2015\Pacific Culinary Workshop Nadi\Day 5\IMG_1918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16" t="19459" r="4871"/>
          <a:stretch/>
        </p:blipFill>
        <p:spPr bwMode="auto">
          <a:xfrm>
            <a:off x="9085005" y="0"/>
            <a:ext cx="31069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453894"/>
            <a:ext cx="12191999" cy="125272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089" y="1706622"/>
            <a:ext cx="775471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Sustainable Development Goals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Blue Pacific Identity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b="1" dirty="0" smtClean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Embracing our Climate Change challenge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Increased development partner support for regional efforts:  </a:t>
            </a: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Monitoring, Capacity Building, Awareness and Research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Focused support for private sector and farmers</a:t>
            </a:r>
          </a:p>
          <a:p>
            <a:pPr lvl="0"/>
            <a:endParaRPr lang="en-US" sz="2000" dirty="0">
              <a:latin typeface="Candara" panose="020E0502030303020204" pitchFamily="34" charset="0"/>
              <a:cs typeface="Times New Roman" panose="02020603050405020304" pitchFamily="18" charset="0"/>
            </a:endParaRPr>
          </a:p>
          <a:p>
            <a:pPr lvl="0"/>
            <a:endParaRPr lang="en-US" sz="2000" b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endParaRPr lang="en-US" b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7599" y="470658"/>
            <a:ext cx="7834093" cy="609600"/>
          </a:xfrm>
        </p:spPr>
        <p:txBody>
          <a:bodyPr>
            <a:noAutofit/>
          </a:bodyPr>
          <a:lstStyle/>
          <a:p>
            <a:pPr algn="ctr"/>
            <a:endParaRPr lang="en-US" sz="3600" b="1" spc="300" dirty="0">
              <a:solidFill>
                <a:schemeClr val="bg1"/>
              </a:solidFill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227" y="5664205"/>
            <a:ext cx="966694" cy="131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1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346" y="0"/>
            <a:ext cx="488994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1185" y="159677"/>
            <a:ext cx="70131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pc="300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SUSTAINABLE SOURCING</a:t>
            </a:r>
            <a:endParaRPr lang="en-US" sz="4000" spc="3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615" y="5713625"/>
            <a:ext cx="966694" cy="13106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1185" y="151759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Value of locally sourced Vegetable </a:t>
            </a: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and </a:t>
            </a: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fruits,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Meat </a:t>
            </a: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and protein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68" y="3003865"/>
            <a:ext cx="7076460" cy="385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5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477606" y="4679037"/>
            <a:ext cx="726583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spc="300" dirty="0" smtClean="0">
                <a:solidFill>
                  <a:schemeClr val="bg1"/>
                </a:solidFill>
                <a:latin typeface="Berlin Sans FB Demi" panose="020E0802020502020306" pitchFamily="34" charset="0"/>
                <a:hlinkClick r:id="rId4"/>
              </a:rPr>
              <a:t>sustainable@spto.org</a:t>
            </a:r>
            <a:endParaRPr lang="en-US" sz="2800" spc="300" dirty="0" smtClean="0">
              <a:solidFill>
                <a:schemeClr val="bg1"/>
              </a:solidFill>
              <a:latin typeface="Berlin Sans FB Demi" panose="020E0802020502020306" pitchFamily="34" charset="0"/>
            </a:endParaRPr>
          </a:p>
          <a:p>
            <a:pPr algn="ctr"/>
            <a:r>
              <a:rPr lang="en-US" sz="4400" b="1" spc="300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 </a:t>
            </a:r>
            <a:endParaRPr lang="en-US" sz="4400" b="1" spc="300" dirty="0" smtClean="0">
              <a:solidFill>
                <a:schemeClr val="bg1"/>
              </a:solidFill>
              <a:latin typeface="Berlin Sans FB Demi" panose="020E0802020502020306" pitchFamily="34" charset="0"/>
            </a:endParaRPr>
          </a:p>
          <a:p>
            <a:pPr algn="ctr"/>
            <a:r>
              <a:rPr lang="en-US" sz="2000" b="1" spc="300" dirty="0" smtClean="0">
                <a:solidFill>
                  <a:schemeClr val="bg1"/>
                </a:solidFill>
                <a:latin typeface="Berlin Sans FB Demi" panose="020E0802020502020306" pitchFamily="34" charset="0"/>
                <a:hlinkClick r:id="rId5"/>
              </a:rPr>
              <a:t>www.sustainability.southpacificislands.travel</a:t>
            </a:r>
            <a:endParaRPr lang="en-US" sz="2000" b="1" spc="300" dirty="0" smtClean="0">
              <a:solidFill>
                <a:schemeClr val="bg1"/>
              </a:solidFill>
              <a:latin typeface="Berlin Sans FB Demi" panose="020E0802020502020306" pitchFamily="34" charset="0"/>
            </a:endParaRPr>
          </a:p>
          <a:p>
            <a:pPr algn="ctr"/>
            <a:endParaRPr lang="en-US" sz="7200" b="1" spc="300" dirty="0">
              <a:solidFill>
                <a:schemeClr val="bg1"/>
              </a:solidFill>
              <a:latin typeface="Berlin Sans FB Demi" panose="020E0802020502020306" pitchFamily="34" charset="0"/>
            </a:endParaRPr>
          </a:p>
          <a:p>
            <a:pPr algn="ctr"/>
            <a:endParaRPr lang="en-US" spc="3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306" y="5547370"/>
            <a:ext cx="966694" cy="1310630"/>
          </a:xfrm>
          <a:prstGeom prst="rect">
            <a:avLst/>
          </a:prstGeom>
        </p:spPr>
      </p:pic>
      <p:sp>
        <p:nvSpPr>
          <p:cNvPr id="3" name="AutoShape 2" descr="Image result for Tongan cuis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acific Island Productions Lt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11120" y="274320"/>
            <a:ext cx="6531446" cy="365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1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9" r="467" b="12330"/>
          <a:stretch/>
        </p:blipFill>
        <p:spPr>
          <a:xfrm>
            <a:off x="-1938" y="-19050"/>
            <a:ext cx="12193938" cy="68770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847850" y="2749050"/>
            <a:ext cx="8324850" cy="2165849"/>
          </a:xfrm>
          <a:prstGeom prst="rect">
            <a:avLst/>
          </a:prstGeom>
          <a:solidFill>
            <a:srgbClr val="00769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93468" y="711808"/>
            <a:ext cx="649788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spc="300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THE PACIFIC</a:t>
            </a:r>
            <a:r>
              <a:rPr lang="en-US" b="1" spc="300" dirty="0">
                <a:solidFill>
                  <a:schemeClr val="bg1"/>
                </a:solidFill>
                <a:latin typeface="Berlin Sans FB Demi" panose="020E0802020502020306" pitchFamily="34" charset="0"/>
              </a:rPr>
              <a:t/>
            </a:r>
            <a:br>
              <a:rPr lang="en-US" b="1" spc="300" dirty="0">
                <a:solidFill>
                  <a:schemeClr val="bg1"/>
                </a:solidFill>
                <a:latin typeface="Berlin Sans FB Demi" panose="020E0802020502020306" pitchFamily="34" charset="0"/>
              </a:rPr>
            </a:br>
            <a:endParaRPr lang="en-US" spc="300" dirty="0">
              <a:solidFill>
                <a:schemeClr val="bg1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77684" y="2943146"/>
            <a:ext cx="7945539" cy="16539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60000"/>
              </a:lnSpc>
            </a:pPr>
            <a:r>
              <a:rPr lang="en-US" sz="2400" b="1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Our islands, environment and culture are yours to discover, experience, respect!</a:t>
            </a:r>
            <a:endParaRPr lang="en-US" sz="2400" b="1" spc="3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18851" y="2912453"/>
            <a:ext cx="1234789" cy="15818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0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306" y="5547370"/>
            <a:ext cx="966694" cy="131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3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365319" y="521157"/>
            <a:ext cx="73474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1"/>
              </a:buClr>
              <a:buSzPct val="80000"/>
            </a:pPr>
            <a:r>
              <a:rPr lang="en-US" sz="36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THE PACIFIC TOURISM OFFERING</a:t>
            </a:r>
            <a:endParaRPr lang="en-US" sz="3600" dirty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marL="514350" indent="-514350" algn="ctr">
              <a:buClr>
                <a:schemeClr val="bg1"/>
              </a:buClr>
              <a:buSzPct val="80000"/>
              <a:buFont typeface="Wingdings" panose="05000000000000000000" pitchFamily="2" charset="2"/>
              <a:buChar char="Ì"/>
            </a:pP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8186" y="2334104"/>
            <a:ext cx="3973659" cy="2334105"/>
            <a:chOff x="7846394" y="-1"/>
            <a:chExt cx="4345607" cy="233410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86"/>
            <a:stretch/>
          </p:blipFill>
          <p:spPr>
            <a:xfrm>
              <a:off x="10098539" y="-1"/>
              <a:ext cx="2093462" cy="2334105"/>
            </a:xfrm>
            <a:prstGeom prst="rect">
              <a:avLst/>
            </a:prstGeom>
            <a:effectLst>
              <a:glow rad="139700">
                <a:schemeClr val="accent3">
                  <a:satMod val="17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  <a:softEdge rad="31750"/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6394" y="-1"/>
              <a:ext cx="2306926" cy="2322417"/>
            </a:xfrm>
            <a:prstGeom prst="rect">
              <a:avLst/>
            </a:prstGeom>
            <a:effectLst>
              <a:glow rad="139700">
                <a:schemeClr val="accent3">
                  <a:satMod val="175000"/>
                  <a:alpha val="40000"/>
                </a:schemeClr>
              </a:glow>
              <a:innerShdw blurRad="63500" dist="50800" dir="5400000">
                <a:prstClr val="black">
                  <a:alpha val="50000"/>
                </a:prstClr>
              </a:innerShdw>
              <a:softEdge rad="31750"/>
            </a:effec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6" y="4633221"/>
            <a:ext cx="3973659" cy="2224779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  <a:softEdge rad="3175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4001846" cy="233410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8" name="Rectangle 7"/>
          <p:cNvSpPr/>
          <p:nvPr/>
        </p:nvSpPr>
        <p:spPr>
          <a:xfrm>
            <a:off x="5470675" y="2179165"/>
            <a:ext cx="528054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chemeClr val="bg1"/>
              </a:buClr>
              <a:buSzPct val="80000"/>
              <a:buFont typeface="Wingdings" panose="05000000000000000000" pitchFamily="2" charset="2"/>
              <a:buChar char="Ì"/>
            </a:pPr>
            <a:r>
              <a:rPr lang="en-US" sz="28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OUR ISLAND ENVIRONMENT</a:t>
            </a:r>
          </a:p>
          <a:p>
            <a:pPr>
              <a:buClr>
                <a:schemeClr val="bg1"/>
              </a:buClr>
              <a:buSzPct val="80000"/>
            </a:pPr>
            <a:r>
              <a:rPr lang="en-US" sz="28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</a:p>
          <a:p>
            <a:pPr marL="514350" indent="-514350">
              <a:buClr>
                <a:schemeClr val="bg1"/>
              </a:buClr>
              <a:buSzPct val="80000"/>
              <a:buFont typeface="Wingdings" panose="05000000000000000000" pitchFamily="2" charset="2"/>
              <a:buChar char="Ì"/>
            </a:pPr>
            <a:r>
              <a:rPr lang="en-US" sz="28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PEOPLE</a:t>
            </a:r>
          </a:p>
          <a:p>
            <a:pPr>
              <a:buClr>
                <a:schemeClr val="bg1"/>
              </a:buClr>
              <a:buSzPct val="80000"/>
            </a:pPr>
            <a:endParaRPr lang="en-US" sz="2800" dirty="0" smtClean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marL="514350" indent="-514350">
              <a:buClr>
                <a:schemeClr val="bg1"/>
              </a:buClr>
              <a:buSzPct val="80000"/>
              <a:buFont typeface="Wingdings" panose="05000000000000000000" pitchFamily="2" charset="2"/>
              <a:buChar char="Ì"/>
            </a:pPr>
            <a:r>
              <a:rPr lang="en-US" sz="28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CULTURE</a:t>
            </a:r>
            <a:endParaRPr lang="en-US" sz="2800" dirty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pPr marL="514350" indent="-514350">
              <a:buClr>
                <a:schemeClr val="bg1"/>
              </a:buClr>
              <a:buSzPct val="80000"/>
              <a:buFont typeface="Wingdings" panose="05000000000000000000" pitchFamily="2" charset="2"/>
              <a:buChar char="Ì"/>
            </a:pPr>
            <a:endParaRPr lang="en-US" sz="28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80000"/>
            </a:pP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306" y="5547370"/>
            <a:ext cx="966694" cy="131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9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9" t="18321" r="33398" b="15679"/>
          <a:stretch/>
        </p:blipFill>
        <p:spPr>
          <a:xfrm>
            <a:off x="9743607" y="-39189"/>
            <a:ext cx="2448392" cy="68971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61366" y="209470"/>
            <a:ext cx="97436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pc="300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PRESENTATION OUTLINE</a:t>
            </a:r>
            <a:endParaRPr lang="en-US" sz="4000" spc="3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306" y="5547370"/>
            <a:ext cx="966694" cy="13106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6579" y="2286020"/>
            <a:ext cx="88674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5188" indent="-865188">
              <a:buFont typeface="Wingdings" panose="05000000000000000000" pitchFamily="2" charset="2"/>
              <a:buChar char="v"/>
            </a:pPr>
            <a:r>
              <a:rPr lang="en-US" sz="2000" b="1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SPTO in brief</a:t>
            </a:r>
            <a:endParaRPr lang="en-US" sz="2000" b="1" spc="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65188" indent="-865188">
              <a:buFont typeface="Wingdings" panose="05000000000000000000" pitchFamily="2" charset="2"/>
              <a:buChar char="v"/>
            </a:pPr>
            <a:endParaRPr lang="en-US" sz="2000" b="1" spc="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65188" indent="-865188">
              <a:buFont typeface="Wingdings" panose="05000000000000000000" pitchFamily="2" charset="2"/>
              <a:buChar char="v"/>
            </a:pPr>
            <a:r>
              <a:rPr lang="en-US" sz="2000" b="1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Branding in the context of Destinations</a:t>
            </a:r>
          </a:p>
          <a:p>
            <a:pPr marL="865188" indent="-865188">
              <a:buFont typeface="Wingdings" panose="05000000000000000000" pitchFamily="2" charset="2"/>
              <a:buChar char="v"/>
            </a:pPr>
            <a:endParaRPr lang="en-US" sz="2000" b="1" spc="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65188" indent="-865188">
              <a:buFont typeface="Wingdings" panose="05000000000000000000" pitchFamily="2" charset="2"/>
              <a:buChar char="v"/>
            </a:pPr>
            <a:r>
              <a:rPr lang="en-US" sz="2000" b="1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Pacific Food Destinations and the </a:t>
            </a:r>
            <a:r>
              <a:rPr lang="en-US" sz="2000" b="1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Sustainability Tourism Experience </a:t>
            </a:r>
          </a:p>
          <a:p>
            <a:pPr marL="865188" indent="-865188">
              <a:buFont typeface="Wingdings" panose="05000000000000000000" pitchFamily="2" charset="2"/>
              <a:buChar char="v"/>
            </a:pPr>
            <a:endParaRPr lang="en-US" sz="2000" b="1" spc="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65188" indent="-865188">
              <a:buFont typeface="Wingdings" panose="05000000000000000000" pitchFamily="2" charset="2"/>
              <a:buChar char="v"/>
            </a:pPr>
            <a:r>
              <a:rPr lang="en-US" sz="2000" b="1" spc="3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Way </a:t>
            </a:r>
            <a:r>
              <a:rPr lang="en-US" sz="2000" b="1" spc="300" dirty="0">
                <a:solidFill>
                  <a:schemeClr val="bg1"/>
                </a:solidFill>
                <a:latin typeface="Century Gothic" panose="020B0502020202020204" pitchFamily="34" charset="0"/>
              </a:rPr>
              <a:t>Forward</a:t>
            </a:r>
          </a:p>
        </p:txBody>
      </p:sp>
    </p:spTree>
    <p:extLst>
      <p:ext uri="{BB962C8B-B14F-4D97-AF65-F5344CB8AC3E}">
        <p14:creationId xmlns:p14="http://schemas.microsoft.com/office/powerpoint/2010/main" val="33075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48565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049185" y="133270"/>
            <a:ext cx="36856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spc="300" dirty="0" smtClean="0">
                <a:latin typeface="Berlin Sans FB Demi" panose="020E0802020502020306" pitchFamily="34" charset="0"/>
              </a:rPr>
              <a:t>ABOUT SPTO</a:t>
            </a:r>
            <a:endParaRPr lang="en-US" sz="4000" spc="300" dirty="0"/>
          </a:p>
        </p:txBody>
      </p:sp>
      <p:sp>
        <p:nvSpPr>
          <p:cNvPr id="10" name="Rectangle 9"/>
          <p:cNvSpPr/>
          <p:nvPr/>
        </p:nvSpPr>
        <p:spPr>
          <a:xfrm>
            <a:off x="7848565" y="1393606"/>
            <a:ext cx="4343435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Intergovernmental body for tourism marketing and development in the </a:t>
            </a:r>
            <a:r>
              <a:rPr lang="en-US" sz="2000" dirty="0" smtClean="0">
                <a:latin typeface="Century Gothic" panose="020B0502020202020204" pitchFamily="34" charset="0"/>
              </a:rPr>
              <a:t>region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Mandate</a:t>
            </a:r>
            <a:r>
              <a:rPr lang="en-US" sz="2000" dirty="0" smtClean="0">
                <a:latin typeface="Century Gothic" panose="020B0502020202020204" pitchFamily="34" charset="0"/>
              </a:rPr>
              <a:t>: </a:t>
            </a:r>
            <a:r>
              <a:rPr lang="en-US" sz="2000" dirty="0" smtClean="0">
                <a:latin typeface="Century Gothic" panose="020B0502020202020204" pitchFamily="34" charset="0"/>
              </a:rPr>
              <a:t>Market </a:t>
            </a:r>
            <a:r>
              <a:rPr lang="en-US" sz="2000" dirty="0">
                <a:latin typeface="Century Gothic" panose="020B0502020202020204" pitchFamily="34" charset="0"/>
              </a:rPr>
              <a:t>and Develop Tourism in the </a:t>
            </a:r>
            <a:r>
              <a:rPr lang="en-US" sz="2000" dirty="0" smtClean="0">
                <a:latin typeface="Century Gothic" panose="020B0502020202020204" pitchFamily="34" charset="0"/>
              </a:rPr>
              <a:t>Pacific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19  Pacific Island Countries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Over 140 Private Sector members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entury Gothic" panose="020B0502020202020204" pitchFamily="34" charset="0"/>
            </a:endParaRPr>
          </a:p>
          <a:p>
            <a:r>
              <a:rPr lang="en-US" sz="2000" dirty="0" smtClean="0">
                <a:latin typeface="Century Gothic" panose="020B0502020202020204" pitchFamily="34" charset="0"/>
              </a:rPr>
              <a:t>Core areas of focus:  </a:t>
            </a:r>
            <a:endParaRPr lang="en-US" sz="2000" dirty="0" smtClean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entury Gothic" panose="020B0502020202020204" pitchFamily="34" charset="0"/>
              </a:rPr>
              <a:t>Marketing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entury Gothic" panose="020B0502020202020204" pitchFamily="34" charset="0"/>
              </a:rPr>
              <a:t>Research </a:t>
            </a:r>
            <a:r>
              <a:rPr lang="en-US" b="1" dirty="0" smtClean="0">
                <a:latin typeface="Century Gothic" panose="020B0502020202020204" pitchFamily="34" charset="0"/>
              </a:rPr>
              <a:t>and Statistics </a:t>
            </a:r>
            <a:r>
              <a:rPr lang="en-US" b="1" dirty="0" smtClean="0">
                <a:latin typeface="Century Gothic" panose="020B0502020202020204" pitchFamily="34" charset="0"/>
              </a:rPr>
              <a:t>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entury Gothic" panose="020B0502020202020204" pitchFamily="34" charset="0"/>
              </a:rPr>
              <a:t>Sustainable </a:t>
            </a:r>
            <a:r>
              <a:rPr lang="en-US" b="1" dirty="0" smtClean="0">
                <a:latin typeface="Century Gothic" panose="020B0502020202020204" pitchFamily="34" charset="0"/>
              </a:rPr>
              <a:t>Tourism Development</a:t>
            </a:r>
            <a:endParaRPr lang="en-US" b="1" dirty="0">
              <a:latin typeface="Century Gothic" panose="020B0502020202020204" pitchFamily="34" charset="0"/>
            </a:endParaRPr>
          </a:p>
          <a:p>
            <a:pPr lvl="1"/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b="1" spc="300" dirty="0" smtClean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68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1" r="14577"/>
          <a:stretch/>
        </p:blipFill>
        <p:spPr bwMode="auto">
          <a:xfrm>
            <a:off x="9285514" y="-1623"/>
            <a:ext cx="2906486" cy="682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-414530" y="356162"/>
            <a:ext cx="9700044" cy="1258969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Berlin Sans FB" panose="020E0602020502020306" pitchFamily="34" charset="0"/>
              </a:rPr>
              <a:t>TRAVELERS’ VALUES ARE CHANGING</a:t>
            </a:r>
          </a:p>
        </p:txBody>
      </p:sp>
      <p:pic>
        <p:nvPicPr>
          <p:cNvPr id="3" name="Picture 2" descr="PAT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1825" y="6142429"/>
            <a:ext cx="1873689" cy="67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819" y="-155910"/>
            <a:ext cx="1158581" cy="157078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10439" y="1363878"/>
            <a:ext cx="8956536" cy="5514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bg1"/>
              </a:solidFill>
              <a:latin typeface="Century Gothic" panose="020B0502020202020204" pitchFamily="34" charset="0"/>
              <a:cs typeface="Nexa Ligh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Aspirations 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and core values of travelers are changing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– environmentally responsible, seeking 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culturally rich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and off-the-beaten track experiences, desire to give back to communities</a:t>
            </a:r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</a:p>
          <a:p>
            <a:pPr algn="l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  <a:cs typeface="Nexa Ligh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Travelers want to immerse themselves in 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true authentic and unique experiences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(Natural Beauty and Culture),  with a 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“WOW” factor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  <a:cs typeface="Nexa Ligh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100" dirty="0" smtClean="0">
              <a:latin typeface="Candara" panose="020E0502030303020204" pitchFamily="34" charset="0"/>
              <a:cs typeface="Nex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0960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383280" y="2362973"/>
            <a:ext cx="868679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spc="300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BRANDING THE PACIFIC ISLANDS AS </a:t>
            </a:r>
          </a:p>
          <a:p>
            <a:pPr algn="ctr"/>
            <a:r>
              <a:rPr lang="en-US" sz="4400" b="1" spc="300" dirty="0" smtClean="0">
                <a:solidFill>
                  <a:schemeClr val="bg1"/>
                </a:solidFill>
                <a:latin typeface="Berlin Sans FB Demi" panose="020E0802020502020306" pitchFamily="34" charset="0"/>
              </a:rPr>
              <a:t>FOOD DESTINATIONS </a:t>
            </a:r>
            <a:endParaRPr lang="en-US" sz="4400" b="1" spc="300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419" y="0"/>
            <a:ext cx="1158581" cy="1570787"/>
          </a:xfrm>
          <a:prstGeom prst="rect">
            <a:avLst/>
          </a:prstGeom>
        </p:spPr>
      </p:pic>
      <p:pic>
        <p:nvPicPr>
          <p:cNvPr id="8" name="Picture 2" descr="Image result for farm to tab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" t="22799" r="-303" b="30078"/>
          <a:stretch/>
        </p:blipFill>
        <p:spPr bwMode="auto">
          <a:xfrm rot="5400000">
            <a:off x="-2225040" y="2225040"/>
            <a:ext cx="6858000" cy="240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32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1" r="30448"/>
          <a:stretch/>
        </p:blipFill>
        <p:spPr>
          <a:xfrm>
            <a:off x="9408160" y="0"/>
            <a:ext cx="2783840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" y="838200"/>
            <a:ext cx="12191999" cy="125272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091" y="2043676"/>
            <a:ext cx="7754716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Identifying the destination’s competitive IDENTITY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b="1" dirty="0" smtClean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Building a story that makes the destination standout above competitors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b="1" dirty="0" smtClean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Consistent messaging across all communications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About 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WHO YOU ARE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Forms the basis of destination marketing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Ideally </a:t>
            </a:r>
            <a:r>
              <a:rPr lang="en-US" sz="2400" b="1" u="sng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owned by ALL </a:t>
            </a:r>
            <a:endParaRPr lang="en-US" sz="2400" u="sng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lvl="0"/>
            <a:endParaRPr lang="en-US" sz="2000" dirty="0">
              <a:latin typeface="Candara" panose="020E0502030303020204" pitchFamily="34" charset="0"/>
              <a:cs typeface="Times New Roman" panose="02020603050405020304" pitchFamily="18" charset="0"/>
            </a:endParaRPr>
          </a:p>
          <a:p>
            <a:pPr lvl="0"/>
            <a:endParaRPr lang="en-US" sz="2000" b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endParaRPr lang="en-US" b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7599" y="470658"/>
            <a:ext cx="7834093" cy="609600"/>
          </a:xfrm>
        </p:spPr>
        <p:txBody>
          <a:bodyPr>
            <a:noAutofit/>
          </a:bodyPr>
          <a:lstStyle/>
          <a:p>
            <a:pPr algn="ctr"/>
            <a:r>
              <a:rPr lang="en-US" sz="3600" b="1" spc="300" dirty="0" smtClean="0">
                <a:solidFill>
                  <a:schemeClr val="bg1"/>
                </a:solidFill>
                <a:latin typeface="Berlin Sans FB Demi" panose="020E0802020502020306" pitchFamily="34" charset="0"/>
                <a:ea typeface="+mn-ea"/>
                <a:cs typeface="+mn-cs"/>
              </a:rPr>
              <a:t>BRANDING IN THE CONTEXT OF DESTINATIONS</a:t>
            </a:r>
            <a:endParaRPr lang="en-US" sz="3600" b="1" spc="300" dirty="0">
              <a:solidFill>
                <a:schemeClr val="bg1"/>
              </a:solidFill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307" y="-45715"/>
            <a:ext cx="966694" cy="131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1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8" r="4482"/>
          <a:stretch/>
        </p:blipFill>
        <p:spPr>
          <a:xfrm>
            <a:off x="8408894" y="0"/>
            <a:ext cx="3783106" cy="6858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" y="838200"/>
            <a:ext cx="12191999" cy="125272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6976" y="1804638"/>
            <a:ext cx="7754716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Need </a:t>
            </a:r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high quality visioning and planning </a:t>
            </a: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– must convey the spirit of a place, helping people understand what makes it distinct and magnetic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Manage and </a:t>
            </a:r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address visitor feedback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Sustainability</a:t>
            </a: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is driving change, understanding climate change &amp; environmental impacts is key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Working together </a:t>
            </a:r>
            <a:r>
              <a:rPr lang="en-US" sz="2400" dirty="0" smtClean="0">
                <a:solidFill>
                  <a:schemeClr val="bg1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– create a network where you share access to resources, knowledge and talent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b="1" dirty="0" smtClean="0">
              <a:solidFill>
                <a:schemeClr val="bg1"/>
              </a:solidFill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lvl="0"/>
            <a:endParaRPr lang="en-US" sz="2000" dirty="0">
              <a:latin typeface="Candara" panose="020E0502030303020204" pitchFamily="34" charset="0"/>
              <a:cs typeface="Times New Roman" panose="02020603050405020304" pitchFamily="18" charset="0"/>
            </a:endParaRPr>
          </a:p>
          <a:p>
            <a:pPr lvl="0"/>
            <a:endParaRPr lang="en-US" sz="2000" b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itchFamily="34" charset="0"/>
              <a:buChar char="•"/>
            </a:pPr>
            <a:endParaRPr lang="en-US" b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7599" y="470658"/>
            <a:ext cx="7834093" cy="609600"/>
          </a:xfrm>
        </p:spPr>
        <p:txBody>
          <a:bodyPr>
            <a:noAutofit/>
          </a:bodyPr>
          <a:lstStyle/>
          <a:p>
            <a:pPr algn="ctr"/>
            <a:r>
              <a:rPr lang="en-US" sz="3600" b="1" spc="300" dirty="0" smtClean="0">
                <a:solidFill>
                  <a:schemeClr val="bg1"/>
                </a:solidFill>
                <a:latin typeface="Berlin Sans FB Demi" panose="020E0802020502020306" pitchFamily="34" charset="0"/>
                <a:ea typeface="+mn-ea"/>
                <a:cs typeface="+mn-cs"/>
              </a:rPr>
              <a:t>What Global Experts are saying about branding…</a:t>
            </a:r>
            <a:endParaRPr lang="en-US" sz="3600" b="1" spc="300" dirty="0">
              <a:solidFill>
                <a:schemeClr val="bg1"/>
              </a:solidFill>
              <a:latin typeface="Berlin Sans FB Demi" panose="020E0802020502020306" pitchFamily="34" charset="0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307" y="-45715"/>
            <a:ext cx="966694" cy="131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1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1369</TotalTime>
  <Words>664</Words>
  <Application>Microsoft Office PowerPoint</Application>
  <PresentationFormat>Widescreen</PresentationFormat>
  <Paragraphs>133</Paragraphs>
  <Slides>16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Berlin Sans FB</vt:lpstr>
      <vt:lpstr>Berlin Sans FB Demi</vt:lpstr>
      <vt:lpstr>Calibri</vt:lpstr>
      <vt:lpstr>Calibri Light</vt:lpstr>
      <vt:lpstr>Candara</vt:lpstr>
      <vt:lpstr>Century Gothic</vt:lpstr>
      <vt:lpstr>Nexa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BRANDING IN THE CONTEXT OF DESTINATIONS</vt:lpstr>
      <vt:lpstr>What Global Experts are saying about branding…</vt:lpstr>
      <vt:lpstr>BRANDING THE PACIFIC ISLANDS AS FOOD DESTINATIONS</vt:lpstr>
      <vt:lpstr>BRANDING THE REGION AS QUALITY FOOD DESTINATION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”</dc:title>
  <dc:creator>Alex Fogleman</dc:creator>
  <cp:lastModifiedBy>Christina Leala Gale</cp:lastModifiedBy>
  <cp:revision>106</cp:revision>
  <dcterms:created xsi:type="dcterms:W3CDTF">2018-07-20T01:47:29Z</dcterms:created>
  <dcterms:modified xsi:type="dcterms:W3CDTF">2019-03-31T20:37:13Z</dcterms:modified>
</cp:coreProperties>
</file>