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6" r:id="rId2"/>
    <p:sldId id="269" r:id="rId3"/>
    <p:sldId id="272" r:id="rId4"/>
    <p:sldId id="278" r:id="rId5"/>
    <p:sldId id="257" r:id="rId6"/>
    <p:sldId id="262" r:id="rId7"/>
    <p:sldId id="260" r:id="rId8"/>
    <p:sldId id="264" r:id="rId9"/>
    <p:sldId id="275" r:id="rId10"/>
    <p:sldId id="267" r:id="rId11"/>
    <p:sldId id="276" r:id="rId12"/>
    <p:sldId id="265" r:id="rId13"/>
    <p:sldId id="277" r:id="rId14"/>
    <p:sldId id="270" r:id="rId15"/>
    <p:sldId id="279" r:id="rId16"/>
    <p:sldId id="291" r:id="rId17"/>
    <p:sldId id="268" r:id="rId1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40"/>
    <a:srgbClr val="1A283F"/>
    <a:srgbClr val="43A4D7"/>
    <a:srgbClr val="FD7C35"/>
    <a:srgbClr val="FD6C1B"/>
    <a:srgbClr val="F85A02"/>
    <a:srgbClr val="E45302"/>
    <a:srgbClr val="DC5002"/>
    <a:srgbClr val="D74D02"/>
    <a:srgbClr val="DC4B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2" autoAdjust="0"/>
    <p:restoredTop sz="68511" autoAdjust="0"/>
  </p:normalViewPr>
  <p:slideViewPr>
    <p:cSldViewPr snapToGrid="0">
      <p:cViewPr>
        <p:scale>
          <a:sx n="46" d="100"/>
          <a:sy n="46" d="100"/>
        </p:scale>
        <p:origin x="1180" y="40"/>
      </p:cViewPr>
      <p:guideLst/>
    </p:cSldViewPr>
  </p:slideViewPr>
  <p:notesTextViewPr>
    <p:cViewPr>
      <p:scale>
        <a:sx n="125" d="100"/>
        <a:sy n="125" d="100"/>
      </p:scale>
      <p:origin x="0" y="0"/>
    </p:cViewPr>
  </p:notesTextViewPr>
  <p:notesViewPr>
    <p:cSldViewPr snapToGrid="0">
      <p:cViewPr varScale="1">
        <p:scale>
          <a:sx n="47" d="100"/>
          <a:sy n="47" d="100"/>
        </p:scale>
        <p:origin x="2792"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62306-09E0-4961-A5D1-EB405919ACE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9D01CA84-B1F8-4458-B213-FF222118DF09}">
      <dgm:prSet phldrT="[Text]" custT="1"/>
      <dgm:spPr/>
      <dgm:t>
        <a:bodyPr/>
        <a:lstStyle/>
        <a:p>
          <a:pPr>
            <a:buFont typeface="Arial" charset="0"/>
            <a:buChar char="•"/>
          </a:pPr>
          <a:r>
            <a:rPr lang="en-US" sz="1800" b="1" dirty="0"/>
            <a:t>Vegetables</a:t>
          </a:r>
          <a:endParaRPr lang="en-US" sz="1800" dirty="0"/>
        </a:p>
      </dgm:t>
    </dgm:pt>
    <dgm:pt modelId="{13C89E25-AAB7-42D8-9CB5-EC1AC65B8ACE}" type="parTrans" cxnId="{CB9A923C-2783-4543-968D-9F219B46B65C}">
      <dgm:prSet/>
      <dgm:spPr/>
      <dgm:t>
        <a:bodyPr/>
        <a:lstStyle/>
        <a:p>
          <a:endParaRPr lang="en-US" sz="2000"/>
        </a:p>
      </dgm:t>
    </dgm:pt>
    <dgm:pt modelId="{5E6FB3E8-38C8-4078-8A53-95BD651B5CFB}" type="sibTrans" cxnId="{CB9A923C-2783-4543-968D-9F219B46B65C}">
      <dgm:prSet/>
      <dgm:spPr/>
      <dgm:t>
        <a:bodyPr/>
        <a:lstStyle/>
        <a:p>
          <a:endParaRPr lang="en-US" sz="2000"/>
        </a:p>
      </dgm:t>
    </dgm:pt>
    <dgm:pt modelId="{BD706750-D4DB-44B3-966E-06FDEB714B57}">
      <dgm:prSet custT="1"/>
      <dgm:spPr/>
      <dgm:t>
        <a:bodyPr/>
        <a:lstStyle/>
        <a:p>
          <a:r>
            <a:rPr lang="en-US" sz="1800" b="1" dirty="0"/>
            <a:t>Fruits</a:t>
          </a:r>
          <a:endParaRPr lang="en-US" sz="1800" dirty="0"/>
        </a:p>
      </dgm:t>
    </dgm:pt>
    <dgm:pt modelId="{5418E5D5-DC7F-4655-8104-7AC778DE3478}" type="parTrans" cxnId="{C2532D52-7E6B-41AE-9E8E-08EC088CCC9D}">
      <dgm:prSet/>
      <dgm:spPr/>
      <dgm:t>
        <a:bodyPr/>
        <a:lstStyle/>
        <a:p>
          <a:endParaRPr lang="en-US" sz="2000"/>
        </a:p>
      </dgm:t>
    </dgm:pt>
    <dgm:pt modelId="{571F2256-54AD-4BA7-8C87-97075F4C8B1A}" type="sibTrans" cxnId="{C2532D52-7E6B-41AE-9E8E-08EC088CCC9D}">
      <dgm:prSet/>
      <dgm:spPr/>
      <dgm:t>
        <a:bodyPr/>
        <a:lstStyle/>
        <a:p>
          <a:endParaRPr lang="en-US" sz="2000"/>
        </a:p>
      </dgm:t>
    </dgm:pt>
    <dgm:pt modelId="{11755331-47D6-4888-8CA2-AFC1B3E8B43F}">
      <dgm:prSet custT="1"/>
      <dgm:spPr/>
      <dgm:t>
        <a:bodyPr/>
        <a:lstStyle/>
        <a:p>
          <a:r>
            <a:rPr lang="en-US" sz="1800" b="1" dirty="0"/>
            <a:t>Meat and seafood</a:t>
          </a:r>
          <a:endParaRPr lang="en-US" sz="1800" dirty="0"/>
        </a:p>
      </dgm:t>
    </dgm:pt>
    <dgm:pt modelId="{164B2FFA-D9E5-4C36-9CCA-826784956C98}" type="parTrans" cxnId="{AF228045-2C62-49C8-8943-C6D5FB083EA3}">
      <dgm:prSet/>
      <dgm:spPr/>
      <dgm:t>
        <a:bodyPr/>
        <a:lstStyle/>
        <a:p>
          <a:endParaRPr lang="en-US" sz="2000"/>
        </a:p>
      </dgm:t>
    </dgm:pt>
    <dgm:pt modelId="{889532DB-037D-46F0-814C-9643CB642BA0}" type="sibTrans" cxnId="{AF228045-2C62-49C8-8943-C6D5FB083EA3}">
      <dgm:prSet/>
      <dgm:spPr/>
      <dgm:t>
        <a:bodyPr/>
        <a:lstStyle/>
        <a:p>
          <a:endParaRPr lang="en-US" sz="2000"/>
        </a:p>
      </dgm:t>
    </dgm:pt>
    <dgm:pt modelId="{F4511D91-9651-44E6-A21C-F12D994A5851}">
      <dgm:prSet custT="1"/>
      <dgm:spPr/>
      <dgm:t>
        <a:bodyPr/>
        <a:lstStyle/>
        <a:p>
          <a:r>
            <a:rPr lang="en-US" sz="1800" b="1" dirty="0"/>
            <a:t>Dairy</a:t>
          </a:r>
          <a:endParaRPr lang="en-US" sz="1800" dirty="0"/>
        </a:p>
      </dgm:t>
    </dgm:pt>
    <dgm:pt modelId="{04AD54CA-3F6D-4284-A2DA-F431B79A1188}" type="parTrans" cxnId="{C6718509-C7D2-4F2B-9B83-C4D898625E1F}">
      <dgm:prSet/>
      <dgm:spPr/>
      <dgm:t>
        <a:bodyPr/>
        <a:lstStyle/>
        <a:p>
          <a:endParaRPr lang="en-US" sz="2000"/>
        </a:p>
      </dgm:t>
    </dgm:pt>
    <dgm:pt modelId="{912D1223-7A87-449F-B4D9-7C38DAD18308}" type="sibTrans" cxnId="{C6718509-C7D2-4F2B-9B83-C4D898625E1F}">
      <dgm:prSet/>
      <dgm:spPr/>
      <dgm:t>
        <a:bodyPr/>
        <a:lstStyle/>
        <a:p>
          <a:endParaRPr lang="en-US" sz="2000"/>
        </a:p>
      </dgm:t>
    </dgm:pt>
    <dgm:pt modelId="{E4A25804-E5AB-4952-9127-8215776C3000}">
      <dgm:prSet custT="1"/>
      <dgm:spPr/>
      <dgm:t>
        <a:bodyPr/>
        <a:lstStyle/>
        <a:p>
          <a:r>
            <a:rPr lang="en-US" sz="1800" b="1" dirty="0"/>
            <a:t>Juice</a:t>
          </a:r>
          <a:endParaRPr lang="en-US" sz="1800" dirty="0"/>
        </a:p>
      </dgm:t>
    </dgm:pt>
    <dgm:pt modelId="{47D6EBAB-C10C-4695-A958-3AECF0156AC7}" type="parTrans" cxnId="{2FB27DA5-131F-4949-8210-3202432E80B9}">
      <dgm:prSet/>
      <dgm:spPr/>
      <dgm:t>
        <a:bodyPr/>
        <a:lstStyle/>
        <a:p>
          <a:endParaRPr lang="en-US" sz="2000"/>
        </a:p>
      </dgm:t>
    </dgm:pt>
    <dgm:pt modelId="{E375B964-A00A-4233-9ADB-A722FD5B2112}" type="sibTrans" cxnId="{2FB27DA5-131F-4949-8210-3202432E80B9}">
      <dgm:prSet/>
      <dgm:spPr/>
      <dgm:t>
        <a:bodyPr/>
        <a:lstStyle/>
        <a:p>
          <a:endParaRPr lang="en-US" sz="2000"/>
        </a:p>
      </dgm:t>
    </dgm:pt>
    <dgm:pt modelId="{C8A7FE9F-0D57-4A83-8EF5-690F74065F94}">
      <dgm:prSet phldrT="[Text]" custT="1"/>
      <dgm:spPr/>
      <dgm:t>
        <a:bodyPr/>
        <a:lstStyle/>
        <a:p>
          <a:pPr>
            <a:buFont typeface="Arial" charset="0"/>
            <a:buChar char="•"/>
          </a:pPr>
          <a:r>
            <a:rPr lang="en-US" sz="1800" dirty="0"/>
            <a:t>Potato, colored capsicum, green capsicum, broccoli, lettuce, cauliflower, zucchini, purple cabbage, and green cabbage</a:t>
          </a:r>
        </a:p>
      </dgm:t>
    </dgm:pt>
    <dgm:pt modelId="{2799C9DC-BDE7-4CEC-9B12-4AA65AC0D4FF}" type="parTrans" cxnId="{8BF09D91-999D-4980-A1CA-465A88B60BED}">
      <dgm:prSet/>
      <dgm:spPr/>
      <dgm:t>
        <a:bodyPr/>
        <a:lstStyle/>
        <a:p>
          <a:endParaRPr lang="en-US" sz="2000"/>
        </a:p>
      </dgm:t>
    </dgm:pt>
    <dgm:pt modelId="{4B340C13-3BC3-47E1-A903-867507CD286E}" type="sibTrans" cxnId="{8BF09D91-999D-4980-A1CA-465A88B60BED}">
      <dgm:prSet/>
      <dgm:spPr/>
      <dgm:t>
        <a:bodyPr/>
        <a:lstStyle/>
        <a:p>
          <a:endParaRPr lang="en-US" sz="2000"/>
        </a:p>
      </dgm:t>
    </dgm:pt>
    <dgm:pt modelId="{461A9651-C8E6-450C-A1F0-8DD3DFBABB69}">
      <dgm:prSet custT="1"/>
      <dgm:spPr/>
      <dgm:t>
        <a:bodyPr/>
        <a:lstStyle/>
        <a:p>
          <a:r>
            <a:rPr lang="en-US" sz="1800" dirty="0"/>
            <a:t>Tomato, orange, rock melon and honeydew melon</a:t>
          </a:r>
        </a:p>
      </dgm:t>
    </dgm:pt>
    <dgm:pt modelId="{0C6971BF-A453-41C8-9F28-0C2AF685877C}" type="parTrans" cxnId="{9AB6897B-E952-46BC-ADC3-9DDDED4960E0}">
      <dgm:prSet/>
      <dgm:spPr/>
      <dgm:t>
        <a:bodyPr/>
        <a:lstStyle/>
        <a:p>
          <a:endParaRPr lang="en-US" sz="2000"/>
        </a:p>
      </dgm:t>
    </dgm:pt>
    <dgm:pt modelId="{DEE736F3-4597-4FA1-8939-7530C0B6ED1E}" type="sibTrans" cxnId="{9AB6897B-E952-46BC-ADC3-9DDDED4960E0}">
      <dgm:prSet/>
      <dgm:spPr/>
      <dgm:t>
        <a:bodyPr/>
        <a:lstStyle/>
        <a:p>
          <a:endParaRPr lang="en-US" sz="2000"/>
        </a:p>
      </dgm:t>
    </dgm:pt>
    <dgm:pt modelId="{BC18FB96-7ACE-4BC1-8D39-2EFA669430B8}">
      <dgm:prSet custT="1"/>
      <dgm:spPr/>
      <dgm:t>
        <a:bodyPr/>
        <a:lstStyle/>
        <a:p>
          <a:r>
            <a:rPr lang="en-US" sz="1800" dirty="0"/>
            <a:t>Beef, bacon and prawn</a:t>
          </a:r>
        </a:p>
      </dgm:t>
    </dgm:pt>
    <dgm:pt modelId="{DDBB17D3-B862-4064-8806-3F249DCC66D1}" type="parTrans" cxnId="{FD715064-67B2-4A46-8390-7BAE4D326A2E}">
      <dgm:prSet/>
      <dgm:spPr/>
      <dgm:t>
        <a:bodyPr/>
        <a:lstStyle/>
        <a:p>
          <a:endParaRPr lang="en-US" sz="2000"/>
        </a:p>
      </dgm:t>
    </dgm:pt>
    <dgm:pt modelId="{063312FC-5FAA-4C92-B696-C8B06B1A47F5}" type="sibTrans" cxnId="{FD715064-67B2-4A46-8390-7BAE4D326A2E}">
      <dgm:prSet/>
      <dgm:spPr/>
      <dgm:t>
        <a:bodyPr/>
        <a:lstStyle/>
        <a:p>
          <a:endParaRPr lang="en-US" sz="2000"/>
        </a:p>
      </dgm:t>
    </dgm:pt>
    <dgm:pt modelId="{94172B1C-B2C3-43F0-989A-5404BEF4D081}">
      <dgm:prSet custT="1"/>
      <dgm:spPr/>
      <dgm:t>
        <a:bodyPr/>
        <a:lstStyle/>
        <a:p>
          <a:r>
            <a:rPr lang="en-US" sz="1800" dirty="0"/>
            <a:t>Cheese</a:t>
          </a:r>
        </a:p>
      </dgm:t>
    </dgm:pt>
    <dgm:pt modelId="{4A51B384-7B76-42CB-BAD8-B8E8D6DE75FC}" type="parTrans" cxnId="{B7727335-F5CB-4C51-B58D-0EFB159F48D5}">
      <dgm:prSet/>
      <dgm:spPr/>
      <dgm:t>
        <a:bodyPr/>
        <a:lstStyle/>
        <a:p>
          <a:endParaRPr lang="en-US" sz="2000"/>
        </a:p>
      </dgm:t>
    </dgm:pt>
    <dgm:pt modelId="{F53E651F-1D1C-4304-B6FE-84887B8B8FE4}" type="sibTrans" cxnId="{B7727335-F5CB-4C51-B58D-0EFB159F48D5}">
      <dgm:prSet/>
      <dgm:spPr/>
      <dgm:t>
        <a:bodyPr/>
        <a:lstStyle/>
        <a:p>
          <a:endParaRPr lang="en-US" sz="2000"/>
        </a:p>
      </dgm:t>
    </dgm:pt>
    <dgm:pt modelId="{96D335E5-EA29-4ECC-BB29-DDF92E548B2A}">
      <dgm:prSet custT="1"/>
      <dgm:spPr/>
      <dgm:t>
        <a:bodyPr/>
        <a:lstStyle/>
        <a:p>
          <a:r>
            <a:rPr lang="en-US" sz="1800" dirty="0"/>
            <a:t>Packaged tropical juices</a:t>
          </a:r>
        </a:p>
      </dgm:t>
    </dgm:pt>
    <dgm:pt modelId="{A832FE22-BD05-410E-AFD5-222D12657A47}" type="parTrans" cxnId="{EDE15504-4E43-4A44-AE41-7436A7217E4B}">
      <dgm:prSet/>
      <dgm:spPr/>
      <dgm:t>
        <a:bodyPr/>
        <a:lstStyle/>
        <a:p>
          <a:endParaRPr lang="en-US" sz="2000"/>
        </a:p>
      </dgm:t>
    </dgm:pt>
    <dgm:pt modelId="{DE1CDF23-26DD-4462-A90C-91939DD95D49}" type="sibTrans" cxnId="{EDE15504-4E43-4A44-AE41-7436A7217E4B}">
      <dgm:prSet/>
      <dgm:spPr/>
      <dgm:t>
        <a:bodyPr/>
        <a:lstStyle/>
        <a:p>
          <a:endParaRPr lang="en-US" sz="2000"/>
        </a:p>
      </dgm:t>
    </dgm:pt>
    <dgm:pt modelId="{9DBB6EF1-07B2-490C-9CF7-C18431151A26}" type="pres">
      <dgm:prSet presAssocID="{DAF62306-09E0-4961-A5D1-EB405919ACE7}" presName="vert0" presStyleCnt="0">
        <dgm:presLayoutVars>
          <dgm:dir/>
          <dgm:animOne val="branch"/>
          <dgm:animLvl val="lvl"/>
        </dgm:presLayoutVars>
      </dgm:prSet>
      <dgm:spPr/>
    </dgm:pt>
    <dgm:pt modelId="{50F0AF64-17CE-4902-9CE8-F2B76CBF6EF8}" type="pres">
      <dgm:prSet presAssocID="{9D01CA84-B1F8-4458-B213-FF222118DF09}" presName="thickLine" presStyleLbl="alignNode1" presStyleIdx="0" presStyleCnt="5"/>
      <dgm:spPr/>
    </dgm:pt>
    <dgm:pt modelId="{DD40655E-F175-4884-8CAB-C896CA84514A}" type="pres">
      <dgm:prSet presAssocID="{9D01CA84-B1F8-4458-B213-FF222118DF09}" presName="horz1" presStyleCnt="0"/>
      <dgm:spPr/>
    </dgm:pt>
    <dgm:pt modelId="{B2CA91C7-36D1-4D75-9B32-D36B48231CFA}" type="pres">
      <dgm:prSet presAssocID="{9D01CA84-B1F8-4458-B213-FF222118DF09}" presName="tx1" presStyleLbl="revTx" presStyleIdx="0" presStyleCnt="10"/>
      <dgm:spPr/>
    </dgm:pt>
    <dgm:pt modelId="{503DC188-578F-47E6-A9A5-25E77AEEA2BF}" type="pres">
      <dgm:prSet presAssocID="{9D01CA84-B1F8-4458-B213-FF222118DF09}" presName="vert1" presStyleCnt="0"/>
      <dgm:spPr/>
    </dgm:pt>
    <dgm:pt modelId="{4258DB11-3FAF-4384-887E-6B61CA8B3BF9}" type="pres">
      <dgm:prSet presAssocID="{C8A7FE9F-0D57-4A83-8EF5-690F74065F94}" presName="vertSpace2a" presStyleCnt="0"/>
      <dgm:spPr/>
    </dgm:pt>
    <dgm:pt modelId="{D0032D19-C67B-49F3-A6EF-4919C6DDB3B5}" type="pres">
      <dgm:prSet presAssocID="{C8A7FE9F-0D57-4A83-8EF5-690F74065F94}" presName="horz2" presStyleCnt="0"/>
      <dgm:spPr/>
    </dgm:pt>
    <dgm:pt modelId="{AE01EF80-6309-45BB-9930-C198E5848558}" type="pres">
      <dgm:prSet presAssocID="{C8A7FE9F-0D57-4A83-8EF5-690F74065F94}" presName="horzSpace2" presStyleCnt="0"/>
      <dgm:spPr/>
    </dgm:pt>
    <dgm:pt modelId="{44D2D21A-0D89-4D7F-A6BC-842858A4E49C}" type="pres">
      <dgm:prSet presAssocID="{C8A7FE9F-0D57-4A83-8EF5-690F74065F94}" presName="tx2" presStyleLbl="revTx" presStyleIdx="1" presStyleCnt="10"/>
      <dgm:spPr/>
    </dgm:pt>
    <dgm:pt modelId="{2BCC2CB8-7659-441C-B7C9-5F99213E92F6}" type="pres">
      <dgm:prSet presAssocID="{C8A7FE9F-0D57-4A83-8EF5-690F74065F94}" presName="vert2" presStyleCnt="0"/>
      <dgm:spPr/>
    </dgm:pt>
    <dgm:pt modelId="{A15C82C1-F332-4E20-81C9-8AB9E5C28E07}" type="pres">
      <dgm:prSet presAssocID="{C8A7FE9F-0D57-4A83-8EF5-690F74065F94}" presName="thinLine2b" presStyleLbl="callout" presStyleIdx="0" presStyleCnt="5"/>
      <dgm:spPr/>
    </dgm:pt>
    <dgm:pt modelId="{617DB20A-76C1-473C-A191-D3456E7D99B1}" type="pres">
      <dgm:prSet presAssocID="{C8A7FE9F-0D57-4A83-8EF5-690F74065F94}" presName="vertSpace2b" presStyleCnt="0"/>
      <dgm:spPr/>
    </dgm:pt>
    <dgm:pt modelId="{F6A7133C-B2E6-47AD-8C03-D7C39ABA294D}" type="pres">
      <dgm:prSet presAssocID="{BD706750-D4DB-44B3-966E-06FDEB714B57}" presName="thickLine" presStyleLbl="alignNode1" presStyleIdx="1" presStyleCnt="5"/>
      <dgm:spPr/>
    </dgm:pt>
    <dgm:pt modelId="{B2F55F12-DBD2-44A9-9C9F-504A23F69867}" type="pres">
      <dgm:prSet presAssocID="{BD706750-D4DB-44B3-966E-06FDEB714B57}" presName="horz1" presStyleCnt="0"/>
      <dgm:spPr/>
    </dgm:pt>
    <dgm:pt modelId="{1C5FCEAF-1A6D-49F8-ACAB-FFF516674A65}" type="pres">
      <dgm:prSet presAssocID="{BD706750-D4DB-44B3-966E-06FDEB714B57}" presName="tx1" presStyleLbl="revTx" presStyleIdx="2" presStyleCnt="10"/>
      <dgm:spPr/>
    </dgm:pt>
    <dgm:pt modelId="{982C16A8-D579-4342-9DFC-EF597DAD388A}" type="pres">
      <dgm:prSet presAssocID="{BD706750-D4DB-44B3-966E-06FDEB714B57}" presName="vert1" presStyleCnt="0"/>
      <dgm:spPr/>
    </dgm:pt>
    <dgm:pt modelId="{C317B562-95C0-4BF5-8FE1-3A2252531441}" type="pres">
      <dgm:prSet presAssocID="{461A9651-C8E6-450C-A1F0-8DD3DFBABB69}" presName="vertSpace2a" presStyleCnt="0"/>
      <dgm:spPr/>
    </dgm:pt>
    <dgm:pt modelId="{023CDDF0-F5C0-408F-8FAD-06768748C55A}" type="pres">
      <dgm:prSet presAssocID="{461A9651-C8E6-450C-A1F0-8DD3DFBABB69}" presName="horz2" presStyleCnt="0"/>
      <dgm:spPr/>
    </dgm:pt>
    <dgm:pt modelId="{EEC0CBD9-ED67-405F-B4AE-19EAD134E460}" type="pres">
      <dgm:prSet presAssocID="{461A9651-C8E6-450C-A1F0-8DD3DFBABB69}" presName="horzSpace2" presStyleCnt="0"/>
      <dgm:spPr/>
    </dgm:pt>
    <dgm:pt modelId="{A5BA200B-9A04-43D0-AF54-EBE73BDAA786}" type="pres">
      <dgm:prSet presAssocID="{461A9651-C8E6-450C-A1F0-8DD3DFBABB69}" presName="tx2" presStyleLbl="revTx" presStyleIdx="3" presStyleCnt="10"/>
      <dgm:spPr/>
    </dgm:pt>
    <dgm:pt modelId="{23AEE283-E541-4217-A902-C5471B35483E}" type="pres">
      <dgm:prSet presAssocID="{461A9651-C8E6-450C-A1F0-8DD3DFBABB69}" presName="vert2" presStyleCnt="0"/>
      <dgm:spPr/>
    </dgm:pt>
    <dgm:pt modelId="{6632CC59-72E9-4C28-A495-AB9385297A6F}" type="pres">
      <dgm:prSet presAssocID="{461A9651-C8E6-450C-A1F0-8DD3DFBABB69}" presName="thinLine2b" presStyleLbl="callout" presStyleIdx="1" presStyleCnt="5"/>
      <dgm:spPr/>
    </dgm:pt>
    <dgm:pt modelId="{D56E3339-4A42-4966-B809-358593891193}" type="pres">
      <dgm:prSet presAssocID="{461A9651-C8E6-450C-A1F0-8DD3DFBABB69}" presName="vertSpace2b" presStyleCnt="0"/>
      <dgm:spPr/>
    </dgm:pt>
    <dgm:pt modelId="{07DFD1E2-29E3-42D6-9411-707E126903E2}" type="pres">
      <dgm:prSet presAssocID="{11755331-47D6-4888-8CA2-AFC1B3E8B43F}" presName="thickLine" presStyleLbl="alignNode1" presStyleIdx="2" presStyleCnt="5"/>
      <dgm:spPr/>
    </dgm:pt>
    <dgm:pt modelId="{E8D9D6A1-DC00-49B0-8F2A-5F8DEE4998AD}" type="pres">
      <dgm:prSet presAssocID="{11755331-47D6-4888-8CA2-AFC1B3E8B43F}" presName="horz1" presStyleCnt="0"/>
      <dgm:spPr/>
    </dgm:pt>
    <dgm:pt modelId="{2B301B72-D800-447A-98D5-04765E66E5E1}" type="pres">
      <dgm:prSet presAssocID="{11755331-47D6-4888-8CA2-AFC1B3E8B43F}" presName="tx1" presStyleLbl="revTx" presStyleIdx="4" presStyleCnt="10"/>
      <dgm:spPr/>
    </dgm:pt>
    <dgm:pt modelId="{751A41C7-C239-446C-B931-B307A78238F3}" type="pres">
      <dgm:prSet presAssocID="{11755331-47D6-4888-8CA2-AFC1B3E8B43F}" presName="vert1" presStyleCnt="0"/>
      <dgm:spPr/>
    </dgm:pt>
    <dgm:pt modelId="{0B6ACB00-92BC-46E0-8C33-8F9CB7E65835}" type="pres">
      <dgm:prSet presAssocID="{BC18FB96-7ACE-4BC1-8D39-2EFA669430B8}" presName="vertSpace2a" presStyleCnt="0"/>
      <dgm:spPr/>
    </dgm:pt>
    <dgm:pt modelId="{3843801C-A593-418D-8739-2D580CA70271}" type="pres">
      <dgm:prSet presAssocID="{BC18FB96-7ACE-4BC1-8D39-2EFA669430B8}" presName="horz2" presStyleCnt="0"/>
      <dgm:spPr/>
    </dgm:pt>
    <dgm:pt modelId="{DEEFE048-866A-4435-A78B-E0B9A04E06B1}" type="pres">
      <dgm:prSet presAssocID="{BC18FB96-7ACE-4BC1-8D39-2EFA669430B8}" presName="horzSpace2" presStyleCnt="0"/>
      <dgm:spPr/>
    </dgm:pt>
    <dgm:pt modelId="{A088FE6A-6A4A-4104-9453-F7176DC7028D}" type="pres">
      <dgm:prSet presAssocID="{BC18FB96-7ACE-4BC1-8D39-2EFA669430B8}" presName="tx2" presStyleLbl="revTx" presStyleIdx="5" presStyleCnt="10"/>
      <dgm:spPr/>
    </dgm:pt>
    <dgm:pt modelId="{5CD453BF-C88A-41A7-A92B-0110EC56C300}" type="pres">
      <dgm:prSet presAssocID="{BC18FB96-7ACE-4BC1-8D39-2EFA669430B8}" presName="vert2" presStyleCnt="0"/>
      <dgm:spPr/>
    </dgm:pt>
    <dgm:pt modelId="{A536403C-3E01-4E15-A17F-FE626D3D2574}" type="pres">
      <dgm:prSet presAssocID="{BC18FB96-7ACE-4BC1-8D39-2EFA669430B8}" presName="thinLine2b" presStyleLbl="callout" presStyleIdx="2" presStyleCnt="5"/>
      <dgm:spPr/>
    </dgm:pt>
    <dgm:pt modelId="{59E9FAFC-23EB-4D2B-9546-5E2FBA9AE83F}" type="pres">
      <dgm:prSet presAssocID="{BC18FB96-7ACE-4BC1-8D39-2EFA669430B8}" presName="vertSpace2b" presStyleCnt="0"/>
      <dgm:spPr/>
    </dgm:pt>
    <dgm:pt modelId="{D03A08BF-D18B-4CD3-9E24-28780F841F18}" type="pres">
      <dgm:prSet presAssocID="{F4511D91-9651-44E6-A21C-F12D994A5851}" presName="thickLine" presStyleLbl="alignNode1" presStyleIdx="3" presStyleCnt="5"/>
      <dgm:spPr/>
    </dgm:pt>
    <dgm:pt modelId="{A729C209-55AB-4B3E-BE18-92B491BA40AD}" type="pres">
      <dgm:prSet presAssocID="{F4511D91-9651-44E6-A21C-F12D994A5851}" presName="horz1" presStyleCnt="0"/>
      <dgm:spPr/>
    </dgm:pt>
    <dgm:pt modelId="{9EFBBFBE-02A5-4C7C-B6C4-1D831C54FA03}" type="pres">
      <dgm:prSet presAssocID="{F4511D91-9651-44E6-A21C-F12D994A5851}" presName="tx1" presStyleLbl="revTx" presStyleIdx="6" presStyleCnt="10"/>
      <dgm:spPr/>
    </dgm:pt>
    <dgm:pt modelId="{BD16B9BD-6CC1-439F-8E3A-DB08428F8397}" type="pres">
      <dgm:prSet presAssocID="{F4511D91-9651-44E6-A21C-F12D994A5851}" presName="vert1" presStyleCnt="0"/>
      <dgm:spPr/>
    </dgm:pt>
    <dgm:pt modelId="{5D3475A0-010B-4BF7-8B64-1B47794B30BF}" type="pres">
      <dgm:prSet presAssocID="{94172B1C-B2C3-43F0-989A-5404BEF4D081}" presName="vertSpace2a" presStyleCnt="0"/>
      <dgm:spPr/>
    </dgm:pt>
    <dgm:pt modelId="{F6A29B47-26B0-4B6B-A1A7-B0A78831F0B7}" type="pres">
      <dgm:prSet presAssocID="{94172B1C-B2C3-43F0-989A-5404BEF4D081}" presName="horz2" presStyleCnt="0"/>
      <dgm:spPr/>
    </dgm:pt>
    <dgm:pt modelId="{324B6843-268B-49E5-8370-93D56610CCE7}" type="pres">
      <dgm:prSet presAssocID="{94172B1C-B2C3-43F0-989A-5404BEF4D081}" presName="horzSpace2" presStyleCnt="0"/>
      <dgm:spPr/>
    </dgm:pt>
    <dgm:pt modelId="{ABFD4617-B1F9-4ADA-8AD8-E9B13708D201}" type="pres">
      <dgm:prSet presAssocID="{94172B1C-B2C3-43F0-989A-5404BEF4D081}" presName="tx2" presStyleLbl="revTx" presStyleIdx="7" presStyleCnt="10"/>
      <dgm:spPr/>
    </dgm:pt>
    <dgm:pt modelId="{35AADB98-2CDC-49F1-8B76-74A541A315BD}" type="pres">
      <dgm:prSet presAssocID="{94172B1C-B2C3-43F0-989A-5404BEF4D081}" presName="vert2" presStyleCnt="0"/>
      <dgm:spPr/>
    </dgm:pt>
    <dgm:pt modelId="{4A05496F-B7AC-4181-BA45-3D03C2E76B36}" type="pres">
      <dgm:prSet presAssocID="{94172B1C-B2C3-43F0-989A-5404BEF4D081}" presName="thinLine2b" presStyleLbl="callout" presStyleIdx="3" presStyleCnt="5"/>
      <dgm:spPr/>
    </dgm:pt>
    <dgm:pt modelId="{CDC9B3F6-A323-4C5D-9C53-B7A33AE3CE02}" type="pres">
      <dgm:prSet presAssocID="{94172B1C-B2C3-43F0-989A-5404BEF4D081}" presName="vertSpace2b" presStyleCnt="0"/>
      <dgm:spPr/>
    </dgm:pt>
    <dgm:pt modelId="{08298935-0550-4584-B5A5-AAB3C0A95C44}" type="pres">
      <dgm:prSet presAssocID="{E4A25804-E5AB-4952-9127-8215776C3000}" presName="thickLine" presStyleLbl="alignNode1" presStyleIdx="4" presStyleCnt="5"/>
      <dgm:spPr/>
    </dgm:pt>
    <dgm:pt modelId="{4DDB53B2-7CBB-4F0A-8E1C-9DC0C3C46600}" type="pres">
      <dgm:prSet presAssocID="{E4A25804-E5AB-4952-9127-8215776C3000}" presName="horz1" presStyleCnt="0"/>
      <dgm:spPr/>
    </dgm:pt>
    <dgm:pt modelId="{B9B647BE-EBB8-438C-AA8A-C62DF900C4A2}" type="pres">
      <dgm:prSet presAssocID="{E4A25804-E5AB-4952-9127-8215776C3000}" presName="tx1" presStyleLbl="revTx" presStyleIdx="8" presStyleCnt="10"/>
      <dgm:spPr/>
    </dgm:pt>
    <dgm:pt modelId="{0C35296D-D693-4E7F-845E-E18805F21D63}" type="pres">
      <dgm:prSet presAssocID="{E4A25804-E5AB-4952-9127-8215776C3000}" presName="vert1" presStyleCnt="0"/>
      <dgm:spPr/>
    </dgm:pt>
    <dgm:pt modelId="{8D26AF58-C415-4019-88EA-507C3BE835B1}" type="pres">
      <dgm:prSet presAssocID="{96D335E5-EA29-4ECC-BB29-DDF92E548B2A}" presName="vertSpace2a" presStyleCnt="0"/>
      <dgm:spPr/>
    </dgm:pt>
    <dgm:pt modelId="{C30ABDB9-B82E-41A0-BAD9-0F0C7D504140}" type="pres">
      <dgm:prSet presAssocID="{96D335E5-EA29-4ECC-BB29-DDF92E548B2A}" presName="horz2" presStyleCnt="0"/>
      <dgm:spPr/>
    </dgm:pt>
    <dgm:pt modelId="{150FCFC3-A48E-4DAE-B1B9-F9EF51454B41}" type="pres">
      <dgm:prSet presAssocID="{96D335E5-EA29-4ECC-BB29-DDF92E548B2A}" presName="horzSpace2" presStyleCnt="0"/>
      <dgm:spPr/>
    </dgm:pt>
    <dgm:pt modelId="{8FC8B8CE-7AA4-48D0-8E5E-06B4C0717C83}" type="pres">
      <dgm:prSet presAssocID="{96D335E5-EA29-4ECC-BB29-DDF92E548B2A}" presName="tx2" presStyleLbl="revTx" presStyleIdx="9" presStyleCnt="10"/>
      <dgm:spPr/>
    </dgm:pt>
    <dgm:pt modelId="{AAA33C32-12F0-4A1A-B086-C72FB62C2750}" type="pres">
      <dgm:prSet presAssocID="{96D335E5-EA29-4ECC-BB29-DDF92E548B2A}" presName="vert2" presStyleCnt="0"/>
      <dgm:spPr/>
    </dgm:pt>
    <dgm:pt modelId="{A4954195-6FAA-44CB-9BAD-BCFEB6B5DA3B}" type="pres">
      <dgm:prSet presAssocID="{96D335E5-EA29-4ECC-BB29-DDF92E548B2A}" presName="thinLine2b" presStyleLbl="callout" presStyleIdx="4" presStyleCnt="5"/>
      <dgm:spPr/>
    </dgm:pt>
    <dgm:pt modelId="{1A292A8A-67A7-4C63-9C73-1D4D73D928BE}" type="pres">
      <dgm:prSet presAssocID="{96D335E5-EA29-4ECC-BB29-DDF92E548B2A}" presName="vertSpace2b" presStyleCnt="0"/>
      <dgm:spPr/>
    </dgm:pt>
  </dgm:ptLst>
  <dgm:cxnLst>
    <dgm:cxn modelId="{2C97CE00-7C84-4833-9AD4-BDCFE519449D}" type="presOf" srcId="{DAF62306-09E0-4961-A5D1-EB405919ACE7}" destId="{9DBB6EF1-07B2-490C-9CF7-C18431151A26}" srcOrd="0" destOrd="0" presId="urn:microsoft.com/office/officeart/2008/layout/LinedList"/>
    <dgm:cxn modelId="{EDE15504-4E43-4A44-AE41-7436A7217E4B}" srcId="{E4A25804-E5AB-4952-9127-8215776C3000}" destId="{96D335E5-EA29-4ECC-BB29-DDF92E548B2A}" srcOrd="0" destOrd="0" parTransId="{A832FE22-BD05-410E-AFD5-222D12657A47}" sibTransId="{DE1CDF23-26DD-4462-A90C-91939DD95D49}"/>
    <dgm:cxn modelId="{C6718509-C7D2-4F2B-9B83-C4D898625E1F}" srcId="{DAF62306-09E0-4961-A5D1-EB405919ACE7}" destId="{F4511D91-9651-44E6-A21C-F12D994A5851}" srcOrd="3" destOrd="0" parTransId="{04AD54CA-3F6D-4284-A2DA-F431B79A1188}" sibTransId="{912D1223-7A87-449F-B4D9-7C38DAD18308}"/>
    <dgm:cxn modelId="{B7727335-F5CB-4C51-B58D-0EFB159F48D5}" srcId="{F4511D91-9651-44E6-A21C-F12D994A5851}" destId="{94172B1C-B2C3-43F0-989A-5404BEF4D081}" srcOrd="0" destOrd="0" parTransId="{4A51B384-7B76-42CB-BAD8-B8E8D6DE75FC}" sibTransId="{F53E651F-1D1C-4304-B6FE-84887B8B8FE4}"/>
    <dgm:cxn modelId="{CB9A923C-2783-4543-968D-9F219B46B65C}" srcId="{DAF62306-09E0-4961-A5D1-EB405919ACE7}" destId="{9D01CA84-B1F8-4458-B213-FF222118DF09}" srcOrd="0" destOrd="0" parTransId="{13C89E25-AAB7-42D8-9CB5-EC1AC65B8ACE}" sibTransId="{5E6FB3E8-38C8-4078-8A53-95BD651B5CFB}"/>
    <dgm:cxn modelId="{FD715064-67B2-4A46-8390-7BAE4D326A2E}" srcId="{11755331-47D6-4888-8CA2-AFC1B3E8B43F}" destId="{BC18FB96-7ACE-4BC1-8D39-2EFA669430B8}" srcOrd="0" destOrd="0" parTransId="{DDBB17D3-B862-4064-8806-3F249DCC66D1}" sibTransId="{063312FC-5FAA-4C92-B696-C8B06B1A47F5}"/>
    <dgm:cxn modelId="{AF228045-2C62-49C8-8943-C6D5FB083EA3}" srcId="{DAF62306-09E0-4961-A5D1-EB405919ACE7}" destId="{11755331-47D6-4888-8CA2-AFC1B3E8B43F}" srcOrd="2" destOrd="0" parTransId="{164B2FFA-D9E5-4C36-9CCA-826784956C98}" sibTransId="{889532DB-037D-46F0-814C-9643CB642BA0}"/>
    <dgm:cxn modelId="{0914214E-8965-4143-8E6F-406B839318E6}" type="presOf" srcId="{BD706750-D4DB-44B3-966E-06FDEB714B57}" destId="{1C5FCEAF-1A6D-49F8-ACAB-FFF516674A65}" srcOrd="0" destOrd="0" presId="urn:microsoft.com/office/officeart/2008/layout/LinedList"/>
    <dgm:cxn modelId="{C2532D52-7E6B-41AE-9E8E-08EC088CCC9D}" srcId="{DAF62306-09E0-4961-A5D1-EB405919ACE7}" destId="{BD706750-D4DB-44B3-966E-06FDEB714B57}" srcOrd="1" destOrd="0" parTransId="{5418E5D5-DC7F-4655-8104-7AC778DE3478}" sibTransId="{571F2256-54AD-4BA7-8C87-97075F4C8B1A}"/>
    <dgm:cxn modelId="{133D9A58-4685-452B-B81D-09857A16D645}" type="presOf" srcId="{11755331-47D6-4888-8CA2-AFC1B3E8B43F}" destId="{2B301B72-D800-447A-98D5-04765E66E5E1}" srcOrd="0" destOrd="0" presId="urn:microsoft.com/office/officeart/2008/layout/LinedList"/>
    <dgm:cxn modelId="{5D98635A-7C3A-4246-8B67-FE07BC320B22}" type="presOf" srcId="{461A9651-C8E6-450C-A1F0-8DD3DFBABB69}" destId="{A5BA200B-9A04-43D0-AF54-EBE73BDAA786}" srcOrd="0" destOrd="0" presId="urn:microsoft.com/office/officeart/2008/layout/LinedList"/>
    <dgm:cxn modelId="{9AB6897B-E952-46BC-ADC3-9DDDED4960E0}" srcId="{BD706750-D4DB-44B3-966E-06FDEB714B57}" destId="{461A9651-C8E6-450C-A1F0-8DD3DFBABB69}" srcOrd="0" destOrd="0" parTransId="{0C6971BF-A453-41C8-9F28-0C2AF685877C}" sibTransId="{DEE736F3-4597-4FA1-8939-7530C0B6ED1E}"/>
    <dgm:cxn modelId="{4EA4D482-0D22-40A1-8700-3D7485A66810}" type="presOf" srcId="{C8A7FE9F-0D57-4A83-8EF5-690F74065F94}" destId="{44D2D21A-0D89-4D7F-A6BC-842858A4E49C}" srcOrd="0" destOrd="0" presId="urn:microsoft.com/office/officeart/2008/layout/LinedList"/>
    <dgm:cxn modelId="{16C1258E-7C48-4FD5-A2F8-FAD6D44F637A}" type="presOf" srcId="{96D335E5-EA29-4ECC-BB29-DDF92E548B2A}" destId="{8FC8B8CE-7AA4-48D0-8E5E-06B4C0717C83}" srcOrd="0" destOrd="0" presId="urn:microsoft.com/office/officeart/2008/layout/LinedList"/>
    <dgm:cxn modelId="{8BF09D91-999D-4980-A1CA-465A88B60BED}" srcId="{9D01CA84-B1F8-4458-B213-FF222118DF09}" destId="{C8A7FE9F-0D57-4A83-8EF5-690F74065F94}" srcOrd="0" destOrd="0" parTransId="{2799C9DC-BDE7-4CEC-9B12-4AA65AC0D4FF}" sibTransId="{4B340C13-3BC3-47E1-A903-867507CD286E}"/>
    <dgm:cxn modelId="{2FB27DA5-131F-4949-8210-3202432E80B9}" srcId="{DAF62306-09E0-4961-A5D1-EB405919ACE7}" destId="{E4A25804-E5AB-4952-9127-8215776C3000}" srcOrd="4" destOrd="0" parTransId="{47D6EBAB-C10C-4695-A958-3AECF0156AC7}" sibTransId="{E375B964-A00A-4233-9ADB-A722FD5B2112}"/>
    <dgm:cxn modelId="{DF0176AF-B777-4E74-860F-8D2263A7958E}" type="presOf" srcId="{E4A25804-E5AB-4952-9127-8215776C3000}" destId="{B9B647BE-EBB8-438C-AA8A-C62DF900C4A2}" srcOrd="0" destOrd="0" presId="urn:microsoft.com/office/officeart/2008/layout/LinedList"/>
    <dgm:cxn modelId="{D78A34B5-F639-4225-8C4A-E4A749B9B639}" type="presOf" srcId="{F4511D91-9651-44E6-A21C-F12D994A5851}" destId="{9EFBBFBE-02A5-4C7C-B6C4-1D831C54FA03}" srcOrd="0" destOrd="0" presId="urn:microsoft.com/office/officeart/2008/layout/LinedList"/>
    <dgm:cxn modelId="{C5B898C5-2231-4DE6-A635-E148732CF8A9}" type="presOf" srcId="{BC18FB96-7ACE-4BC1-8D39-2EFA669430B8}" destId="{A088FE6A-6A4A-4104-9453-F7176DC7028D}" srcOrd="0" destOrd="0" presId="urn:microsoft.com/office/officeart/2008/layout/LinedList"/>
    <dgm:cxn modelId="{AD2787CA-BF5D-4D4A-A444-354C61FF947D}" type="presOf" srcId="{9D01CA84-B1F8-4458-B213-FF222118DF09}" destId="{B2CA91C7-36D1-4D75-9B32-D36B48231CFA}" srcOrd="0" destOrd="0" presId="urn:microsoft.com/office/officeart/2008/layout/LinedList"/>
    <dgm:cxn modelId="{72D157E4-66C7-4AA3-9881-D4115525881B}" type="presOf" srcId="{94172B1C-B2C3-43F0-989A-5404BEF4D081}" destId="{ABFD4617-B1F9-4ADA-8AD8-E9B13708D201}" srcOrd="0" destOrd="0" presId="urn:microsoft.com/office/officeart/2008/layout/LinedList"/>
    <dgm:cxn modelId="{6CE00F55-4BE3-4DC8-B96B-82C63CB5DC4D}" type="presParOf" srcId="{9DBB6EF1-07B2-490C-9CF7-C18431151A26}" destId="{50F0AF64-17CE-4902-9CE8-F2B76CBF6EF8}" srcOrd="0" destOrd="0" presId="urn:microsoft.com/office/officeart/2008/layout/LinedList"/>
    <dgm:cxn modelId="{448C632C-95B2-490F-B5A9-0D0D053EFB14}" type="presParOf" srcId="{9DBB6EF1-07B2-490C-9CF7-C18431151A26}" destId="{DD40655E-F175-4884-8CAB-C896CA84514A}" srcOrd="1" destOrd="0" presId="urn:microsoft.com/office/officeart/2008/layout/LinedList"/>
    <dgm:cxn modelId="{4DC9F517-A69C-4789-B8F3-62118EACC136}" type="presParOf" srcId="{DD40655E-F175-4884-8CAB-C896CA84514A}" destId="{B2CA91C7-36D1-4D75-9B32-D36B48231CFA}" srcOrd="0" destOrd="0" presId="urn:microsoft.com/office/officeart/2008/layout/LinedList"/>
    <dgm:cxn modelId="{CE994D1B-6AC2-4B55-A8A2-96E9188016F5}" type="presParOf" srcId="{DD40655E-F175-4884-8CAB-C896CA84514A}" destId="{503DC188-578F-47E6-A9A5-25E77AEEA2BF}" srcOrd="1" destOrd="0" presId="urn:microsoft.com/office/officeart/2008/layout/LinedList"/>
    <dgm:cxn modelId="{FB16F2B6-94E6-42F3-B363-FA8F455E3031}" type="presParOf" srcId="{503DC188-578F-47E6-A9A5-25E77AEEA2BF}" destId="{4258DB11-3FAF-4384-887E-6B61CA8B3BF9}" srcOrd="0" destOrd="0" presId="urn:microsoft.com/office/officeart/2008/layout/LinedList"/>
    <dgm:cxn modelId="{CE1C56D9-5914-40CC-A9E9-8B65C7E5DDDC}" type="presParOf" srcId="{503DC188-578F-47E6-A9A5-25E77AEEA2BF}" destId="{D0032D19-C67B-49F3-A6EF-4919C6DDB3B5}" srcOrd="1" destOrd="0" presId="urn:microsoft.com/office/officeart/2008/layout/LinedList"/>
    <dgm:cxn modelId="{3AFA96A8-74FA-4046-8FEC-0E4F5320340D}" type="presParOf" srcId="{D0032D19-C67B-49F3-A6EF-4919C6DDB3B5}" destId="{AE01EF80-6309-45BB-9930-C198E5848558}" srcOrd="0" destOrd="0" presId="urn:microsoft.com/office/officeart/2008/layout/LinedList"/>
    <dgm:cxn modelId="{F9372E76-358E-42F3-8BA5-3AF495B3841A}" type="presParOf" srcId="{D0032D19-C67B-49F3-A6EF-4919C6DDB3B5}" destId="{44D2D21A-0D89-4D7F-A6BC-842858A4E49C}" srcOrd="1" destOrd="0" presId="urn:microsoft.com/office/officeart/2008/layout/LinedList"/>
    <dgm:cxn modelId="{AA4F31B4-77E6-4553-B235-8D710A7CC2C7}" type="presParOf" srcId="{D0032D19-C67B-49F3-A6EF-4919C6DDB3B5}" destId="{2BCC2CB8-7659-441C-B7C9-5F99213E92F6}" srcOrd="2" destOrd="0" presId="urn:microsoft.com/office/officeart/2008/layout/LinedList"/>
    <dgm:cxn modelId="{522C566F-D1BC-4E94-B580-0254DDA82D74}" type="presParOf" srcId="{503DC188-578F-47E6-A9A5-25E77AEEA2BF}" destId="{A15C82C1-F332-4E20-81C9-8AB9E5C28E07}" srcOrd="2" destOrd="0" presId="urn:microsoft.com/office/officeart/2008/layout/LinedList"/>
    <dgm:cxn modelId="{65E4BD95-2E5D-4926-A87A-5C30D1BF2FFC}" type="presParOf" srcId="{503DC188-578F-47E6-A9A5-25E77AEEA2BF}" destId="{617DB20A-76C1-473C-A191-D3456E7D99B1}" srcOrd="3" destOrd="0" presId="urn:microsoft.com/office/officeart/2008/layout/LinedList"/>
    <dgm:cxn modelId="{A1A73320-3AB3-4AD0-8A33-FD366F58C80D}" type="presParOf" srcId="{9DBB6EF1-07B2-490C-9CF7-C18431151A26}" destId="{F6A7133C-B2E6-47AD-8C03-D7C39ABA294D}" srcOrd="2" destOrd="0" presId="urn:microsoft.com/office/officeart/2008/layout/LinedList"/>
    <dgm:cxn modelId="{069C2A98-C0D0-4B42-866F-8F75D13A1C03}" type="presParOf" srcId="{9DBB6EF1-07B2-490C-9CF7-C18431151A26}" destId="{B2F55F12-DBD2-44A9-9C9F-504A23F69867}" srcOrd="3" destOrd="0" presId="urn:microsoft.com/office/officeart/2008/layout/LinedList"/>
    <dgm:cxn modelId="{ED7193D3-43A9-4296-9008-E8D71893F8D4}" type="presParOf" srcId="{B2F55F12-DBD2-44A9-9C9F-504A23F69867}" destId="{1C5FCEAF-1A6D-49F8-ACAB-FFF516674A65}" srcOrd="0" destOrd="0" presId="urn:microsoft.com/office/officeart/2008/layout/LinedList"/>
    <dgm:cxn modelId="{2ECBCAD0-D6D4-4DA1-A660-855EE8945897}" type="presParOf" srcId="{B2F55F12-DBD2-44A9-9C9F-504A23F69867}" destId="{982C16A8-D579-4342-9DFC-EF597DAD388A}" srcOrd="1" destOrd="0" presId="urn:microsoft.com/office/officeart/2008/layout/LinedList"/>
    <dgm:cxn modelId="{228D6C6B-8638-4EE7-B4B7-18304020B52D}" type="presParOf" srcId="{982C16A8-D579-4342-9DFC-EF597DAD388A}" destId="{C317B562-95C0-4BF5-8FE1-3A2252531441}" srcOrd="0" destOrd="0" presId="urn:microsoft.com/office/officeart/2008/layout/LinedList"/>
    <dgm:cxn modelId="{9A7F1859-BD5F-45F5-A76A-568E42A5FB5E}" type="presParOf" srcId="{982C16A8-D579-4342-9DFC-EF597DAD388A}" destId="{023CDDF0-F5C0-408F-8FAD-06768748C55A}" srcOrd="1" destOrd="0" presId="urn:microsoft.com/office/officeart/2008/layout/LinedList"/>
    <dgm:cxn modelId="{CDEFF11D-D332-44CE-9A50-3206185EDAAC}" type="presParOf" srcId="{023CDDF0-F5C0-408F-8FAD-06768748C55A}" destId="{EEC0CBD9-ED67-405F-B4AE-19EAD134E460}" srcOrd="0" destOrd="0" presId="urn:microsoft.com/office/officeart/2008/layout/LinedList"/>
    <dgm:cxn modelId="{8E1B44FD-9CD4-4942-9BC3-D1523370B620}" type="presParOf" srcId="{023CDDF0-F5C0-408F-8FAD-06768748C55A}" destId="{A5BA200B-9A04-43D0-AF54-EBE73BDAA786}" srcOrd="1" destOrd="0" presId="urn:microsoft.com/office/officeart/2008/layout/LinedList"/>
    <dgm:cxn modelId="{E47FC42E-36BA-4A99-8D02-97E154A0386B}" type="presParOf" srcId="{023CDDF0-F5C0-408F-8FAD-06768748C55A}" destId="{23AEE283-E541-4217-A902-C5471B35483E}" srcOrd="2" destOrd="0" presId="urn:microsoft.com/office/officeart/2008/layout/LinedList"/>
    <dgm:cxn modelId="{2AE5FDF1-3D11-4130-BE10-F170B2D75FFF}" type="presParOf" srcId="{982C16A8-D579-4342-9DFC-EF597DAD388A}" destId="{6632CC59-72E9-4C28-A495-AB9385297A6F}" srcOrd="2" destOrd="0" presId="urn:microsoft.com/office/officeart/2008/layout/LinedList"/>
    <dgm:cxn modelId="{3F08BA28-BB9D-42D0-B902-CA0B6B7D25DB}" type="presParOf" srcId="{982C16A8-D579-4342-9DFC-EF597DAD388A}" destId="{D56E3339-4A42-4966-B809-358593891193}" srcOrd="3" destOrd="0" presId="urn:microsoft.com/office/officeart/2008/layout/LinedList"/>
    <dgm:cxn modelId="{18F1D9AA-193E-4833-9845-44979F57719E}" type="presParOf" srcId="{9DBB6EF1-07B2-490C-9CF7-C18431151A26}" destId="{07DFD1E2-29E3-42D6-9411-707E126903E2}" srcOrd="4" destOrd="0" presId="urn:microsoft.com/office/officeart/2008/layout/LinedList"/>
    <dgm:cxn modelId="{060AD7C4-FCA2-4AC5-B2ED-B88D9F60D475}" type="presParOf" srcId="{9DBB6EF1-07B2-490C-9CF7-C18431151A26}" destId="{E8D9D6A1-DC00-49B0-8F2A-5F8DEE4998AD}" srcOrd="5" destOrd="0" presId="urn:microsoft.com/office/officeart/2008/layout/LinedList"/>
    <dgm:cxn modelId="{FD752864-ED7C-42A8-A45C-37F31AA8EA07}" type="presParOf" srcId="{E8D9D6A1-DC00-49B0-8F2A-5F8DEE4998AD}" destId="{2B301B72-D800-447A-98D5-04765E66E5E1}" srcOrd="0" destOrd="0" presId="urn:microsoft.com/office/officeart/2008/layout/LinedList"/>
    <dgm:cxn modelId="{C75619A3-2E7A-49B4-B137-50514A9E6361}" type="presParOf" srcId="{E8D9D6A1-DC00-49B0-8F2A-5F8DEE4998AD}" destId="{751A41C7-C239-446C-B931-B307A78238F3}" srcOrd="1" destOrd="0" presId="urn:microsoft.com/office/officeart/2008/layout/LinedList"/>
    <dgm:cxn modelId="{906F22EB-8835-478D-B794-37A8AF654373}" type="presParOf" srcId="{751A41C7-C239-446C-B931-B307A78238F3}" destId="{0B6ACB00-92BC-46E0-8C33-8F9CB7E65835}" srcOrd="0" destOrd="0" presId="urn:microsoft.com/office/officeart/2008/layout/LinedList"/>
    <dgm:cxn modelId="{A4D21251-98D3-4AF4-A04F-727BAE0DB46C}" type="presParOf" srcId="{751A41C7-C239-446C-B931-B307A78238F3}" destId="{3843801C-A593-418D-8739-2D580CA70271}" srcOrd="1" destOrd="0" presId="urn:microsoft.com/office/officeart/2008/layout/LinedList"/>
    <dgm:cxn modelId="{85F0C41F-00BB-46AF-8854-2A497071BFE7}" type="presParOf" srcId="{3843801C-A593-418D-8739-2D580CA70271}" destId="{DEEFE048-866A-4435-A78B-E0B9A04E06B1}" srcOrd="0" destOrd="0" presId="urn:microsoft.com/office/officeart/2008/layout/LinedList"/>
    <dgm:cxn modelId="{11912E0F-717D-4937-A650-16DF9E4E54AF}" type="presParOf" srcId="{3843801C-A593-418D-8739-2D580CA70271}" destId="{A088FE6A-6A4A-4104-9453-F7176DC7028D}" srcOrd="1" destOrd="0" presId="urn:microsoft.com/office/officeart/2008/layout/LinedList"/>
    <dgm:cxn modelId="{F2601385-D0AE-4D72-A5B5-B172E5269DEE}" type="presParOf" srcId="{3843801C-A593-418D-8739-2D580CA70271}" destId="{5CD453BF-C88A-41A7-A92B-0110EC56C300}" srcOrd="2" destOrd="0" presId="urn:microsoft.com/office/officeart/2008/layout/LinedList"/>
    <dgm:cxn modelId="{E52F829D-603D-4327-A3B4-D10C592A4BA3}" type="presParOf" srcId="{751A41C7-C239-446C-B931-B307A78238F3}" destId="{A536403C-3E01-4E15-A17F-FE626D3D2574}" srcOrd="2" destOrd="0" presId="urn:microsoft.com/office/officeart/2008/layout/LinedList"/>
    <dgm:cxn modelId="{627F80F7-DD78-463D-9216-8FE8B0934545}" type="presParOf" srcId="{751A41C7-C239-446C-B931-B307A78238F3}" destId="{59E9FAFC-23EB-4D2B-9546-5E2FBA9AE83F}" srcOrd="3" destOrd="0" presId="urn:microsoft.com/office/officeart/2008/layout/LinedList"/>
    <dgm:cxn modelId="{4536AAA3-B763-4B1C-9218-591F3A357F23}" type="presParOf" srcId="{9DBB6EF1-07B2-490C-9CF7-C18431151A26}" destId="{D03A08BF-D18B-4CD3-9E24-28780F841F18}" srcOrd="6" destOrd="0" presId="urn:microsoft.com/office/officeart/2008/layout/LinedList"/>
    <dgm:cxn modelId="{7534633D-06E5-4227-A92C-999ADE8E7CD1}" type="presParOf" srcId="{9DBB6EF1-07B2-490C-9CF7-C18431151A26}" destId="{A729C209-55AB-4B3E-BE18-92B491BA40AD}" srcOrd="7" destOrd="0" presId="urn:microsoft.com/office/officeart/2008/layout/LinedList"/>
    <dgm:cxn modelId="{A2F98866-5E92-407D-83E6-13F19E882262}" type="presParOf" srcId="{A729C209-55AB-4B3E-BE18-92B491BA40AD}" destId="{9EFBBFBE-02A5-4C7C-B6C4-1D831C54FA03}" srcOrd="0" destOrd="0" presId="urn:microsoft.com/office/officeart/2008/layout/LinedList"/>
    <dgm:cxn modelId="{CA9A984E-7AC2-4537-9BEF-10D7D7713E4A}" type="presParOf" srcId="{A729C209-55AB-4B3E-BE18-92B491BA40AD}" destId="{BD16B9BD-6CC1-439F-8E3A-DB08428F8397}" srcOrd="1" destOrd="0" presId="urn:microsoft.com/office/officeart/2008/layout/LinedList"/>
    <dgm:cxn modelId="{918A3C78-1BA4-4932-BE2C-B333A0230954}" type="presParOf" srcId="{BD16B9BD-6CC1-439F-8E3A-DB08428F8397}" destId="{5D3475A0-010B-4BF7-8B64-1B47794B30BF}" srcOrd="0" destOrd="0" presId="urn:microsoft.com/office/officeart/2008/layout/LinedList"/>
    <dgm:cxn modelId="{11773EC6-1793-46AA-8011-4F1AF4B9746A}" type="presParOf" srcId="{BD16B9BD-6CC1-439F-8E3A-DB08428F8397}" destId="{F6A29B47-26B0-4B6B-A1A7-B0A78831F0B7}" srcOrd="1" destOrd="0" presId="urn:microsoft.com/office/officeart/2008/layout/LinedList"/>
    <dgm:cxn modelId="{4B37E50E-2E31-4631-914D-84BD11A8017B}" type="presParOf" srcId="{F6A29B47-26B0-4B6B-A1A7-B0A78831F0B7}" destId="{324B6843-268B-49E5-8370-93D56610CCE7}" srcOrd="0" destOrd="0" presId="urn:microsoft.com/office/officeart/2008/layout/LinedList"/>
    <dgm:cxn modelId="{2E729D43-C564-430D-BA9E-549ECAD87005}" type="presParOf" srcId="{F6A29B47-26B0-4B6B-A1A7-B0A78831F0B7}" destId="{ABFD4617-B1F9-4ADA-8AD8-E9B13708D201}" srcOrd="1" destOrd="0" presId="urn:microsoft.com/office/officeart/2008/layout/LinedList"/>
    <dgm:cxn modelId="{996D2CB1-2860-489E-8820-691505B2554B}" type="presParOf" srcId="{F6A29B47-26B0-4B6B-A1A7-B0A78831F0B7}" destId="{35AADB98-2CDC-49F1-8B76-74A541A315BD}" srcOrd="2" destOrd="0" presId="urn:microsoft.com/office/officeart/2008/layout/LinedList"/>
    <dgm:cxn modelId="{CD96D734-48E1-46FC-800C-3DBB7BBCDFF3}" type="presParOf" srcId="{BD16B9BD-6CC1-439F-8E3A-DB08428F8397}" destId="{4A05496F-B7AC-4181-BA45-3D03C2E76B36}" srcOrd="2" destOrd="0" presId="urn:microsoft.com/office/officeart/2008/layout/LinedList"/>
    <dgm:cxn modelId="{4B0C0412-714F-4DB4-AA5A-3AC1051D68A4}" type="presParOf" srcId="{BD16B9BD-6CC1-439F-8E3A-DB08428F8397}" destId="{CDC9B3F6-A323-4C5D-9C53-B7A33AE3CE02}" srcOrd="3" destOrd="0" presId="urn:microsoft.com/office/officeart/2008/layout/LinedList"/>
    <dgm:cxn modelId="{41AF45F3-FD81-4AA9-A161-19436E3BDA7D}" type="presParOf" srcId="{9DBB6EF1-07B2-490C-9CF7-C18431151A26}" destId="{08298935-0550-4584-B5A5-AAB3C0A95C44}" srcOrd="8" destOrd="0" presId="urn:microsoft.com/office/officeart/2008/layout/LinedList"/>
    <dgm:cxn modelId="{69F8D148-CBA8-467C-B128-38555B8ACB4F}" type="presParOf" srcId="{9DBB6EF1-07B2-490C-9CF7-C18431151A26}" destId="{4DDB53B2-7CBB-4F0A-8E1C-9DC0C3C46600}" srcOrd="9" destOrd="0" presId="urn:microsoft.com/office/officeart/2008/layout/LinedList"/>
    <dgm:cxn modelId="{2BD5E300-7816-4549-BFF5-AA92FA57A600}" type="presParOf" srcId="{4DDB53B2-7CBB-4F0A-8E1C-9DC0C3C46600}" destId="{B9B647BE-EBB8-438C-AA8A-C62DF900C4A2}" srcOrd="0" destOrd="0" presId="urn:microsoft.com/office/officeart/2008/layout/LinedList"/>
    <dgm:cxn modelId="{4AF0D0E4-1F13-4568-8A1E-7C5D4611CFCC}" type="presParOf" srcId="{4DDB53B2-7CBB-4F0A-8E1C-9DC0C3C46600}" destId="{0C35296D-D693-4E7F-845E-E18805F21D63}" srcOrd="1" destOrd="0" presId="urn:microsoft.com/office/officeart/2008/layout/LinedList"/>
    <dgm:cxn modelId="{04C34033-4907-492B-876F-750633FB6021}" type="presParOf" srcId="{0C35296D-D693-4E7F-845E-E18805F21D63}" destId="{8D26AF58-C415-4019-88EA-507C3BE835B1}" srcOrd="0" destOrd="0" presId="urn:microsoft.com/office/officeart/2008/layout/LinedList"/>
    <dgm:cxn modelId="{86E33B79-C7B2-4515-8564-C4EBAD0C8C5F}" type="presParOf" srcId="{0C35296D-D693-4E7F-845E-E18805F21D63}" destId="{C30ABDB9-B82E-41A0-BAD9-0F0C7D504140}" srcOrd="1" destOrd="0" presId="urn:microsoft.com/office/officeart/2008/layout/LinedList"/>
    <dgm:cxn modelId="{27CE7BF1-457C-40AD-AFF5-742935F70F2B}" type="presParOf" srcId="{C30ABDB9-B82E-41A0-BAD9-0F0C7D504140}" destId="{150FCFC3-A48E-4DAE-B1B9-F9EF51454B41}" srcOrd="0" destOrd="0" presId="urn:microsoft.com/office/officeart/2008/layout/LinedList"/>
    <dgm:cxn modelId="{2C9E3B61-6479-47F1-ADD3-DA455D36651B}" type="presParOf" srcId="{C30ABDB9-B82E-41A0-BAD9-0F0C7D504140}" destId="{8FC8B8CE-7AA4-48D0-8E5E-06B4C0717C83}" srcOrd="1" destOrd="0" presId="urn:microsoft.com/office/officeart/2008/layout/LinedList"/>
    <dgm:cxn modelId="{906F20BE-8DDA-4178-95C7-0C25B2A71F91}" type="presParOf" srcId="{C30ABDB9-B82E-41A0-BAD9-0F0C7D504140}" destId="{AAA33C32-12F0-4A1A-B086-C72FB62C2750}" srcOrd="2" destOrd="0" presId="urn:microsoft.com/office/officeart/2008/layout/LinedList"/>
    <dgm:cxn modelId="{99A6A3A7-C519-45FA-AF62-E115A65F0439}" type="presParOf" srcId="{0C35296D-D693-4E7F-845E-E18805F21D63}" destId="{A4954195-6FAA-44CB-9BAD-BCFEB6B5DA3B}" srcOrd="2" destOrd="0" presId="urn:microsoft.com/office/officeart/2008/layout/LinedList"/>
    <dgm:cxn modelId="{5CB4AA25-849D-4252-A8DE-0937E12C202F}" type="presParOf" srcId="{0C35296D-D693-4E7F-845E-E18805F21D63}" destId="{1A292A8A-67A7-4C63-9C73-1D4D73D928BE}" srcOrd="3"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60AED-A128-C940-9AEC-0BE93D65643C}" type="doc">
      <dgm:prSet loTypeId="urn:microsoft.com/office/officeart/2005/8/layout/hList7" loCatId="" qsTypeId="urn:microsoft.com/office/officeart/2005/8/quickstyle/simple4" qsCatId="simple" csTypeId="urn:microsoft.com/office/officeart/2005/8/colors/accent6_3" csCatId="accent6" phldr="1"/>
      <dgm:spPr/>
      <dgm:t>
        <a:bodyPr/>
        <a:lstStyle/>
        <a:p>
          <a:endParaRPr lang="en-US"/>
        </a:p>
      </dgm:t>
    </dgm:pt>
    <dgm:pt modelId="{955BAD4E-E9EE-E741-8AC4-ED50BDA4920D}">
      <dgm:prSet phldrT="[Text]" custT="1"/>
      <dgm:spPr>
        <a:solidFill>
          <a:srgbClr val="DC4B02"/>
        </a:solidFill>
      </dgm:spPr>
      <dgm:t>
        <a:bodyPr/>
        <a:lstStyle/>
        <a:p>
          <a:r>
            <a:rPr lang="en-US" sz="2000" dirty="0"/>
            <a:t>Decision maker networking</a:t>
          </a:r>
        </a:p>
      </dgm:t>
    </dgm:pt>
    <dgm:pt modelId="{FB7E4949-B506-E044-9DC0-DBCB0C433D3A}" type="parTrans" cxnId="{5D2CAEC1-5D8E-D34D-B236-6DF6EF155C32}">
      <dgm:prSet/>
      <dgm:spPr/>
      <dgm:t>
        <a:bodyPr/>
        <a:lstStyle/>
        <a:p>
          <a:endParaRPr lang="en-US"/>
        </a:p>
      </dgm:t>
    </dgm:pt>
    <dgm:pt modelId="{01EEDCEE-CFE0-0446-9CC8-6F22EF7C1CFD}" type="sibTrans" cxnId="{5D2CAEC1-5D8E-D34D-B236-6DF6EF155C32}">
      <dgm:prSet/>
      <dgm:spPr/>
      <dgm:t>
        <a:bodyPr/>
        <a:lstStyle/>
        <a:p>
          <a:endParaRPr lang="en-US"/>
        </a:p>
      </dgm:t>
    </dgm:pt>
    <dgm:pt modelId="{B2BF2202-2013-E64D-A74A-29A6824F6EB6}">
      <dgm:prSet/>
      <dgm:spPr>
        <a:solidFill>
          <a:srgbClr val="EC5002"/>
        </a:solidFill>
      </dgm:spPr>
      <dgm:t>
        <a:bodyPr/>
        <a:lstStyle/>
        <a:p>
          <a:r>
            <a:rPr lang="en-US" dirty="0"/>
            <a:t>Inconsistent supply</a:t>
          </a:r>
        </a:p>
      </dgm:t>
    </dgm:pt>
    <dgm:pt modelId="{02030825-3433-664A-A33C-2C3EDC374A14}" type="parTrans" cxnId="{F7196B2E-A2D3-F14E-95D7-837B44A790FC}">
      <dgm:prSet/>
      <dgm:spPr/>
      <dgm:t>
        <a:bodyPr/>
        <a:lstStyle/>
        <a:p>
          <a:endParaRPr lang="en-US"/>
        </a:p>
      </dgm:t>
    </dgm:pt>
    <dgm:pt modelId="{FB334E8A-EFB1-3C48-AA93-78E6A9E6FB57}" type="sibTrans" cxnId="{F7196B2E-A2D3-F14E-95D7-837B44A790FC}">
      <dgm:prSet/>
      <dgm:spPr/>
      <dgm:t>
        <a:bodyPr/>
        <a:lstStyle/>
        <a:p>
          <a:endParaRPr lang="en-US"/>
        </a:p>
      </dgm:t>
    </dgm:pt>
    <dgm:pt modelId="{EA7F7AC2-788C-7E4D-822A-31DD9B4D053E}">
      <dgm:prSet/>
      <dgm:spPr>
        <a:solidFill>
          <a:srgbClr val="EC5002"/>
        </a:solidFill>
      </dgm:spPr>
      <dgm:t>
        <a:bodyPr/>
        <a:lstStyle/>
        <a:p>
          <a:r>
            <a:rPr lang="en-US" dirty="0"/>
            <a:t>Poor business ethics</a:t>
          </a:r>
        </a:p>
      </dgm:t>
    </dgm:pt>
    <dgm:pt modelId="{8EB11C91-DC6A-DC47-AE35-100555BDBADB}" type="parTrans" cxnId="{05D9D15E-F536-DE49-B53E-CC999716BF8A}">
      <dgm:prSet/>
      <dgm:spPr/>
      <dgm:t>
        <a:bodyPr/>
        <a:lstStyle/>
        <a:p>
          <a:endParaRPr lang="en-US"/>
        </a:p>
      </dgm:t>
    </dgm:pt>
    <dgm:pt modelId="{26F31391-0A84-8F49-BCC8-EC9A347B2203}" type="sibTrans" cxnId="{05D9D15E-F536-DE49-B53E-CC999716BF8A}">
      <dgm:prSet/>
      <dgm:spPr/>
      <dgm:t>
        <a:bodyPr/>
        <a:lstStyle/>
        <a:p>
          <a:endParaRPr lang="en-US"/>
        </a:p>
      </dgm:t>
    </dgm:pt>
    <dgm:pt modelId="{72C75762-B726-8941-B6E4-6665E74F5D58}">
      <dgm:prSet/>
      <dgm:spPr>
        <a:solidFill>
          <a:srgbClr val="EC5002"/>
        </a:solidFill>
      </dgm:spPr>
      <dgm:t>
        <a:bodyPr/>
        <a:lstStyle/>
        <a:p>
          <a:r>
            <a:rPr lang="en-US" dirty="0"/>
            <a:t>Lack of understanding of hotel purchasing requirements</a:t>
          </a:r>
        </a:p>
      </dgm:t>
    </dgm:pt>
    <dgm:pt modelId="{27E44039-5718-754B-9ACE-15A361EF0574}" type="parTrans" cxnId="{CEC9F4B2-503A-AF49-B010-09A4FADC32D3}">
      <dgm:prSet/>
      <dgm:spPr/>
      <dgm:t>
        <a:bodyPr/>
        <a:lstStyle/>
        <a:p>
          <a:endParaRPr lang="en-US"/>
        </a:p>
      </dgm:t>
    </dgm:pt>
    <dgm:pt modelId="{3D7031B5-25B9-EB4D-9CC5-52422ED1876C}" type="sibTrans" cxnId="{CEC9F4B2-503A-AF49-B010-09A4FADC32D3}">
      <dgm:prSet/>
      <dgm:spPr/>
      <dgm:t>
        <a:bodyPr/>
        <a:lstStyle/>
        <a:p>
          <a:endParaRPr lang="en-US"/>
        </a:p>
      </dgm:t>
    </dgm:pt>
    <dgm:pt modelId="{17EB7268-E3F6-6744-9C9C-4AB5E1F0EF9E}">
      <dgm:prSet/>
      <dgm:spPr>
        <a:solidFill>
          <a:srgbClr val="FD5907"/>
        </a:solidFill>
      </dgm:spPr>
      <dgm:t>
        <a:bodyPr/>
        <a:lstStyle/>
        <a:p>
          <a:r>
            <a:rPr lang="en-US" dirty="0"/>
            <a:t>Seasonality of local produce</a:t>
          </a:r>
        </a:p>
      </dgm:t>
    </dgm:pt>
    <dgm:pt modelId="{85977F76-ABB4-9045-8FE5-B270D06AF092}" type="parTrans" cxnId="{B29EC247-31C9-6043-91D8-BE6D3B16E048}">
      <dgm:prSet/>
      <dgm:spPr/>
      <dgm:t>
        <a:bodyPr/>
        <a:lstStyle/>
        <a:p>
          <a:endParaRPr lang="en-US"/>
        </a:p>
      </dgm:t>
    </dgm:pt>
    <dgm:pt modelId="{F31A01AA-FAFF-A540-9DD0-F868A76000E1}" type="sibTrans" cxnId="{B29EC247-31C9-6043-91D8-BE6D3B16E048}">
      <dgm:prSet/>
      <dgm:spPr/>
      <dgm:t>
        <a:bodyPr/>
        <a:lstStyle/>
        <a:p>
          <a:endParaRPr lang="en-US"/>
        </a:p>
      </dgm:t>
    </dgm:pt>
    <dgm:pt modelId="{1A26F81E-CE45-B843-8D32-B18DC7CC6657}">
      <dgm:prSet/>
      <dgm:spPr>
        <a:solidFill>
          <a:srgbClr val="FD5907"/>
        </a:solidFill>
      </dgm:spPr>
      <dgm:t>
        <a:bodyPr/>
        <a:lstStyle/>
        <a:p>
          <a:r>
            <a:rPr lang="en-US" dirty="0"/>
            <a:t>Lack of supply in the off season</a:t>
          </a:r>
        </a:p>
      </dgm:t>
    </dgm:pt>
    <dgm:pt modelId="{C2E3906D-21A6-8640-8700-2F1CCD5876D6}" type="parTrans" cxnId="{639A844D-7EB0-7A4E-9381-B537B95323FB}">
      <dgm:prSet/>
      <dgm:spPr/>
      <dgm:t>
        <a:bodyPr/>
        <a:lstStyle/>
        <a:p>
          <a:endParaRPr lang="en-US"/>
        </a:p>
      </dgm:t>
    </dgm:pt>
    <dgm:pt modelId="{3F730806-3FC1-3C4E-8617-3A9E6942E7AA}" type="sibTrans" cxnId="{639A844D-7EB0-7A4E-9381-B537B95323FB}">
      <dgm:prSet/>
      <dgm:spPr/>
      <dgm:t>
        <a:bodyPr/>
        <a:lstStyle/>
        <a:p>
          <a:endParaRPr lang="en-US"/>
        </a:p>
      </dgm:t>
    </dgm:pt>
    <dgm:pt modelId="{4BC112C1-80CE-3F4F-9C91-A3E48BC9E2D2}">
      <dgm:prSet/>
      <dgm:spPr>
        <a:solidFill>
          <a:srgbClr val="FD5907"/>
        </a:solidFill>
      </dgm:spPr>
      <dgm:t>
        <a:bodyPr/>
        <a:lstStyle/>
        <a:p>
          <a:r>
            <a:rPr lang="en-US"/>
            <a:t>Access to finance for smallholder farmers</a:t>
          </a:r>
          <a:endParaRPr lang="en-US" dirty="0"/>
        </a:p>
      </dgm:t>
    </dgm:pt>
    <dgm:pt modelId="{6E145CB7-B75A-5543-87CE-EC1481702853}" type="parTrans" cxnId="{DB4CB262-FEA8-C946-8F03-489A3CEEB45D}">
      <dgm:prSet/>
      <dgm:spPr/>
      <dgm:t>
        <a:bodyPr/>
        <a:lstStyle/>
        <a:p>
          <a:endParaRPr lang="en-US"/>
        </a:p>
      </dgm:t>
    </dgm:pt>
    <dgm:pt modelId="{E6704B09-57D0-3B41-81F6-7ED0FAEFEAF1}" type="sibTrans" cxnId="{DB4CB262-FEA8-C946-8F03-489A3CEEB45D}">
      <dgm:prSet/>
      <dgm:spPr/>
      <dgm:t>
        <a:bodyPr/>
        <a:lstStyle/>
        <a:p>
          <a:endParaRPr lang="en-US"/>
        </a:p>
      </dgm:t>
    </dgm:pt>
    <dgm:pt modelId="{4359F741-1201-8F4D-8BE9-01B06551254C}">
      <dgm:prSet/>
      <dgm:spPr>
        <a:solidFill>
          <a:srgbClr val="FD742F"/>
        </a:solidFill>
      </dgm:spPr>
      <dgm:t>
        <a:bodyPr/>
        <a:lstStyle/>
        <a:p>
          <a:r>
            <a:rPr lang="en-US" dirty="0"/>
            <a:t>Quality of products</a:t>
          </a:r>
        </a:p>
      </dgm:t>
    </dgm:pt>
    <dgm:pt modelId="{BA8584D2-D347-AA46-8087-50A5E194433A}" type="parTrans" cxnId="{0AA0F8B6-761A-CF4B-BF74-7B3B579F7950}">
      <dgm:prSet/>
      <dgm:spPr/>
      <dgm:t>
        <a:bodyPr/>
        <a:lstStyle/>
        <a:p>
          <a:endParaRPr lang="en-US"/>
        </a:p>
      </dgm:t>
    </dgm:pt>
    <dgm:pt modelId="{B76F99DE-A6D3-4945-BE04-563698384BE4}" type="sibTrans" cxnId="{0AA0F8B6-761A-CF4B-BF74-7B3B579F7950}">
      <dgm:prSet/>
      <dgm:spPr/>
      <dgm:t>
        <a:bodyPr/>
        <a:lstStyle/>
        <a:p>
          <a:endParaRPr lang="en-US"/>
        </a:p>
      </dgm:t>
    </dgm:pt>
    <dgm:pt modelId="{A6B411AE-5977-7B4B-B6E8-184DBB1892A5}">
      <dgm:prSet/>
      <dgm:spPr>
        <a:solidFill>
          <a:srgbClr val="FD742F"/>
        </a:solidFill>
      </dgm:spPr>
      <dgm:t>
        <a:bodyPr/>
        <a:lstStyle/>
        <a:p>
          <a:r>
            <a:rPr lang="en-US" dirty="0"/>
            <a:t>Lack of proper infrastructure and poor post harvest handling</a:t>
          </a:r>
        </a:p>
      </dgm:t>
    </dgm:pt>
    <dgm:pt modelId="{BED783C2-48BD-304A-AB9C-D1B45629DD89}" type="parTrans" cxnId="{800892E6-C196-A649-A08B-B010DADD6BE6}">
      <dgm:prSet/>
      <dgm:spPr/>
      <dgm:t>
        <a:bodyPr/>
        <a:lstStyle/>
        <a:p>
          <a:endParaRPr lang="en-US"/>
        </a:p>
      </dgm:t>
    </dgm:pt>
    <dgm:pt modelId="{A01BE2A4-0359-8D46-8D07-9BE780D33EE9}" type="sibTrans" cxnId="{800892E6-C196-A649-A08B-B010DADD6BE6}">
      <dgm:prSet/>
      <dgm:spPr/>
      <dgm:t>
        <a:bodyPr/>
        <a:lstStyle/>
        <a:p>
          <a:endParaRPr lang="en-US"/>
        </a:p>
      </dgm:t>
    </dgm:pt>
    <dgm:pt modelId="{03AE8A12-3FB9-594C-91F1-8F2661C8B7D6}">
      <dgm:prSet/>
      <dgm:spPr>
        <a:solidFill>
          <a:srgbClr val="FD742F"/>
        </a:solidFill>
      </dgm:spPr>
      <dgm:t>
        <a:bodyPr/>
        <a:lstStyle/>
        <a:p>
          <a:endParaRPr lang="en-US" dirty="0"/>
        </a:p>
      </dgm:t>
    </dgm:pt>
    <dgm:pt modelId="{752D14E3-800F-D941-B500-B350C12368D8}" type="parTrans" cxnId="{04FF8236-0DC8-A845-BD7D-2D1BC2822AA2}">
      <dgm:prSet/>
      <dgm:spPr/>
      <dgm:t>
        <a:bodyPr/>
        <a:lstStyle/>
        <a:p>
          <a:endParaRPr lang="en-US"/>
        </a:p>
      </dgm:t>
    </dgm:pt>
    <dgm:pt modelId="{ECB7FCBC-4854-9C42-8839-1D78EA6302C0}" type="sibTrans" cxnId="{04FF8236-0DC8-A845-BD7D-2D1BC2822AA2}">
      <dgm:prSet/>
      <dgm:spPr/>
      <dgm:t>
        <a:bodyPr/>
        <a:lstStyle/>
        <a:p>
          <a:endParaRPr lang="en-US"/>
        </a:p>
      </dgm:t>
    </dgm:pt>
    <dgm:pt modelId="{517D0050-9B87-D34C-A339-21E74AE46B11}">
      <dgm:prSet/>
      <dgm:spPr>
        <a:solidFill>
          <a:srgbClr val="FD9059"/>
        </a:solidFill>
      </dgm:spPr>
      <dgm:t>
        <a:bodyPr/>
        <a:lstStyle/>
        <a:p>
          <a:r>
            <a:rPr lang="en-US" dirty="0"/>
            <a:t>Food safety standards</a:t>
          </a:r>
        </a:p>
      </dgm:t>
    </dgm:pt>
    <dgm:pt modelId="{3558450F-CCD4-1346-A471-2D508B7F02EA}" type="parTrans" cxnId="{FAD8A2FF-0848-7C44-A445-B290744B6C47}">
      <dgm:prSet/>
      <dgm:spPr/>
      <dgm:t>
        <a:bodyPr/>
        <a:lstStyle/>
        <a:p>
          <a:endParaRPr lang="en-US"/>
        </a:p>
      </dgm:t>
    </dgm:pt>
    <dgm:pt modelId="{FE93DA21-5BFE-284E-BBF8-C1E96076B1F9}" type="sibTrans" cxnId="{FAD8A2FF-0848-7C44-A445-B290744B6C47}">
      <dgm:prSet/>
      <dgm:spPr/>
      <dgm:t>
        <a:bodyPr/>
        <a:lstStyle/>
        <a:p>
          <a:endParaRPr lang="en-US"/>
        </a:p>
      </dgm:t>
    </dgm:pt>
    <dgm:pt modelId="{0B28B9ED-6088-C247-B3DA-74ABF8492A53}">
      <dgm:prSet/>
      <dgm:spPr>
        <a:solidFill>
          <a:srgbClr val="FD9059"/>
        </a:solidFill>
      </dgm:spPr>
      <dgm:t>
        <a:bodyPr/>
        <a:lstStyle/>
        <a:p>
          <a:r>
            <a:rPr lang="en-US" dirty="0"/>
            <a:t>Lack of applied food safety standards for meats and seafood</a:t>
          </a:r>
        </a:p>
      </dgm:t>
    </dgm:pt>
    <dgm:pt modelId="{D5D4EDD0-7F6B-864F-9EE0-BCD982B672E5}" type="parTrans" cxnId="{363E1687-2808-2D4E-A21D-B1BDAA299B22}">
      <dgm:prSet/>
      <dgm:spPr/>
      <dgm:t>
        <a:bodyPr/>
        <a:lstStyle/>
        <a:p>
          <a:endParaRPr lang="en-US"/>
        </a:p>
      </dgm:t>
    </dgm:pt>
    <dgm:pt modelId="{8A185357-0D1C-C942-BDB0-1D2F9B0E3F63}" type="sibTrans" cxnId="{363E1687-2808-2D4E-A21D-B1BDAA299B22}">
      <dgm:prSet/>
      <dgm:spPr/>
      <dgm:t>
        <a:bodyPr/>
        <a:lstStyle/>
        <a:p>
          <a:endParaRPr lang="en-US"/>
        </a:p>
      </dgm:t>
    </dgm:pt>
    <dgm:pt modelId="{91A07049-D679-9248-AA7B-C11291D382B4}">
      <dgm:prSet custT="1"/>
      <dgm:spPr>
        <a:solidFill>
          <a:srgbClr val="DC4B02"/>
        </a:solidFill>
      </dgm:spPr>
      <dgm:t>
        <a:bodyPr/>
        <a:lstStyle/>
        <a:p>
          <a:r>
            <a:rPr lang="en-US" sz="1600" dirty="0"/>
            <a:t>Chefs have decision making power, but not full information</a:t>
          </a:r>
        </a:p>
      </dgm:t>
    </dgm:pt>
    <dgm:pt modelId="{EAE1C5CA-EA0D-3842-A608-7934D9A2857D}" type="sibTrans" cxnId="{7E289946-B9C7-D24D-BCDC-8F9B3FF3FAF3}">
      <dgm:prSet/>
      <dgm:spPr/>
      <dgm:t>
        <a:bodyPr/>
        <a:lstStyle/>
        <a:p>
          <a:endParaRPr lang="en-US"/>
        </a:p>
      </dgm:t>
    </dgm:pt>
    <dgm:pt modelId="{20635ACD-3A7E-9B41-9678-2AEE3A003CFE}" type="parTrans" cxnId="{7E289946-B9C7-D24D-BCDC-8F9B3FF3FAF3}">
      <dgm:prSet/>
      <dgm:spPr/>
      <dgm:t>
        <a:bodyPr/>
        <a:lstStyle/>
        <a:p>
          <a:endParaRPr lang="en-US"/>
        </a:p>
      </dgm:t>
    </dgm:pt>
    <dgm:pt modelId="{464925E3-69A5-664F-B7CD-29674CB11AAB}">
      <dgm:prSet custT="1"/>
      <dgm:spPr>
        <a:solidFill>
          <a:srgbClr val="DC4B02"/>
        </a:solidFill>
      </dgm:spPr>
      <dgm:t>
        <a:bodyPr/>
        <a:lstStyle/>
        <a:p>
          <a:r>
            <a:rPr lang="en-US" sz="1600" dirty="0"/>
            <a:t>Producers have low knowledge how to enter markets </a:t>
          </a:r>
        </a:p>
      </dgm:t>
    </dgm:pt>
    <dgm:pt modelId="{851C6F60-37B0-D344-BC9E-94B0CB9EBC58}" type="parTrans" cxnId="{D34F507D-95E8-204B-AC66-22196DC71F02}">
      <dgm:prSet/>
      <dgm:spPr/>
      <dgm:t>
        <a:bodyPr/>
        <a:lstStyle/>
        <a:p>
          <a:endParaRPr lang="en-US"/>
        </a:p>
      </dgm:t>
    </dgm:pt>
    <dgm:pt modelId="{4104DEF7-B257-9146-85C0-88E7FAB928BE}" type="sibTrans" cxnId="{D34F507D-95E8-204B-AC66-22196DC71F02}">
      <dgm:prSet/>
      <dgm:spPr/>
      <dgm:t>
        <a:bodyPr/>
        <a:lstStyle/>
        <a:p>
          <a:endParaRPr lang="en-US"/>
        </a:p>
      </dgm:t>
    </dgm:pt>
    <dgm:pt modelId="{9F18DD0D-5A84-B14D-ACE6-41696C163837}">
      <dgm:prSet/>
      <dgm:spPr>
        <a:solidFill>
          <a:srgbClr val="EC5002"/>
        </a:solidFill>
      </dgm:spPr>
      <dgm:t>
        <a:bodyPr/>
        <a:lstStyle/>
        <a:p>
          <a:r>
            <a:rPr lang="en-US" dirty="0"/>
            <a:t>Technical growing skills and equipment</a:t>
          </a:r>
        </a:p>
      </dgm:t>
    </dgm:pt>
    <dgm:pt modelId="{B8D267A4-E91E-E14D-9FDA-47CE2E723E8C}" type="parTrans" cxnId="{5717E2C8-A37E-E744-A2B3-C31AD7A0553B}">
      <dgm:prSet/>
      <dgm:spPr/>
      <dgm:t>
        <a:bodyPr/>
        <a:lstStyle/>
        <a:p>
          <a:endParaRPr lang="en-US"/>
        </a:p>
      </dgm:t>
    </dgm:pt>
    <dgm:pt modelId="{4712A88C-6FD2-4C49-88BF-0A79A5EA06E4}" type="sibTrans" cxnId="{5717E2C8-A37E-E744-A2B3-C31AD7A0553B}">
      <dgm:prSet/>
      <dgm:spPr/>
      <dgm:t>
        <a:bodyPr/>
        <a:lstStyle/>
        <a:p>
          <a:endParaRPr lang="en-US"/>
        </a:p>
      </dgm:t>
    </dgm:pt>
    <dgm:pt modelId="{3262AB86-C08B-4CFD-94E2-0AEA6FE4967B}">
      <dgm:prSet/>
      <dgm:spPr>
        <a:solidFill>
          <a:srgbClr val="FD742F"/>
        </a:solidFill>
      </dgm:spPr>
      <dgm:t>
        <a:bodyPr/>
        <a:lstStyle/>
        <a:p>
          <a:r>
            <a:rPr lang="en-US" dirty="0"/>
            <a:t>Hotels want better cuts of meat</a:t>
          </a:r>
        </a:p>
      </dgm:t>
    </dgm:pt>
    <dgm:pt modelId="{436FE397-29CE-43D7-B335-C2A16B076DD4}" type="parTrans" cxnId="{FF4075A5-6935-4B82-AE7D-627510A3C33D}">
      <dgm:prSet/>
      <dgm:spPr/>
      <dgm:t>
        <a:bodyPr/>
        <a:lstStyle/>
        <a:p>
          <a:endParaRPr lang="en-US"/>
        </a:p>
      </dgm:t>
    </dgm:pt>
    <dgm:pt modelId="{BD4758A4-B509-48C2-8C59-01655ED0808D}" type="sibTrans" cxnId="{FF4075A5-6935-4B82-AE7D-627510A3C33D}">
      <dgm:prSet/>
      <dgm:spPr/>
      <dgm:t>
        <a:bodyPr/>
        <a:lstStyle/>
        <a:p>
          <a:endParaRPr lang="en-US"/>
        </a:p>
      </dgm:t>
    </dgm:pt>
    <dgm:pt modelId="{77304DF9-9C7E-7146-AA8E-9930C1D655C7}" type="pres">
      <dgm:prSet presAssocID="{1B960AED-A128-C940-9AEC-0BE93D65643C}" presName="Name0" presStyleCnt="0">
        <dgm:presLayoutVars>
          <dgm:dir/>
          <dgm:resizeHandles val="exact"/>
        </dgm:presLayoutVars>
      </dgm:prSet>
      <dgm:spPr/>
    </dgm:pt>
    <dgm:pt modelId="{3E6C2D15-FAC3-304C-B2E1-3E6C264DD0DC}" type="pres">
      <dgm:prSet presAssocID="{1B960AED-A128-C940-9AEC-0BE93D65643C}" presName="fgShape" presStyleLbl="fgShp" presStyleIdx="0" presStyleCnt="1" custLinFactNeighborX="338" custLinFactNeighborY="49759"/>
      <dgm:spPr/>
    </dgm:pt>
    <dgm:pt modelId="{88DC77B2-175D-0C40-800D-5BD4DC1C130C}" type="pres">
      <dgm:prSet presAssocID="{1B960AED-A128-C940-9AEC-0BE93D65643C}" presName="linComp" presStyleCnt="0"/>
      <dgm:spPr/>
    </dgm:pt>
    <dgm:pt modelId="{E53B232E-ED2C-D94D-B539-2FCAEB364150}" type="pres">
      <dgm:prSet presAssocID="{955BAD4E-E9EE-E741-8AC4-ED50BDA4920D}" presName="compNode" presStyleCnt="0"/>
      <dgm:spPr/>
    </dgm:pt>
    <dgm:pt modelId="{9BBDE3D8-7F10-4849-92CB-70FB18FEB6DE}" type="pres">
      <dgm:prSet presAssocID="{955BAD4E-E9EE-E741-8AC4-ED50BDA4920D}" presName="bkgdShape" presStyleLbl="node1" presStyleIdx="0" presStyleCnt="5"/>
      <dgm:spPr/>
    </dgm:pt>
    <dgm:pt modelId="{BC21ABEF-6CF8-FA4E-88E9-B8AD187E2992}" type="pres">
      <dgm:prSet presAssocID="{955BAD4E-E9EE-E741-8AC4-ED50BDA4920D}" presName="nodeTx" presStyleLbl="node1" presStyleIdx="0" presStyleCnt="5">
        <dgm:presLayoutVars>
          <dgm:bulletEnabled val="1"/>
        </dgm:presLayoutVars>
      </dgm:prSet>
      <dgm:spPr/>
    </dgm:pt>
    <dgm:pt modelId="{DAC1EFA2-6C0D-E24D-8A50-9337C1943FF8}" type="pres">
      <dgm:prSet presAssocID="{955BAD4E-E9EE-E741-8AC4-ED50BDA4920D}" presName="invisiNode" presStyleLbl="node1" presStyleIdx="0" presStyleCnt="5"/>
      <dgm:spPr/>
    </dgm:pt>
    <dgm:pt modelId="{07DA01AF-4D41-AD43-B861-65144C4573BA}" type="pres">
      <dgm:prSet presAssocID="{955BAD4E-E9EE-E741-8AC4-ED50BDA4920D}" presName="imagNode" presStyleLbl="fgImgPlace1" presStyleIdx="0" presStyleCnt="5"/>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FA3335A-5801-DD46-8407-5169F80304FC}" type="pres">
      <dgm:prSet presAssocID="{01EEDCEE-CFE0-0446-9CC8-6F22EF7C1CFD}" presName="sibTrans" presStyleLbl="sibTrans2D1" presStyleIdx="0" presStyleCnt="0"/>
      <dgm:spPr/>
    </dgm:pt>
    <dgm:pt modelId="{0A378EB6-EFFB-494C-B1F9-B8C0BBC30D95}" type="pres">
      <dgm:prSet presAssocID="{B2BF2202-2013-E64D-A74A-29A6824F6EB6}" presName="compNode" presStyleCnt="0"/>
      <dgm:spPr/>
    </dgm:pt>
    <dgm:pt modelId="{535E62A6-3FFD-304A-A5A3-CADF527AC576}" type="pres">
      <dgm:prSet presAssocID="{B2BF2202-2013-E64D-A74A-29A6824F6EB6}" presName="bkgdShape" presStyleLbl="node1" presStyleIdx="1" presStyleCnt="5"/>
      <dgm:spPr/>
    </dgm:pt>
    <dgm:pt modelId="{88E1FEF8-F93B-5C48-9C10-93A20A09084A}" type="pres">
      <dgm:prSet presAssocID="{B2BF2202-2013-E64D-A74A-29A6824F6EB6}" presName="nodeTx" presStyleLbl="node1" presStyleIdx="1" presStyleCnt="5">
        <dgm:presLayoutVars>
          <dgm:bulletEnabled val="1"/>
        </dgm:presLayoutVars>
      </dgm:prSet>
      <dgm:spPr/>
    </dgm:pt>
    <dgm:pt modelId="{A99B76D8-A52C-874D-87A2-3335D478D030}" type="pres">
      <dgm:prSet presAssocID="{B2BF2202-2013-E64D-A74A-29A6824F6EB6}" presName="invisiNode" presStyleLbl="node1" presStyleIdx="1" presStyleCnt="5"/>
      <dgm:spPr/>
    </dgm:pt>
    <dgm:pt modelId="{87A2DB9B-8687-B846-8CD5-8035EAFEFDFB}" type="pres">
      <dgm:prSet presAssocID="{B2BF2202-2013-E64D-A74A-29A6824F6EB6}" presName="imagNode" presStyleLbl="fgImgPlace1" presStyleIdx="1" presStyleCnt="5"/>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6B9F8E87-1E3A-AD4F-A14C-BA13BAF28CF4}" type="pres">
      <dgm:prSet presAssocID="{FB334E8A-EFB1-3C48-AA93-78E6A9E6FB57}" presName="sibTrans" presStyleLbl="sibTrans2D1" presStyleIdx="0" presStyleCnt="0"/>
      <dgm:spPr/>
    </dgm:pt>
    <dgm:pt modelId="{201BC34D-2B83-5D47-B085-B11A82BC60F4}" type="pres">
      <dgm:prSet presAssocID="{17EB7268-E3F6-6744-9C9C-4AB5E1F0EF9E}" presName="compNode" presStyleCnt="0"/>
      <dgm:spPr/>
    </dgm:pt>
    <dgm:pt modelId="{F935D63B-B440-7445-94A3-F4159998A224}" type="pres">
      <dgm:prSet presAssocID="{17EB7268-E3F6-6744-9C9C-4AB5E1F0EF9E}" presName="bkgdShape" presStyleLbl="node1" presStyleIdx="2" presStyleCnt="5"/>
      <dgm:spPr/>
    </dgm:pt>
    <dgm:pt modelId="{7DBD0FB4-BF04-E843-AC61-707B701F1A00}" type="pres">
      <dgm:prSet presAssocID="{17EB7268-E3F6-6744-9C9C-4AB5E1F0EF9E}" presName="nodeTx" presStyleLbl="node1" presStyleIdx="2" presStyleCnt="5">
        <dgm:presLayoutVars>
          <dgm:bulletEnabled val="1"/>
        </dgm:presLayoutVars>
      </dgm:prSet>
      <dgm:spPr/>
    </dgm:pt>
    <dgm:pt modelId="{71FEA05B-CCA5-6D4E-AC62-EF3C7B006A8B}" type="pres">
      <dgm:prSet presAssocID="{17EB7268-E3F6-6744-9C9C-4AB5E1F0EF9E}" presName="invisiNode" presStyleLbl="node1" presStyleIdx="2" presStyleCnt="5"/>
      <dgm:spPr/>
    </dgm:pt>
    <dgm:pt modelId="{E106C5D1-5615-EA43-A350-C52FDD02D665}" type="pres">
      <dgm:prSet presAssocID="{17EB7268-E3F6-6744-9C9C-4AB5E1F0EF9E}" presName="imagNode" presStyleLbl="fgImgPlace1" presStyleIdx="2" presStyleCnt="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B2A9CF49-1DCC-CB44-9F17-7864803E075E}" type="pres">
      <dgm:prSet presAssocID="{F31A01AA-FAFF-A540-9DD0-F868A76000E1}" presName="sibTrans" presStyleLbl="sibTrans2D1" presStyleIdx="0" presStyleCnt="0"/>
      <dgm:spPr/>
    </dgm:pt>
    <dgm:pt modelId="{39704206-BDE2-1245-BD1A-277003B13FCB}" type="pres">
      <dgm:prSet presAssocID="{4359F741-1201-8F4D-8BE9-01B06551254C}" presName="compNode" presStyleCnt="0"/>
      <dgm:spPr/>
    </dgm:pt>
    <dgm:pt modelId="{F0EBADB8-2478-2A48-ABFD-9388D13E64ED}" type="pres">
      <dgm:prSet presAssocID="{4359F741-1201-8F4D-8BE9-01B06551254C}" presName="bkgdShape" presStyleLbl="node1" presStyleIdx="3" presStyleCnt="5"/>
      <dgm:spPr/>
    </dgm:pt>
    <dgm:pt modelId="{BE4458CD-D21F-284B-8C6F-C21FDC087950}" type="pres">
      <dgm:prSet presAssocID="{4359F741-1201-8F4D-8BE9-01B06551254C}" presName="nodeTx" presStyleLbl="node1" presStyleIdx="3" presStyleCnt="5">
        <dgm:presLayoutVars>
          <dgm:bulletEnabled val="1"/>
        </dgm:presLayoutVars>
      </dgm:prSet>
      <dgm:spPr/>
    </dgm:pt>
    <dgm:pt modelId="{D5877D5E-4D25-524C-9ABA-396481814B71}" type="pres">
      <dgm:prSet presAssocID="{4359F741-1201-8F4D-8BE9-01B06551254C}" presName="invisiNode" presStyleLbl="node1" presStyleIdx="3" presStyleCnt="5"/>
      <dgm:spPr/>
    </dgm:pt>
    <dgm:pt modelId="{BDA7B747-CEE6-F249-9904-C7EC1C8667F7}" type="pres">
      <dgm:prSet presAssocID="{4359F741-1201-8F4D-8BE9-01B06551254C}" presName="imagNode" presStyleLbl="fgImgPlace1" presStyleIdx="3" presStyleCnt="5"/>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1011"/>
          </a:stretch>
        </a:blipFill>
      </dgm:spPr>
    </dgm:pt>
    <dgm:pt modelId="{7A1F974D-75E6-CB40-970A-C08ECACE94E5}" type="pres">
      <dgm:prSet presAssocID="{B76F99DE-A6D3-4945-BE04-563698384BE4}" presName="sibTrans" presStyleLbl="sibTrans2D1" presStyleIdx="0" presStyleCnt="0"/>
      <dgm:spPr/>
    </dgm:pt>
    <dgm:pt modelId="{99C9B0D5-BA7D-3C4C-9AC3-E54A889A9537}" type="pres">
      <dgm:prSet presAssocID="{517D0050-9B87-D34C-A339-21E74AE46B11}" presName="compNode" presStyleCnt="0"/>
      <dgm:spPr/>
    </dgm:pt>
    <dgm:pt modelId="{70EDD8BD-C582-C549-972D-8B4FED4E0D82}" type="pres">
      <dgm:prSet presAssocID="{517D0050-9B87-D34C-A339-21E74AE46B11}" presName="bkgdShape" presStyleLbl="node1" presStyleIdx="4" presStyleCnt="5"/>
      <dgm:spPr/>
    </dgm:pt>
    <dgm:pt modelId="{F27BD13A-B764-CB48-A5CD-2F8C885190C1}" type="pres">
      <dgm:prSet presAssocID="{517D0050-9B87-D34C-A339-21E74AE46B11}" presName="nodeTx" presStyleLbl="node1" presStyleIdx="4" presStyleCnt="5">
        <dgm:presLayoutVars>
          <dgm:bulletEnabled val="1"/>
        </dgm:presLayoutVars>
      </dgm:prSet>
      <dgm:spPr/>
    </dgm:pt>
    <dgm:pt modelId="{C7D873E8-D2C9-AE44-9C53-68360C9F9A14}" type="pres">
      <dgm:prSet presAssocID="{517D0050-9B87-D34C-A339-21E74AE46B11}" presName="invisiNode" presStyleLbl="node1" presStyleIdx="4" presStyleCnt="5"/>
      <dgm:spPr/>
    </dgm:pt>
    <dgm:pt modelId="{12D71BA4-4CB8-A744-B7B8-57DEA2C11C56}" type="pres">
      <dgm:prSet presAssocID="{517D0050-9B87-D34C-A339-21E74AE46B11}" presName="imagNode" presStyleLbl="fgImgPlace1" presStyleIdx="4" presStyleCnt="5"/>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Lst>
  <dgm:cxnLst>
    <dgm:cxn modelId="{573D1B02-CAE9-5F49-88FA-8C5AD060990B}" type="presOf" srcId="{72C75762-B726-8941-B6E4-6665E74F5D58}" destId="{88E1FEF8-F93B-5C48-9C10-93A20A09084A}" srcOrd="1" destOrd="2" presId="urn:microsoft.com/office/officeart/2005/8/layout/hList7"/>
    <dgm:cxn modelId="{0D4AF602-AE30-1D40-BD91-7A8753A6CEB3}" type="presOf" srcId="{B2BF2202-2013-E64D-A74A-29A6824F6EB6}" destId="{88E1FEF8-F93B-5C48-9C10-93A20A09084A}" srcOrd="1" destOrd="0" presId="urn:microsoft.com/office/officeart/2005/8/layout/hList7"/>
    <dgm:cxn modelId="{A2BB8D0C-AFC0-F54A-BAEE-021A822CC172}" type="presOf" srcId="{72C75762-B726-8941-B6E4-6665E74F5D58}" destId="{535E62A6-3FFD-304A-A5A3-CADF527AC576}" srcOrd="0" destOrd="2" presId="urn:microsoft.com/office/officeart/2005/8/layout/hList7"/>
    <dgm:cxn modelId="{2BB37F0E-6AAE-7F4A-9DC4-84B4817D220C}" type="presOf" srcId="{4BC112C1-80CE-3F4F-9C91-A3E48BC9E2D2}" destId="{7DBD0FB4-BF04-E843-AC61-707B701F1A00}" srcOrd="1" destOrd="2" presId="urn:microsoft.com/office/officeart/2005/8/layout/hList7"/>
    <dgm:cxn modelId="{259B1B12-86A7-3641-BB2B-7051BFC0CEBA}" type="presOf" srcId="{517D0050-9B87-D34C-A339-21E74AE46B11}" destId="{70EDD8BD-C582-C549-972D-8B4FED4E0D82}" srcOrd="0" destOrd="0" presId="urn:microsoft.com/office/officeart/2005/8/layout/hList7"/>
    <dgm:cxn modelId="{085A0819-27C7-AF4C-943F-92973E88F92B}" type="presOf" srcId="{17EB7268-E3F6-6744-9C9C-4AB5E1F0EF9E}" destId="{F935D63B-B440-7445-94A3-F4159998A224}" srcOrd="0" destOrd="0" presId="urn:microsoft.com/office/officeart/2005/8/layout/hList7"/>
    <dgm:cxn modelId="{AF7CE81F-7457-D346-93D6-9F8197047465}" type="presOf" srcId="{FB334E8A-EFB1-3C48-AA93-78E6A9E6FB57}" destId="{6B9F8E87-1E3A-AD4F-A14C-BA13BAF28CF4}" srcOrd="0" destOrd="0" presId="urn:microsoft.com/office/officeart/2005/8/layout/hList7"/>
    <dgm:cxn modelId="{5F502820-8145-F742-B7AD-16425A26D6A3}" type="presOf" srcId="{B2BF2202-2013-E64D-A74A-29A6824F6EB6}" destId="{535E62A6-3FFD-304A-A5A3-CADF527AC576}" srcOrd="0" destOrd="0" presId="urn:microsoft.com/office/officeart/2005/8/layout/hList7"/>
    <dgm:cxn modelId="{BA48082C-06DD-8746-829E-71492875ADCF}" type="presOf" srcId="{0B28B9ED-6088-C247-B3DA-74ABF8492A53}" destId="{70EDD8BD-C582-C549-972D-8B4FED4E0D82}" srcOrd="0" destOrd="1" presId="urn:microsoft.com/office/officeart/2005/8/layout/hList7"/>
    <dgm:cxn modelId="{F7196B2E-A2D3-F14E-95D7-837B44A790FC}" srcId="{1B960AED-A128-C940-9AEC-0BE93D65643C}" destId="{B2BF2202-2013-E64D-A74A-29A6824F6EB6}" srcOrd="1" destOrd="0" parTransId="{02030825-3433-664A-A33C-2C3EDC374A14}" sibTransId="{FB334E8A-EFB1-3C48-AA93-78E6A9E6FB57}"/>
    <dgm:cxn modelId="{5A71D234-1D35-7D4A-8980-8F2F45364B0A}" type="presOf" srcId="{EA7F7AC2-788C-7E4D-822A-31DD9B4D053E}" destId="{535E62A6-3FFD-304A-A5A3-CADF527AC576}" srcOrd="0" destOrd="1" presId="urn:microsoft.com/office/officeart/2005/8/layout/hList7"/>
    <dgm:cxn modelId="{04FF8236-0DC8-A845-BD7D-2D1BC2822AA2}" srcId="{4359F741-1201-8F4D-8BE9-01B06551254C}" destId="{03AE8A12-3FB9-594C-91F1-8F2661C8B7D6}" srcOrd="2" destOrd="0" parTransId="{752D14E3-800F-D941-B500-B350C12368D8}" sibTransId="{ECB7FCBC-4854-9C42-8839-1D78EA6302C0}"/>
    <dgm:cxn modelId="{83B59E37-BF67-9A40-BEAE-FE1F79FA3679}" type="presOf" srcId="{464925E3-69A5-664F-B7CD-29674CB11AAB}" destId="{BC21ABEF-6CF8-FA4E-88E9-B8AD187E2992}" srcOrd="1" destOrd="2" presId="urn:microsoft.com/office/officeart/2005/8/layout/hList7"/>
    <dgm:cxn modelId="{A7787B3C-56A5-8046-BA97-74B9E831EB6E}" type="presOf" srcId="{03AE8A12-3FB9-594C-91F1-8F2661C8B7D6}" destId="{BE4458CD-D21F-284B-8C6F-C21FDC087950}" srcOrd="1" destOrd="3" presId="urn:microsoft.com/office/officeart/2005/8/layout/hList7"/>
    <dgm:cxn modelId="{C66A143F-F951-FE4F-BE6C-11F423E7C8C0}" type="presOf" srcId="{A6B411AE-5977-7B4B-B6E8-184DBB1892A5}" destId="{BE4458CD-D21F-284B-8C6F-C21FDC087950}" srcOrd="1" destOrd="1" presId="urn:microsoft.com/office/officeart/2005/8/layout/hList7"/>
    <dgm:cxn modelId="{05D9D15E-F536-DE49-B53E-CC999716BF8A}" srcId="{B2BF2202-2013-E64D-A74A-29A6824F6EB6}" destId="{EA7F7AC2-788C-7E4D-822A-31DD9B4D053E}" srcOrd="0" destOrd="0" parTransId="{8EB11C91-DC6A-DC47-AE35-100555BDBADB}" sibTransId="{26F31391-0A84-8F49-BCC8-EC9A347B2203}"/>
    <dgm:cxn modelId="{DB4CB262-FEA8-C946-8F03-489A3CEEB45D}" srcId="{17EB7268-E3F6-6744-9C9C-4AB5E1F0EF9E}" destId="{4BC112C1-80CE-3F4F-9C91-A3E48BC9E2D2}" srcOrd="1" destOrd="0" parTransId="{6E145CB7-B75A-5543-87CE-EC1481702853}" sibTransId="{E6704B09-57D0-3B41-81F6-7ED0FAEFEAF1}"/>
    <dgm:cxn modelId="{03322965-9850-104B-BA77-D5579BE71D8C}" type="presOf" srcId="{955BAD4E-E9EE-E741-8AC4-ED50BDA4920D}" destId="{BC21ABEF-6CF8-FA4E-88E9-B8AD187E2992}" srcOrd="1" destOrd="0" presId="urn:microsoft.com/office/officeart/2005/8/layout/hList7"/>
    <dgm:cxn modelId="{7E289946-B9C7-D24D-BCDC-8F9B3FF3FAF3}" srcId="{955BAD4E-E9EE-E741-8AC4-ED50BDA4920D}" destId="{91A07049-D679-9248-AA7B-C11291D382B4}" srcOrd="0" destOrd="0" parTransId="{20635ACD-3A7E-9B41-9678-2AEE3A003CFE}" sibTransId="{EAE1C5CA-EA0D-3842-A608-7934D9A2857D}"/>
    <dgm:cxn modelId="{B29EC247-31C9-6043-91D8-BE6D3B16E048}" srcId="{1B960AED-A128-C940-9AEC-0BE93D65643C}" destId="{17EB7268-E3F6-6744-9C9C-4AB5E1F0EF9E}" srcOrd="2" destOrd="0" parTransId="{85977F76-ABB4-9045-8FE5-B270D06AF092}" sibTransId="{F31A01AA-FAFF-A540-9DD0-F868A76000E1}"/>
    <dgm:cxn modelId="{A655C948-9327-6E42-BDAD-BA36B37EB282}" type="presOf" srcId="{03AE8A12-3FB9-594C-91F1-8F2661C8B7D6}" destId="{F0EBADB8-2478-2A48-ABFD-9388D13E64ED}" srcOrd="0" destOrd="3" presId="urn:microsoft.com/office/officeart/2005/8/layout/hList7"/>
    <dgm:cxn modelId="{639A844D-7EB0-7A4E-9381-B537B95323FB}" srcId="{17EB7268-E3F6-6744-9C9C-4AB5E1F0EF9E}" destId="{1A26F81E-CE45-B843-8D32-B18DC7CC6657}" srcOrd="0" destOrd="0" parTransId="{C2E3906D-21A6-8640-8700-2F1CCD5876D6}" sibTransId="{3F730806-3FC1-3C4E-8617-3A9E6942E7AA}"/>
    <dgm:cxn modelId="{D34F507D-95E8-204B-AC66-22196DC71F02}" srcId="{955BAD4E-E9EE-E741-8AC4-ED50BDA4920D}" destId="{464925E3-69A5-664F-B7CD-29674CB11AAB}" srcOrd="1" destOrd="0" parTransId="{851C6F60-37B0-D344-BC9E-94B0CB9EBC58}" sibTransId="{4104DEF7-B257-9146-85C0-88E7FAB928BE}"/>
    <dgm:cxn modelId="{363E1687-2808-2D4E-A21D-B1BDAA299B22}" srcId="{517D0050-9B87-D34C-A339-21E74AE46B11}" destId="{0B28B9ED-6088-C247-B3DA-74ABF8492A53}" srcOrd="0" destOrd="0" parTransId="{D5D4EDD0-7F6B-864F-9EE0-BCD982B672E5}" sibTransId="{8A185357-0D1C-C942-BDB0-1D2F9B0E3F63}"/>
    <dgm:cxn modelId="{B5ED0D90-7949-F744-AC84-41534B5FBF75}" type="presOf" srcId="{91A07049-D679-9248-AA7B-C11291D382B4}" destId="{9BBDE3D8-7F10-4849-92CB-70FB18FEB6DE}" srcOrd="0" destOrd="1" presId="urn:microsoft.com/office/officeart/2005/8/layout/hList7"/>
    <dgm:cxn modelId="{FDF50494-D6F9-45EE-B4B9-EC4FAD8EA6F8}" type="presOf" srcId="{3262AB86-C08B-4CFD-94E2-0AEA6FE4967B}" destId="{BE4458CD-D21F-284B-8C6F-C21FDC087950}" srcOrd="1" destOrd="2" presId="urn:microsoft.com/office/officeart/2005/8/layout/hList7"/>
    <dgm:cxn modelId="{49C57C9D-7EA7-2346-BADF-2B8D2BBC2CC2}" type="presOf" srcId="{955BAD4E-E9EE-E741-8AC4-ED50BDA4920D}" destId="{9BBDE3D8-7F10-4849-92CB-70FB18FEB6DE}" srcOrd="0" destOrd="0" presId="urn:microsoft.com/office/officeart/2005/8/layout/hList7"/>
    <dgm:cxn modelId="{09DC659F-086A-254F-8FD1-0EF704D94CAD}" type="presOf" srcId="{F31A01AA-FAFF-A540-9DD0-F868A76000E1}" destId="{B2A9CF49-1DCC-CB44-9F17-7864803E075E}" srcOrd="0" destOrd="0" presId="urn:microsoft.com/office/officeart/2005/8/layout/hList7"/>
    <dgm:cxn modelId="{FF4075A5-6935-4B82-AE7D-627510A3C33D}" srcId="{4359F741-1201-8F4D-8BE9-01B06551254C}" destId="{3262AB86-C08B-4CFD-94E2-0AEA6FE4967B}" srcOrd="1" destOrd="0" parTransId="{436FE397-29CE-43D7-B335-C2A16B076DD4}" sibTransId="{BD4758A4-B509-48C2-8C59-01655ED0808D}"/>
    <dgm:cxn modelId="{63A6F8AE-FCD5-314E-80B9-20E43A78A4BD}" type="presOf" srcId="{17EB7268-E3F6-6744-9C9C-4AB5E1F0EF9E}" destId="{7DBD0FB4-BF04-E843-AC61-707B701F1A00}" srcOrd="1" destOrd="0" presId="urn:microsoft.com/office/officeart/2005/8/layout/hList7"/>
    <dgm:cxn modelId="{CEC9F4B2-503A-AF49-B010-09A4FADC32D3}" srcId="{B2BF2202-2013-E64D-A74A-29A6824F6EB6}" destId="{72C75762-B726-8941-B6E4-6665E74F5D58}" srcOrd="1" destOrd="0" parTransId="{27E44039-5718-754B-9ACE-15A361EF0574}" sibTransId="{3D7031B5-25B9-EB4D-9CC5-52422ED1876C}"/>
    <dgm:cxn modelId="{791B51B4-4C52-8A4E-A92A-7A425AE96288}" type="presOf" srcId="{EA7F7AC2-788C-7E4D-822A-31DD9B4D053E}" destId="{88E1FEF8-F93B-5C48-9C10-93A20A09084A}" srcOrd="1" destOrd="1" presId="urn:microsoft.com/office/officeart/2005/8/layout/hList7"/>
    <dgm:cxn modelId="{15A17DB4-92EE-6A4E-B5C3-718126ECA510}" type="presOf" srcId="{9F18DD0D-5A84-B14D-ACE6-41696C163837}" destId="{535E62A6-3FFD-304A-A5A3-CADF527AC576}" srcOrd="0" destOrd="3" presId="urn:microsoft.com/office/officeart/2005/8/layout/hList7"/>
    <dgm:cxn modelId="{0AA0F8B6-761A-CF4B-BF74-7B3B579F7950}" srcId="{1B960AED-A128-C940-9AEC-0BE93D65643C}" destId="{4359F741-1201-8F4D-8BE9-01B06551254C}" srcOrd="3" destOrd="0" parTransId="{BA8584D2-D347-AA46-8087-50A5E194433A}" sibTransId="{B76F99DE-A6D3-4945-BE04-563698384BE4}"/>
    <dgm:cxn modelId="{EAACA4BF-BA78-2643-93EB-E960C8E3859D}" type="presOf" srcId="{9F18DD0D-5A84-B14D-ACE6-41696C163837}" destId="{88E1FEF8-F93B-5C48-9C10-93A20A09084A}" srcOrd="1" destOrd="3" presId="urn:microsoft.com/office/officeart/2005/8/layout/hList7"/>
    <dgm:cxn modelId="{5D2CAEC1-5D8E-D34D-B236-6DF6EF155C32}" srcId="{1B960AED-A128-C940-9AEC-0BE93D65643C}" destId="{955BAD4E-E9EE-E741-8AC4-ED50BDA4920D}" srcOrd="0" destOrd="0" parTransId="{FB7E4949-B506-E044-9DC0-DBCB0C433D3A}" sibTransId="{01EEDCEE-CFE0-0446-9CC8-6F22EF7C1CFD}"/>
    <dgm:cxn modelId="{C47296C2-9730-1A4D-B1F7-E67135BC5D6B}" type="presOf" srcId="{1A26F81E-CE45-B843-8D32-B18DC7CC6657}" destId="{7DBD0FB4-BF04-E843-AC61-707B701F1A00}" srcOrd="1" destOrd="1" presId="urn:microsoft.com/office/officeart/2005/8/layout/hList7"/>
    <dgm:cxn modelId="{783BEDC4-6163-6F42-B734-24810374D021}" type="presOf" srcId="{01EEDCEE-CFE0-0446-9CC8-6F22EF7C1CFD}" destId="{EFA3335A-5801-DD46-8407-5169F80304FC}" srcOrd="0" destOrd="0" presId="urn:microsoft.com/office/officeart/2005/8/layout/hList7"/>
    <dgm:cxn modelId="{D14D94C5-8CB8-AA42-B20D-859F1DB0C9CA}" type="presOf" srcId="{A6B411AE-5977-7B4B-B6E8-184DBB1892A5}" destId="{F0EBADB8-2478-2A48-ABFD-9388D13E64ED}" srcOrd="0" destOrd="1" presId="urn:microsoft.com/office/officeart/2005/8/layout/hList7"/>
    <dgm:cxn modelId="{01ACD9C5-22E2-8740-80DE-43AED880FEB5}" type="presOf" srcId="{4359F741-1201-8F4D-8BE9-01B06551254C}" destId="{BE4458CD-D21F-284B-8C6F-C21FDC087950}" srcOrd="1" destOrd="0" presId="urn:microsoft.com/office/officeart/2005/8/layout/hList7"/>
    <dgm:cxn modelId="{26CA8BC6-B6F8-2046-BBF1-A311380649DA}" type="presOf" srcId="{517D0050-9B87-D34C-A339-21E74AE46B11}" destId="{F27BD13A-B764-CB48-A5CD-2F8C885190C1}" srcOrd="1" destOrd="0" presId="urn:microsoft.com/office/officeart/2005/8/layout/hList7"/>
    <dgm:cxn modelId="{5717E2C8-A37E-E744-A2B3-C31AD7A0553B}" srcId="{B2BF2202-2013-E64D-A74A-29A6824F6EB6}" destId="{9F18DD0D-5A84-B14D-ACE6-41696C163837}" srcOrd="2" destOrd="0" parTransId="{B8D267A4-E91E-E14D-9FDA-47CE2E723E8C}" sibTransId="{4712A88C-6FD2-4C49-88BF-0A79A5EA06E4}"/>
    <dgm:cxn modelId="{E940D4D9-E8E3-DD44-9BFE-AE48C7AEC4E0}" type="presOf" srcId="{91A07049-D679-9248-AA7B-C11291D382B4}" destId="{BC21ABEF-6CF8-FA4E-88E9-B8AD187E2992}" srcOrd="1" destOrd="1" presId="urn:microsoft.com/office/officeart/2005/8/layout/hList7"/>
    <dgm:cxn modelId="{98CE82DF-E600-C94B-9E83-A80C987C3D92}" type="presOf" srcId="{1B960AED-A128-C940-9AEC-0BE93D65643C}" destId="{77304DF9-9C7E-7146-AA8E-9930C1D655C7}" srcOrd="0" destOrd="0" presId="urn:microsoft.com/office/officeart/2005/8/layout/hList7"/>
    <dgm:cxn modelId="{A6EFA9E0-4F83-AD40-9AD0-A0492530B968}" type="presOf" srcId="{0B28B9ED-6088-C247-B3DA-74ABF8492A53}" destId="{F27BD13A-B764-CB48-A5CD-2F8C885190C1}" srcOrd="1" destOrd="1" presId="urn:microsoft.com/office/officeart/2005/8/layout/hList7"/>
    <dgm:cxn modelId="{40F771E5-E646-E940-818D-CACE72B0988A}" type="presOf" srcId="{B76F99DE-A6D3-4945-BE04-563698384BE4}" destId="{7A1F974D-75E6-CB40-970A-C08ECACE94E5}" srcOrd="0" destOrd="0" presId="urn:microsoft.com/office/officeart/2005/8/layout/hList7"/>
    <dgm:cxn modelId="{800892E6-C196-A649-A08B-B010DADD6BE6}" srcId="{4359F741-1201-8F4D-8BE9-01B06551254C}" destId="{A6B411AE-5977-7B4B-B6E8-184DBB1892A5}" srcOrd="0" destOrd="0" parTransId="{BED783C2-48BD-304A-AB9C-D1B45629DD89}" sibTransId="{A01BE2A4-0359-8D46-8D07-9BE780D33EE9}"/>
    <dgm:cxn modelId="{BB3569EA-40F6-E14B-9CF9-50212536A5E0}" type="presOf" srcId="{4BC112C1-80CE-3F4F-9C91-A3E48BC9E2D2}" destId="{F935D63B-B440-7445-94A3-F4159998A224}" srcOrd="0" destOrd="2" presId="urn:microsoft.com/office/officeart/2005/8/layout/hList7"/>
    <dgm:cxn modelId="{14025FEC-BFD9-BC44-8749-D3F803E0EAF8}" type="presOf" srcId="{1A26F81E-CE45-B843-8D32-B18DC7CC6657}" destId="{F935D63B-B440-7445-94A3-F4159998A224}" srcOrd="0" destOrd="1" presId="urn:microsoft.com/office/officeart/2005/8/layout/hList7"/>
    <dgm:cxn modelId="{71EC0CEF-76F0-4847-92E0-D2DE12FC3A4E}" type="presOf" srcId="{4359F741-1201-8F4D-8BE9-01B06551254C}" destId="{F0EBADB8-2478-2A48-ABFD-9388D13E64ED}" srcOrd="0" destOrd="0" presId="urn:microsoft.com/office/officeart/2005/8/layout/hList7"/>
    <dgm:cxn modelId="{AB2AC2F3-87DB-B844-A03E-D047633C4B29}" type="presOf" srcId="{464925E3-69A5-664F-B7CD-29674CB11AAB}" destId="{9BBDE3D8-7F10-4849-92CB-70FB18FEB6DE}" srcOrd="0" destOrd="2" presId="urn:microsoft.com/office/officeart/2005/8/layout/hList7"/>
    <dgm:cxn modelId="{2208E5FB-8D12-4AC9-952B-827DA858574C}" type="presOf" srcId="{3262AB86-C08B-4CFD-94E2-0AEA6FE4967B}" destId="{F0EBADB8-2478-2A48-ABFD-9388D13E64ED}" srcOrd="0" destOrd="2" presId="urn:microsoft.com/office/officeart/2005/8/layout/hList7"/>
    <dgm:cxn modelId="{FAD8A2FF-0848-7C44-A445-B290744B6C47}" srcId="{1B960AED-A128-C940-9AEC-0BE93D65643C}" destId="{517D0050-9B87-D34C-A339-21E74AE46B11}" srcOrd="4" destOrd="0" parTransId="{3558450F-CCD4-1346-A471-2D508B7F02EA}" sibTransId="{FE93DA21-5BFE-284E-BBF8-C1E96076B1F9}"/>
    <dgm:cxn modelId="{891583D2-C09E-CF42-9AE1-ADB1596A2C99}" type="presParOf" srcId="{77304DF9-9C7E-7146-AA8E-9930C1D655C7}" destId="{3E6C2D15-FAC3-304C-B2E1-3E6C264DD0DC}" srcOrd="0" destOrd="0" presId="urn:microsoft.com/office/officeart/2005/8/layout/hList7"/>
    <dgm:cxn modelId="{A0BEC930-4BA1-0A45-8486-1115742E2BB0}" type="presParOf" srcId="{77304DF9-9C7E-7146-AA8E-9930C1D655C7}" destId="{88DC77B2-175D-0C40-800D-5BD4DC1C130C}" srcOrd="1" destOrd="0" presId="urn:microsoft.com/office/officeart/2005/8/layout/hList7"/>
    <dgm:cxn modelId="{BA714623-6BDA-DA4B-A601-462DD3527B3D}" type="presParOf" srcId="{88DC77B2-175D-0C40-800D-5BD4DC1C130C}" destId="{E53B232E-ED2C-D94D-B539-2FCAEB364150}" srcOrd="0" destOrd="0" presId="urn:microsoft.com/office/officeart/2005/8/layout/hList7"/>
    <dgm:cxn modelId="{22C047A3-D444-2042-B785-A64769AE88F9}" type="presParOf" srcId="{E53B232E-ED2C-D94D-B539-2FCAEB364150}" destId="{9BBDE3D8-7F10-4849-92CB-70FB18FEB6DE}" srcOrd="0" destOrd="0" presId="urn:microsoft.com/office/officeart/2005/8/layout/hList7"/>
    <dgm:cxn modelId="{D9D18531-1254-2941-B636-893BCF247F8F}" type="presParOf" srcId="{E53B232E-ED2C-D94D-B539-2FCAEB364150}" destId="{BC21ABEF-6CF8-FA4E-88E9-B8AD187E2992}" srcOrd="1" destOrd="0" presId="urn:microsoft.com/office/officeart/2005/8/layout/hList7"/>
    <dgm:cxn modelId="{DC311C44-66A0-B54A-82AF-FA0595B78816}" type="presParOf" srcId="{E53B232E-ED2C-D94D-B539-2FCAEB364150}" destId="{DAC1EFA2-6C0D-E24D-8A50-9337C1943FF8}" srcOrd="2" destOrd="0" presId="urn:microsoft.com/office/officeart/2005/8/layout/hList7"/>
    <dgm:cxn modelId="{531572E1-98F2-CF47-A43B-DE896F71B523}" type="presParOf" srcId="{E53B232E-ED2C-D94D-B539-2FCAEB364150}" destId="{07DA01AF-4D41-AD43-B861-65144C4573BA}" srcOrd="3" destOrd="0" presId="urn:microsoft.com/office/officeart/2005/8/layout/hList7"/>
    <dgm:cxn modelId="{A28823F9-8AE4-204C-A538-3F0C6C475865}" type="presParOf" srcId="{88DC77B2-175D-0C40-800D-5BD4DC1C130C}" destId="{EFA3335A-5801-DD46-8407-5169F80304FC}" srcOrd="1" destOrd="0" presId="urn:microsoft.com/office/officeart/2005/8/layout/hList7"/>
    <dgm:cxn modelId="{205D5080-182F-EE4A-87C0-DF14934AFE35}" type="presParOf" srcId="{88DC77B2-175D-0C40-800D-5BD4DC1C130C}" destId="{0A378EB6-EFFB-494C-B1F9-B8C0BBC30D95}" srcOrd="2" destOrd="0" presId="urn:microsoft.com/office/officeart/2005/8/layout/hList7"/>
    <dgm:cxn modelId="{72004FA9-827E-4045-BD60-4C5B7D0114C2}" type="presParOf" srcId="{0A378EB6-EFFB-494C-B1F9-B8C0BBC30D95}" destId="{535E62A6-3FFD-304A-A5A3-CADF527AC576}" srcOrd="0" destOrd="0" presId="urn:microsoft.com/office/officeart/2005/8/layout/hList7"/>
    <dgm:cxn modelId="{15C807BD-C64D-CD46-AFED-CBF81EB2AB84}" type="presParOf" srcId="{0A378EB6-EFFB-494C-B1F9-B8C0BBC30D95}" destId="{88E1FEF8-F93B-5C48-9C10-93A20A09084A}" srcOrd="1" destOrd="0" presId="urn:microsoft.com/office/officeart/2005/8/layout/hList7"/>
    <dgm:cxn modelId="{F1180F56-F0FC-004C-849C-49B1635217CF}" type="presParOf" srcId="{0A378EB6-EFFB-494C-B1F9-B8C0BBC30D95}" destId="{A99B76D8-A52C-874D-87A2-3335D478D030}" srcOrd="2" destOrd="0" presId="urn:microsoft.com/office/officeart/2005/8/layout/hList7"/>
    <dgm:cxn modelId="{C94D4446-4765-A345-A883-8AABF3356C8A}" type="presParOf" srcId="{0A378EB6-EFFB-494C-B1F9-B8C0BBC30D95}" destId="{87A2DB9B-8687-B846-8CD5-8035EAFEFDFB}" srcOrd="3" destOrd="0" presId="urn:microsoft.com/office/officeart/2005/8/layout/hList7"/>
    <dgm:cxn modelId="{22DFB342-BCC9-CB40-9F61-2BF679B02C71}" type="presParOf" srcId="{88DC77B2-175D-0C40-800D-5BD4DC1C130C}" destId="{6B9F8E87-1E3A-AD4F-A14C-BA13BAF28CF4}" srcOrd="3" destOrd="0" presId="urn:microsoft.com/office/officeart/2005/8/layout/hList7"/>
    <dgm:cxn modelId="{B2DA2327-772A-8547-9047-D24D7A23CBD1}" type="presParOf" srcId="{88DC77B2-175D-0C40-800D-5BD4DC1C130C}" destId="{201BC34D-2B83-5D47-B085-B11A82BC60F4}" srcOrd="4" destOrd="0" presId="urn:microsoft.com/office/officeart/2005/8/layout/hList7"/>
    <dgm:cxn modelId="{4BF9FD6E-CA65-9346-9484-D6C19E9A1465}" type="presParOf" srcId="{201BC34D-2B83-5D47-B085-B11A82BC60F4}" destId="{F935D63B-B440-7445-94A3-F4159998A224}" srcOrd="0" destOrd="0" presId="urn:microsoft.com/office/officeart/2005/8/layout/hList7"/>
    <dgm:cxn modelId="{B1CB8325-46A4-C540-AB74-59F235746EA1}" type="presParOf" srcId="{201BC34D-2B83-5D47-B085-B11A82BC60F4}" destId="{7DBD0FB4-BF04-E843-AC61-707B701F1A00}" srcOrd="1" destOrd="0" presId="urn:microsoft.com/office/officeart/2005/8/layout/hList7"/>
    <dgm:cxn modelId="{8DC60089-233B-3B42-9D08-8DD928038E9F}" type="presParOf" srcId="{201BC34D-2B83-5D47-B085-B11A82BC60F4}" destId="{71FEA05B-CCA5-6D4E-AC62-EF3C7B006A8B}" srcOrd="2" destOrd="0" presId="urn:microsoft.com/office/officeart/2005/8/layout/hList7"/>
    <dgm:cxn modelId="{6C1D1F61-0398-2243-A909-6AE1CCC78900}" type="presParOf" srcId="{201BC34D-2B83-5D47-B085-B11A82BC60F4}" destId="{E106C5D1-5615-EA43-A350-C52FDD02D665}" srcOrd="3" destOrd="0" presId="urn:microsoft.com/office/officeart/2005/8/layout/hList7"/>
    <dgm:cxn modelId="{2881472C-EF2A-0F49-9686-96522E7A4FDE}" type="presParOf" srcId="{88DC77B2-175D-0C40-800D-5BD4DC1C130C}" destId="{B2A9CF49-1DCC-CB44-9F17-7864803E075E}" srcOrd="5" destOrd="0" presId="urn:microsoft.com/office/officeart/2005/8/layout/hList7"/>
    <dgm:cxn modelId="{40DE45C9-12A6-264A-A54F-24C41F41AA65}" type="presParOf" srcId="{88DC77B2-175D-0C40-800D-5BD4DC1C130C}" destId="{39704206-BDE2-1245-BD1A-277003B13FCB}" srcOrd="6" destOrd="0" presId="urn:microsoft.com/office/officeart/2005/8/layout/hList7"/>
    <dgm:cxn modelId="{D6DDA76F-7914-F344-8CEE-503D16ED7951}" type="presParOf" srcId="{39704206-BDE2-1245-BD1A-277003B13FCB}" destId="{F0EBADB8-2478-2A48-ABFD-9388D13E64ED}" srcOrd="0" destOrd="0" presId="urn:microsoft.com/office/officeart/2005/8/layout/hList7"/>
    <dgm:cxn modelId="{80D9BAE3-1F22-3740-AC3E-ED0140932299}" type="presParOf" srcId="{39704206-BDE2-1245-BD1A-277003B13FCB}" destId="{BE4458CD-D21F-284B-8C6F-C21FDC087950}" srcOrd="1" destOrd="0" presId="urn:microsoft.com/office/officeart/2005/8/layout/hList7"/>
    <dgm:cxn modelId="{E3D2F3E7-2638-9B4A-9CCB-1093D0ABDCC1}" type="presParOf" srcId="{39704206-BDE2-1245-BD1A-277003B13FCB}" destId="{D5877D5E-4D25-524C-9ABA-396481814B71}" srcOrd="2" destOrd="0" presId="urn:microsoft.com/office/officeart/2005/8/layout/hList7"/>
    <dgm:cxn modelId="{45E77A7F-EFC0-5A49-B0FE-C1BEBC6D8042}" type="presParOf" srcId="{39704206-BDE2-1245-BD1A-277003B13FCB}" destId="{BDA7B747-CEE6-F249-9904-C7EC1C8667F7}" srcOrd="3" destOrd="0" presId="urn:microsoft.com/office/officeart/2005/8/layout/hList7"/>
    <dgm:cxn modelId="{431E84BA-A90C-F24A-946D-5EFF086D4A2A}" type="presParOf" srcId="{88DC77B2-175D-0C40-800D-5BD4DC1C130C}" destId="{7A1F974D-75E6-CB40-970A-C08ECACE94E5}" srcOrd="7" destOrd="0" presId="urn:microsoft.com/office/officeart/2005/8/layout/hList7"/>
    <dgm:cxn modelId="{DAAA58B8-813A-D045-AAEA-BC8FAC65D896}" type="presParOf" srcId="{88DC77B2-175D-0C40-800D-5BD4DC1C130C}" destId="{99C9B0D5-BA7D-3C4C-9AC3-E54A889A9537}" srcOrd="8" destOrd="0" presId="urn:microsoft.com/office/officeart/2005/8/layout/hList7"/>
    <dgm:cxn modelId="{7E8E77BB-4D3E-284E-AA5F-5908A9E593E7}" type="presParOf" srcId="{99C9B0D5-BA7D-3C4C-9AC3-E54A889A9537}" destId="{70EDD8BD-C582-C549-972D-8B4FED4E0D82}" srcOrd="0" destOrd="0" presId="urn:microsoft.com/office/officeart/2005/8/layout/hList7"/>
    <dgm:cxn modelId="{3973A54A-F7AA-654F-A506-D3A2B187F413}" type="presParOf" srcId="{99C9B0D5-BA7D-3C4C-9AC3-E54A889A9537}" destId="{F27BD13A-B764-CB48-A5CD-2F8C885190C1}" srcOrd="1" destOrd="0" presId="urn:microsoft.com/office/officeart/2005/8/layout/hList7"/>
    <dgm:cxn modelId="{D67FDDA1-A26A-6245-9EA5-6097BE045981}" type="presParOf" srcId="{99C9B0D5-BA7D-3C4C-9AC3-E54A889A9537}" destId="{C7D873E8-D2C9-AE44-9C53-68360C9F9A14}" srcOrd="2" destOrd="0" presId="urn:microsoft.com/office/officeart/2005/8/layout/hList7"/>
    <dgm:cxn modelId="{EEBC8204-7CCF-4B42-B67F-EFA4A2857823}" type="presParOf" srcId="{99C9B0D5-BA7D-3C4C-9AC3-E54A889A9537}" destId="{12D71BA4-4CB8-A744-B7B8-57DEA2C11C5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03032C-37CB-423E-BF7D-B0AD61183C6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BE69069C-2814-44E8-B3EC-440F0D2C5EB0}">
      <dgm:prSet phldrT="[Text]" custT="1"/>
      <dgm:spPr/>
      <dgm:t>
        <a:bodyPr/>
        <a:lstStyle/>
        <a:p>
          <a:pPr>
            <a:buFont typeface="Arial" panose="020B0604020202020204" pitchFamily="34" charset="0"/>
            <a:buChar char="•"/>
          </a:pPr>
          <a:r>
            <a:rPr lang="en-US" sz="1800" dirty="0">
              <a:latin typeface="Cambria" panose="02040503050406030204" pitchFamily="18" charset="0"/>
            </a:rPr>
            <a:t>⦁ </a:t>
          </a:r>
          <a:r>
            <a:rPr lang="en-US" sz="1800" dirty="0"/>
            <a:t>Agritourism Working Group to coordinate among stakeholders</a:t>
          </a:r>
        </a:p>
      </dgm:t>
    </dgm:pt>
    <dgm:pt modelId="{9E4C6012-7F30-44EC-BD1D-4350A561D7E1}" type="parTrans" cxnId="{FFC0F9A6-873B-4D79-8D12-88B19DD47427}">
      <dgm:prSet/>
      <dgm:spPr/>
      <dgm:t>
        <a:bodyPr/>
        <a:lstStyle/>
        <a:p>
          <a:endParaRPr lang="en-US"/>
        </a:p>
      </dgm:t>
    </dgm:pt>
    <dgm:pt modelId="{4A17C653-F87E-4319-9A24-EF1F0F4FF721}" type="sibTrans" cxnId="{FFC0F9A6-873B-4D79-8D12-88B19DD47427}">
      <dgm:prSet/>
      <dgm:spPr/>
      <dgm:t>
        <a:bodyPr/>
        <a:lstStyle/>
        <a:p>
          <a:endParaRPr lang="en-US"/>
        </a:p>
      </dgm:t>
    </dgm:pt>
    <dgm:pt modelId="{2281047E-F852-4C9E-B421-A6DBD31ADBEE}">
      <dgm:prSet custT="1"/>
      <dgm:spPr/>
      <dgm:t>
        <a:bodyPr/>
        <a:lstStyle/>
        <a:p>
          <a:pPr>
            <a:buFont typeface="Arial" panose="020B0604020202020204" pitchFamily="34" charset="0"/>
            <a:buChar char="•"/>
          </a:pPr>
          <a:r>
            <a:rPr lang="en-US" sz="1800" dirty="0">
              <a:latin typeface="Cambria" panose="02040503050406030204" pitchFamily="18" charset="0"/>
            </a:rPr>
            <a:t>⦁ </a:t>
          </a:r>
          <a:r>
            <a:rPr lang="en-US" sz="1800" dirty="0"/>
            <a:t>Further product by produce analysis of the value chain for crops identified. </a:t>
          </a:r>
        </a:p>
      </dgm:t>
    </dgm:pt>
    <dgm:pt modelId="{CB244B18-C496-42F0-A9B1-D269B6CA4A59}" type="parTrans" cxnId="{4A369C88-36F2-4D4C-8399-3FC21429FFD6}">
      <dgm:prSet/>
      <dgm:spPr/>
      <dgm:t>
        <a:bodyPr/>
        <a:lstStyle/>
        <a:p>
          <a:endParaRPr lang="en-US"/>
        </a:p>
      </dgm:t>
    </dgm:pt>
    <dgm:pt modelId="{3C572D31-83DC-4C35-BD40-3BEB359B45FA}" type="sibTrans" cxnId="{4A369C88-36F2-4D4C-8399-3FC21429FFD6}">
      <dgm:prSet/>
      <dgm:spPr/>
      <dgm:t>
        <a:bodyPr/>
        <a:lstStyle/>
        <a:p>
          <a:endParaRPr lang="en-US"/>
        </a:p>
      </dgm:t>
    </dgm:pt>
    <dgm:pt modelId="{D2736DFC-B5C2-4426-AE4C-86A4A586DFAD}">
      <dgm:prSet/>
      <dgm:spPr/>
      <dgm:t>
        <a:bodyPr/>
        <a:lstStyle/>
        <a:p>
          <a:r>
            <a:rPr lang="en-US" dirty="0">
              <a:latin typeface="Cambria" panose="02040503050406030204" pitchFamily="18" charset="0"/>
            </a:rPr>
            <a:t>⦁ </a:t>
          </a:r>
          <a:r>
            <a:rPr lang="en-US" dirty="0"/>
            <a:t>IFC hotel pilot program to increase ability to purchase more local produce and support hotel aggregators to increase supply by strengthening linkages with farmers</a:t>
          </a:r>
        </a:p>
      </dgm:t>
    </dgm:pt>
    <dgm:pt modelId="{B54237AC-DFAB-48A4-A390-A2BADB2FE65D}" type="parTrans" cxnId="{220F9B3A-EE39-4BF5-9C0E-A50C874BE238}">
      <dgm:prSet/>
      <dgm:spPr/>
      <dgm:t>
        <a:bodyPr/>
        <a:lstStyle/>
        <a:p>
          <a:endParaRPr lang="en-US"/>
        </a:p>
      </dgm:t>
    </dgm:pt>
    <dgm:pt modelId="{957D1F3C-3461-4EAF-9FE6-36F1AA4918C1}" type="sibTrans" cxnId="{220F9B3A-EE39-4BF5-9C0E-A50C874BE238}">
      <dgm:prSet/>
      <dgm:spPr/>
      <dgm:t>
        <a:bodyPr/>
        <a:lstStyle/>
        <a:p>
          <a:endParaRPr lang="en-US"/>
        </a:p>
      </dgm:t>
    </dgm:pt>
    <dgm:pt modelId="{17D7599A-C162-4A0B-942E-7590D191E726}">
      <dgm:prSet phldrT="[Text]" custT="1"/>
      <dgm:spPr>
        <a:solidFill>
          <a:srgbClr val="D74D02"/>
        </a:solidFill>
        <a:ln>
          <a:noFill/>
        </a:ln>
      </dgm:spPr>
      <dgm:t>
        <a:bodyPr/>
        <a:lstStyle/>
        <a:p>
          <a:r>
            <a:rPr lang="en-US" sz="3000" dirty="0"/>
            <a:t>Overarching</a:t>
          </a:r>
        </a:p>
      </dgm:t>
    </dgm:pt>
    <dgm:pt modelId="{B2A15ECD-06F5-4ABA-9576-7452F60BF614}" type="parTrans" cxnId="{61560C6C-0E1F-4ED1-8400-93C677E95FD1}">
      <dgm:prSet/>
      <dgm:spPr/>
      <dgm:t>
        <a:bodyPr/>
        <a:lstStyle/>
        <a:p>
          <a:endParaRPr lang="en-US"/>
        </a:p>
      </dgm:t>
    </dgm:pt>
    <dgm:pt modelId="{CD0CD9BC-975C-4972-9E37-EB8B322EF240}" type="sibTrans" cxnId="{61560C6C-0E1F-4ED1-8400-93C677E95FD1}">
      <dgm:prSet/>
      <dgm:spPr/>
      <dgm:t>
        <a:bodyPr/>
        <a:lstStyle/>
        <a:p>
          <a:endParaRPr lang="en-US"/>
        </a:p>
      </dgm:t>
    </dgm:pt>
    <dgm:pt modelId="{F2EFB39A-0DF0-46C0-AE4C-9F30BC9D9294}">
      <dgm:prSet custT="1"/>
      <dgm:spPr>
        <a:solidFill>
          <a:srgbClr val="E45302"/>
        </a:solidFill>
        <a:ln>
          <a:noFill/>
        </a:ln>
      </dgm:spPr>
      <dgm:t>
        <a:bodyPr/>
        <a:lstStyle/>
        <a:p>
          <a:r>
            <a:rPr lang="en-US" sz="3000" dirty="0"/>
            <a:t>Networking</a:t>
          </a:r>
        </a:p>
      </dgm:t>
    </dgm:pt>
    <dgm:pt modelId="{50B89830-F9B0-4C7D-884D-D0309C7813E4}" type="parTrans" cxnId="{3C67CF54-45F2-4696-87BB-3BF1A42B47AC}">
      <dgm:prSet/>
      <dgm:spPr/>
      <dgm:t>
        <a:bodyPr/>
        <a:lstStyle/>
        <a:p>
          <a:endParaRPr lang="en-US"/>
        </a:p>
      </dgm:t>
    </dgm:pt>
    <dgm:pt modelId="{CAA9506B-F459-4798-B9B4-3275561EC9C9}" type="sibTrans" cxnId="{3C67CF54-45F2-4696-87BB-3BF1A42B47AC}">
      <dgm:prSet/>
      <dgm:spPr/>
      <dgm:t>
        <a:bodyPr/>
        <a:lstStyle/>
        <a:p>
          <a:endParaRPr lang="en-US"/>
        </a:p>
      </dgm:t>
    </dgm:pt>
    <dgm:pt modelId="{9854B203-04C0-4154-A2E8-9B1D37A972FB}">
      <dgm:prSet/>
      <dgm:spPr/>
      <dgm:t>
        <a:bodyPr/>
        <a:lstStyle/>
        <a:p>
          <a:r>
            <a:rPr lang="en-US" dirty="0">
              <a:latin typeface="Cambria" panose="02040503050406030204" pitchFamily="18" charset="0"/>
            </a:rPr>
            <a:t>⦁ </a:t>
          </a:r>
          <a:r>
            <a:rPr lang="en-US" dirty="0"/>
            <a:t>IFC to partner with Chefs’ Association to set up field visits for chefs to meet suppliers</a:t>
          </a:r>
        </a:p>
      </dgm:t>
    </dgm:pt>
    <dgm:pt modelId="{08947F1E-7189-4488-9135-134B1B171989}" type="parTrans" cxnId="{7FC9F903-88C0-43AD-BA84-0F5258F3D5FC}">
      <dgm:prSet/>
      <dgm:spPr/>
      <dgm:t>
        <a:bodyPr/>
        <a:lstStyle/>
        <a:p>
          <a:endParaRPr lang="en-US"/>
        </a:p>
      </dgm:t>
    </dgm:pt>
    <dgm:pt modelId="{6C72F96F-68C2-4E0B-9C7A-2176E33426DB}" type="sibTrans" cxnId="{7FC9F903-88C0-43AD-BA84-0F5258F3D5FC}">
      <dgm:prSet/>
      <dgm:spPr/>
      <dgm:t>
        <a:bodyPr/>
        <a:lstStyle/>
        <a:p>
          <a:endParaRPr lang="en-US"/>
        </a:p>
      </dgm:t>
    </dgm:pt>
    <dgm:pt modelId="{F8AAD42D-91B3-46A4-B703-536A8ADB03C7}">
      <dgm:prSet/>
      <dgm:spPr/>
      <dgm:t>
        <a:bodyPr/>
        <a:lstStyle/>
        <a:p>
          <a:r>
            <a:rPr lang="en-US" dirty="0">
              <a:latin typeface="Cambria" panose="02040503050406030204" pitchFamily="18" charset="0"/>
            </a:rPr>
            <a:t>⦁ </a:t>
          </a:r>
          <a:r>
            <a:rPr lang="en-US" dirty="0"/>
            <a:t>MITT to create further opportunities to integrate the Fijian Made-Buy Fijian Campaign into tourism</a:t>
          </a:r>
        </a:p>
      </dgm:t>
    </dgm:pt>
    <dgm:pt modelId="{84EF26A9-9C43-4553-9E85-E23605BD4CAB}" type="parTrans" cxnId="{6AD8CEEF-043D-468E-8CC3-0F89C6601F17}">
      <dgm:prSet/>
      <dgm:spPr/>
      <dgm:t>
        <a:bodyPr/>
        <a:lstStyle/>
        <a:p>
          <a:endParaRPr lang="en-US"/>
        </a:p>
      </dgm:t>
    </dgm:pt>
    <dgm:pt modelId="{EB299C22-7667-4942-B932-78E0B11D27B8}" type="sibTrans" cxnId="{6AD8CEEF-043D-468E-8CC3-0F89C6601F17}">
      <dgm:prSet/>
      <dgm:spPr/>
      <dgm:t>
        <a:bodyPr/>
        <a:lstStyle/>
        <a:p>
          <a:endParaRPr lang="en-US"/>
        </a:p>
      </dgm:t>
    </dgm:pt>
    <dgm:pt modelId="{8D16FEC0-E5E4-4D40-A7AF-07559E8C07D7}">
      <dgm:prSet custT="1"/>
      <dgm:spPr>
        <a:solidFill>
          <a:srgbClr val="F85A02"/>
        </a:solidFill>
        <a:ln>
          <a:noFill/>
        </a:ln>
      </dgm:spPr>
      <dgm:t>
        <a:bodyPr/>
        <a:lstStyle/>
        <a:p>
          <a:r>
            <a:rPr lang="en-US" sz="3000" dirty="0"/>
            <a:t>Inconsistent Supply</a:t>
          </a:r>
        </a:p>
      </dgm:t>
    </dgm:pt>
    <dgm:pt modelId="{98DED008-23B2-4C81-A2E5-87FF511389D2}" type="parTrans" cxnId="{1E0E2739-F10F-43BA-838B-AB6F18ACA216}">
      <dgm:prSet/>
      <dgm:spPr/>
      <dgm:t>
        <a:bodyPr/>
        <a:lstStyle/>
        <a:p>
          <a:endParaRPr lang="en-US"/>
        </a:p>
      </dgm:t>
    </dgm:pt>
    <dgm:pt modelId="{45ADD25D-A23B-4423-853B-064F8AA6EC1E}" type="sibTrans" cxnId="{1E0E2739-F10F-43BA-838B-AB6F18ACA216}">
      <dgm:prSet/>
      <dgm:spPr/>
      <dgm:t>
        <a:bodyPr/>
        <a:lstStyle/>
        <a:p>
          <a:endParaRPr lang="en-US"/>
        </a:p>
      </dgm:t>
    </dgm:pt>
    <dgm:pt modelId="{B7870967-17F4-43D4-98EA-41ABCFA05D1F}">
      <dgm:prSet custT="1"/>
      <dgm:spPr/>
      <dgm:t>
        <a:bodyPr/>
        <a:lstStyle/>
        <a:p>
          <a:r>
            <a:rPr lang="en-US" sz="1800" dirty="0">
              <a:latin typeface="Cambria" panose="02040503050406030204" pitchFamily="18" charset="0"/>
            </a:rPr>
            <a:t>⦁ </a:t>
          </a:r>
          <a:r>
            <a:rPr lang="en-US" sz="1800" dirty="0"/>
            <a:t>FAPP to include farmer training module on hotel requirements</a:t>
          </a:r>
        </a:p>
      </dgm:t>
    </dgm:pt>
    <dgm:pt modelId="{049B4BA5-EAF9-41F3-9844-567C536987EC}" type="parTrans" cxnId="{598639E1-6498-4D94-8719-299E2FADEEBA}">
      <dgm:prSet/>
      <dgm:spPr/>
      <dgm:t>
        <a:bodyPr/>
        <a:lstStyle/>
        <a:p>
          <a:endParaRPr lang="en-US"/>
        </a:p>
      </dgm:t>
    </dgm:pt>
    <dgm:pt modelId="{167CAE37-A478-4A2E-922D-8F73D45A9312}" type="sibTrans" cxnId="{598639E1-6498-4D94-8719-299E2FADEEBA}">
      <dgm:prSet/>
      <dgm:spPr/>
      <dgm:t>
        <a:bodyPr/>
        <a:lstStyle/>
        <a:p>
          <a:endParaRPr lang="en-US"/>
        </a:p>
      </dgm:t>
    </dgm:pt>
    <dgm:pt modelId="{C36EB811-63BB-4686-8B9C-9D03D1698D26}">
      <dgm:prSet custT="1"/>
      <dgm:spPr/>
      <dgm:t>
        <a:bodyPr/>
        <a:lstStyle/>
        <a:p>
          <a:r>
            <a:rPr lang="en-US" sz="1800" dirty="0">
              <a:latin typeface="Cambria" panose="02040503050406030204" pitchFamily="18" charset="0"/>
            </a:rPr>
            <a:t>⦁ </a:t>
          </a:r>
          <a:r>
            <a:rPr lang="en-US" sz="1800" dirty="0"/>
            <a:t>IFC to create a guide to upskill key hotel suppliers </a:t>
          </a:r>
        </a:p>
      </dgm:t>
    </dgm:pt>
    <dgm:pt modelId="{DA1E9233-DE4B-4207-8254-B903CAB7A662}" type="parTrans" cxnId="{5F8590F8-63F5-4B28-BE10-A3BB58EB48D2}">
      <dgm:prSet/>
      <dgm:spPr/>
      <dgm:t>
        <a:bodyPr/>
        <a:lstStyle/>
        <a:p>
          <a:endParaRPr lang="en-US"/>
        </a:p>
      </dgm:t>
    </dgm:pt>
    <dgm:pt modelId="{5B5C969C-4BA3-4C6F-BF51-0BA3601C6B8F}" type="sibTrans" cxnId="{5F8590F8-63F5-4B28-BE10-A3BB58EB48D2}">
      <dgm:prSet/>
      <dgm:spPr/>
      <dgm:t>
        <a:bodyPr/>
        <a:lstStyle/>
        <a:p>
          <a:endParaRPr lang="en-US"/>
        </a:p>
      </dgm:t>
    </dgm:pt>
    <dgm:pt modelId="{70983162-64DA-43FC-B84B-88A2E3157D18}">
      <dgm:prSet custT="1"/>
      <dgm:spPr/>
      <dgm:t>
        <a:bodyPr/>
        <a:lstStyle/>
        <a:p>
          <a:r>
            <a:rPr lang="en-US" sz="1800" dirty="0">
              <a:latin typeface="Cambria" panose="02040503050406030204" pitchFamily="18" charset="0"/>
            </a:rPr>
            <a:t>⦁ </a:t>
          </a:r>
          <a:r>
            <a:rPr lang="en-US" sz="1800" dirty="0" err="1"/>
            <a:t>MoA</a:t>
          </a:r>
          <a:r>
            <a:rPr lang="en-US" sz="1800" dirty="0"/>
            <a:t> and partners use report to prioritize items with high potential for import substitution</a:t>
          </a:r>
        </a:p>
      </dgm:t>
    </dgm:pt>
    <dgm:pt modelId="{9D5A4F5F-3976-46F5-851C-B07A1E53C0E5}" type="parTrans" cxnId="{EAD2CD93-3AE8-40D8-A15C-7029D3AADCA2}">
      <dgm:prSet/>
      <dgm:spPr/>
      <dgm:t>
        <a:bodyPr/>
        <a:lstStyle/>
        <a:p>
          <a:endParaRPr lang="en-US"/>
        </a:p>
      </dgm:t>
    </dgm:pt>
    <dgm:pt modelId="{A4E0D103-0106-4906-8D71-1C5CC3CC7DC8}" type="sibTrans" cxnId="{EAD2CD93-3AE8-40D8-A15C-7029D3AADCA2}">
      <dgm:prSet/>
      <dgm:spPr/>
      <dgm:t>
        <a:bodyPr/>
        <a:lstStyle/>
        <a:p>
          <a:endParaRPr lang="en-US"/>
        </a:p>
      </dgm:t>
    </dgm:pt>
    <dgm:pt modelId="{E0ADA2B3-F5A4-44BB-BE5E-F50A306C9266}" type="pres">
      <dgm:prSet presAssocID="{FB03032C-37CB-423E-BF7D-B0AD61183C68}" presName="Name0" presStyleCnt="0">
        <dgm:presLayoutVars>
          <dgm:dir/>
          <dgm:animLvl val="lvl"/>
          <dgm:resizeHandles val="exact"/>
        </dgm:presLayoutVars>
      </dgm:prSet>
      <dgm:spPr/>
    </dgm:pt>
    <dgm:pt modelId="{48B114C1-D607-46E2-A321-F0F2C77E6341}" type="pres">
      <dgm:prSet presAssocID="{17D7599A-C162-4A0B-942E-7590D191E726}" presName="compositeNode" presStyleCnt="0">
        <dgm:presLayoutVars>
          <dgm:bulletEnabled val="1"/>
        </dgm:presLayoutVars>
      </dgm:prSet>
      <dgm:spPr/>
    </dgm:pt>
    <dgm:pt modelId="{E26FDB10-8A98-48B0-9A5A-938F304D97A6}" type="pres">
      <dgm:prSet presAssocID="{17D7599A-C162-4A0B-942E-7590D191E726}" presName="bgRect" presStyleLbl="node1" presStyleIdx="0" presStyleCnt="3"/>
      <dgm:spPr/>
    </dgm:pt>
    <dgm:pt modelId="{4034B075-6130-437E-B07B-DCC50620E23A}" type="pres">
      <dgm:prSet presAssocID="{17D7599A-C162-4A0B-942E-7590D191E726}" presName="parentNode" presStyleLbl="node1" presStyleIdx="0" presStyleCnt="3">
        <dgm:presLayoutVars>
          <dgm:chMax val="0"/>
          <dgm:bulletEnabled val="1"/>
        </dgm:presLayoutVars>
      </dgm:prSet>
      <dgm:spPr/>
    </dgm:pt>
    <dgm:pt modelId="{FADF5510-E87F-4CCC-B2E7-AF3B369F914A}" type="pres">
      <dgm:prSet presAssocID="{17D7599A-C162-4A0B-942E-7590D191E726}" presName="childNode" presStyleLbl="node1" presStyleIdx="0" presStyleCnt="3">
        <dgm:presLayoutVars>
          <dgm:bulletEnabled val="1"/>
        </dgm:presLayoutVars>
      </dgm:prSet>
      <dgm:spPr/>
    </dgm:pt>
    <dgm:pt modelId="{C336382B-4083-4F95-A4CC-7E84BA151E41}" type="pres">
      <dgm:prSet presAssocID="{CD0CD9BC-975C-4972-9E37-EB8B322EF240}" presName="hSp" presStyleCnt="0"/>
      <dgm:spPr/>
    </dgm:pt>
    <dgm:pt modelId="{A7B02F96-2B59-4CB1-8CC9-E99D6F122E14}" type="pres">
      <dgm:prSet presAssocID="{CD0CD9BC-975C-4972-9E37-EB8B322EF240}" presName="vProcSp" presStyleCnt="0"/>
      <dgm:spPr/>
    </dgm:pt>
    <dgm:pt modelId="{73DFC129-B592-42DC-A5A5-34059215E862}" type="pres">
      <dgm:prSet presAssocID="{CD0CD9BC-975C-4972-9E37-EB8B322EF240}" presName="vSp1" presStyleCnt="0"/>
      <dgm:spPr/>
    </dgm:pt>
    <dgm:pt modelId="{6E05E96C-D841-40E0-8C8E-BA567ACF3FC9}" type="pres">
      <dgm:prSet presAssocID="{CD0CD9BC-975C-4972-9E37-EB8B322EF240}" presName="simulatedConn" presStyleLbl="solidFgAcc1" presStyleIdx="0" presStyleCnt="2"/>
      <dgm:spPr/>
    </dgm:pt>
    <dgm:pt modelId="{3496D564-BB3A-4413-992E-A38B9CCCCFFA}" type="pres">
      <dgm:prSet presAssocID="{CD0CD9BC-975C-4972-9E37-EB8B322EF240}" presName="vSp2" presStyleCnt="0"/>
      <dgm:spPr/>
    </dgm:pt>
    <dgm:pt modelId="{7608D54B-6E1C-4426-A0B3-3D189013D182}" type="pres">
      <dgm:prSet presAssocID="{CD0CD9BC-975C-4972-9E37-EB8B322EF240}" presName="sibTrans" presStyleCnt="0"/>
      <dgm:spPr/>
    </dgm:pt>
    <dgm:pt modelId="{B8B7F2EB-AA56-4806-8567-C02A4702FD19}" type="pres">
      <dgm:prSet presAssocID="{F2EFB39A-0DF0-46C0-AE4C-9F30BC9D9294}" presName="compositeNode" presStyleCnt="0">
        <dgm:presLayoutVars>
          <dgm:bulletEnabled val="1"/>
        </dgm:presLayoutVars>
      </dgm:prSet>
      <dgm:spPr/>
    </dgm:pt>
    <dgm:pt modelId="{62D09EF1-FD7E-471F-BFB6-11C97C2D3340}" type="pres">
      <dgm:prSet presAssocID="{F2EFB39A-0DF0-46C0-AE4C-9F30BC9D9294}" presName="bgRect" presStyleLbl="node1" presStyleIdx="1" presStyleCnt="3"/>
      <dgm:spPr/>
    </dgm:pt>
    <dgm:pt modelId="{95E648E1-0D22-4202-9BE9-4DB49E26ABE1}" type="pres">
      <dgm:prSet presAssocID="{F2EFB39A-0DF0-46C0-AE4C-9F30BC9D9294}" presName="parentNode" presStyleLbl="node1" presStyleIdx="1" presStyleCnt="3">
        <dgm:presLayoutVars>
          <dgm:chMax val="0"/>
          <dgm:bulletEnabled val="1"/>
        </dgm:presLayoutVars>
      </dgm:prSet>
      <dgm:spPr/>
    </dgm:pt>
    <dgm:pt modelId="{9B8061AC-E7CC-41F1-B92F-6B7E31A50044}" type="pres">
      <dgm:prSet presAssocID="{F2EFB39A-0DF0-46C0-AE4C-9F30BC9D9294}" presName="childNode" presStyleLbl="node1" presStyleIdx="1" presStyleCnt="3">
        <dgm:presLayoutVars>
          <dgm:bulletEnabled val="1"/>
        </dgm:presLayoutVars>
      </dgm:prSet>
      <dgm:spPr/>
    </dgm:pt>
    <dgm:pt modelId="{105D68F4-AD58-4FE7-9D30-C1498335511C}" type="pres">
      <dgm:prSet presAssocID="{CAA9506B-F459-4798-B9B4-3275561EC9C9}" presName="hSp" presStyleCnt="0"/>
      <dgm:spPr/>
    </dgm:pt>
    <dgm:pt modelId="{7E0393E7-B951-4E12-98FA-A488D1E4E3AE}" type="pres">
      <dgm:prSet presAssocID="{CAA9506B-F459-4798-B9B4-3275561EC9C9}" presName="vProcSp" presStyleCnt="0"/>
      <dgm:spPr/>
    </dgm:pt>
    <dgm:pt modelId="{E56BF5A1-5562-4345-BDCF-33BCD71929AD}" type="pres">
      <dgm:prSet presAssocID="{CAA9506B-F459-4798-B9B4-3275561EC9C9}" presName="vSp1" presStyleCnt="0"/>
      <dgm:spPr/>
    </dgm:pt>
    <dgm:pt modelId="{455AD37D-3FC8-4D89-8CE4-6F5BA320ED42}" type="pres">
      <dgm:prSet presAssocID="{CAA9506B-F459-4798-B9B4-3275561EC9C9}" presName="simulatedConn" presStyleLbl="solidFgAcc1" presStyleIdx="1" presStyleCnt="2"/>
      <dgm:spPr/>
    </dgm:pt>
    <dgm:pt modelId="{FB4B38EE-6789-42BE-8AD2-DEA8D9A2B6AC}" type="pres">
      <dgm:prSet presAssocID="{CAA9506B-F459-4798-B9B4-3275561EC9C9}" presName="vSp2" presStyleCnt="0"/>
      <dgm:spPr/>
    </dgm:pt>
    <dgm:pt modelId="{30475C7B-C606-4798-BD66-C0B4D19C53B1}" type="pres">
      <dgm:prSet presAssocID="{CAA9506B-F459-4798-B9B4-3275561EC9C9}" presName="sibTrans" presStyleCnt="0"/>
      <dgm:spPr/>
    </dgm:pt>
    <dgm:pt modelId="{AAE587F2-42A9-4CFE-BC50-95FD2773D1F8}" type="pres">
      <dgm:prSet presAssocID="{8D16FEC0-E5E4-4D40-A7AF-07559E8C07D7}" presName="compositeNode" presStyleCnt="0">
        <dgm:presLayoutVars>
          <dgm:bulletEnabled val="1"/>
        </dgm:presLayoutVars>
      </dgm:prSet>
      <dgm:spPr/>
    </dgm:pt>
    <dgm:pt modelId="{B0E537DC-A159-4BE3-B8F4-8BC67EFAF590}" type="pres">
      <dgm:prSet presAssocID="{8D16FEC0-E5E4-4D40-A7AF-07559E8C07D7}" presName="bgRect" presStyleLbl="node1" presStyleIdx="2" presStyleCnt="3"/>
      <dgm:spPr/>
    </dgm:pt>
    <dgm:pt modelId="{EB6D3196-4DDB-45B9-9674-CEB63381AF57}" type="pres">
      <dgm:prSet presAssocID="{8D16FEC0-E5E4-4D40-A7AF-07559E8C07D7}" presName="parentNode" presStyleLbl="node1" presStyleIdx="2" presStyleCnt="3">
        <dgm:presLayoutVars>
          <dgm:chMax val="0"/>
          <dgm:bulletEnabled val="1"/>
        </dgm:presLayoutVars>
      </dgm:prSet>
      <dgm:spPr/>
    </dgm:pt>
    <dgm:pt modelId="{A796A1BA-8F3A-4843-A009-A023A0E3025A}" type="pres">
      <dgm:prSet presAssocID="{8D16FEC0-E5E4-4D40-A7AF-07559E8C07D7}" presName="childNode" presStyleLbl="node1" presStyleIdx="2" presStyleCnt="3">
        <dgm:presLayoutVars>
          <dgm:bulletEnabled val="1"/>
        </dgm:presLayoutVars>
      </dgm:prSet>
      <dgm:spPr/>
    </dgm:pt>
  </dgm:ptLst>
  <dgm:cxnLst>
    <dgm:cxn modelId="{7FC9F903-88C0-43AD-BA84-0F5258F3D5FC}" srcId="{F2EFB39A-0DF0-46C0-AE4C-9F30BC9D9294}" destId="{9854B203-04C0-4154-A2E8-9B1D37A972FB}" srcOrd="1" destOrd="0" parTransId="{08947F1E-7189-4488-9135-134B1B171989}" sibTransId="{6C72F96F-68C2-4E0B-9C7A-2176E33426DB}"/>
    <dgm:cxn modelId="{AC41A10C-F947-45B6-9E6C-B9B5D5B91422}" type="presOf" srcId="{F8AAD42D-91B3-46A4-B703-536A8ADB03C7}" destId="{9B8061AC-E7CC-41F1-B92F-6B7E31A50044}" srcOrd="0" destOrd="2" presId="urn:microsoft.com/office/officeart/2005/8/layout/hProcess7"/>
    <dgm:cxn modelId="{EC80620E-CF75-4438-BD7C-5BC386C79F3F}" type="presOf" srcId="{FB03032C-37CB-423E-BF7D-B0AD61183C68}" destId="{E0ADA2B3-F5A4-44BB-BE5E-F50A306C9266}" srcOrd="0" destOrd="0" presId="urn:microsoft.com/office/officeart/2005/8/layout/hProcess7"/>
    <dgm:cxn modelId="{CA1C2B22-CEEB-400E-BE96-D60FD75D6F63}" type="presOf" srcId="{70983162-64DA-43FC-B84B-88A2E3157D18}" destId="{A796A1BA-8F3A-4843-A009-A023A0E3025A}" srcOrd="0" destOrd="2" presId="urn:microsoft.com/office/officeart/2005/8/layout/hProcess7"/>
    <dgm:cxn modelId="{0DEBA42A-F2CC-45EA-857D-793AEF2B6D88}" type="presOf" srcId="{C36EB811-63BB-4686-8B9C-9D03D1698D26}" destId="{A796A1BA-8F3A-4843-A009-A023A0E3025A}" srcOrd="0" destOrd="1" presId="urn:microsoft.com/office/officeart/2005/8/layout/hProcess7"/>
    <dgm:cxn modelId="{BFBC4B34-7191-483C-9208-D7F2F5F793AB}" type="presOf" srcId="{B7870967-17F4-43D4-98EA-41ABCFA05D1F}" destId="{A796A1BA-8F3A-4843-A009-A023A0E3025A}" srcOrd="0" destOrd="0" presId="urn:microsoft.com/office/officeart/2005/8/layout/hProcess7"/>
    <dgm:cxn modelId="{A42E5C37-321A-4E5E-86CE-E39011DE9D9E}" type="presOf" srcId="{9854B203-04C0-4154-A2E8-9B1D37A972FB}" destId="{9B8061AC-E7CC-41F1-B92F-6B7E31A50044}" srcOrd="0" destOrd="1" presId="urn:microsoft.com/office/officeart/2005/8/layout/hProcess7"/>
    <dgm:cxn modelId="{1E0E2739-F10F-43BA-838B-AB6F18ACA216}" srcId="{FB03032C-37CB-423E-BF7D-B0AD61183C68}" destId="{8D16FEC0-E5E4-4D40-A7AF-07559E8C07D7}" srcOrd="2" destOrd="0" parTransId="{98DED008-23B2-4C81-A2E5-87FF511389D2}" sibTransId="{45ADD25D-A23B-4423-853B-064F8AA6EC1E}"/>
    <dgm:cxn modelId="{220F9B3A-EE39-4BF5-9C0E-A50C874BE238}" srcId="{F2EFB39A-0DF0-46C0-AE4C-9F30BC9D9294}" destId="{D2736DFC-B5C2-4426-AE4C-86A4A586DFAD}" srcOrd="0" destOrd="0" parTransId="{B54237AC-DFAB-48A4-A390-A2BADB2FE65D}" sibTransId="{957D1F3C-3461-4EAF-9FE6-36F1AA4918C1}"/>
    <dgm:cxn modelId="{BCD42B5B-AEC7-4ED8-8934-18614F1EBD12}" type="presOf" srcId="{8D16FEC0-E5E4-4D40-A7AF-07559E8C07D7}" destId="{B0E537DC-A159-4BE3-B8F4-8BC67EFAF590}" srcOrd="0" destOrd="0" presId="urn:microsoft.com/office/officeart/2005/8/layout/hProcess7"/>
    <dgm:cxn modelId="{F556925C-2B2C-4335-BEE6-42E2A06D0F74}" type="presOf" srcId="{F2EFB39A-0DF0-46C0-AE4C-9F30BC9D9294}" destId="{62D09EF1-FD7E-471F-BFB6-11C97C2D3340}" srcOrd="0" destOrd="0" presId="urn:microsoft.com/office/officeart/2005/8/layout/hProcess7"/>
    <dgm:cxn modelId="{61560C6C-0E1F-4ED1-8400-93C677E95FD1}" srcId="{FB03032C-37CB-423E-BF7D-B0AD61183C68}" destId="{17D7599A-C162-4A0B-942E-7590D191E726}" srcOrd="0" destOrd="0" parTransId="{B2A15ECD-06F5-4ABA-9576-7452F60BF614}" sibTransId="{CD0CD9BC-975C-4972-9E37-EB8B322EF240}"/>
    <dgm:cxn modelId="{3C67CF54-45F2-4696-87BB-3BF1A42B47AC}" srcId="{FB03032C-37CB-423E-BF7D-B0AD61183C68}" destId="{F2EFB39A-0DF0-46C0-AE4C-9F30BC9D9294}" srcOrd="1" destOrd="0" parTransId="{50B89830-F9B0-4C7D-884D-D0309C7813E4}" sibTransId="{CAA9506B-F459-4798-B9B4-3275561EC9C9}"/>
    <dgm:cxn modelId="{4B2A9D79-0A7D-4A36-8A15-F9BA51C187CB}" type="presOf" srcId="{17D7599A-C162-4A0B-942E-7590D191E726}" destId="{4034B075-6130-437E-B07B-DCC50620E23A}" srcOrd="1" destOrd="0" presId="urn:microsoft.com/office/officeart/2005/8/layout/hProcess7"/>
    <dgm:cxn modelId="{ABAAE47F-71FF-41BF-8056-6157077B60B4}" type="presOf" srcId="{8D16FEC0-E5E4-4D40-A7AF-07559E8C07D7}" destId="{EB6D3196-4DDB-45B9-9674-CEB63381AF57}" srcOrd="1" destOrd="0" presId="urn:microsoft.com/office/officeart/2005/8/layout/hProcess7"/>
    <dgm:cxn modelId="{4A369C88-36F2-4D4C-8399-3FC21429FFD6}" srcId="{17D7599A-C162-4A0B-942E-7590D191E726}" destId="{2281047E-F852-4C9E-B421-A6DBD31ADBEE}" srcOrd="1" destOrd="0" parTransId="{CB244B18-C496-42F0-A9B1-D269B6CA4A59}" sibTransId="{3C572D31-83DC-4C35-BD40-3BEB359B45FA}"/>
    <dgm:cxn modelId="{D5C49C93-3D55-4D01-B9BD-10EAB5FD9C71}" type="presOf" srcId="{D2736DFC-B5C2-4426-AE4C-86A4A586DFAD}" destId="{9B8061AC-E7CC-41F1-B92F-6B7E31A50044}" srcOrd="0" destOrd="0" presId="urn:microsoft.com/office/officeart/2005/8/layout/hProcess7"/>
    <dgm:cxn modelId="{EAD2CD93-3AE8-40D8-A15C-7029D3AADCA2}" srcId="{8D16FEC0-E5E4-4D40-A7AF-07559E8C07D7}" destId="{70983162-64DA-43FC-B84B-88A2E3157D18}" srcOrd="2" destOrd="0" parTransId="{9D5A4F5F-3976-46F5-851C-B07A1E53C0E5}" sibTransId="{A4E0D103-0106-4906-8D71-1C5CC3CC7DC8}"/>
    <dgm:cxn modelId="{1190A5A0-A884-446D-BA21-AD12C8D95222}" type="presOf" srcId="{BE69069C-2814-44E8-B3EC-440F0D2C5EB0}" destId="{FADF5510-E87F-4CCC-B2E7-AF3B369F914A}" srcOrd="0" destOrd="0" presId="urn:microsoft.com/office/officeart/2005/8/layout/hProcess7"/>
    <dgm:cxn modelId="{20AAC8A2-DB60-4C6C-B0C0-56A4729D1679}" type="presOf" srcId="{2281047E-F852-4C9E-B421-A6DBD31ADBEE}" destId="{FADF5510-E87F-4CCC-B2E7-AF3B369F914A}" srcOrd="0" destOrd="1" presId="urn:microsoft.com/office/officeart/2005/8/layout/hProcess7"/>
    <dgm:cxn modelId="{FFC0F9A6-873B-4D79-8D12-88B19DD47427}" srcId="{17D7599A-C162-4A0B-942E-7590D191E726}" destId="{BE69069C-2814-44E8-B3EC-440F0D2C5EB0}" srcOrd="0" destOrd="0" parTransId="{9E4C6012-7F30-44EC-BD1D-4350A561D7E1}" sibTransId="{4A17C653-F87E-4319-9A24-EF1F0F4FF721}"/>
    <dgm:cxn modelId="{709981D8-CB91-4594-827F-DF8AD3210421}" type="presOf" srcId="{F2EFB39A-0DF0-46C0-AE4C-9F30BC9D9294}" destId="{95E648E1-0D22-4202-9BE9-4DB49E26ABE1}" srcOrd="1" destOrd="0" presId="urn:microsoft.com/office/officeart/2005/8/layout/hProcess7"/>
    <dgm:cxn modelId="{598639E1-6498-4D94-8719-299E2FADEEBA}" srcId="{8D16FEC0-E5E4-4D40-A7AF-07559E8C07D7}" destId="{B7870967-17F4-43D4-98EA-41ABCFA05D1F}" srcOrd="0" destOrd="0" parTransId="{049B4BA5-EAF9-41F3-9844-567C536987EC}" sibTransId="{167CAE37-A478-4A2E-922D-8F73D45A9312}"/>
    <dgm:cxn modelId="{6AD8CEEF-043D-468E-8CC3-0F89C6601F17}" srcId="{F2EFB39A-0DF0-46C0-AE4C-9F30BC9D9294}" destId="{F8AAD42D-91B3-46A4-B703-536A8ADB03C7}" srcOrd="2" destOrd="0" parTransId="{84EF26A9-9C43-4553-9E85-E23605BD4CAB}" sibTransId="{EB299C22-7667-4942-B932-78E0B11D27B8}"/>
    <dgm:cxn modelId="{5F8590F8-63F5-4B28-BE10-A3BB58EB48D2}" srcId="{8D16FEC0-E5E4-4D40-A7AF-07559E8C07D7}" destId="{C36EB811-63BB-4686-8B9C-9D03D1698D26}" srcOrd="1" destOrd="0" parTransId="{DA1E9233-DE4B-4207-8254-B903CAB7A662}" sibTransId="{5B5C969C-4BA3-4C6F-BF51-0BA3601C6B8F}"/>
    <dgm:cxn modelId="{5E8D58FB-2637-4573-9C3F-D5016EF681C2}" type="presOf" srcId="{17D7599A-C162-4A0B-942E-7590D191E726}" destId="{E26FDB10-8A98-48B0-9A5A-938F304D97A6}" srcOrd="0" destOrd="0" presId="urn:microsoft.com/office/officeart/2005/8/layout/hProcess7"/>
    <dgm:cxn modelId="{97A58A94-178C-408B-8FCF-B70A51288364}" type="presParOf" srcId="{E0ADA2B3-F5A4-44BB-BE5E-F50A306C9266}" destId="{48B114C1-D607-46E2-A321-F0F2C77E6341}" srcOrd="0" destOrd="0" presId="urn:microsoft.com/office/officeart/2005/8/layout/hProcess7"/>
    <dgm:cxn modelId="{F398D500-8D41-4E37-9B1D-23993AF76B0D}" type="presParOf" srcId="{48B114C1-D607-46E2-A321-F0F2C77E6341}" destId="{E26FDB10-8A98-48B0-9A5A-938F304D97A6}" srcOrd="0" destOrd="0" presId="urn:microsoft.com/office/officeart/2005/8/layout/hProcess7"/>
    <dgm:cxn modelId="{FC2386CF-A837-4452-ABEC-19C727DC7975}" type="presParOf" srcId="{48B114C1-D607-46E2-A321-F0F2C77E6341}" destId="{4034B075-6130-437E-B07B-DCC50620E23A}" srcOrd="1" destOrd="0" presId="urn:microsoft.com/office/officeart/2005/8/layout/hProcess7"/>
    <dgm:cxn modelId="{4A9E59D8-E1CE-452F-87DD-186E47EF7FEB}" type="presParOf" srcId="{48B114C1-D607-46E2-A321-F0F2C77E6341}" destId="{FADF5510-E87F-4CCC-B2E7-AF3B369F914A}" srcOrd="2" destOrd="0" presId="urn:microsoft.com/office/officeart/2005/8/layout/hProcess7"/>
    <dgm:cxn modelId="{C8031D72-6726-4E06-A371-E3EECE47ED90}" type="presParOf" srcId="{E0ADA2B3-F5A4-44BB-BE5E-F50A306C9266}" destId="{C336382B-4083-4F95-A4CC-7E84BA151E41}" srcOrd="1" destOrd="0" presId="urn:microsoft.com/office/officeart/2005/8/layout/hProcess7"/>
    <dgm:cxn modelId="{DD813C0E-153B-4BD5-9DC9-6A0BCF770C3E}" type="presParOf" srcId="{E0ADA2B3-F5A4-44BB-BE5E-F50A306C9266}" destId="{A7B02F96-2B59-4CB1-8CC9-E99D6F122E14}" srcOrd="2" destOrd="0" presId="urn:microsoft.com/office/officeart/2005/8/layout/hProcess7"/>
    <dgm:cxn modelId="{164882E7-5365-4581-95CB-2DFC624A3251}" type="presParOf" srcId="{A7B02F96-2B59-4CB1-8CC9-E99D6F122E14}" destId="{73DFC129-B592-42DC-A5A5-34059215E862}" srcOrd="0" destOrd="0" presId="urn:microsoft.com/office/officeart/2005/8/layout/hProcess7"/>
    <dgm:cxn modelId="{05A7D67C-6713-4CDE-86E8-B8EDA0E31791}" type="presParOf" srcId="{A7B02F96-2B59-4CB1-8CC9-E99D6F122E14}" destId="{6E05E96C-D841-40E0-8C8E-BA567ACF3FC9}" srcOrd="1" destOrd="0" presId="urn:microsoft.com/office/officeart/2005/8/layout/hProcess7"/>
    <dgm:cxn modelId="{2E1B30C8-E8D5-4401-9CF8-719E0C2FBC3D}" type="presParOf" srcId="{A7B02F96-2B59-4CB1-8CC9-E99D6F122E14}" destId="{3496D564-BB3A-4413-992E-A38B9CCCCFFA}" srcOrd="2" destOrd="0" presId="urn:microsoft.com/office/officeart/2005/8/layout/hProcess7"/>
    <dgm:cxn modelId="{29A99673-5B8F-42F0-B22B-CA348601D1ED}" type="presParOf" srcId="{E0ADA2B3-F5A4-44BB-BE5E-F50A306C9266}" destId="{7608D54B-6E1C-4426-A0B3-3D189013D182}" srcOrd="3" destOrd="0" presId="urn:microsoft.com/office/officeart/2005/8/layout/hProcess7"/>
    <dgm:cxn modelId="{1DFA6EF7-05E4-452B-92D8-6FB2DCBC9DAB}" type="presParOf" srcId="{E0ADA2B3-F5A4-44BB-BE5E-F50A306C9266}" destId="{B8B7F2EB-AA56-4806-8567-C02A4702FD19}" srcOrd="4" destOrd="0" presId="urn:microsoft.com/office/officeart/2005/8/layout/hProcess7"/>
    <dgm:cxn modelId="{9F6042B5-45DF-4350-9FF7-7B6795D9189B}" type="presParOf" srcId="{B8B7F2EB-AA56-4806-8567-C02A4702FD19}" destId="{62D09EF1-FD7E-471F-BFB6-11C97C2D3340}" srcOrd="0" destOrd="0" presId="urn:microsoft.com/office/officeart/2005/8/layout/hProcess7"/>
    <dgm:cxn modelId="{49439700-C541-4A84-ABE9-F9D3A2167159}" type="presParOf" srcId="{B8B7F2EB-AA56-4806-8567-C02A4702FD19}" destId="{95E648E1-0D22-4202-9BE9-4DB49E26ABE1}" srcOrd="1" destOrd="0" presId="urn:microsoft.com/office/officeart/2005/8/layout/hProcess7"/>
    <dgm:cxn modelId="{4CA22336-EF32-48E0-A3A3-72FAC1589229}" type="presParOf" srcId="{B8B7F2EB-AA56-4806-8567-C02A4702FD19}" destId="{9B8061AC-E7CC-41F1-B92F-6B7E31A50044}" srcOrd="2" destOrd="0" presId="urn:microsoft.com/office/officeart/2005/8/layout/hProcess7"/>
    <dgm:cxn modelId="{28986263-6C25-4628-8A47-1D8BE59FABD5}" type="presParOf" srcId="{E0ADA2B3-F5A4-44BB-BE5E-F50A306C9266}" destId="{105D68F4-AD58-4FE7-9D30-C1498335511C}" srcOrd="5" destOrd="0" presId="urn:microsoft.com/office/officeart/2005/8/layout/hProcess7"/>
    <dgm:cxn modelId="{FC3FFAFE-2FC8-4580-AF88-8A5F9E005A5C}" type="presParOf" srcId="{E0ADA2B3-F5A4-44BB-BE5E-F50A306C9266}" destId="{7E0393E7-B951-4E12-98FA-A488D1E4E3AE}" srcOrd="6" destOrd="0" presId="urn:microsoft.com/office/officeart/2005/8/layout/hProcess7"/>
    <dgm:cxn modelId="{E2F526CB-289E-441E-A8CF-592C4CF82616}" type="presParOf" srcId="{7E0393E7-B951-4E12-98FA-A488D1E4E3AE}" destId="{E56BF5A1-5562-4345-BDCF-33BCD71929AD}" srcOrd="0" destOrd="0" presId="urn:microsoft.com/office/officeart/2005/8/layout/hProcess7"/>
    <dgm:cxn modelId="{AD50ECEF-F559-4697-8446-795BF247F9D1}" type="presParOf" srcId="{7E0393E7-B951-4E12-98FA-A488D1E4E3AE}" destId="{455AD37D-3FC8-4D89-8CE4-6F5BA320ED42}" srcOrd="1" destOrd="0" presId="urn:microsoft.com/office/officeart/2005/8/layout/hProcess7"/>
    <dgm:cxn modelId="{2DF78BDC-A119-416B-83E4-651909FCEC31}" type="presParOf" srcId="{7E0393E7-B951-4E12-98FA-A488D1E4E3AE}" destId="{FB4B38EE-6789-42BE-8AD2-DEA8D9A2B6AC}" srcOrd="2" destOrd="0" presId="urn:microsoft.com/office/officeart/2005/8/layout/hProcess7"/>
    <dgm:cxn modelId="{1FC2C6A8-387A-4212-AA37-C7A1AC40A342}" type="presParOf" srcId="{E0ADA2B3-F5A4-44BB-BE5E-F50A306C9266}" destId="{30475C7B-C606-4798-BD66-C0B4D19C53B1}" srcOrd="7" destOrd="0" presId="urn:microsoft.com/office/officeart/2005/8/layout/hProcess7"/>
    <dgm:cxn modelId="{408921FD-5D14-46D7-B215-4806BC9C415C}" type="presParOf" srcId="{E0ADA2B3-F5A4-44BB-BE5E-F50A306C9266}" destId="{AAE587F2-42A9-4CFE-BC50-95FD2773D1F8}" srcOrd="8" destOrd="0" presId="urn:microsoft.com/office/officeart/2005/8/layout/hProcess7"/>
    <dgm:cxn modelId="{452EFE17-B957-43A3-AA90-8C29B41F7DEC}" type="presParOf" srcId="{AAE587F2-42A9-4CFE-BC50-95FD2773D1F8}" destId="{B0E537DC-A159-4BE3-B8F4-8BC67EFAF590}" srcOrd="0" destOrd="0" presId="urn:microsoft.com/office/officeart/2005/8/layout/hProcess7"/>
    <dgm:cxn modelId="{CAD56A79-71E9-485C-A806-C5339073AEFC}" type="presParOf" srcId="{AAE587F2-42A9-4CFE-BC50-95FD2773D1F8}" destId="{EB6D3196-4DDB-45B9-9674-CEB63381AF57}" srcOrd="1" destOrd="0" presId="urn:microsoft.com/office/officeart/2005/8/layout/hProcess7"/>
    <dgm:cxn modelId="{119562BD-1783-45B8-AF2D-C615D0F3B253}" type="presParOf" srcId="{AAE587F2-42A9-4CFE-BC50-95FD2773D1F8}" destId="{A796A1BA-8F3A-4843-A009-A023A0E3025A}" srcOrd="2" destOrd="0" presId="urn:microsoft.com/office/officeart/2005/8/layout/hProcess7"/>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03032C-37CB-423E-BF7D-B0AD61183C6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05487738-F433-4913-B9B1-067EEA65E475}">
      <dgm:prSet/>
      <dgm:spPr>
        <a:solidFill>
          <a:srgbClr val="F85A02"/>
        </a:solidFill>
        <a:ln>
          <a:noFill/>
        </a:ln>
      </dgm:spPr>
      <dgm:t>
        <a:bodyPr/>
        <a:lstStyle/>
        <a:p>
          <a:r>
            <a:rPr lang="en-US" dirty="0"/>
            <a:t>Produce Seasonality</a:t>
          </a:r>
        </a:p>
      </dgm:t>
    </dgm:pt>
    <dgm:pt modelId="{0FD49227-2EEC-4D2E-B396-4887755F04B4}" type="parTrans" cxnId="{69F53E00-1380-43F9-BE5D-7F00309593DF}">
      <dgm:prSet/>
      <dgm:spPr/>
      <dgm:t>
        <a:bodyPr/>
        <a:lstStyle/>
        <a:p>
          <a:endParaRPr lang="en-US"/>
        </a:p>
      </dgm:t>
    </dgm:pt>
    <dgm:pt modelId="{95E7FB65-BAD8-49DF-B5B5-3BAC8BC1AE3D}" type="sibTrans" cxnId="{69F53E00-1380-43F9-BE5D-7F00309593DF}">
      <dgm:prSet/>
      <dgm:spPr/>
      <dgm:t>
        <a:bodyPr/>
        <a:lstStyle/>
        <a:p>
          <a:endParaRPr lang="en-US"/>
        </a:p>
      </dgm:t>
    </dgm:pt>
    <dgm:pt modelId="{D9429843-DD4F-4EBB-B1B6-02BD86105B60}">
      <dgm:prSet/>
      <dgm:spPr>
        <a:solidFill>
          <a:srgbClr val="FD6C1B"/>
        </a:solidFill>
        <a:ln>
          <a:noFill/>
        </a:ln>
      </dgm:spPr>
      <dgm:t>
        <a:bodyPr/>
        <a:lstStyle/>
        <a:p>
          <a:r>
            <a:rPr lang="en-US" dirty="0"/>
            <a:t>Quality of Products</a:t>
          </a:r>
        </a:p>
      </dgm:t>
    </dgm:pt>
    <dgm:pt modelId="{D5ECB65E-A038-42C3-A894-16145C890F2E}" type="parTrans" cxnId="{2D886D10-1D27-46C4-9FEA-512181288089}">
      <dgm:prSet/>
      <dgm:spPr/>
      <dgm:t>
        <a:bodyPr/>
        <a:lstStyle/>
        <a:p>
          <a:endParaRPr lang="en-US"/>
        </a:p>
      </dgm:t>
    </dgm:pt>
    <dgm:pt modelId="{CDD1E60B-3A91-488C-9F15-4BB366B65973}" type="sibTrans" cxnId="{2D886D10-1D27-46C4-9FEA-512181288089}">
      <dgm:prSet/>
      <dgm:spPr/>
      <dgm:t>
        <a:bodyPr/>
        <a:lstStyle/>
        <a:p>
          <a:endParaRPr lang="en-US"/>
        </a:p>
      </dgm:t>
    </dgm:pt>
    <dgm:pt modelId="{6A46E054-3237-42AF-892C-DE8ADF952A0A}">
      <dgm:prSet/>
      <dgm:spPr>
        <a:solidFill>
          <a:srgbClr val="FD7C35"/>
        </a:solidFill>
        <a:ln>
          <a:noFill/>
        </a:ln>
      </dgm:spPr>
      <dgm:t>
        <a:bodyPr/>
        <a:lstStyle/>
        <a:p>
          <a:r>
            <a:rPr lang="en-US" dirty="0"/>
            <a:t>Food Safety</a:t>
          </a:r>
        </a:p>
      </dgm:t>
    </dgm:pt>
    <dgm:pt modelId="{44B475B8-CAC2-4F8C-ADE9-3FD74CBD07F4}" type="parTrans" cxnId="{47A71A23-1320-42CE-88A2-EAAE76C3699F}">
      <dgm:prSet/>
      <dgm:spPr/>
      <dgm:t>
        <a:bodyPr/>
        <a:lstStyle/>
        <a:p>
          <a:endParaRPr lang="en-US"/>
        </a:p>
      </dgm:t>
    </dgm:pt>
    <dgm:pt modelId="{58AAE51B-4118-4B22-98B2-4C46C77BBB9A}" type="sibTrans" cxnId="{47A71A23-1320-42CE-88A2-EAAE76C3699F}">
      <dgm:prSet/>
      <dgm:spPr/>
      <dgm:t>
        <a:bodyPr/>
        <a:lstStyle/>
        <a:p>
          <a:endParaRPr lang="en-US"/>
        </a:p>
      </dgm:t>
    </dgm:pt>
    <dgm:pt modelId="{50CD9A54-CDAD-4669-B777-070DEADCA1EF}">
      <dgm:prSet custT="1"/>
      <dgm:spPr/>
      <dgm:t>
        <a:bodyPr/>
        <a:lstStyle/>
        <a:p>
          <a:r>
            <a:rPr lang="en-US" sz="1800" dirty="0">
              <a:latin typeface="Cambria" panose="02040503050406030204" pitchFamily="18" charset="0"/>
            </a:rPr>
            <a:t>⦁ </a:t>
          </a:r>
          <a:r>
            <a:rPr lang="en-US" sz="1800" dirty="0"/>
            <a:t>IFC to determine demand by hotels for meat and seafood CCL Lite certification</a:t>
          </a:r>
        </a:p>
      </dgm:t>
    </dgm:pt>
    <dgm:pt modelId="{217736BE-9DE7-4824-9A83-9BDCC5BBA98D}" type="parTrans" cxnId="{D01920AC-72BF-4CBA-A39F-4B2F4DDF31AC}">
      <dgm:prSet/>
      <dgm:spPr/>
      <dgm:t>
        <a:bodyPr/>
        <a:lstStyle/>
        <a:p>
          <a:endParaRPr lang="en-US"/>
        </a:p>
      </dgm:t>
    </dgm:pt>
    <dgm:pt modelId="{B7E30857-5F49-4C6E-8027-C4CDFA0BFF38}" type="sibTrans" cxnId="{D01920AC-72BF-4CBA-A39F-4B2F4DDF31AC}">
      <dgm:prSet/>
      <dgm:spPr/>
      <dgm:t>
        <a:bodyPr/>
        <a:lstStyle/>
        <a:p>
          <a:endParaRPr lang="en-US"/>
        </a:p>
      </dgm:t>
    </dgm:pt>
    <dgm:pt modelId="{2D5376E7-2C6C-46D9-876B-85B03E40A021}">
      <dgm:prSet custT="1"/>
      <dgm:spPr/>
      <dgm:t>
        <a:bodyPr/>
        <a:lstStyle/>
        <a:p>
          <a:r>
            <a:rPr lang="en-US" sz="1800" dirty="0">
              <a:latin typeface="Cambria" panose="02040503050406030204" pitchFamily="18" charset="0"/>
            </a:rPr>
            <a:t>⦁ </a:t>
          </a:r>
          <a:r>
            <a:rPr lang="en-US" sz="1800" dirty="0"/>
            <a:t>Work with HACCP Australia to develop CCP Lite for suppliers and train suppliers</a:t>
          </a:r>
        </a:p>
      </dgm:t>
    </dgm:pt>
    <dgm:pt modelId="{2101B318-954B-461B-8935-E45A60FF5F07}" type="parTrans" cxnId="{576A5D2E-6C6D-4558-88FF-9884EE71EEA5}">
      <dgm:prSet/>
      <dgm:spPr/>
      <dgm:t>
        <a:bodyPr/>
        <a:lstStyle/>
        <a:p>
          <a:endParaRPr lang="en-US"/>
        </a:p>
      </dgm:t>
    </dgm:pt>
    <dgm:pt modelId="{0EE0E437-3399-489E-830F-D97276E72C86}" type="sibTrans" cxnId="{576A5D2E-6C6D-4558-88FF-9884EE71EEA5}">
      <dgm:prSet/>
      <dgm:spPr/>
      <dgm:t>
        <a:bodyPr/>
        <a:lstStyle/>
        <a:p>
          <a:endParaRPr lang="en-US"/>
        </a:p>
      </dgm:t>
    </dgm:pt>
    <dgm:pt modelId="{03503D01-FAF6-4611-84AA-FED9904F3844}">
      <dgm:prSet custT="1"/>
      <dgm:spPr/>
      <dgm:t>
        <a:bodyPr/>
        <a:lstStyle/>
        <a:p>
          <a:r>
            <a:rPr lang="en-US" sz="1800" dirty="0">
              <a:latin typeface="Cambria" panose="02040503050406030204" pitchFamily="18" charset="0"/>
            </a:rPr>
            <a:t>⦁ </a:t>
          </a:r>
          <a:r>
            <a:rPr lang="en-US" sz="1800" dirty="0"/>
            <a:t>IFC work with Ag-Trade team and Fiji Chef’s Association to create vegetable and fruit seasonal charts, a crop map and grading charts based on hotels standards for farmers</a:t>
          </a:r>
        </a:p>
      </dgm:t>
    </dgm:pt>
    <dgm:pt modelId="{72774300-BDCA-4E18-AF22-14E96382611F}" type="parTrans" cxnId="{6BC881E5-5E84-462A-944A-50AB1A18019E}">
      <dgm:prSet/>
      <dgm:spPr/>
      <dgm:t>
        <a:bodyPr/>
        <a:lstStyle/>
        <a:p>
          <a:endParaRPr lang="en-US"/>
        </a:p>
      </dgm:t>
    </dgm:pt>
    <dgm:pt modelId="{5F851533-1E9D-4B68-B8D8-683F9A072696}" type="sibTrans" cxnId="{6BC881E5-5E84-462A-944A-50AB1A18019E}">
      <dgm:prSet/>
      <dgm:spPr/>
      <dgm:t>
        <a:bodyPr/>
        <a:lstStyle/>
        <a:p>
          <a:endParaRPr lang="en-US"/>
        </a:p>
      </dgm:t>
    </dgm:pt>
    <dgm:pt modelId="{D132510C-7A35-4DF8-8542-10FEE874E97B}">
      <dgm:prSet custT="1"/>
      <dgm:spPr/>
      <dgm:t>
        <a:bodyPr/>
        <a:lstStyle/>
        <a:p>
          <a:r>
            <a:rPr lang="en-US" sz="1800" dirty="0">
              <a:latin typeface="Cambria" panose="02040503050406030204" pitchFamily="18" charset="0"/>
            </a:rPr>
            <a:t>⦁ </a:t>
          </a:r>
          <a:r>
            <a:rPr lang="en-US" sz="1800" dirty="0"/>
            <a:t>Private sector to invest in </a:t>
          </a:r>
          <a:r>
            <a:rPr lang="en-US" sz="1800" dirty="0" err="1"/>
            <a:t>agri</a:t>
          </a:r>
          <a:r>
            <a:rPr lang="en-US" sz="1800" dirty="0"/>
            <a:t>-infrastructure with focus on modern equipment and improved farming techniques</a:t>
          </a:r>
        </a:p>
      </dgm:t>
    </dgm:pt>
    <dgm:pt modelId="{1DA52BB9-838D-4F70-8893-FE4CB0CF40FD}" type="parTrans" cxnId="{E85B5320-12AA-44CC-AFAB-F441D1F3D0D5}">
      <dgm:prSet/>
      <dgm:spPr/>
      <dgm:t>
        <a:bodyPr/>
        <a:lstStyle/>
        <a:p>
          <a:endParaRPr lang="en-US"/>
        </a:p>
      </dgm:t>
    </dgm:pt>
    <dgm:pt modelId="{24CF6E8C-5189-4C16-91FA-EE66B0794D01}" type="sibTrans" cxnId="{E85B5320-12AA-44CC-AFAB-F441D1F3D0D5}">
      <dgm:prSet/>
      <dgm:spPr/>
      <dgm:t>
        <a:bodyPr/>
        <a:lstStyle/>
        <a:p>
          <a:endParaRPr lang="en-US"/>
        </a:p>
      </dgm:t>
    </dgm:pt>
    <dgm:pt modelId="{8A085803-A259-45D8-A38B-F1D416D91B14}">
      <dgm:prSet custT="1"/>
      <dgm:spPr/>
      <dgm:t>
        <a:bodyPr/>
        <a:lstStyle/>
        <a:p>
          <a:r>
            <a:rPr lang="en-US" sz="1800" dirty="0">
              <a:latin typeface="Cambria" panose="02040503050406030204" pitchFamily="18" charset="0"/>
            </a:rPr>
            <a:t>⦁ </a:t>
          </a:r>
          <a:r>
            <a:rPr lang="en-US" sz="1800" dirty="0"/>
            <a:t>FAPP and </a:t>
          </a:r>
          <a:r>
            <a:rPr lang="en-US" sz="1800" dirty="0" err="1"/>
            <a:t>MoA</a:t>
          </a:r>
          <a:r>
            <a:rPr lang="en-US" sz="1800" dirty="0"/>
            <a:t> to prioritize high value produce for growing in high elevation areas in off season</a:t>
          </a:r>
        </a:p>
      </dgm:t>
    </dgm:pt>
    <dgm:pt modelId="{C77FD6A5-D085-451D-BE57-9913066D1470}" type="parTrans" cxnId="{777729CE-1B07-4107-907C-519B79A09BE5}">
      <dgm:prSet/>
      <dgm:spPr/>
      <dgm:t>
        <a:bodyPr/>
        <a:lstStyle/>
        <a:p>
          <a:endParaRPr lang="en-US"/>
        </a:p>
      </dgm:t>
    </dgm:pt>
    <dgm:pt modelId="{E4FAAB2F-0479-4A7A-8A16-F721A65CDBFA}" type="sibTrans" cxnId="{777729CE-1B07-4107-907C-519B79A09BE5}">
      <dgm:prSet/>
      <dgm:spPr/>
      <dgm:t>
        <a:bodyPr/>
        <a:lstStyle/>
        <a:p>
          <a:endParaRPr lang="en-US"/>
        </a:p>
      </dgm:t>
    </dgm:pt>
    <dgm:pt modelId="{E0ADA2B3-F5A4-44BB-BE5E-F50A306C9266}" type="pres">
      <dgm:prSet presAssocID="{FB03032C-37CB-423E-BF7D-B0AD61183C68}" presName="Name0" presStyleCnt="0">
        <dgm:presLayoutVars>
          <dgm:dir/>
          <dgm:animLvl val="lvl"/>
          <dgm:resizeHandles val="exact"/>
        </dgm:presLayoutVars>
      </dgm:prSet>
      <dgm:spPr/>
    </dgm:pt>
    <dgm:pt modelId="{1CBE5330-3F2B-4E0D-8A2A-697FA357660E}" type="pres">
      <dgm:prSet presAssocID="{05487738-F433-4913-B9B1-067EEA65E475}" presName="compositeNode" presStyleCnt="0">
        <dgm:presLayoutVars>
          <dgm:bulletEnabled val="1"/>
        </dgm:presLayoutVars>
      </dgm:prSet>
      <dgm:spPr/>
    </dgm:pt>
    <dgm:pt modelId="{7FDF00DC-F29E-484D-A330-DC229E5EE445}" type="pres">
      <dgm:prSet presAssocID="{05487738-F433-4913-B9B1-067EEA65E475}" presName="bgRect" presStyleLbl="node1" presStyleIdx="0" presStyleCnt="3"/>
      <dgm:spPr/>
    </dgm:pt>
    <dgm:pt modelId="{F5D3DDC5-DE3A-48C0-9A70-0F1CBF9491F9}" type="pres">
      <dgm:prSet presAssocID="{05487738-F433-4913-B9B1-067EEA65E475}" presName="parentNode" presStyleLbl="node1" presStyleIdx="0" presStyleCnt="3">
        <dgm:presLayoutVars>
          <dgm:chMax val="0"/>
          <dgm:bulletEnabled val="1"/>
        </dgm:presLayoutVars>
      </dgm:prSet>
      <dgm:spPr/>
    </dgm:pt>
    <dgm:pt modelId="{22FED754-EC53-496F-AE92-F4DA4D3CDB2C}" type="pres">
      <dgm:prSet presAssocID="{05487738-F433-4913-B9B1-067EEA65E475}" presName="childNode" presStyleLbl="node1" presStyleIdx="0" presStyleCnt="3">
        <dgm:presLayoutVars>
          <dgm:bulletEnabled val="1"/>
        </dgm:presLayoutVars>
      </dgm:prSet>
      <dgm:spPr/>
    </dgm:pt>
    <dgm:pt modelId="{3D2C19C2-6121-4029-9D35-F6897CDAD4EB}" type="pres">
      <dgm:prSet presAssocID="{95E7FB65-BAD8-49DF-B5B5-3BAC8BC1AE3D}" presName="hSp" presStyleCnt="0"/>
      <dgm:spPr/>
    </dgm:pt>
    <dgm:pt modelId="{D07890B3-5E36-448F-A67E-55EA97CA6191}" type="pres">
      <dgm:prSet presAssocID="{95E7FB65-BAD8-49DF-B5B5-3BAC8BC1AE3D}" presName="vProcSp" presStyleCnt="0"/>
      <dgm:spPr/>
    </dgm:pt>
    <dgm:pt modelId="{BB20C693-85CF-4CAE-A017-D3F49A00E387}" type="pres">
      <dgm:prSet presAssocID="{95E7FB65-BAD8-49DF-B5B5-3BAC8BC1AE3D}" presName="vSp1" presStyleCnt="0"/>
      <dgm:spPr/>
    </dgm:pt>
    <dgm:pt modelId="{B91B4DAD-7ED9-48ED-B012-FCB098AE43C5}" type="pres">
      <dgm:prSet presAssocID="{95E7FB65-BAD8-49DF-B5B5-3BAC8BC1AE3D}" presName="simulatedConn" presStyleLbl="solidFgAcc1" presStyleIdx="0" presStyleCnt="2"/>
      <dgm:spPr/>
    </dgm:pt>
    <dgm:pt modelId="{E82A84A4-71A6-4001-BEFB-D6A49EF2B9A7}" type="pres">
      <dgm:prSet presAssocID="{95E7FB65-BAD8-49DF-B5B5-3BAC8BC1AE3D}" presName="vSp2" presStyleCnt="0"/>
      <dgm:spPr/>
    </dgm:pt>
    <dgm:pt modelId="{DF4041F0-D094-44B0-9646-8948472ADCB2}" type="pres">
      <dgm:prSet presAssocID="{95E7FB65-BAD8-49DF-B5B5-3BAC8BC1AE3D}" presName="sibTrans" presStyleCnt="0"/>
      <dgm:spPr/>
    </dgm:pt>
    <dgm:pt modelId="{27D4A872-5125-486D-AF58-0A4A905001E1}" type="pres">
      <dgm:prSet presAssocID="{D9429843-DD4F-4EBB-B1B6-02BD86105B60}" presName="compositeNode" presStyleCnt="0">
        <dgm:presLayoutVars>
          <dgm:bulletEnabled val="1"/>
        </dgm:presLayoutVars>
      </dgm:prSet>
      <dgm:spPr/>
    </dgm:pt>
    <dgm:pt modelId="{83380E63-1F8F-40C4-B22C-5D2C5A6476F8}" type="pres">
      <dgm:prSet presAssocID="{D9429843-DD4F-4EBB-B1B6-02BD86105B60}" presName="bgRect" presStyleLbl="node1" presStyleIdx="1" presStyleCnt="3"/>
      <dgm:spPr/>
    </dgm:pt>
    <dgm:pt modelId="{A809611A-B0E7-4139-8DA1-68C36C0B3249}" type="pres">
      <dgm:prSet presAssocID="{D9429843-DD4F-4EBB-B1B6-02BD86105B60}" presName="parentNode" presStyleLbl="node1" presStyleIdx="1" presStyleCnt="3">
        <dgm:presLayoutVars>
          <dgm:chMax val="0"/>
          <dgm:bulletEnabled val="1"/>
        </dgm:presLayoutVars>
      </dgm:prSet>
      <dgm:spPr/>
    </dgm:pt>
    <dgm:pt modelId="{887DEB9E-401A-4190-B5AD-9CB61CBA1132}" type="pres">
      <dgm:prSet presAssocID="{D9429843-DD4F-4EBB-B1B6-02BD86105B60}" presName="childNode" presStyleLbl="node1" presStyleIdx="1" presStyleCnt="3">
        <dgm:presLayoutVars>
          <dgm:bulletEnabled val="1"/>
        </dgm:presLayoutVars>
      </dgm:prSet>
      <dgm:spPr/>
    </dgm:pt>
    <dgm:pt modelId="{05C0E233-69EC-422E-B324-4A04AD194831}" type="pres">
      <dgm:prSet presAssocID="{CDD1E60B-3A91-488C-9F15-4BB366B65973}" presName="hSp" presStyleCnt="0"/>
      <dgm:spPr/>
    </dgm:pt>
    <dgm:pt modelId="{95FEE4E0-9285-4308-800C-8B7C1DAD9AAD}" type="pres">
      <dgm:prSet presAssocID="{CDD1E60B-3A91-488C-9F15-4BB366B65973}" presName="vProcSp" presStyleCnt="0"/>
      <dgm:spPr/>
    </dgm:pt>
    <dgm:pt modelId="{1A5E549C-E75D-40D8-8DD7-10AAE6F5FC7D}" type="pres">
      <dgm:prSet presAssocID="{CDD1E60B-3A91-488C-9F15-4BB366B65973}" presName="vSp1" presStyleCnt="0"/>
      <dgm:spPr/>
    </dgm:pt>
    <dgm:pt modelId="{544EA206-31CC-4A00-946B-ABD1EDE12FC5}" type="pres">
      <dgm:prSet presAssocID="{CDD1E60B-3A91-488C-9F15-4BB366B65973}" presName="simulatedConn" presStyleLbl="solidFgAcc1" presStyleIdx="1" presStyleCnt="2"/>
      <dgm:spPr/>
    </dgm:pt>
    <dgm:pt modelId="{8F9E403A-B68E-40B8-BC81-9FD901E28A99}" type="pres">
      <dgm:prSet presAssocID="{CDD1E60B-3A91-488C-9F15-4BB366B65973}" presName="vSp2" presStyleCnt="0"/>
      <dgm:spPr/>
    </dgm:pt>
    <dgm:pt modelId="{53129458-9408-4872-869F-6C503E88816F}" type="pres">
      <dgm:prSet presAssocID="{CDD1E60B-3A91-488C-9F15-4BB366B65973}" presName="sibTrans" presStyleCnt="0"/>
      <dgm:spPr/>
    </dgm:pt>
    <dgm:pt modelId="{AE4E658D-1E00-4580-92F7-51795B4E103C}" type="pres">
      <dgm:prSet presAssocID="{6A46E054-3237-42AF-892C-DE8ADF952A0A}" presName="compositeNode" presStyleCnt="0">
        <dgm:presLayoutVars>
          <dgm:bulletEnabled val="1"/>
        </dgm:presLayoutVars>
      </dgm:prSet>
      <dgm:spPr/>
    </dgm:pt>
    <dgm:pt modelId="{6B77559B-4C9D-4B88-99AD-7A49AC7E7789}" type="pres">
      <dgm:prSet presAssocID="{6A46E054-3237-42AF-892C-DE8ADF952A0A}" presName="bgRect" presStyleLbl="node1" presStyleIdx="2" presStyleCnt="3"/>
      <dgm:spPr/>
    </dgm:pt>
    <dgm:pt modelId="{992E58C9-CA76-4FB1-A201-D3E8412C1EBA}" type="pres">
      <dgm:prSet presAssocID="{6A46E054-3237-42AF-892C-DE8ADF952A0A}" presName="parentNode" presStyleLbl="node1" presStyleIdx="2" presStyleCnt="3">
        <dgm:presLayoutVars>
          <dgm:chMax val="0"/>
          <dgm:bulletEnabled val="1"/>
        </dgm:presLayoutVars>
      </dgm:prSet>
      <dgm:spPr/>
    </dgm:pt>
    <dgm:pt modelId="{52590ABE-E88F-4B40-956B-F8D518AD1849}" type="pres">
      <dgm:prSet presAssocID="{6A46E054-3237-42AF-892C-DE8ADF952A0A}" presName="childNode" presStyleLbl="node1" presStyleIdx="2" presStyleCnt="3">
        <dgm:presLayoutVars>
          <dgm:bulletEnabled val="1"/>
        </dgm:presLayoutVars>
      </dgm:prSet>
      <dgm:spPr/>
    </dgm:pt>
  </dgm:ptLst>
  <dgm:cxnLst>
    <dgm:cxn modelId="{69F53E00-1380-43F9-BE5D-7F00309593DF}" srcId="{FB03032C-37CB-423E-BF7D-B0AD61183C68}" destId="{05487738-F433-4913-B9B1-067EEA65E475}" srcOrd="0" destOrd="0" parTransId="{0FD49227-2EEC-4D2E-B396-4887755F04B4}" sibTransId="{95E7FB65-BAD8-49DF-B5B5-3BAC8BC1AE3D}"/>
    <dgm:cxn modelId="{EC80620E-CF75-4438-BD7C-5BC386C79F3F}" type="presOf" srcId="{FB03032C-37CB-423E-BF7D-B0AD61183C68}" destId="{E0ADA2B3-F5A4-44BB-BE5E-F50A306C9266}" srcOrd="0" destOrd="0" presId="urn:microsoft.com/office/officeart/2005/8/layout/hProcess7"/>
    <dgm:cxn modelId="{2D886D10-1D27-46C4-9FEA-512181288089}" srcId="{FB03032C-37CB-423E-BF7D-B0AD61183C68}" destId="{D9429843-DD4F-4EBB-B1B6-02BD86105B60}" srcOrd="1" destOrd="0" parTransId="{D5ECB65E-A038-42C3-A894-16145C890F2E}" sibTransId="{CDD1E60B-3A91-488C-9F15-4BB366B65973}"/>
    <dgm:cxn modelId="{E85B5320-12AA-44CC-AFAB-F441D1F3D0D5}" srcId="{05487738-F433-4913-B9B1-067EEA65E475}" destId="{D132510C-7A35-4DF8-8542-10FEE874E97B}" srcOrd="0" destOrd="0" parTransId="{1DA52BB9-838D-4F70-8893-FE4CB0CF40FD}" sibTransId="{24CF6E8C-5189-4C16-91FA-EE66B0794D01}"/>
    <dgm:cxn modelId="{47A71A23-1320-42CE-88A2-EAAE76C3699F}" srcId="{FB03032C-37CB-423E-BF7D-B0AD61183C68}" destId="{6A46E054-3237-42AF-892C-DE8ADF952A0A}" srcOrd="2" destOrd="0" parTransId="{44B475B8-CAC2-4F8C-ADE9-3FD74CBD07F4}" sibTransId="{58AAE51B-4118-4B22-98B2-4C46C77BBB9A}"/>
    <dgm:cxn modelId="{2A06BB26-1FE2-4094-9A7B-56DB5F43C712}" type="presOf" srcId="{D9429843-DD4F-4EBB-B1B6-02BD86105B60}" destId="{83380E63-1F8F-40C4-B22C-5D2C5A6476F8}" srcOrd="0" destOrd="0" presId="urn:microsoft.com/office/officeart/2005/8/layout/hProcess7"/>
    <dgm:cxn modelId="{576A5D2E-6C6D-4558-88FF-9884EE71EEA5}" srcId="{6A46E054-3237-42AF-892C-DE8ADF952A0A}" destId="{2D5376E7-2C6C-46D9-876B-85B03E40A021}" srcOrd="1" destOrd="0" parTransId="{2101B318-954B-461B-8935-E45A60FF5F07}" sibTransId="{0EE0E437-3399-489E-830F-D97276E72C86}"/>
    <dgm:cxn modelId="{63540231-2646-47A0-A869-C64A32FF084A}" type="presOf" srcId="{8A085803-A259-45D8-A38B-F1D416D91B14}" destId="{22FED754-EC53-496F-AE92-F4DA4D3CDB2C}" srcOrd="0" destOrd="1" presId="urn:microsoft.com/office/officeart/2005/8/layout/hProcess7"/>
    <dgm:cxn modelId="{0463F63D-5DF0-4DDD-BAC5-AD7D6CA106C8}" type="presOf" srcId="{50CD9A54-CDAD-4669-B777-070DEADCA1EF}" destId="{52590ABE-E88F-4B40-956B-F8D518AD1849}" srcOrd="0" destOrd="0" presId="urn:microsoft.com/office/officeart/2005/8/layout/hProcess7"/>
    <dgm:cxn modelId="{65551361-4110-48BE-95EF-289519537344}" type="presOf" srcId="{6A46E054-3237-42AF-892C-DE8ADF952A0A}" destId="{992E58C9-CA76-4FB1-A201-D3E8412C1EBA}" srcOrd="1" destOrd="0" presId="urn:microsoft.com/office/officeart/2005/8/layout/hProcess7"/>
    <dgm:cxn modelId="{4D6B8F7A-E656-42B9-9EE2-81C5D9526F56}" type="presOf" srcId="{D9429843-DD4F-4EBB-B1B6-02BD86105B60}" destId="{A809611A-B0E7-4139-8DA1-68C36C0B3249}" srcOrd="1" destOrd="0" presId="urn:microsoft.com/office/officeart/2005/8/layout/hProcess7"/>
    <dgm:cxn modelId="{025F928E-D2A0-48F7-A26C-0D15E5E1A973}" type="presOf" srcId="{05487738-F433-4913-B9B1-067EEA65E475}" destId="{7FDF00DC-F29E-484D-A330-DC229E5EE445}" srcOrd="0" destOrd="0" presId="urn:microsoft.com/office/officeart/2005/8/layout/hProcess7"/>
    <dgm:cxn modelId="{D01920AC-72BF-4CBA-A39F-4B2F4DDF31AC}" srcId="{6A46E054-3237-42AF-892C-DE8ADF952A0A}" destId="{50CD9A54-CDAD-4669-B777-070DEADCA1EF}" srcOrd="0" destOrd="0" parTransId="{217736BE-9DE7-4824-9A83-9BDCC5BBA98D}" sibTransId="{B7E30857-5F49-4C6E-8027-C4CDFA0BFF38}"/>
    <dgm:cxn modelId="{535F2FCD-7CE5-42C7-92D3-07B9646C6358}" type="presOf" srcId="{05487738-F433-4913-B9B1-067EEA65E475}" destId="{F5D3DDC5-DE3A-48C0-9A70-0F1CBF9491F9}" srcOrd="1" destOrd="0" presId="urn:microsoft.com/office/officeart/2005/8/layout/hProcess7"/>
    <dgm:cxn modelId="{777729CE-1B07-4107-907C-519B79A09BE5}" srcId="{05487738-F433-4913-B9B1-067EEA65E475}" destId="{8A085803-A259-45D8-A38B-F1D416D91B14}" srcOrd="1" destOrd="0" parTransId="{C77FD6A5-D085-451D-BE57-9913066D1470}" sibTransId="{E4FAAB2F-0479-4A7A-8A16-F721A65CDBFA}"/>
    <dgm:cxn modelId="{ED4446D7-592B-42F6-8E36-D2A855DADD51}" type="presOf" srcId="{D132510C-7A35-4DF8-8542-10FEE874E97B}" destId="{22FED754-EC53-496F-AE92-F4DA4D3CDB2C}" srcOrd="0" destOrd="0" presId="urn:microsoft.com/office/officeart/2005/8/layout/hProcess7"/>
    <dgm:cxn modelId="{7B3FEFE0-84EE-45EB-BE36-73B009149E5A}" type="presOf" srcId="{03503D01-FAF6-4611-84AA-FED9904F3844}" destId="{887DEB9E-401A-4190-B5AD-9CB61CBA1132}" srcOrd="0" destOrd="0" presId="urn:microsoft.com/office/officeart/2005/8/layout/hProcess7"/>
    <dgm:cxn modelId="{6BC881E5-5E84-462A-944A-50AB1A18019E}" srcId="{D9429843-DD4F-4EBB-B1B6-02BD86105B60}" destId="{03503D01-FAF6-4611-84AA-FED9904F3844}" srcOrd="0" destOrd="0" parTransId="{72774300-BDCA-4E18-AF22-14E96382611F}" sibTransId="{5F851533-1E9D-4B68-B8D8-683F9A072696}"/>
    <dgm:cxn modelId="{BEE40FE7-F263-4D50-AA15-8CB2A52B1067}" type="presOf" srcId="{2D5376E7-2C6C-46D9-876B-85B03E40A021}" destId="{52590ABE-E88F-4B40-956B-F8D518AD1849}" srcOrd="0" destOrd="1" presId="urn:microsoft.com/office/officeart/2005/8/layout/hProcess7"/>
    <dgm:cxn modelId="{9562C5EA-C5D3-4F4E-BFEC-F87F54207D1D}" type="presOf" srcId="{6A46E054-3237-42AF-892C-DE8ADF952A0A}" destId="{6B77559B-4C9D-4B88-99AD-7A49AC7E7789}" srcOrd="0" destOrd="0" presId="urn:microsoft.com/office/officeart/2005/8/layout/hProcess7"/>
    <dgm:cxn modelId="{F42894D5-B88E-485D-9E03-F0DAC82D772C}" type="presParOf" srcId="{E0ADA2B3-F5A4-44BB-BE5E-F50A306C9266}" destId="{1CBE5330-3F2B-4E0D-8A2A-697FA357660E}" srcOrd="0" destOrd="0" presId="urn:microsoft.com/office/officeart/2005/8/layout/hProcess7"/>
    <dgm:cxn modelId="{75F43774-31FF-4FFA-AEA7-B158C90F3C70}" type="presParOf" srcId="{1CBE5330-3F2B-4E0D-8A2A-697FA357660E}" destId="{7FDF00DC-F29E-484D-A330-DC229E5EE445}" srcOrd="0" destOrd="0" presId="urn:microsoft.com/office/officeart/2005/8/layout/hProcess7"/>
    <dgm:cxn modelId="{740076AC-6308-4782-BDC9-99CB980C0FCB}" type="presParOf" srcId="{1CBE5330-3F2B-4E0D-8A2A-697FA357660E}" destId="{F5D3DDC5-DE3A-48C0-9A70-0F1CBF9491F9}" srcOrd="1" destOrd="0" presId="urn:microsoft.com/office/officeart/2005/8/layout/hProcess7"/>
    <dgm:cxn modelId="{EAF8D12A-583A-4D8C-80AB-F187194E2EF0}" type="presParOf" srcId="{1CBE5330-3F2B-4E0D-8A2A-697FA357660E}" destId="{22FED754-EC53-496F-AE92-F4DA4D3CDB2C}" srcOrd="2" destOrd="0" presId="urn:microsoft.com/office/officeart/2005/8/layout/hProcess7"/>
    <dgm:cxn modelId="{9E6D5B0F-206F-4064-AB90-AEEE1B3C8A7B}" type="presParOf" srcId="{E0ADA2B3-F5A4-44BB-BE5E-F50A306C9266}" destId="{3D2C19C2-6121-4029-9D35-F6897CDAD4EB}" srcOrd="1" destOrd="0" presId="urn:microsoft.com/office/officeart/2005/8/layout/hProcess7"/>
    <dgm:cxn modelId="{DA8D4B62-D360-4C02-9E15-93F5DD855B91}" type="presParOf" srcId="{E0ADA2B3-F5A4-44BB-BE5E-F50A306C9266}" destId="{D07890B3-5E36-448F-A67E-55EA97CA6191}" srcOrd="2" destOrd="0" presId="urn:microsoft.com/office/officeart/2005/8/layout/hProcess7"/>
    <dgm:cxn modelId="{11A793D5-A487-49CA-88C1-D7AA6C3D4C3A}" type="presParOf" srcId="{D07890B3-5E36-448F-A67E-55EA97CA6191}" destId="{BB20C693-85CF-4CAE-A017-D3F49A00E387}" srcOrd="0" destOrd="0" presId="urn:microsoft.com/office/officeart/2005/8/layout/hProcess7"/>
    <dgm:cxn modelId="{EBFB2F6B-6D63-4C7D-BEAE-8D3588A8F2E1}" type="presParOf" srcId="{D07890B3-5E36-448F-A67E-55EA97CA6191}" destId="{B91B4DAD-7ED9-48ED-B012-FCB098AE43C5}" srcOrd="1" destOrd="0" presId="urn:microsoft.com/office/officeart/2005/8/layout/hProcess7"/>
    <dgm:cxn modelId="{08924FB3-AA05-487A-9507-3EC188BBCC29}" type="presParOf" srcId="{D07890B3-5E36-448F-A67E-55EA97CA6191}" destId="{E82A84A4-71A6-4001-BEFB-D6A49EF2B9A7}" srcOrd="2" destOrd="0" presId="urn:microsoft.com/office/officeart/2005/8/layout/hProcess7"/>
    <dgm:cxn modelId="{2E79C605-654F-42B6-9757-E260FFD1FB1F}" type="presParOf" srcId="{E0ADA2B3-F5A4-44BB-BE5E-F50A306C9266}" destId="{DF4041F0-D094-44B0-9646-8948472ADCB2}" srcOrd="3" destOrd="0" presId="urn:microsoft.com/office/officeart/2005/8/layout/hProcess7"/>
    <dgm:cxn modelId="{5EC2E5B1-FF75-4937-94C2-EF68D6BE5516}" type="presParOf" srcId="{E0ADA2B3-F5A4-44BB-BE5E-F50A306C9266}" destId="{27D4A872-5125-486D-AF58-0A4A905001E1}" srcOrd="4" destOrd="0" presId="urn:microsoft.com/office/officeart/2005/8/layout/hProcess7"/>
    <dgm:cxn modelId="{F0017344-10E8-4006-97D1-6426625124D5}" type="presParOf" srcId="{27D4A872-5125-486D-AF58-0A4A905001E1}" destId="{83380E63-1F8F-40C4-B22C-5D2C5A6476F8}" srcOrd="0" destOrd="0" presId="urn:microsoft.com/office/officeart/2005/8/layout/hProcess7"/>
    <dgm:cxn modelId="{0D5F53E8-36CC-47E8-BAAE-077C21AA61F5}" type="presParOf" srcId="{27D4A872-5125-486D-AF58-0A4A905001E1}" destId="{A809611A-B0E7-4139-8DA1-68C36C0B3249}" srcOrd="1" destOrd="0" presId="urn:microsoft.com/office/officeart/2005/8/layout/hProcess7"/>
    <dgm:cxn modelId="{EF58CDFA-CA4D-4C9A-98D3-1734E2F0EF79}" type="presParOf" srcId="{27D4A872-5125-486D-AF58-0A4A905001E1}" destId="{887DEB9E-401A-4190-B5AD-9CB61CBA1132}" srcOrd="2" destOrd="0" presId="urn:microsoft.com/office/officeart/2005/8/layout/hProcess7"/>
    <dgm:cxn modelId="{9B458D6B-68C9-43A4-8C09-73A495FC5151}" type="presParOf" srcId="{E0ADA2B3-F5A4-44BB-BE5E-F50A306C9266}" destId="{05C0E233-69EC-422E-B324-4A04AD194831}" srcOrd="5" destOrd="0" presId="urn:microsoft.com/office/officeart/2005/8/layout/hProcess7"/>
    <dgm:cxn modelId="{96D21060-0437-4847-86A7-DD04788894C0}" type="presParOf" srcId="{E0ADA2B3-F5A4-44BB-BE5E-F50A306C9266}" destId="{95FEE4E0-9285-4308-800C-8B7C1DAD9AAD}" srcOrd="6" destOrd="0" presId="urn:microsoft.com/office/officeart/2005/8/layout/hProcess7"/>
    <dgm:cxn modelId="{008E9159-8072-45A0-9A24-EC90A61BD3AF}" type="presParOf" srcId="{95FEE4E0-9285-4308-800C-8B7C1DAD9AAD}" destId="{1A5E549C-E75D-40D8-8DD7-10AAE6F5FC7D}" srcOrd="0" destOrd="0" presId="urn:microsoft.com/office/officeart/2005/8/layout/hProcess7"/>
    <dgm:cxn modelId="{B8A97FA2-3C52-479E-8002-D1F17D014F2F}" type="presParOf" srcId="{95FEE4E0-9285-4308-800C-8B7C1DAD9AAD}" destId="{544EA206-31CC-4A00-946B-ABD1EDE12FC5}" srcOrd="1" destOrd="0" presId="urn:microsoft.com/office/officeart/2005/8/layout/hProcess7"/>
    <dgm:cxn modelId="{0C87317E-3AEA-484B-8D5A-CDEAA22EC930}" type="presParOf" srcId="{95FEE4E0-9285-4308-800C-8B7C1DAD9AAD}" destId="{8F9E403A-B68E-40B8-BC81-9FD901E28A99}" srcOrd="2" destOrd="0" presId="urn:microsoft.com/office/officeart/2005/8/layout/hProcess7"/>
    <dgm:cxn modelId="{07F66790-ED1F-4AAA-BEAB-750EE88EEF0B}" type="presParOf" srcId="{E0ADA2B3-F5A4-44BB-BE5E-F50A306C9266}" destId="{53129458-9408-4872-869F-6C503E88816F}" srcOrd="7" destOrd="0" presId="urn:microsoft.com/office/officeart/2005/8/layout/hProcess7"/>
    <dgm:cxn modelId="{8420BE6C-5FEE-4522-8DF0-2B9848116669}" type="presParOf" srcId="{E0ADA2B3-F5A4-44BB-BE5E-F50A306C9266}" destId="{AE4E658D-1E00-4580-92F7-51795B4E103C}" srcOrd="8" destOrd="0" presId="urn:microsoft.com/office/officeart/2005/8/layout/hProcess7"/>
    <dgm:cxn modelId="{E973A31C-CF24-403D-BD65-22793DBD5601}" type="presParOf" srcId="{AE4E658D-1E00-4580-92F7-51795B4E103C}" destId="{6B77559B-4C9D-4B88-99AD-7A49AC7E7789}" srcOrd="0" destOrd="0" presId="urn:microsoft.com/office/officeart/2005/8/layout/hProcess7"/>
    <dgm:cxn modelId="{69944AA1-9A06-48C7-9B6F-9D30C36BDAAA}" type="presParOf" srcId="{AE4E658D-1E00-4580-92F7-51795B4E103C}" destId="{992E58C9-CA76-4FB1-A201-D3E8412C1EBA}" srcOrd="1" destOrd="0" presId="urn:microsoft.com/office/officeart/2005/8/layout/hProcess7"/>
    <dgm:cxn modelId="{E81701A1-9DF5-4B89-B434-330A87468C71}" type="presParOf" srcId="{AE4E658D-1E00-4580-92F7-51795B4E103C}" destId="{52590ABE-E88F-4B40-956B-F8D518AD1849}"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0AF64-17CE-4902-9CE8-F2B76CBF6EF8}">
      <dsp:nvSpPr>
        <dsp:cNvPr id="0" name=""/>
        <dsp:cNvSpPr/>
      </dsp:nvSpPr>
      <dsp:spPr>
        <a:xfrm>
          <a:off x="0" y="388"/>
          <a:ext cx="75584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A91C7-36D1-4D75-9B32-D36B48231CFA}">
      <dsp:nvSpPr>
        <dsp:cNvPr id="0" name=""/>
        <dsp:cNvSpPr/>
      </dsp:nvSpPr>
      <dsp:spPr>
        <a:xfrm>
          <a:off x="0" y="388"/>
          <a:ext cx="1511681" cy="63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charset="0"/>
            <a:buNone/>
          </a:pPr>
          <a:r>
            <a:rPr lang="en-US" sz="1800" b="1" kern="1200" dirty="0"/>
            <a:t>Vegetables</a:t>
          </a:r>
          <a:endParaRPr lang="en-US" sz="1800" kern="1200" dirty="0"/>
        </a:p>
      </dsp:txBody>
      <dsp:txXfrm>
        <a:off x="0" y="388"/>
        <a:ext cx="1511681" cy="637060"/>
      </dsp:txXfrm>
    </dsp:sp>
    <dsp:sp modelId="{44D2D21A-0D89-4D7F-A6BC-842858A4E49C}">
      <dsp:nvSpPr>
        <dsp:cNvPr id="0" name=""/>
        <dsp:cNvSpPr/>
      </dsp:nvSpPr>
      <dsp:spPr>
        <a:xfrm>
          <a:off x="1625057" y="29317"/>
          <a:ext cx="5933351" cy="57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charset="0"/>
            <a:buNone/>
          </a:pPr>
          <a:r>
            <a:rPr lang="en-US" sz="1800" kern="1200" dirty="0"/>
            <a:t>Potato, colored capsicum, green capsicum, broccoli, lettuce, cauliflower, zucchini, purple cabbage, and green cabbage</a:t>
          </a:r>
        </a:p>
      </dsp:txBody>
      <dsp:txXfrm>
        <a:off x="1625057" y="29317"/>
        <a:ext cx="5933351" cy="578580"/>
      </dsp:txXfrm>
    </dsp:sp>
    <dsp:sp modelId="{A15C82C1-F332-4E20-81C9-8AB9E5C28E07}">
      <dsp:nvSpPr>
        <dsp:cNvPr id="0" name=""/>
        <dsp:cNvSpPr/>
      </dsp:nvSpPr>
      <dsp:spPr>
        <a:xfrm>
          <a:off x="1511681" y="607898"/>
          <a:ext cx="604672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7133C-B2E6-47AD-8C03-D7C39ABA294D}">
      <dsp:nvSpPr>
        <dsp:cNvPr id="0" name=""/>
        <dsp:cNvSpPr/>
      </dsp:nvSpPr>
      <dsp:spPr>
        <a:xfrm>
          <a:off x="0" y="637449"/>
          <a:ext cx="75584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FCEAF-1A6D-49F8-ACAB-FFF516674A65}">
      <dsp:nvSpPr>
        <dsp:cNvPr id="0" name=""/>
        <dsp:cNvSpPr/>
      </dsp:nvSpPr>
      <dsp:spPr>
        <a:xfrm>
          <a:off x="0" y="637449"/>
          <a:ext cx="1511681" cy="63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Fruits</a:t>
          </a:r>
          <a:endParaRPr lang="en-US" sz="1800" kern="1200" dirty="0"/>
        </a:p>
      </dsp:txBody>
      <dsp:txXfrm>
        <a:off x="0" y="637449"/>
        <a:ext cx="1511681" cy="637060"/>
      </dsp:txXfrm>
    </dsp:sp>
    <dsp:sp modelId="{A5BA200B-9A04-43D0-AF54-EBE73BDAA786}">
      <dsp:nvSpPr>
        <dsp:cNvPr id="0" name=""/>
        <dsp:cNvSpPr/>
      </dsp:nvSpPr>
      <dsp:spPr>
        <a:xfrm>
          <a:off x="1625057" y="666378"/>
          <a:ext cx="5933351" cy="57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Tomato, orange, rock melon and honeydew melon</a:t>
          </a:r>
        </a:p>
      </dsp:txBody>
      <dsp:txXfrm>
        <a:off x="1625057" y="666378"/>
        <a:ext cx="5933351" cy="578580"/>
      </dsp:txXfrm>
    </dsp:sp>
    <dsp:sp modelId="{6632CC59-72E9-4C28-A495-AB9385297A6F}">
      <dsp:nvSpPr>
        <dsp:cNvPr id="0" name=""/>
        <dsp:cNvSpPr/>
      </dsp:nvSpPr>
      <dsp:spPr>
        <a:xfrm>
          <a:off x="1511681" y="1244958"/>
          <a:ext cx="604672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FD1E2-29E3-42D6-9411-707E126903E2}">
      <dsp:nvSpPr>
        <dsp:cNvPr id="0" name=""/>
        <dsp:cNvSpPr/>
      </dsp:nvSpPr>
      <dsp:spPr>
        <a:xfrm>
          <a:off x="0" y="1274509"/>
          <a:ext cx="75584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1B72-D800-447A-98D5-04765E66E5E1}">
      <dsp:nvSpPr>
        <dsp:cNvPr id="0" name=""/>
        <dsp:cNvSpPr/>
      </dsp:nvSpPr>
      <dsp:spPr>
        <a:xfrm>
          <a:off x="0" y="1274509"/>
          <a:ext cx="1511681" cy="63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Meat and seafood</a:t>
          </a:r>
          <a:endParaRPr lang="en-US" sz="1800" kern="1200" dirty="0"/>
        </a:p>
      </dsp:txBody>
      <dsp:txXfrm>
        <a:off x="0" y="1274509"/>
        <a:ext cx="1511681" cy="637060"/>
      </dsp:txXfrm>
    </dsp:sp>
    <dsp:sp modelId="{A088FE6A-6A4A-4104-9453-F7176DC7028D}">
      <dsp:nvSpPr>
        <dsp:cNvPr id="0" name=""/>
        <dsp:cNvSpPr/>
      </dsp:nvSpPr>
      <dsp:spPr>
        <a:xfrm>
          <a:off x="1625057" y="1303438"/>
          <a:ext cx="5933351" cy="57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Beef, bacon and prawn</a:t>
          </a:r>
        </a:p>
      </dsp:txBody>
      <dsp:txXfrm>
        <a:off x="1625057" y="1303438"/>
        <a:ext cx="5933351" cy="578580"/>
      </dsp:txXfrm>
    </dsp:sp>
    <dsp:sp modelId="{A536403C-3E01-4E15-A17F-FE626D3D2574}">
      <dsp:nvSpPr>
        <dsp:cNvPr id="0" name=""/>
        <dsp:cNvSpPr/>
      </dsp:nvSpPr>
      <dsp:spPr>
        <a:xfrm>
          <a:off x="1511681" y="1882019"/>
          <a:ext cx="604672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A08BF-D18B-4CD3-9E24-28780F841F18}">
      <dsp:nvSpPr>
        <dsp:cNvPr id="0" name=""/>
        <dsp:cNvSpPr/>
      </dsp:nvSpPr>
      <dsp:spPr>
        <a:xfrm>
          <a:off x="0" y="1911570"/>
          <a:ext cx="75584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BBFBE-02A5-4C7C-B6C4-1D831C54FA03}">
      <dsp:nvSpPr>
        <dsp:cNvPr id="0" name=""/>
        <dsp:cNvSpPr/>
      </dsp:nvSpPr>
      <dsp:spPr>
        <a:xfrm>
          <a:off x="0" y="1911570"/>
          <a:ext cx="1511681" cy="63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Dairy</a:t>
          </a:r>
          <a:endParaRPr lang="en-US" sz="1800" kern="1200" dirty="0"/>
        </a:p>
      </dsp:txBody>
      <dsp:txXfrm>
        <a:off x="0" y="1911570"/>
        <a:ext cx="1511681" cy="637060"/>
      </dsp:txXfrm>
    </dsp:sp>
    <dsp:sp modelId="{ABFD4617-B1F9-4ADA-8AD8-E9B13708D201}">
      <dsp:nvSpPr>
        <dsp:cNvPr id="0" name=""/>
        <dsp:cNvSpPr/>
      </dsp:nvSpPr>
      <dsp:spPr>
        <a:xfrm>
          <a:off x="1625057" y="1940499"/>
          <a:ext cx="5933351" cy="57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Cheese</a:t>
          </a:r>
        </a:p>
      </dsp:txBody>
      <dsp:txXfrm>
        <a:off x="1625057" y="1940499"/>
        <a:ext cx="5933351" cy="578580"/>
      </dsp:txXfrm>
    </dsp:sp>
    <dsp:sp modelId="{4A05496F-B7AC-4181-BA45-3D03C2E76B36}">
      <dsp:nvSpPr>
        <dsp:cNvPr id="0" name=""/>
        <dsp:cNvSpPr/>
      </dsp:nvSpPr>
      <dsp:spPr>
        <a:xfrm>
          <a:off x="1511681" y="2519079"/>
          <a:ext cx="604672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98935-0550-4584-B5A5-AAB3C0A95C44}">
      <dsp:nvSpPr>
        <dsp:cNvPr id="0" name=""/>
        <dsp:cNvSpPr/>
      </dsp:nvSpPr>
      <dsp:spPr>
        <a:xfrm>
          <a:off x="0" y="2548630"/>
          <a:ext cx="75584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647BE-EBB8-438C-AA8A-C62DF900C4A2}">
      <dsp:nvSpPr>
        <dsp:cNvPr id="0" name=""/>
        <dsp:cNvSpPr/>
      </dsp:nvSpPr>
      <dsp:spPr>
        <a:xfrm>
          <a:off x="0" y="2548630"/>
          <a:ext cx="1511681" cy="63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Juice</a:t>
          </a:r>
          <a:endParaRPr lang="en-US" sz="1800" kern="1200" dirty="0"/>
        </a:p>
      </dsp:txBody>
      <dsp:txXfrm>
        <a:off x="0" y="2548630"/>
        <a:ext cx="1511681" cy="637060"/>
      </dsp:txXfrm>
    </dsp:sp>
    <dsp:sp modelId="{8FC8B8CE-7AA4-48D0-8E5E-06B4C0717C83}">
      <dsp:nvSpPr>
        <dsp:cNvPr id="0" name=""/>
        <dsp:cNvSpPr/>
      </dsp:nvSpPr>
      <dsp:spPr>
        <a:xfrm>
          <a:off x="1625057" y="2577559"/>
          <a:ext cx="5933351" cy="57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Packaged tropical juices</a:t>
          </a:r>
        </a:p>
      </dsp:txBody>
      <dsp:txXfrm>
        <a:off x="1625057" y="2577559"/>
        <a:ext cx="5933351" cy="578580"/>
      </dsp:txXfrm>
    </dsp:sp>
    <dsp:sp modelId="{A4954195-6FAA-44CB-9BAD-BCFEB6B5DA3B}">
      <dsp:nvSpPr>
        <dsp:cNvPr id="0" name=""/>
        <dsp:cNvSpPr/>
      </dsp:nvSpPr>
      <dsp:spPr>
        <a:xfrm>
          <a:off x="1511681" y="3156139"/>
          <a:ext cx="604672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DE3D8-7F10-4849-92CB-70FB18FEB6DE}">
      <dsp:nvSpPr>
        <dsp:cNvPr id="0" name=""/>
        <dsp:cNvSpPr/>
      </dsp:nvSpPr>
      <dsp:spPr>
        <a:xfrm>
          <a:off x="0" y="0"/>
          <a:ext cx="2313168" cy="5840836"/>
        </a:xfrm>
        <a:prstGeom prst="roundRect">
          <a:avLst>
            <a:gd name="adj" fmla="val 10000"/>
          </a:avLst>
        </a:prstGeom>
        <a:solidFill>
          <a:srgbClr val="DC4B02"/>
        </a:soli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t>Decision maker networking</a:t>
          </a:r>
        </a:p>
        <a:p>
          <a:pPr marL="171450" lvl="1" indent="-171450" algn="l" defTabSz="711200">
            <a:lnSpc>
              <a:spcPct val="90000"/>
            </a:lnSpc>
            <a:spcBef>
              <a:spcPct val="0"/>
            </a:spcBef>
            <a:spcAft>
              <a:spcPct val="15000"/>
            </a:spcAft>
            <a:buChar char="•"/>
          </a:pPr>
          <a:r>
            <a:rPr lang="en-US" sz="1600" kern="1200" dirty="0"/>
            <a:t>Chefs have decision making power, but not full information</a:t>
          </a:r>
        </a:p>
        <a:p>
          <a:pPr marL="171450" lvl="1" indent="-171450" algn="l" defTabSz="711200">
            <a:lnSpc>
              <a:spcPct val="90000"/>
            </a:lnSpc>
            <a:spcBef>
              <a:spcPct val="0"/>
            </a:spcBef>
            <a:spcAft>
              <a:spcPct val="15000"/>
            </a:spcAft>
            <a:buChar char="•"/>
          </a:pPr>
          <a:r>
            <a:rPr lang="en-US" sz="1600" kern="1200" dirty="0"/>
            <a:t>Producers have low knowledge how to enter markets </a:t>
          </a:r>
        </a:p>
      </dsp:txBody>
      <dsp:txXfrm>
        <a:off x="0" y="2336334"/>
        <a:ext cx="2313168" cy="2336334"/>
      </dsp:txXfrm>
    </dsp:sp>
    <dsp:sp modelId="{07DA01AF-4D41-AD43-B861-65144C4573BA}">
      <dsp:nvSpPr>
        <dsp:cNvPr id="0" name=""/>
        <dsp:cNvSpPr/>
      </dsp:nvSpPr>
      <dsp:spPr>
        <a:xfrm>
          <a:off x="184084" y="350450"/>
          <a:ext cx="1944998" cy="1944998"/>
        </a:xfrm>
        <a:prstGeom prst="ellipse">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535E62A6-3FFD-304A-A5A3-CADF527AC576}">
      <dsp:nvSpPr>
        <dsp:cNvPr id="0" name=""/>
        <dsp:cNvSpPr/>
      </dsp:nvSpPr>
      <dsp:spPr>
        <a:xfrm>
          <a:off x="2382563" y="0"/>
          <a:ext cx="2313168" cy="5840836"/>
        </a:xfrm>
        <a:prstGeom prst="roundRect">
          <a:avLst>
            <a:gd name="adj" fmla="val 10000"/>
          </a:avLst>
        </a:prstGeom>
        <a:solidFill>
          <a:srgbClr val="EC5002"/>
        </a:soli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t>Inconsistent supply</a:t>
          </a:r>
        </a:p>
        <a:p>
          <a:pPr marL="171450" lvl="1" indent="-171450" algn="l" defTabSz="711200">
            <a:lnSpc>
              <a:spcPct val="90000"/>
            </a:lnSpc>
            <a:spcBef>
              <a:spcPct val="0"/>
            </a:spcBef>
            <a:spcAft>
              <a:spcPct val="15000"/>
            </a:spcAft>
            <a:buChar char="•"/>
          </a:pPr>
          <a:r>
            <a:rPr lang="en-US" sz="1600" kern="1200" dirty="0"/>
            <a:t>Poor business ethics</a:t>
          </a:r>
        </a:p>
        <a:p>
          <a:pPr marL="171450" lvl="1" indent="-171450" algn="l" defTabSz="711200">
            <a:lnSpc>
              <a:spcPct val="90000"/>
            </a:lnSpc>
            <a:spcBef>
              <a:spcPct val="0"/>
            </a:spcBef>
            <a:spcAft>
              <a:spcPct val="15000"/>
            </a:spcAft>
            <a:buChar char="•"/>
          </a:pPr>
          <a:r>
            <a:rPr lang="en-US" sz="1600" kern="1200" dirty="0"/>
            <a:t>Lack of understanding of hotel purchasing requirements</a:t>
          </a:r>
        </a:p>
        <a:p>
          <a:pPr marL="171450" lvl="1" indent="-171450" algn="l" defTabSz="711200">
            <a:lnSpc>
              <a:spcPct val="90000"/>
            </a:lnSpc>
            <a:spcBef>
              <a:spcPct val="0"/>
            </a:spcBef>
            <a:spcAft>
              <a:spcPct val="15000"/>
            </a:spcAft>
            <a:buChar char="•"/>
          </a:pPr>
          <a:r>
            <a:rPr lang="en-US" sz="1600" kern="1200" dirty="0"/>
            <a:t>Technical growing skills and equipment</a:t>
          </a:r>
        </a:p>
      </dsp:txBody>
      <dsp:txXfrm>
        <a:off x="2382563" y="2336334"/>
        <a:ext cx="2313168" cy="2336334"/>
      </dsp:txXfrm>
    </dsp:sp>
    <dsp:sp modelId="{87A2DB9B-8687-B846-8CD5-8035EAFEFDFB}">
      <dsp:nvSpPr>
        <dsp:cNvPr id="0" name=""/>
        <dsp:cNvSpPr/>
      </dsp:nvSpPr>
      <dsp:spPr>
        <a:xfrm>
          <a:off x="2566648" y="350450"/>
          <a:ext cx="1944998" cy="1944998"/>
        </a:xfrm>
        <a:prstGeom prst="ellipse">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F935D63B-B440-7445-94A3-F4159998A224}">
      <dsp:nvSpPr>
        <dsp:cNvPr id="0" name=""/>
        <dsp:cNvSpPr/>
      </dsp:nvSpPr>
      <dsp:spPr>
        <a:xfrm>
          <a:off x="4765126" y="0"/>
          <a:ext cx="2313168" cy="5840836"/>
        </a:xfrm>
        <a:prstGeom prst="roundRect">
          <a:avLst>
            <a:gd name="adj" fmla="val 10000"/>
          </a:avLst>
        </a:prstGeom>
        <a:solidFill>
          <a:srgbClr val="FD5907"/>
        </a:soli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t>Seasonality of local produce</a:t>
          </a:r>
        </a:p>
        <a:p>
          <a:pPr marL="171450" lvl="1" indent="-171450" algn="l" defTabSz="711200">
            <a:lnSpc>
              <a:spcPct val="90000"/>
            </a:lnSpc>
            <a:spcBef>
              <a:spcPct val="0"/>
            </a:spcBef>
            <a:spcAft>
              <a:spcPct val="15000"/>
            </a:spcAft>
            <a:buChar char="•"/>
          </a:pPr>
          <a:r>
            <a:rPr lang="en-US" sz="1600" kern="1200" dirty="0"/>
            <a:t>Lack of supply in the off season</a:t>
          </a:r>
        </a:p>
        <a:p>
          <a:pPr marL="171450" lvl="1" indent="-171450" algn="l" defTabSz="711200">
            <a:lnSpc>
              <a:spcPct val="90000"/>
            </a:lnSpc>
            <a:spcBef>
              <a:spcPct val="0"/>
            </a:spcBef>
            <a:spcAft>
              <a:spcPct val="15000"/>
            </a:spcAft>
            <a:buChar char="•"/>
          </a:pPr>
          <a:r>
            <a:rPr lang="en-US" sz="1600" kern="1200"/>
            <a:t>Access to finance for smallholder farmers</a:t>
          </a:r>
          <a:endParaRPr lang="en-US" sz="1600" kern="1200" dirty="0"/>
        </a:p>
      </dsp:txBody>
      <dsp:txXfrm>
        <a:off x="4765126" y="2336334"/>
        <a:ext cx="2313168" cy="2336334"/>
      </dsp:txXfrm>
    </dsp:sp>
    <dsp:sp modelId="{E106C5D1-5615-EA43-A350-C52FDD02D665}">
      <dsp:nvSpPr>
        <dsp:cNvPr id="0" name=""/>
        <dsp:cNvSpPr/>
      </dsp:nvSpPr>
      <dsp:spPr>
        <a:xfrm>
          <a:off x="4949211" y="350450"/>
          <a:ext cx="1944998" cy="194499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F0EBADB8-2478-2A48-ABFD-9388D13E64ED}">
      <dsp:nvSpPr>
        <dsp:cNvPr id="0" name=""/>
        <dsp:cNvSpPr/>
      </dsp:nvSpPr>
      <dsp:spPr>
        <a:xfrm>
          <a:off x="7147689" y="0"/>
          <a:ext cx="2313168" cy="5840836"/>
        </a:xfrm>
        <a:prstGeom prst="roundRect">
          <a:avLst>
            <a:gd name="adj" fmla="val 10000"/>
          </a:avLst>
        </a:prstGeom>
        <a:solidFill>
          <a:srgbClr val="FD742F"/>
        </a:soli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t>Quality of products</a:t>
          </a:r>
        </a:p>
        <a:p>
          <a:pPr marL="171450" lvl="1" indent="-171450" algn="l" defTabSz="711200">
            <a:lnSpc>
              <a:spcPct val="90000"/>
            </a:lnSpc>
            <a:spcBef>
              <a:spcPct val="0"/>
            </a:spcBef>
            <a:spcAft>
              <a:spcPct val="15000"/>
            </a:spcAft>
            <a:buChar char="•"/>
          </a:pPr>
          <a:r>
            <a:rPr lang="en-US" sz="1600" kern="1200" dirty="0"/>
            <a:t>Lack of proper infrastructure and poor post harvest handling</a:t>
          </a:r>
        </a:p>
        <a:p>
          <a:pPr marL="171450" lvl="1" indent="-171450" algn="l" defTabSz="711200">
            <a:lnSpc>
              <a:spcPct val="90000"/>
            </a:lnSpc>
            <a:spcBef>
              <a:spcPct val="0"/>
            </a:spcBef>
            <a:spcAft>
              <a:spcPct val="15000"/>
            </a:spcAft>
            <a:buChar char="•"/>
          </a:pPr>
          <a:r>
            <a:rPr lang="en-US" sz="1600" kern="1200" dirty="0"/>
            <a:t>Hotels want better cuts of meat</a:t>
          </a:r>
        </a:p>
        <a:p>
          <a:pPr marL="171450" lvl="1" indent="-171450" algn="l" defTabSz="711200">
            <a:lnSpc>
              <a:spcPct val="90000"/>
            </a:lnSpc>
            <a:spcBef>
              <a:spcPct val="0"/>
            </a:spcBef>
            <a:spcAft>
              <a:spcPct val="15000"/>
            </a:spcAft>
            <a:buChar char="•"/>
          </a:pPr>
          <a:endParaRPr lang="en-US" sz="1600" kern="1200" dirty="0"/>
        </a:p>
      </dsp:txBody>
      <dsp:txXfrm>
        <a:off x="7147689" y="2336334"/>
        <a:ext cx="2313168" cy="2336334"/>
      </dsp:txXfrm>
    </dsp:sp>
    <dsp:sp modelId="{BDA7B747-CEE6-F249-9904-C7EC1C8667F7}">
      <dsp:nvSpPr>
        <dsp:cNvPr id="0" name=""/>
        <dsp:cNvSpPr/>
      </dsp:nvSpPr>
      <dsp:spPr>
        <a:xfrm>
          <a:off x="7331774" y="350450"/>
          <a:ext cx="1944998" cy="1944998"/>
        </a:xfrm>
        <a:prstGeom prst="ellipse">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1011"/>
          </a:stretch>
        </a:blip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70EDD8BD-C582-C549-972D-8B4FED4E0D82}">
      <dsp:nvSpPr>
        <dsp:cNvPr id="0" name=""/>
        <dsp:cNvSpPr/>
      </dsp:nvSpPr>
      <dsp:spPr>
        <a:xfrm>
          <a:off x="9530252" y="0"/>
          <a:ext cx="2313168" cy="5840836"/>
        </a:xfrm>
        <a:prstGeom prst="roundRect">
          <a:avLst>
            <a:gd name="adj" fmla="val 10000"/>
          </a:avLst>
        </a:prstGeom>
        <a:solidFill>
          <a:srgbClr val="FD9059"/>
        </a:soli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t>Food safety standards</a:t>
          </a:r>
        </a:p>
        <a:p>
          <a:pPr marL="171450" lvl="1" indent="-171450" algn="l" defTabSz="711200">
            <a:lnSpc>
              <a:spcPct val="90000"/>
            </a:lnSpc>
            <a:spcBef>
              <a:spcPct val="0"/>
            </a:spcBef>
            <a:spcAft>
              <a:spcPct val="15000"/>
            </a:spcAft>
            <a:buChar char="•"/>
          </a:pPr>
          <a:r>
            <a:rPr lang="en-US" sz="1600" kern="1200" dirty="0"/>
            <a:t>Lack of applied food safety standards for meats and seafood</a:t>
          </a:r>
        </a:p>
      </dsp:txBody>
      <dsp:txXfrm>
        <a:off x="9530252" y="2336334"/>
        <a:ext cx="2313168" cy="2336334"/>
      </dsp:txXfrm>
    </dsp:sp>
    <dsp:sp modelId="{12D71BA4-4CB8-A744-B7B8-57DEA2C11C56}">
      <dsp:nvSpPr>
        <dsp:cNvPr id="0" name=""/>
        <dsp:cNvSpPr/>
      </dsp:nvSpPr>
      <dsp:spPr>
        <a:xfrm>
          <a:off x="9714337" y="350450"/>
          <a:ext cx="1944998" cy="1944998"/>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3E6C2D15-FAC3-304C-B2E1-3E6C264DD0DC}">
      <dsp:nvSpPr>
        <dsp:cNvPr id="0" name=""/>
        <dsp:cNvSpPr/>
      </dsp:nvSpPr>
      <dsp:spPr>
        <a:xfrm>
          <a:off x="510565" y="4964710"/>
          <a:ext cx="10895947" cy="876125"/>
        </a:xfrm>
        <a:prstGeom prst="leftRightArrow">
          <a:avLst/>
        </a:prstGeom>
        <a:gradFill rotWithShape="0">
          <a:gsLst>
            <a:gs pos="0">
              <a:schemeClr val="accent6">
                <a:tint val="40000"/>
                <a:hueOff val="0"/>
                <a:satOff val="0"/>
                <a:lumOff val="0"/>
                <a:alphaOff val="0"/>
                <a:tint val="85000"/>
                <a:shade val="98000"/>
                <a:satMod val="110000"/>
                <a:lumMod val="103000"/>
              </a:schemeClr>
            </a:gs>
            <a:gs pos="50000">
              <a:schemeClr val="accent6">
                <a:tint val="40000"/>
                <a:hueOff val="0"/>
                <a:satOff val="0"/>
                <a:lumOff val="0"/>
                <a:alphaOff val="0"/>
                <a:shade val="85000"/>
                <a:satMod val="105000"/>
                <a:lumMod val="100000"/>
              </a:schemeClr>
            </a:gs>
            <a:gs pos="100000">
              <a:schemeClr val="accent6">
                <a:tint val="4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FDB10-8A98-48B0-9A5A-938F304D97A6}">
      <dsp:nvSpPr>
        <dsp:cNvPr id="0" name=""/>
        <dsp:cNvSpPr/>
      </dsp:nvSpPr>
      <dsp:spPr>
        <a:xfrm>
          <a:off x="794" y="1016386"/>
          <a:ext cx="3419954" cy="4103945"/>
        </a:xfrm>
        <a:prstGeom prst="roundRect">
          <a:avLst>
            <a:gd name="adj" fmla="val 5000"/>
          </a:avLst>
        </a:prstGeom>
        <a:solidFill>
          <a:srgbClr val="D74D02"/>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t>Overarching</a:t>
          </a:r>
        </a:p>
      </dsp:txBody>
      <dsp:txXfrm rot="16200000">
        <a:off x="-1339827" y="2357008"/>
        <a:ext cx="3365235" cy="683990"/>
      </dsp:txXfrm>
    </dsp:sp>
    <dsp:sp modelId="{FADF5510-E87F-4CCC-B2E7-AF3B369F914A}">
      <dsp:nvSpPr>
        <dsp:cNvPr id="0" name=""/>
        <dsp:cNvSpPr/>
      </dsp:nvSpPr>
      <dsp:spPr>
        <a:xfrm>
          <a:off x="684785" y="1016386"/>
          <a:ext cx="2547866" cy="41039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latin typeface="Cambria" panose="02040503050406030204" pitchFamily="18" charset="0"/>
            </a:rPr>
            <a:t>⦁ </a:t>
          </a:r>
          <a:r>
            <a:rPr lang="en-US" sz="1800" kern="1200" dirty="0"/>
            <a:t>Agritourism Working Group to coordinate among stakeholders</a:t>
          </a:r>
        </a:p>
        <a:p>
          <a:pPr marL="0" lvl="0" indent="0" algn="l" defTabSz="800100">
            <a:lnSpc>
              <a:spcPct val="90000"/>
            </a:lnSpc>
            <a:spcBef>
              <a:spcPct val="0"/>
            </a:spcBef>
            <a:spcAft>
              <a:spcPct val="35000"/>
            </a:spcAft>
            <a:buFont typeface="Arial" panose="020B0604020202020204" pitchFamily="34" charset="0"/>
            <a:buNone/>
          </a:pPr>
          <a:r>
            <a:rPr lang="en-US" sz="1800" kern="1200" dirty="0">
              <a:latin typeface="Cambria" panose="02040503050406030204" pitchFamily="18" charset="0"/>
            </a:rPr>
            <a:t>⦁ </a:t>
          </a:r>
          <a:r>
            <a:rPr lang="en-US" sz="1800" kern="1200" dirty="0"/>
            <a:t>Further product by produce analysis of the value chain for crops identified. </a:t>
          </a:r>
        </a:p>
      </dsp:txBody>
      <dsp:txXfrm>
        <a:off x="684785" y="1016386"/>
        <a:ext cx="2547866" cy="4103945"/>
      </dsp:txXfrm>
    </dsp:sp>
    <dsp:sp modelId="{62D09EF1-FD7E-471F-BFB6-11C97C2D3340}">
      <dsp:nvSpPr>
        <dsp:cNvPr id="0" name=""/>
        <dsp:cNvSpPr/>
      </dsp:nvSpPr>
      <dsp:spPr>
        <a:xfrm>
          <a:off x="3540448" y="1016386"/>
          <a:ext cx="3419954" cy="4103945"/>
        </a:xfrm>
        <a:prstGeom prst="roundRect">
          <a:avLst>
            <a:gd name="adj" fmla="val 5000"/>
          </a:avLst>
        </a:prstGeom>
        <a:solidFill>
          <a:srgbClr val="E45302"/>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t>Networking</a:t>
          </a:r>
        </a:p>
      </dsp:txBody>
      <dsp:txXfrm rot="16200000">
        <a:off x="2199825" y="2357008"/>
        <a:ext cx="3365235" cy="683990"/>
      </dsp:txXfrm>
    </dsp:sp>
    <dsp:sp modelId="{6E05E96C-D841-40E0-8C8E-BA567ACF3FC9}">
      <dsp:nvSpPr>
        <dsp:cNvPr id="0" name=""/>
        <dsp:cNvSpPr/>
      </dsp:nvSpPr>
      <dsp:spPr>
        <a:xfrm rot="5400000">
          <a:off x="3256057" y="4277281"/>
          <a:ext cx="602981" cy="51299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061AC-E7CC-41F1-B92F-6B7E31A50044}">
      <dsp:nvSpPr>
        <dsp:cNvPr id="0" name=""/>
        <dsp:cNvSpPr/>
      </dsp:nvSpPr>
      <dsp:spPr>
        <a:xfrm>
          <a:off x="4224439" y="1016386"/>
          <a:ext cx="2547866" cy="41039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IFC hotel pilot program to increase ability to purchase more local produce and support hotel aggregators to increase supply by strengthening linkages with farmers</a:t>
          </a:r>
        </a:p>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IFC to partner with Chefs’ Association to set up field visits for chefs to meet suppliers</a:t>
          </a:r>
        </a:p>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MITT to create further opportunities to integrate the Fijian Made-Buy Fijian Campaign into tourism</a:t>
          </a:r>
        </a:p>
      </dsp:txBody>
      <dsp:txXfrm>
        <a:off x="4224439" y="1016386"/>
        <a:ext cx="2547866" cy="4103945"/>
      </dsp:txXfrm>
    </dsp:sp>
    <dsp:sp modelId="{B0E537DC-A159-4BE3-B8F4-8BC67EFAF590}">
      <dsp:nvSpPr>
        <dsp:cNvPr id="0" name=""/>
        <dsp:cNvSpPr/>
      </dsp:nvSpPr>
      <dsp:spPr>
        <a:xfrm>
          <a:off x="7080101" y="1016386"/>
          <a:ext cx="3419954" cy="4103945"/>
        </a:xfrm>
        <a:prstGeom prst="roundRect">
          <a:avLst>
            <a:gd name="adj" fmla="val 5000"/>
          </a:avLst>
        </a:prstGeom>
        <a:solidFill>
          <a:srgbClr val="F85A02"/>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t>Inconsistent Supply</a:t>
          </a:r>
        </a:p>
      </dsp:txBody>
      <dsp:txXfrm rot="16200000">
        <a:off x="5739479" y="2357008"/>
        <a:ext cx="3365235" cy="683990"/>
      </dsp:txXfrm>
    </dsp:sp>
    <dsp:sp modelId="{455AD37D-3FC8-4D89-8CE4-6F5BA320ED42}">
      <dsp:nvSpPr>
        <dsp:cNvPr id="0" name=""/>
        <dsp:cNvSpPr/>
      </dsp:nvSpPr>
      <dsp:spPr>
        <a:xfrm rot="5400000">
          <a:off x="6795710" y="4277281"/>
          <a:ext cx="602981" cy="51299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6A1BA-8F3A-4843-A009-A023A0E3025A}">
      <dsp:nvSpPr>
        <dsp:cNvPr id="0" name=""/>
        <dsp:cNvSpPr/>
      </dsp:nvSpPr>
      <dsp:spPr>
        <a:xfrm>
          <a:off x="7764092" y="1016386"/>
          <a:ext cx="2547866" cy="41039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FAPP to include farmer training module on hotel requirements</a:t>
          </a:r>
        </a:p>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IFC to create a guide to upskill key hotel suppliers </a:t>
          </a:r>
        </a:p>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err="1"/>
            <a:t>MoA</a:t>
          </a:r>
          <a:r>
            <a:rPr lang="en-US" sz="1800" kern="1200" dirty="0"/>
            <a:t> and partners use report to prioritize items with high potential for import substitution</a:t>
          </a:r>
        </a:p>
      </dsp:txBody>
      <dsp:txXfrm>
        <a:off x="7764092" y="1016386"/>
        <a:ext cx="2547866" cy="4103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F00DC-F29E-484D-A330-DC229E5EE445}">
      <dsp:nvSpPr>
        <dsp:cNvPr id="0" name=""/>
        <dsp:cNvSpPr/>
      </dsp:nvSpPr>
      <dsp:spPr>
        <a:xfrm>
          <a:off x="794" y="886916"/>
          <a:ext cx="3419954" cy="4103945"/>
        </a:xfrm>
        <a:prstGeom prst="roundRect">
          <a:avLst>
            <a:gd name="adj" fmla="val 5000"/>
          </a:avLst>
        </a:prstGeom>
        <a:solidFill>
          <a:srgbClr val="F85A02"/>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t>Produce Seasonality</a:t>
          </a:r>
        </a:p>
      </dsp:txBody>
      <dsp:txXfrm rot="16200000">
        <a:off x="-1339827" y="2227538"/>
        <a:ext cx="3365235" cy="683990"/>
      </dsp:txXfrm>
    </dsp:sp>
    <dsp:sp modelId="{22FED754-EC53-496F-AE92-F4DA4D3CDB2C}">
      <dsp:nvSpPr>
        <dsp:cNvPr id="0" name=""/>
        <dsp:cNvSpPr/>
      </dsp:nvSpPr>
      <dsp:spPr>
        <a:xfrm>
          <a:off x="684785" y="886916"/>
          <a:ext cx="2547866" cy="41039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Private sector to invest in </a:t>
          </a:r>
          <a:r>
            <a:rPr lang="en-US" sz="1800" kern="1200" dirty="0" err="1"/>
            <a:t>agri</a:t>
          </a:r>
          <a:r>
            <a:rPr lang="en-US" sz="1800" kern="1200" dirty="0"/>
            <a:t>-infrastructure with focus on modern equipment and improved farming techniques</a:t>
          </a:r>
        </a:p>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FAPP and </a:t>
          </a:r>
          <a:r>
            <a:rPr lang="en-US" sz="1800" kern="1200" dirty="0" err="1"/>
            <a:t>MoA</a:t>
          </a:r>
          <a:r>
            <a:rPr lang="en-US" sz="1800" kern="1200" dirty="0"/>
            <a:t> to prioritize high value produce for growing in high elevation areas in off season</a:t>
          </a:r>
        </a:p>
      </dsp:txBody>
      <dsp:txXfrm>
        <a:off x="684785" y="886916"/>
        <a:ext cx="2547866" cy="4103945"/>
      </dsp:txXfrm>
    </dsp:sp>
    <dsp:sp modelId="{83380E63-1F8F-40C4-B22C-5D2C5A6476F8}">
      <dsp:nvSpPr>
        <dsp:cNvPr id="0" name=""/>
        <dsp:cNvSpPr/>
      </dsp:nvSpPr>
      <dsp:spPr>
        <a:xfrm>
          <a:off x="3540448" y="886916"/>
          <a:ext cx="3419954" cy="4103945"/>
        </a:xfrm>
        <a:prstGeom prst="roundRect">
          <a:avLst>
            <a:gd name="adj" fmla="val 5000"/>
          </a:avLst>
        </a:prstGeom>
        <a:solidFill>
          <a:srgbClr val="FD6C1B"/>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t>Quality of Products</a:t>
          </a:r>
        </a:p>
      </dsp:txBody>
      <dsp:txXfrm rot="16200000">
        <a:off x="2199825" y="2227538"/>
        <a:ext cx="3365235" cy="683990"/>
      </dsp:txXfrm>
    </dsp:sp>
    <dsp:sp modelId="{B91B4DAD-7ED9-48ED-B012-FCB098AE43C5}">
      <dsp:nvSpPr>
        <dsp:cNvPr id="0" name=""/>
        <dsp:cNvSpPr/>
      </dsp:nvSpPr>
      <dsp:spPr>
        <a:xfrm rot="5400000">
          <a:off x="3255857" y="4150143"/>
          <a:ext cx="603381" cy="51299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DEB9E-401A-4190-B5AD-9CB61CBA1132}">
      <dsp:nvSpPr>
        <dsp:cNvPr id="0" name=""/>
        <dsp:cNvSpPr/>
      </dsp:nvSpPr>
      <dsp:spPr>
        <a:xfrm>
          <a:off x="4224439" y="886916"/>
          <a:ext cx="2547866" cy="41039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IFC work with Ag-Trade team and Fiji Chef’s Association to create vegetable and fruit seasonal charts, a crop map and grading charts based on hotels standards for farmers</a:t>
          </a:r>
        </a:p>
      </dsp:txBody>
      <dsp:txXfrm>
        <a:off x="4224439" y="886916"/>
        <a:ext cx="2547866" cy="4103945"/>
      </dsp:txXfrm>
    </dsp:sp>
    <dsp:sp modelId="{6B77559B-4C9D-4B88-99AD-7A49AC7E7789}">
      <dsp:nvSpPr>
        <dsp:cNvPr id="0" name=""/>
        <dsp:cNvSpPr/>
      </dsp:nvSpPr>
      <dsp:spPr>
        <a:xfrm>
          <a:off x="7080101" y="886916"/>
          <a:ext cx="3419954" cy="4103945"/>
        </a:xfrm>
        <a:prstGeom prst="roundRect">
          <a:avLst>
            <a:gd name="adj" fmla="val 5000"/>
          </a:avLst>
        </a:prstGeom>
        <a:solidFill>
          <a:srgbClr val="FD7C35"/>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t>Food Safety</a:t>
          </a:r>
        </a:p>
      </dsp:txBody>
      <dsp:txXfrm rot="16200000">
        <a:off x="5739479" y="2227538"/>
        <a:ext cx="3365235" cy="683990"/>
      </dsp:txXfrm>
    </dsp:sp>
    <dsp:sp modelId="{544EA206-31CC-4A00-946B-ABD1EDE12FC5}">
      <dsp:nvSpPr>
        <dsp:cNvPr id="0" name=""/>
        <dsp:cNvSpPr/>
      </dsp:nvSpPr>
      <dsp:spPr>
        <a:xfrm rot="5400000">
          <a:off x="6795510" y="4150143"/>
          <a:ext cx="603381" cy="51299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590ABE-E88F-4B40-956B-F8D518AD1849}">
      <dsp:nvSpPr>
        <dsp:cNvPr id="0" name=""/>
        <dsp:cNvSpPr/>
      </dsp:nvSpPr>
      <dsp:spPr>
        <a:xfrm>
          <a:off x="7764092" y="886916"/>
          <a:ext cx="2547866" cy="41039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IFC to determine demand by hotels for meat and seafood CCL Lite certification</a:t>
          </a:r>
        </a:p>
        <a:p>
          <a:pPr marL="0" lvl="0" indent="0" algn="l" defTabSz="800100">
            <a:lnSpc>
              <a:spcPct val="90000"/>
            </a:lnSpc>
            <a:spcBef>
              <a:spcPct val="0"/>
            </a:spcBef>
            <a:spcAft>
              <a:spcPct val="35000"/>
            </a:spcAft>
            <a:buNone/>
          </a:pPr>
          <a:r>
            <a:rPr lang="en-US" sz="1800" kern="1200" dirty="0">
              <a:latin typeface="Cambria" panose="02040503050406030204" pitchFamily="18" charset="0"/>
            </a:rPr>
            <a:t>⦁ </a:t>
          </a:r>
          <a:r>
            <a:rPr lang="en-US" sz="1800" kern="1200" dirty="0"/>
            <a:t>Work with HACCP Australia to develop CCP Lite for suppliers and train suppliers</a:t>
          </a:r>
        </a:p>
      </dsp:txBody>
      <dsp:txXfrm>
        <a:off x="7764092" y="886916"/>
        <a:ext cx="2547866" cy="41039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52D2DE-625B-4AA8-8176-910A966358E1}"/>
              </a:ext>
            </a:extLst>
          </p:cNvPr>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371BF4-E1AD-40C6-AB6E-681276A32B12}"/>
              </a:ext>
            </a:extLst>
          </p:cNvPr>
          <p:cNvSpPr>
            <a:spLocks noGrp="1"/>
          </p:cNvSpPr>
          <p:nvPr>
            <p:ph type="dt" sz="quarter" idx="1"/>
          </p:nvPr>
        </p:nvSpPr>
        <p:spPr>
          <a:xfrm>
            <a:off x="4143588" y="0"/>
            <a:ext cx="3169920" cy="481728"/>
          </a:xfrm>
          <a:prstGeom prst="rect">
            <a:avLst/>
          </a:prstGeom>
        </p:spPr>
        <p:txBody>
          <a:bodyPr vert="horz" lIns="91440" tIns="45720" rIns="91440" bIns="45720" rtlCol="0"/>
          <a:lstStyle>
            <a:lvl1pPr algn="r">
              <a:defRPr sz="1200"/>
            </a:lvl1pPr>
          </a:lstStyle>
          <a:p>
            <a:fld id="{D52BA82F-5739-46C4-9EE5-1E4A65D9EFB6}" type="datetimeFigureOut">
              <a:rPr lang="en-US" smtClean="0"/>
              <a:t>3/29/2019</a:t>
            </a:fld>
            <a:endParaRPr lang="en-US"/>
          </a:p>
        </p:txBody>
      </p:sp>
      <p:sp>
        <p:nvSpPr>
          <p:cNvPr id="4" name="Footer Placeholder 3">
            <a:extLst>
              <a:ext uri="{FF2B5EF4-FFF2-40B4-BE49-F238E27FC236}">
                <a16:creationId xmlns:a16="http://schemas.microsoft.com/office/drawing/2014/main" id="{E9317608-2D89-4ABC-9E9F-42941F882793}"/>
              </a:ext>
            </a:extLst>
          </p:cNvPr>
          <p:cNvSpPr>
            <a:spLocks noGrp="1"/>
          </p:cNvSpPr>
          <p:nvPr>
            <p:ph type="ftr" sz="quarter" idx="2"/>
          </p:nvPr>
        </p:nvSpPr>
        <p:spPr>
          <a:xfrm>
            <a:off x="0" y="9119475"/>
            <a:ext cx="3169920" cy="48172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6E16E4-9B78-4A31-B4B6-45A29DF8D378}"/>
              </a:ext>
            </a:extLst>
          </p:cNvPr>
          <p:cNvSpPr>
            <a:spLocks noGrp="1"/>
          </p:cNvSpPr>
          <p:nvPr>
            <p:ph type="sldNum" sz="quarter" idx="3"/>
          </p:nvPr>
        </p:nvSpPr>
        <p:spPr>
          <a:xfrm>
            <a:off x="4143588" y="9119475"/>
            <a:ext cx="3169920" cy="481727"/>
          </a:xfrm>
          <a:prstGeom prst="rect">
            <a:avLst/>
          </a:prstGeom>
        </p:spPr>
        <p:txBody>
          <a:bodyPr vert="horz" lIns="91440" tIns="45720" rIns="91440" bIns="45720" rtlCol="0" anchor="b"/>
          <a:lstStyle>
            <a:lvl1pPr algn="r">
              <a:defRPr sz="1200"/>
            </a:lvl1pPr>
          </a:lstStyle>
          <a:p>
            <a:fld id="{9A0E8367-8CD8-4831-A270-D1BD5943D0D3}" type="slidenum">
              <a:rPr lang="en-US" smtClean="0"/>
              <a:t>‹#›</a:t>
            </a:fld>
            <a:endParaRPr lang="en-US"/>
          </a:p>
        </p:txBody>
      </p:sp>
    </p:spTree>
    <p:extLst>
      <p:ext uri="{BB962C8B-B14F-4D97-AF65-F5344CB8AC3E}">
        <p14:creationId xmlns:p14="http://schemas.microsoft.com/office/powerpoint/2010/main" val="2644186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2775" y="0"/>
            <a:ext cx="3170717" cy="480598"/>
          </a:xfrm>
          <a:prstGeom prst="rect">
            <a:avLst/>
          </a:prstGeom>
        </p:spPr>
        <p:txBody>
          <a:bodyPr vert="horz" lIns="91440" tIns="45720" rIns="91440" bIns="45720" rtlCol="0"/>
          <a:lstStyle>
            <a:lvl1pPr algn="r">
              <a:defRPr sz="1200"/>
            </a:lvl1pPr>
          </a:lstStyle>
          <a:p>
            <a:fld id="{9DD27F80-D0F1-3A4D-B2AA-1D0D39301DDE}" type="datetimeFigureOut">
              <a:rPr lang="en-US" smtClean="0"/>
              <a:t>3/29/2019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179" y="4620185"/>
            <a:ext cx="5852843" cy="37802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602"/>
            <a:ext cx="3170717" cy="48059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2775" y="9120602"/>
            <a:ext cx="3170717" cy="480598"/>
          </a:xfrm>
          <a:prstGeom prst="rect">
            <a:avLst/>
          </a:prstGeom>
        </p:spPr>
        <p:txBody>
          <a:bodyPr vert="horz" lIns="91440" tIns="45720" rIns="91440" bIns="45720" rtlCol="0" anchor="b"/>
          <a:lstStyle>
            <a:lvl1pPr algn="r">
              <a:defRPr sz="1200"/>
            </a:lvl1pPr>
          </a:lstStyle>
          <a:p>
            <a:fld id="{81F2D5A9-2F0D-F44C-B027-C538F38C98E0}" type="slidenum">
              <a:rPr lang="en-US" smtClean="0"/>
              <a:t>‹#›</a:t>
            </a:fld>
            <a:endParaRPr lang="en-US"/>
          </a:p>
        </p:txBody>
      </p:sp>
    </p:spTree>
    <p:extLst>
      <p:ext uri="{BB962C8B-B14F-4D97-AF65-F5344CB8AC3E}">
        <p14:creationId xmlns:p14="http://schemas.microsoft.com/office/powerpoint/2010/main" val="17714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1</a:t>
            </a:fld>
            <a:endParaRPr lang="en-US"/>
          </a:p>
        </p:txBody>
      </p:sp>
    </p:spTree>
    <p:extLst>
      <p:ext uri="{BB962C8B-B14F-4D97-AF65-F5344CB8AC3E}">
        <p14:creationId xmlns:p14="http://schemas.microsoft.com/office/powerpoint/2010/main" val="249790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10</a:t>
            </a:fld>
            <a:endParaRPr lang="en-US"/>
          </a:p>
        </p:txBody>
      </p:sp>
    </p:spTree>
    <p:extLst>
      <p:ext uri="{BB962C8B-B14F-4D97-AF65-F5344CB8AC3E}">
        <p14:creationId xmlns:p14="http://schemas.microsoft.com/office/powerpoint/2010/main" val="388860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11</a:t>
            </a:fld>
            <a:endParaRPr lang="en-US"/>
          </a:p>
        </p:txBody>
      </p:sp>
    </p:spTree>
    <p:extLst>
      <p:ext uri="{BB962C8B-B14F-4D97-AF65-F5344CB8AC3E}">
        <p14:creationId xmlns:p14="http://schemas.microsoft.com/office/powerpoint/2010/main" val="259215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12</a:t>
            </a:fld>
            <a:endParaRPr lang="en-US"/>
          </a:p>
        </p:txBody>
      </p:sp>
    </p:spTree>
    <p:extLst>
      <p:ext uri="{BB962C8B-B14F-4D97-AF65-F5344CB8AC3E}">
        <p14:creationId xmlns:p14="http://schemas.microsoft.com/office/powerpoint/2010/main" val="2989872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79" y="4440536"/>
            <a:ext cx="5852843" cy="5459711"/>
          </a:xfrm>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13</a:t>
            </a:fld>
            <a:endParaRPr lang="en-US"/>
          </a:p>
        </p:txBody>
      </p:sp>
    </p:spTree>
    <p:extLst>
      <p:ext uri="{BB962C8B-B14F-4D97-AF65-F5344CB8AC3E}">
        <p14:creationId xmlns:p14="http://schemas.microsoft.com/office/powerpoint/2010/main" val="183270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79" y="4620184"/>
            <a:ext cx="5852843" cy="4329639"/>
          </a:xfrm>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14</a:t>
            </a:fld>
            <a:endParaRPr lang="en-US"/>
          </a:p>
        </p:txBody>
      </p:sp>
    </p:spTree>
    <p:extLst>
      <p:ext uri="{BB962C8B-B14F-4D97-AF65-F5344CB8AC3E}">
        <p14:creationId xmlns:p14="http://schemas.microsoft.com/office/powerpoint/2010/main" val="240490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79" y="4440536"/>
            <a:ext cx="5852843" cy="5050500"/>
          </a:xfrm>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15</a:t>
            </a:fld>
            <a:endParaRPr lang="en-US"/>
          </a:p>
        </p:txBody>
      </p:sp>
    </p:spTree>
    <p:extLst>
      <p:ext uri="{BB962C8B-B14F-4D97-AF65-F5344CB8AC3E}">
        <p14:creationId xmlns:p14="http://schemas.microsoft.com/office/powerpoint/2010/main" val="400813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buFont typeface="Arial" panose="020B0604020202020204" pitchFamily="34" charset="0"/>
              <a:buNone/>
            </a:pPr>
            <a:endParaRPr lang="en-US" sz="1000" dirty="0">
              <a:latin typeface="+mn-lt"/>
            </a:endParaRPr>
          </a:p>
        </p:txBody>
      </p:sp>
      <p:sp>
        <p:nvSpPr>
          <p:cNvPr id="4" name="Slide Number Placeholder 3"/>
          <p:cNvSpPr>
            <a:spLocks noGrp="1"/>
          </p:cNvSpPr>
          <p:nvPr>
            <p:ph type="sldNum" sz="quarter" idx="10"/>
          </p:nvPr>
        </p:nvSpPr>
        <p:spPr/>
        <p:txBody>
          <a:bodyPr/>
          <a:lstStyle/>
          <a:p>
            <a:fld id="{81F2D5A9-2F0D-F44C-B027-C538F38C98E0}" type="slidenum">
              <a:rPr lang="en-US" smtClean="0"/>
              <a:t>16</a:t>
            </a:fld>
            <a:endParaRPr lang="en-US"/>
          </a:p>
        </p:txBody>
      </p:sp>
    </p:spTree>
    <p:extLst>
      <p:ext uri="{BB962C8B-B14F-4D97-AF65-F5344CB8AC3E}">
        <p14:creationId xmlns:p14="http://schemas.microsoft.com/office/powerpoint/2010/main" val="1475271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17</a:t>
            </a:fld>
            <a:endParaRPr lang="en-US"/>
          </a:p>
        </p:txBody>
      </p:sp>
    </p:spTree>
    <p:extLst>
      <p:ext uri="{BB962C8B-B14F-4D97-AF65-F5344CB8AC3E}">
        <p14:creationId xmlns:p14="http://schemas.microsoft.com/office/powerpoint/2010/main" val="186619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2</a:t>
            </a:fld>
            <a:endParaRPr lang="en-US"/>
          </a:p>
        </p:txBody>
      </p:sp>
    </p:spTree>
    <p:extLst>
      <p:ext uri="{BB962C8B-B14F-4D97-AF65-F5344CB8AC3E}">
        <p14:creationId xmlns:p14="http://schemas.microsoft.com/office/powerpoint/2010/main" val="258102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3</a:t>
            </a:fld>
            <a:endParaRPr lang="en-US"/>
          </a:p>
        </p:txBody>
      </p:sp>
    </p:spTree>
    <p:extLst>
      <p:ext uri="{BB962C8B-B14F-4D97-AF65-F5344CB8AC3E}">
        <p14:creationId xmlns:p14="http://schemas.microsoft.com/office/powerpoint/2010/main" val="79453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4</a:t>
            </a:fld>
            <a:endParaRPr lang="en-US"/>
          </a:p>
        </p:txBody>
      </p:sp>
    </p:spTree>
    <p:extLst>
      <p:ext uri="{BB962C8B-B14F-4D97-AF65-F5344CB8AC3E}">
        <p14:creationId xmlns:p14="http://schemas.microsoft.com/office/powerpoint/2010/main" val="2116531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5</a:t>
            </a:fld>
            <a:endParaRPr lang="en-US"/>
          </a:p>
        </p:txBody>
      </p:sp>
    </p:spTree>
    <p:extLst>
      <p:ext uri="{BB962C8B-B14F-4D97-AF65-F5344CB8AC3E}">
        <p14:creationId xmlns:p14="http://schemas.microsoft.com/office/powerpoint/2010/main" val="128540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6</a:t>
            </a:fld>
            <a:endParaRPr lang="en-US"/>
          </a:p>
        </p:txBody>
      </p:sp>
    </p:spTree>
    <p:extLst>
      <p:ext uri="{BB962C8B-B14F-4D97-AF65-F5344CB8AC3E}">
        <p14:creationId xmlns:p14="http://schemas.microsoft.com/office/powerpoint/2010/main" val="389782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7</a:t>
            </a:fld>
            <a:endParaRPr lang="en-US"/>
          </a:p>
        </p:txBody>
      </p:sp>
    </p:spTree>
    <p:extLst>
      <p:ext uri="{BB962C8B-B14F-4D97-AF65-F5344CB8AC3E}">
        <p14:creationId xmlns:p14="http://schemas.microsoft.com/office/powerpoint/2010/main" val="83314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8</a:t>
            </a:fld>
            <a:endParaRPr lang="en-US"/>
          </a:p>
        </p:txBody>
      </p:sp>
    </p:spTree>
    <p:extLst>
      <p:ext uri="{BB962C8B-B14F-4D97-AF65-F5344CB8AC3E}">
        <p14:creationId xmlns:p14="http://schemas.microsoft.com/office/powerpoint/2010/main" val="105786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2D5A9-2F0D-F44C-B027-C538F38C98E0}" type="slidenum">
              <a:rPr lang="en-US" smtClean="0"/>
              <a:t>9</a:t>
            </a:fld>
            <a:endParaRPr lang="en-US"/>
          </a:p>
        </p:txBody>
      </p:sp>
    </p:spTree>
    <p:extLst>
      <p:ext uri="{BB962C8B-B14F-4D97-AF65-F5344CB8AC3E}">
        <p14:creationId xmlns:p14="http://schemas.microsoft.com/office/powerpoint/2010/main" val="214806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036CEB-DCA3-42EE-9A38-01A142678AFA}"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326424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036CEB-DCA3-42EE-9A38-01A142678AFA}"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127998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36CEB-DCA3-42EE-9A38-01A142678AFA}"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29759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5036CEB-DCA3-42EE-9A38-01A142678AFA}" type="datetimeFigureOut">
              <a:rPr lang="en-US" smtClean="0"/>
              <a:t>3/29/2019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383926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951152-6C93-4F53-8BB0-52036007D596}"/>
              </a:ext>
            </a:extLst>
          </p:cNvPr>
          <p:cNvSpPr/>
          <p:nvPr userDrawn="1"/>
        </p:nvSpPr>
        <p:spPr>
          <a:xfrm>
            <a:off x="0" y="1792936"/>
            <a:ext cx="12192000" cy="4629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EED4D-4958-4965-8A76-B19839340FFD}"/>
              </a:ext>
            </a:extLst>
          </p:cNvPr>
          <p:cNvSpPr>
            <a:spLocks noGrp="1"/>
          </p:cNvSpPr>
          <p:nvPr>
            <p:ph type="title"/>
          </p:nvPr>
        </p:nvSpPr>
        <p:spPr>
          <a:xfrm>
            <a:off x="254000" y="1401776"/>
            <a:ext cx="3281679" cy="3932224"/>
          </a:xfrm>
        </p:spPr>
        <p:txBody>
          <a:bodyPr/>
          <a:lstStyle>
            <a:lvl1pPr algn="r">
              <a:defRPr/>
            </a:lvl1pPr>
          </a:lstStyle>
          <a:p>
            <a:r>
              <a:rPr lang="en-US"/>
              <a:t>Click to edit Master title style</a:t>
            </a:r>
          </a:p>
        </p:txBody>
      </p:sp>
      <p:sp>
        <p:nvSpPr>
          <p:cNvPr id="7" name="Rectangle 6">
            <a:extLst>
              <a:ext uri="{FF2B5EF4-FFF2-40B4-BE49-F238E27FC236}">
                <a16:creationId xmlns:a16="http://schemas.microsoft.com/office/drawing/2014/main" id="{B4FD90D1-09CF-469F-8CE8-9D430CF43750}"/>
              </a:ext>
            </a:extLst>
          </p:cNvPr>
          <p:cNvSpPr/>
          <p:nvPr userDrawn="1"/>
        </p:nvSpPr>
        <p:spPr>
          <a:xfrm>
            <a:off x="3688080" y="1401776"/>
            <a:ext cx="71120" cy="393222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AB0E5B0C-69FB-4837-BEAA-7B0AC5379529}"/>
              </a:ext>
            </a:extLst>
          </p:cNvPr>
          <p:cNvSpPr>
            <a:spLocks noGrp="1"/>
          </p:cNvSpPr>
          <p:nvPr>
            <p:ph type="sldNum" sz="quarter" idx="12"/>
          </p:nvPr>
        </p:nvSpPr>
        <p:spPr>
          <a:xfrm>
            <a:off x="11156767" y="6433014"/>
            <a:ext cx="946264" cy="365125"/>
          </a:xfrm>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354150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36CEB-DCA3-42EE-9A38-01A142678AFA}"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164322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D3DFE7-65F9-4C93-B6B7-D453BCCD88D8}"/>
              </a:ext>
            </a:extLst>
          </p:cNvPr>
          <p:cNvSpPr/>
          <p:nvPr userDrawn="1"/>
        </p:nvSpPr>
        <p:spPr>
          <a:xfrm>
            <a:off x="0" y="1792936"/>
            <a:ext cx="1219200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2">
                  <a:lumMod val="50000"/>
                </a:schemeClr>
              </a:buClr>
              <a:defRPr>
                <a:solidFill>
                  <a:schemeClr val="bg2">
                    <a:lumMod val="50000"/>
                  </a:schemeClr>
                </a:solidFill>
              </a:defRPr>
            </a:lvl1pPr>
            <a:lvl2pPr>
              <a:buClr>
                <a:schemeClr val="bg2">
                  <a:lumMod val="50000"/>
                </a:schemeClr>
              </a:buClr>
              <a:defRPr>
                <a:solidFill>
                  <a:schemeClr val="bg2">
                    <a:lumMod val="50000"/>
                  </a:schemeClr>
                </a:solidFill>
              </a:defRPr>
            </a:lvl2pPr>
            <a:lvl3pPr>
              <a:buClr>
                <a:schemeClr val="bg2">
                  <a:lumMod val="50000"/>
                </a:schemeClr>
              </a:buClr>
              <a:defRPr>
                <a:solidFill>
                  <a:schemeClr val="bg2">
                    <a:lumMod val="50000"/>
                  </a:schemeClr>
                </a:solidFill>
              </a:defRPr>
            </a:lvl3pPr>
            <a:lvl4pPr>
              <a:buClr>
                <a:schemeClr val="bg2">
                  <a:lumMod val="50000"/>
                </a:schemeClr>
              </a:buClr>
              <a:defRPr>
                <a:solidFill>
                  <a:schemeClr val="bg2">
                    <a:lumMod val="50000"/>
                  </a:schemeClr>
                </a:solidFill>
              </a:defRPr>
            </a:lvl4pPr>
            <a:lvl5pPr>
              <a:buClr>
                <a:schemeClr val="bg2">
                  <a:lumMod val="50000"/>
                </a:schemeClr>
              </a:buClr>
              <a:defRPr>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56767" y="6341574"/>
            <a:ext cx="946264" cy="365125"/>
          </a:xfrm>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403666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5036CEB-DCA3-42EE-9A38-01A142678AFA}" type="datetimeFigureOut">
              <a:rPr lang="en-US" smtClean="0"/>
              <a:t>3/29/2019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70E7694-30B9-436B-A537-CCF68AB0BA5E}" type="slidenum">
              <a:rPr lang="en-US" smtClean="0"/>
              <a:t>‹#›</a:t>
            </a:fld>
            <a:endParaRPr lang="en-US"/>
          </a:p>
        </p:txBody>
      </p:sp>
    </p:spTree>
    <p:extLst>
      <p:ext uri="{BB962C8B-B14F-4D97-AF65-F5344CB8AC3E}">
        <p14:creationId xmlns:p14="http://schemas.microsoft.com/office/powerpoint/2010/main" val="33963519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036CEB-DCA3-42EE-9A38-01A142678AFA}"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422580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36CEB-DCA3-42EE-9A38-01A142678AFA}" type="datetimeFigureOut">
              <a:rPr lang="en-US" smtClean="0"/>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246048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036CEB-DCA3-42EE-9A38-01A142678AFA}" type="datetimeFigureOut">
              <a:rPr lang="en-US" smtClean="0"/>
              <a:t>3/29/2019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345529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36CEB-DCA3-42EE-9A38-01A142678AFA}" type="datetimeFigureOut">
              <a:rPr lang="en-US" smtClean="0"/>
              <a:t>3/29/2019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294259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036CEB-DCA3-42EE-9A38-01A142678AFA}"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E7694-30B9-436B-A537-CCF68AB0BA5E}" type="slidenum">
              <a:rPr lang="en-US" smtClean="0"/>
              <a:t>‹#›</a:t>
            </a:fld>
            <a:endParaRPr lang="en-US"/>
          </a:p>
        </p:txBody>
      </p:sp>
    </p:spTree>
    <p:extLst>
      <p:ext uri="{BB962C8B-B14F-4D97-AF65-F5344CB8AC3E}">
        <p14:creationId xmlns:p14="http://schemas.microsoft.com/office/powerpoint/2010/main" val="397102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5036CEB-DCA3-42EE-9A38-01A142678AFA}" type="datetimeFigureOut">
              <a:rPr lang="en-US" smtClean="0"/>
              <a:t>3/29/2019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70E7694-30B9-436B-A537-CCF68AB0BA5E}" type="slidenum">
              <a:rPr lang="en-US" smtClean="0"/>
              <a:t>‹#›</a:t>
            </a:fld>
            <a:endParaRPr lang="en-US"/>
          </a:p>
        </p:txBody>
      </p:sp>
    </p:spTree>
    <p:extLst>
      <p:ext uri="{BB962C8B-B14F-4D97-AF65-F5344CB8AC3E}">
        <p14:creationId xmlns:p14="http://schemas.microsoft.com/office/powerpoint/2010/main" val="30684651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defTabSz="914400" rtl="0" eaLnBrk="1" latinLnBrk="0" hangingPunct="1">
        <a:lnSpc>
          <a:spcPct val="85000"/>
        </a:lnSpc>
        <a:spcBef>
          <a:spcPct val="0"/>
        </a:spcBef>
        <a:buNone/>
        <a:defRPr sz="4000" kern="1200" cap="all" baseline="0">
          <a:solidFill>
            <a:schemeClr val="bg2">
              <a:lumMod val="50000"/>
            </a:schemeClr>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jpe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4.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748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74FAB3-E3BB-4F3C-A0C1-7FFE69BA3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Rectangle 14">
            <a:extLst>
              <a:ext uri="{FF2B5EF4-FFF2-40B4-BE49-F238E27FC236}">
                <a16:creationId xmlns:a16="http://schemas.microsoft.com/office/drawing/2014/main" id="{0E2D049C-9976-4F68-BD67-B79C5E7856C6}"/>
              </a:ext>
            </a:extLst>
          </p:cNvPr>
          <p:cNvSpPr>
            <a:spLocks noChangeArrowheads="1"/>
          </p:cNvSpPr>
          <p:nvPr/>
        </p:nvSpPr>
        <p:spPr bwMode="auto">
          <a:xfrm>
            <a:off x="4019143" y="-3"/>
            <a:ext cx="8175432" cy="4796800"/>
          </a:xfrm>
          <a:prstGeom prst="rect">
            <a:avLst/>
          </a:prstGeom>
          <a:solidFill>
            <a:schemeClr val="bg2">
              <a:lumMod val="75000"/>
            </a:schemeClr>
          </a:solidFill>
          <a:ln>
            <a:noFill/>
          </a:ln>
          <a:extLst/>
        </p:spPr>
        <p:txBody>
          <a:bodyPr/>
          <a:lstStyle/>
          <a:p>
            <a:pPr marL="115888" indent="-115888">
              <a:spcBef>
                <a:spcPct val="50000"/>
              </a:spcBef>
              <a:buFontTx/>
              <a:buChar char="•"/>
            </a:pPr>
            <a:endParaRPr lang="en-US" sz="1300" b="0" dirty="0">
              <a:solidFill>
                <a:schemeClr val="bg1"/>
              </a:solidFill>
            </a:endParaRPr>
          </a:p>
        </p:txBody>
      </p:sp>
      <p:sp>
        <p:nvSpPr>
          <p:cNvPr id="16" name="Rectangle 68">
            <a:extLst>
              <a:ext uri="{FF2B5EF4-FFF2-40B4-BE49-F238E27FC236}">
                <a16:creationId xmlns:a16="http://schemas.microsoft.com/office/drawing/2014/main" id="{012BFA56-B401-4954-B5B0-CA397D8C48AE}"/>
              </a:ext>
            </a:extLst>
          </p:cNvPr>
          <p:cNvSpPr>
            <a:spLocks noChangeArrowheads="1"/>
          </p:cNvSpPr>
          <p:nvPr/>
        </p:nvSpPr>
        <p:spPr bwMode="auto">
          <a:xfrm>
            <a:off x="4067487" y="4805916"/>
            <a:ext cx="8124511" cy="205208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pic>
        <p:nvPicPr>
          <p:cNvPr id="8" name="Picture 7">
            <a:extLst>
              <a:ext uri="{FF2B5EF4-FFF2-40B4-BE49-F238E27FC236}">
                <a16:creationId xmlns:a16="http://schemas.microsoft.com/office/drawing/2014/main" id="{7A6F8F4B-5FBF-4DBD-B9BC-D0041A96D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8971" y="5181600"/>
            <a:ext cx="5556022" cy="1415131"/>
          </a:xfrm>
          <a:prstGeom prst="rect">
            <a:avLst/>
          </a:prstGeom>
        </p:spPr>
      </p:pic>
      <p:pic>
        <p:nvPicPr>
          <p:cNvPr id="12" name="Picture 7">
            <a:extLst>
              <a:ext uri="{FF2B5EF4-FFF2-40B4-BE49-F238E27FC236}">
                <a16:creationId xmlns:a16="http://schemas.microsoft.com/office/drawing/2014/main" id="{05897513-8541-4882-8699-F05BE8402030}"/>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a:fillRect/>
          </a:stretch>
        </p:blipFill>
        <p:spPr bwMode="auto">
          <a:xfrm>
            <a:off x="4059902" y="30071"/>
            <a:ext cx="6236897" cy="4558488"/>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E244C750-C0AA-4EB0-9AEA-703B6E4FBF09}"/>
              </a:ext>
            </a:extLst>
          </p:cNvPr>
          <p:cNvPicPr>
            <a:picLocks noChangeAspect="1"/>
          </p:cNvPicPr>
          <p:nvPr/>
        </p:nvPicPr>
        <p:blipFill>
          <a:blip r:embed="rId5" cstate="email">
            <a:alphaModFix amt="58000"/>
            <a:extLst>
              <a:ext uri="{28A0092B-C50C-407E-A947-70E740481C1C}">
                <a14:useLocalDpi xmlns:a14="http://schemas.microsoft.com/office/drawing/2010/main"/>
              </a:ext>
            </a:extLst>
          </a:blip>
          <a:srcRect/>
          <a:stretch>
            <a:fillRect/>
          </a:stretch>
        </p:blipFill>
        <p:spPr bwMode="auto">
          <a:xfrm>
            <a:off x="7698450" y="-6698"/>
            <a:ext cx="2569239" cy="4577113"/>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BBEBC9DB-131B-40B0-AF87-CBFA8F59D26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66200" y="1038"/>
            <a:ext cx="1913860" cy="456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437CA11-4385-4A0F-BE80-11B6A2A9E8AA}"/>
              </a:ext>
            </a:extLst>
          </p:cNvPr>
          <p:cNvSpPr>
            <a:spLocks noGrp="1"/>
          </p:cNvSpPr>
          <p:nvPr>
            <p:ph type="ctrTitle"/>
          </p:nvPr>
        </p:nvSpPr>
        <p:spPr>
          <a:xfrm>
            <a:off x="4108247" y="1156827"/>
            <a:ext cx="7975723" cy="4369590"/>
          </a:xfrm>
        </p:spPr>
        <p:txBody>
          <a:bodyPr>
            <a:normAutofit/>
          </a:bodyPr>
          <a:lstStyle/>
          <a:p>
            <a:pPr algn="l"/>
            <a:r>
              <a:rPr lang="en-US" sz="4400" b="1" dirty="0">
                <a:solidFill>
                  <a:schemeClr val="tx1"/>
                </a:solidFill>
              </a:rPr>
              <a:t>From Farm to Tourist’s Table: </a:t>
            </a:r>
            <a:r>
              <a:rPr lang="en-US" sz="4400" b="1" kern="0" dirty="0">
                <a:solidFill>
                  <a:schemeClr val="tx1"/>
                </a:solidFill>
              </a:rPr>
              <a:t>A study of fresh produce demand from Fiji’s hotels and resorts</a:t>
            </a:r>
            <a:endParaRPr lang="en-US" sz="4400" b="1" dirty="0">
              <a:solidFill>
                <a:schemeClr val="tx1"/>
              </a:solidFill>
            </a:endParaRPr>
          </a:p>
        </p:txBody>
      </p:sp>
      <p:sp>
        <p:nvSpPr>
          <p:cNvPr id="14" name="Rectangle 68">
            <a:extLst>
              <a:ext uri="{FF2B5EF4-FFF2-40B4-BE49-F238E27FC236}">
                <a16:creationId xmlns:a16="http://schemas.microsoft.com/office/drawing/2014/main" id="{BF48D739-ED47-40C1-B059-8A2023461AAE}"/>
              </a:ext>
            </a:extLst>
          </p:cNvPr>
          <p:cNvSpPr>
            <a:spLocks noChangeArrowheads="1"/>
          </p:cNvSpPr>
          <p:nvPr/>
        </p:nvSpPr>
        <p:spPr bwMode="auto">
          <a:xfrm>
            <a:off x="4064911" y="4567333"/>
            <a:ext cx="8122079" cy="238581"/>
          </a:xfrm>
          <a:prstGeom prst="rect">
            <a:avLst/>
          </a:prstGeom>
          <a:solidFill>
            <a:schemeClr val="bg2">
              <a:lumMod val="50000"/>
            </a:schemeClr>
          </a:solidFill>
          <a:ln>
            <a:noFill/>
          </a:ln>
          <a:extLst/>
        </p:spPr>
        <p:txBody>
          <a:bodyPr/>
          <a:lstStyle/>
          <a:p>
            <a:pPr marL="115888" indent="-115888">
              <a:spcBef>
                <a:spcPct val="50000"/>
              </a:spcBef>
              <a:buFontTx/>
              <a:buChar char="•"/>
            </a:pPr>
            <a:endParaRPr lang="en-US" sz="1300" b="0" dirty="0">
              <a:solidFill>
                <a:srgbClr val="C8BB7E"/>
              </a:solidFill>
            </a:endParaRPr>
          </a:p>
        </p:txBody>
      </p:sp>
      <p:sp>
        <p:nvSpPr>
          <p:cNvPr id="4" name="Rectangle 3">
            <a:extLst>
              <a:ext uri="{FF2B5EF4-FFF2-40B4-BE49-F238E27FC236}">
                <a16:creationId xmlns:a16="http://schemas.microsoft.com/office/drawing/2014/main" id="{55AD2EE6-AEF2-443E-B077-F3835CCC7D98}"/>
              </a:ext>
            </a:extLst>
          </p:cNvPr>
          <p:cNvSpPr/>
          <p:nvPr/>
        </p:nvSpPr>
        <p:spPr>
          <a:xfrm>
            <a:off x="1452881" y="1"/>
            <a:ext cx="2607021"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930AA6-5B48-4575-B770-4DA136BBB77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2544270" y="2545887"/>
            <a:ext cx="6856383" cy="1767842"/>
          </a:xfrm>
          <a:prstGeom prst="rect">
            <a:avLst/>
          </a:prstGeom>
        </p:spPr>
      </p:pic>
      <p:sp>
        <p:nvSpPr>
          <p:cNvPr id="5" name="TextBox 4"/>
          <p:cNvSpPr txBox="1"/>
          <p:nvPr/>
        </p:nvSpPr>
        <p:spPr>
          <a:xfrm>
            <a:off x="10232021" y="4862316"/>
            <a:ext cx="1851950" cy="369332"/>
          </a:xfrm>
          <a:prstGeom prst="rect">
            <a:avLst/>
          </a:prstGeom>
          <a:noFill/>
        </p:spPr>
        <p:txBody>
          <a:bodyPr wrap="square" rtlCol="0">
            <a:spAutoFit/>
          </a:bodyPr>
          <a:lstStyle/>
          <a:p>
            <a:pPr algn="r"/>
            <a:r>
              <a:rPr lang="en-US" dirty="0">
                <a:solidFill>
                  <a:schemeClr val="bg2">
                    <a:lumMod val="50000"/>
                  </a:schemeClr>
                </a:solidFill>
              </a:rPr>
              <a:t>April 2019</a:t>
            </a:r>
          </a:p>
        </p:txBody>
      </p:sp>
    </p:spTree>
    <p:extLst>
      <p:ext uri="{BB962C8B-B14F-4D97-AF65-F5344CB8AC3E}">
        <p14:creationId xmlns:p14="http://schemas.microsoft.com/office/powerpoint/2010/main" val="3069739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95A2-74C0-43C9-BF8B-D002515AB299}"/>
              </a:ext>
            </a:extLst>
          </p:cNvPr>
          <p:cNvSpPr>
            <a:spLocks noGrp="1"/>
          </p:cNvSpPr>
          <p:nvPr>
            <p:ph type="title"/>
          </p:nvPr>
        </p:nvSpPr>
        <p:spPr>
          <a:xfrm>
            <a:off x="233680" y="252003"/>
            <a:ext cx="10818462" cy="1325563"/>
          </a:xfrm>
        </p:spPr>
        <p:txBody>
          <a:bodyPr>
            <a:normAutofit fontScale="90000"/>
          </a:bodyPr>
          <a:lstStyle/>
          <a:p>
            <a:r>
              <a:rPr lang="en-US" dirty="0"/>
              <a:t>Fresh produce items with high potential for </a:t>
            </a:r>
            <a:br>
              <a:rPr lang="en-US" dirty="0"/>
            </a:br>
            <a:r>
              <a:rPr lang="en-US" dirty="0"/>
              <a:t>increased import substitution</a:t>
            </a:r>
          </a:p>
        </p:txBody>
      </p:sp>
      <p:sp>
        <p:nvSpPr>
          <p:cNvPr id="3" name="Content Placeholder 2">
            <a:extLst>
              <a:ext uri="{FF2B5EF4-FFF2-40B4-BE49-F238E27FC236}">
                <a16:creationId xmlns:a16="http://schemas.microsoft.com/office/drawing/2014/main" id="{EFD7CA1B-430B-4CFD-A10B-55533A52D4B8}"/>
              </a:ext>
            </a:extLst>
          </p:cNvPr>
          <p:cNvSpPr>
            <a:spLocks noGrp="1"/>
          </p:cNvSpPr>
          <p:nvPr>
            <p:ph idx="1"/>
          </p:nvPr>
        </p:nvSpPr>
        <p:spPr>
          <a:xfrm>
            <a:off x="174688" y="1990846"/>
            <a:ext cx="6695440" cy="716912"/>
          </a:xfrm>
        </p:spPr>
        <p:txBody>
          <a:bodyPr>
            <a:normAutofit/>
          </a:bodyPr>
          <a:lstStyle/>
          <a:p>
            <a:pPr marL="0" indent="0">
              <a:buNone/>
            </a:pPr>
            <a:r>
              <a:rPr lang="en-US" b="1" dirty="0"/>
              <a:t>18 fresh produce items account for 63 percent of total produce imports</a:t>
            </a:r>
          </a:p>
        </p:txBody>
      </p:sp>
      <p:pic>
        <p:nvPicPr>
          <p:cNvPr id="5" name="Picture 4">
            <a:extLst>
              <a:ext uri="{FF2B5EF4-FFF2-40B4-BE49-F238E27FC236}">
                <a16:creationId xmlns:a16="http://schemas.microsoft.com/office/drawing/2014/main" id="{EA9A668D-FE3A-4E09-9128-715EAA781F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39139" y="1820166"/>
            <a:ext cx="3955601" cy="5037834"/>
          </a:xfrm>
          <a:prstGeom prst="rect">
            <a:avLst/>
          </a:prstGeom>
        </p:spPr>
      </p:pic>
      <p:pic>
        <p:nvPicPr>
          <p:cNvPr id="6" name="Picture 5">
            <a:extLst>
              <a:ext uri="{FF2B5EF4-FFF2-40B4-BE49-F238E27FC236}">
                <a16:creationId xmlns:a16="http://schemas.microsoft.com/office/drawing/2014/main" id="{813B38F2-0495-41BF-A4CD-DBD24AF5C6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799" y="6126968"/>
            <a:ext cx="2309772" cy="588303"/>
          </a:xfrm>
          <a:prstGeom prst="rect">
            <a:avLst/>
          </a:prstGeom>
        </p:spPr>
      </p:pic>
      <p:graphicFrame>
        <p:nvGraphicFramePr>
          <p:cNvPr id="4" name="Diagram 3">
            <a:extLst>
              <a:ext uri="{FF2B5EF4-FFF2-40B4-BE49-F238E27FC236}">
                <a16:creationId xmlns:a16="http://schemas.microsoft.com/office/drawing/2014/main" id="{0CBA3513-8BE7-4E31-9C0F-C439CDED7F91}"/>
              </a:ext>
            </a:extLst>
          </p:cNvPr>
          <p:cNvGraphicFramePr/>
          <p:nvPr>
            <p:extLst>
              <p:ext uri="{D42A27DB-BD31-4B8C-83A1-F6EECF244321}">
                <p14:modId xmlns:p14="http://schemas.microsoft.com/office/powerpoint/2010/main" val="674875158"/>
              </p:ext>
            </p:extLst>
          </p:nvPr>
        </p:nvGraphicFramePr>
        <p:xfrm>
          <a:off x="403562" y="2824323"/>
          <a:ext cx="7558409" cy="3186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841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Issues faced by hotels</a:t>
            </a:r>
          </a:p>
        </p:txBody>
      </p:sp>
      <p:pic>
        <p:nvPicPr>
          <p:cNvPr id="3" name="Picture 2">
            <a:extLst>
              <a:ext uri="{FF2B5EF4-FFF2-40B4-BE49-F238E27FC236}">
                <a16:creationId xmlns:a16="http://schemas.microsoft.com/office/drawing/2014/main" id="{AE0B9AD2-E6DD-4AD5-8AD7-5AFCA7A96F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16243" y="263586"/>
            <a:ext cx="7315201" cy="6025703"/>
          </a:xfrm>
          <a:prstGeom prst="rect">
            <a:avLst/>
          </a:prstGeom>
        </p:spPr>
      </p:pic>
    </p:spTree>
    <p:extLst>
      <p:ext uri="{BB962C8B-B14F-4D97-AF65-F5344CB8AC3E}">
        <p14:creationId xmlns:p14="http://schemas.microsoft.com/office/powerpoint/2010/main" val="126571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6365"/>
            <a:ext cx="12172844" cy="79790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985BD-E1DF-4FEB-B008-98E90C25C601}"/>
              </a:ext>
            </a:extLst>
          </p:cNvPr>
          <p:cNvSpPr>
            <a:spLocks noGrp="1"/>
          </p:cNvSpPr>
          <p:nvPr>
            <p:ph type="title"/>
          </p:nvPr>
        </p:nvSpPr>
        <p:spPr>
          <a:xfrm>
            <a:off x="136118" y="101296"/>
            <a:ext cx="11936277" cy="1241367"/>
          </a:xfrm>
        </p:spPr>
        <p:txBody>
          <a:bodyPr>
            <a:normAutofit/>
          </a:bodyPr>
          <a:lstStyle/>
          <a:p>
            <a:r>
              <a:rPr lang="en-US" sz="3400" dirty="0"/>
              <a:t>Key Factors that Increase </a:t>
            </a:r>
            <a:r>
              <a:rPr lang="en-US" sz="3400"/>
              <a:t>Local Sourcing by Hotels</a:t>
            </a:r>
            <a:endParaRPr lang="en-US" sz="3400" dirty="0"/>
          </a:p>
        </p:txBody>
      </p:sp>
      <p:sp>
        <p:nvSpPr>
          <p:cNvPr id="3" name="Content Placeholder 2">
            <a:extLst>
              <a:ext uri="{FF2B5EF4-FFF2-40B4-BE49-F238E27FC236}">
                <a16:creationId xmlns:a16="http://schemas.microsoft.com/office/drawing/2014/main" id="{2110708A-749F-4D92-870F-0BC5E7F26F63}"/>
              </a:ext>
            </a:extLst>
          </p:cNvPr>
          <p:cNvSpPr>
            <a:spLocks noGrp="1"/>
          </p:cNvSpPr>
          <p:nvPr>
            <p:ph idx="1"/>
          </p:nvPr>
        </p:nvSpPr>
        <p:spPr>
          <a:xfrm>
            <a:off x="195800" y="1527858"/>
            <a:ext cx="7906478" cy="4954222"/>
          </a:xfrm>
        </p:spPr>
        <p:txBody>
          <a:bodyPr>
            <a:normAutofit/>
          </a:bodyPr>
          <a:lstStyle/>
          <a:p>
            <a:pPr marL="285750" lvl="0" indent="-285750">
              <a:buFont typeface="Arial" panose="020B0604020202020204" pitchFamily="34" charset="0"/>
              <a:buChar char="•"/>
            </a:pPr>
            <a:r>
              <a:rPr lang="en-US" dirty="0"/>
              <a:t>Assess produce needs on a daily basis and purchase more often</a:t>
            </a:r>
          </a:p>
          <a:p>
            <a:pPr marL="285750" lvl="0" indent="-285750">
              <a:buFont typeface="Arial" panose="020B0604020202020204" pitchFamily="34" charset="0"/>
              <a:buChar char="•"/>
            </a:pPr>
            <a:r>
              <a:rPr lang="en-US" dirty="0"/>
              <a:t>Change menus based on seasonality and availability of produce</a:t>
            </a:r>
          </a:p>
          <a:p>
            <a:pPr marL="285750" lvl="0" indent="-285750">
              <a:buFont typeface="Arial" panose="020B0604020202020204" pitchFamily="34" charset="0"/>
              <a:buChar char="•"/>
            </a:pPr>
            <a:r>
              <a:rPr lang="en-US" dirty="0"/>
              <a:t>Proximity to productive farmland that offers variety, quick delivery and strong networks</a:t>
            </a:r>
          </a:p>
          <a:p>
            <a:pPr marL="285750" lvl="0" indent="-285750">
              <a:buFont typeface="Arial" panose="020B0604020202020204" pitchFamily="34" charset="0"/>
              <a:buChar char="•"/>
            </a:pPr>
            <a:r>
              <a:rPr lang="en-US" dirty="0"/>
              <a:t>Assess produce quality at the market before purchasing</a:t>
            </a:r>
          </a:p>
          <a:p>
            <a:pPr marL="285750" lvl="0" indent="-285750">
              <a:buFont typeface="Arial" panose="020B0604020202020204" pitchFamily="34" charset="0"/>
              <a:buChar char="•"/>
            </a:pPr>
            <a:r>
              <a:rPr lang="en-US" dirty="0"/>
              <a:t>Commitment to local sourcing at all levels of the hotel purchasing system, typically driven by the chef</a:t>
            </a:r>
          </a:p>
          <a:p>
            <a:pPr marL="0" lvl="0" indent="0">
              <a:buNone/>
            </a:pPr>
            <a:r>
              <a:rPr lang="en-US" b="1" dirty="0"/>
              <a:t>Imports driven by</a:t>
            </a:r>
          </a:p>
          <a:p>
            <a:pPr marL="285750" lvl="0" indent="-285750">
              <a:buFont typeface="Arial" panose="020B0604020202020204" pitchFamily="34" charset="0"/>
              <a:buChar char="•"/>
            </a:pPr>
            <a:r>
              <a:rPr lang="en-US" dirty="0"/>
              <a:t>Need to forecast volumes on a weekly basis and pre-order high volumes at competitive prices</a:t>
            </a:r>
          </a:p>
        </p:txBody>
      </p:sp>
      <p:pic>
        <p:nvPicPr>
          <p:cNvPr id="8" name="Picture 7">
            <a:extLst>
              <a:ext uri="{FF2B5EF4-FFF2-40B4-BE49-F238E27FC236}">
                <a16:creationId xmlns:a16="http://schemas.microsoft.com/office/drawing/2014/main" id="{D9B0F1CF-137C-4CCB-8E95-10BE83291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543" y="6187928"/>
            <a:ext cx="2309772" cy="58830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1093" y="1290372"/>
            <a:ext cx="3711751" cy="5567627"/>
          </a:xfrm>
          <a:prstGeom prst="rect">
            <a:avLst/>
          </a:prstGeom>
        </p:spPr>
      </p:pic>
    </p:spTree>
    <p:extLst>
      <p:ext uri="{BB962C8B-B14F-4D97-AF65-F5344CB8AC3E}">
        <p14:creationId xmlns:p14="http://schemas.microsoft.com/office/powerpoint/2010/main" val="389375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55043513"/>
              </p:ext>
            </p:extLst>
          </p:nvPr>
        </p:nvGraphicFramePr>
        <p:xfrm>
          <a:off x="136376" y="961772"/>
          <a:ext cx="11843421" cy="584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B9E1685-EC91-4D67-A7DE-EB0F6F4DEBFD}"/>
              </a:ext>
            </a:extLst>
          </p:cNvPr>
          <p:cNvSpPr>
            <a:spLocks noGrp="1"/>
          </p:cNvSpPr>
          <p:nvPr>
            <p:ph type="title"/>
          </p:nvPr>
        </p:nvSpPr>
        <p:spPr>
          <a:xfrm>
            <a:off x="0" y="84816"/>
            <a:ext cx="12192000" cy="905441"/>
          </a:xfrm>
        </p:spPr>
        <p:txBody>
          <a:bodyPr/>
          <a:lstStyle/>
          <a:p>
            <a:r>
              <a:rPr lang="en-US" dirty="0"/>
              <a:t>Five Key Barriers </a:t>
            </a:r>
          </a:p>
        </p:txBody>
      </p:sp>
    </p:spTree>
    <p:extLst>
      <p:ext uri="{BB962C8B-B14F-4D97-AF65-F5344CB8AC3E}">
        <p14:creationId xmlns:p14="http://schemas.microsoft.com/office/powerpoint/2010/main" val="168115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FA71-D809-40FB-8BD7-DBE164B8054E}"/>
              </a:ext>
            </a:extLst>
          </p:cNvPr>
          <p:cNvSpPr>
            <a:spLocks noGrp="1"/>
          </p:cNvSpPr>
          <p:nvPr>
            <p:ph type="title" idx="4294967295"/>
          </p:nvPr>
        </p:nvSpPr>
        <p:spPr>
          <a:xfrm>
            <a:off x="1646238" y="91440"/>
            <a:ext cx="9862021" cy="1033175"/>
          </a:xfrm>
        </p:spPr>
        <p:txBody>
          <a:bodyPr/>
          <a:lstStyle/>
          <a:p>
            <a:r>
              <a:rPr lang="en-US" dirty="0">
                <a:solidFill>
                  <a:schemeClr val="tx1"/>
                </a:solidFill>
              </a:rPr>
              <a:t>Key Recommendations</a:t>
            </a:r>
          </a:p>
        </p:txBody>
      </p:sp>
      <p:pic>
        <p:nvPicPr>
          <p:cNvPr id="4" name="Picture 3">
            <a:extLst>
              <a:ext uri="{FF2B5EF4-FFF2-40B4-BE49-F238E27FC236}">
                <a16:creationId xmlns:a16="http://schemas.microsoft.com/office/drawing/2014/main" id="{E835F8DF-9203-4E6F-9BA1-31FCCF4C6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2701751" y="2701751"/>
            <a:ext cx="6856383" cy="1452880"/>
          </a:xfrm>
          <a:prstGeom prst="rect">
            <a:avLst/>
          </a:prstGeom>
        </p:spPr>
      </p:pic>
      <p:graphicFrame>
        <p:nvGraphicFramePr>
          <p:cNvPr id="3" name="Diagram 2">
            <a:extLst>
              <a:ext uri="{FF2B5EF4-FFF2-40B4-BE49-F238E27FC236}">
                <a16:creationId xmlns:a16="http://schemas.microsoft.com/office/drawing/2014/main" id="{3E1DC2C5-1BA5-4774-BC31-EBCCC54113A0}"/>
              </a:ext>
            </a:extLst>
          </p:cNvPr>
          <p:cNvGraphicFramePr/>
          <p:nvPr>
            <p:extLst>
              <p:ext uri="{D42A27DB-BD31-4B8C-83A1-F6EECF244321}">
                <p14:modId xmlns:p14="http://schemas.microsoft.com/office/powerpoint/2010/main" val="3238518436"/>
              </p:ext>
            </p:extLst>
          </p:nvPr>
        </p:nvGraphicFramePr>
        <p:xfrm>
          <a:off x="1543665" y="719665"/>
          <a:ext cx="10500851" cy="6136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174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FA71-D809-40FB-8BD7-DBE164B8054E}"/>
              </a:ext>
            </a:extLst>
          </p:cNvPr>
          <p:cNvSpPr>
            <a:spLocks noGrp="1"/>
          </p:cNvSpPr>
          <p:nvPr>
            <p:ph type="title" idx="4294967295"/>
          </p:nvPr>
        </p:nvSpPr>
        <p:spPr>
          <a:xfrm>
            <a:off x="127820" y="91440"/>
            <a:ext cx="11380440" cy="1033175"/>
          </a:xfrm>
        </p:spPr>
        <p:txBody>
          <a:bodyPr/>
          <a:lstStyle/>
          <a:p>
            <a:r>
              <a:rPr lang="en-US" dirty="0">
                <a:solidFill>
                  <a:schemeClr val="tx1"/>
                </a:solidFill>
              </a:rPr>
              <a:t>Key Recommendations</a:t>
            </a:r>
          </a:p>
        </p:txBody>
      </p:sp>
      <p:pic>
        <p:nvPicPr>
          <p:cNvPr id="4" name="Picture 3">
            <a:extLst>
              <a:ext uri="{FF2B5EF4-FFF2-40B4-BE49-F238E27FC236}">
                <a16:creationId xmlns:a16="http://schemas.microsoft.com/office/drawing/2014/main" id="{E835F8DF-9203-4E6F-9BA1-31FCCF4C6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8027532" y="2701752"/>
            <a:ext cx="6856383" cy="1452880"/>
          </a:xfrm>
          <a:prstGeom prst="rect">
            <a:avLst/>
          </a:prstGeom>
        </p:spPr>
      </p:pic>
      <p:graphicFrame>
        <p:nvGraphicFramePr>
          <p:cNvPr id="3" name="Diagram 2">
            <a:extLst>
              <a:ext uri="{FF2B5EF4-FFF2-40B4-BE49-F238E27FC236}">
                <a16:creationId xmlns:a16="http://schemas.microsoft.com/office/drawing/2014/main" id="{3E1DC2C5-1BA5-4774-BC31-EBCCC54113A0}"/>
              </a:ext>
            </a:extLst>
          </p:cNvPr>
          <p:cNvGraphicFramePr/>
          <p:nvPr>
            <p:extLst>
              <p:ext uri="{D42A27DB-BD31-4B8C-83A1-F6EECF244321}">
                <p14:modId xmlns:p14="http://schemas.microsoft.com/office/powerpoint/2010/main" val="4162301490"/>
              </p:ext>
            </p:extLst>
          </p:nvPr>
        </p:nvGraphicFramePr>
        <p:xfrm>
          <a:off x="110444" y="798323"/>
          <a:ext cx="10500851" cy="5877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842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6364"/>
            <a:ext cx="12172844" cy="471324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985BD-E1DF-4FEB-B008-98E90C25C601}"/>
              </a:ext>
            </a:extLst>
          </p:cNvPr>
          <p:cNvSpPr>
            <a:spLocks noGrp="1"/>
          </p:cNvSpPr>
          <p:nvPr>
            <p:ph type="title"/>
          </p:nvPr>
        </p:nvSpPr>
        <p:spPr>
          <a:xfrm>
            <a:off x="236567" y="108172"/>
            <a:ext cx="11936277" cy="1241367"/>
          </a:xfrm>
        </p:spPr>
        <p:txBody>
          <a:bodyPr>
            <a:normAutofit/>
          </a:bodyPr>
          <a:lstStyle/>
          <a:p>
            <a:pPr algn="ctr"/>
            <a:r>
              <a:rPr lang="en-US" sz="3400" dirty="0"/>
              <a:t>Moving Forward</a:t>
            </a:r>
          </a:p>
        </p:txBody>
      </p:sp>
      <p:sp>
        <p:nvSpPr>
          <p:cNvPr id="3" name="Content Placeholder 2">
            <a:extLst>
              <a:ext uri="{FF2B5EF4-FFF2-40B4-BE49-F238E27FC236}">
                <a16:creationId xmlns:a16="http://schemas.microsoft.com/office/drawing/2014/main" id="{2110708A-749F-4D92-870F-0BC5E7F26F63}"/>
              </a:ext>
            </a:extLst>
          </p:cNvPr>
          <p:cNvSpPr>
            <a:spLocks noGrp="1"/>
          </p:cNvSpPr>
          <p:nvPr>
            <p:ph idx="1"/>
          </p:nvPr>
        </p:nvSpPr>
        <p:spPr>
          <a:xfrm>
            <a:off x="195799" y="1527858"/>
            <a:ext cx="11774527" cy="4954222"/>
          </a:xfrm>
        </p:spPr>
        <p:txBody>
          <a:bodyPr>
            <a:normAutofit fontScale="55000" lnSpcReduction="20000"/>
          </a:bodyPr>
          <a:lstStyle/>
          <a:p>
            <a:pPr marL="0" indent="0">
              <a:buNone/>
            </a:pPr>
            <a:r>
              <a:rPr lang="en-US" sz="5800" dirty="0"/>
              <a:t>IFC has recently: </a:t>
            </a:r>
          </a:p>
          <a:p>
            <a:pPr marL="0" indent="0">
              <a:buNone/>
            </a:pPr>
            <a:endParaRPr lang="en-US" sz="1800" dirty="0"/>
          </a:p>
          <a:p>
            <a:pPr lvl="1">
              <a:buFont typeface="Arial" panose="020B0604020202020204" pitchFamily="34" charset="0"/>
              <a:buChar char="•"/>
            </a:pPr>
            <a:r>
              <a:rPr lang="en-US" sz="4400" dirty="0"/>
              <a:t>Launched a local sourcing pilot project with an internationally branded hotel in Fiji</a:t>
            </a:r>
            <a:r>
              <a:rPr lang="en-US" sz="4000" dirty="0"/>
              <a:t>. </a:t>
            </a:r>
          </a:p>
          <a:p>
            <a:pPr lvl="3">
              <a:buFont typeface="Arial" panose="020B0604020202020204" pitchFamily="34" charset="0"/>
              <a:buChar char="•"/>
            </a:pPr>
            <a:r>
              <a:rPr lang="en-US" sz="3800" dirty="0"/>
              <a:t>Based on results of the pilot, we plan on rolling out a full program soon</a:t>
            </a:r>
          </a:p>
          <a:p>
            <a:pPr marL="685800" lvl="3" indent="0">
              <a:buNone/>
            </a:pPr>
            <a:endParaRPr lang="en-US" sz="1800" dirty="0"/>
          </a:p>
          <a:p>
            <a:pPr lvl="1">
              <a:buFont typeface="Arial" panose="020B0604020202020204" pitchFamily="34" charset="0"/>
              <a:buChar char="•"/>
            </a:pPr>
            <a:r>
              <a:rPr lang="en-US" sz="4400" dirty="0"/>
              <a:t>Partnered with the Ag-Trade team to implement some of the key recommendations including</a:t>
            </a:r>
            <a:r>
              <a:rPr lang="en-US" sz="4000" dirty="0"/>
              <a:t>: </a:t>
            </a:r>
          </a:p>
          <a:p>
            <a:pPr lvl="3">
              <a:buFont typeface="Arial" panose="020B0604020202020204" pitchFamily="34" charset="0"/>
              <a:buChar char="•"/>
            </a:pPr>
            <a:r>
              <a:rPr lang="en-US" sz="3800" dirty="0"/>
              <a:t>Creating a modern fruit and vegetable seasonal calendar</a:t>
            </a:r>
          </a:p>
          <a:p>
            <a:pPr lvl="3"/>
            <a:r>
              <a:rPr lang="en-US" sz="3800" dirty="0"/>
              <a:t>Promoting local foods to chefs</a:t>
            </a:r>
          </a:p>
          <a:p>
            <a:pPr lvl="3"/>
            <a:r>
              <a:rPr lang="en-US" sz="3800" dirty="0"/>
              <a:t>Establishing a database of hotel fresh produce suppliers and specialty crop growers</a:t>
            </a:r>
          </a:p>
          <a:p>
            <a:pPr lvl="3"/>
            <a:r>
              <a:rPr lang="en-US" sz="3800" dirty="0"/>
              <a:t>Assist in linking exercises that link chefs directly to farmers/vendors and vice versa</a:t>
            </a:r>
          </a:p>
          <a:p>
            <a:pPr lvl="3"/>
            <a:r>
              <a:rPr lang="en-US" sz="3800" dirty="0"/>
              <a:t>Encouraging </a:t>
            </a:r>
            <a:r>
              <a:rPr lang="en-US" sz="3800" dirty="0" err="1"/>
              <a:t>MoA</a:t>
            </a:r>
            <a:r>
              <a:rPr lang="en-US" sz="3800" dirty="0"/>
              <a:t> to act upon the various recommendations in the report</a:t>
            </a:r>
          </a:p>
          <a:p>
            <a:pPr lvl="3"/>
            <a:endParaRPr lang="en-US" dirty="0"/>
          </a:p>
          <a:p>
            <a:pPr lvl="1"/>
            <a:r>
              <a:rPr lang="en-US" sz="4400" dirty="0"/>
              <a:t>Assisting the FAPP team through:</a:t>
            </a:r>
          </a:p>
          <a:p>
            <a:pPr lvl="3"/>
            <a:r>
              <a:rPr lang="en-US" sz="3800" dirty="0"/>
              <a:t>Identifying products for off-season supply to resorts</a:t>
            </a:r>
          </a:p>
          <a:p>
            <a:pPr lvl="3"/>
            <a:r>
              <a:rPr lang="en-US" sz="3800" dirty="0"/>
              <a:t>Linking the FAPP team to hotel /resort suppliers and industry players </a:t>
            </a:r>
          </a:p>
        </p:txBody>
      </p:sp>
      <p:pic>
        <p:nvPicPr>
          <p:cNvPr id="8" name="Picture 7">
            <a:extLst>
              <a:ext uri="{FF2B5EF4-FFF2-40B4-BE49-F238E27FC236}">
                <a16:creationId xmlns:a16="http://schemas.microsoft.com/office/drawing/2014/main" id="{D9B0F1CF-137C-4CCB-8E95-10BE83291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39" y="6215638"/>
            <a:ext cx="2309772" cy="588303"/>
          </a:xfrm>
          <a:prstGeom prst="rect">
            <a:avLst/>
          </a:prstGeom>
        </p:spPr>
      </p:pic>
    </p:spTree>
    <p:extLst>
      <p:ext uri="{BB962C8B-B14F-4D97-AF65-F5344CB8AC3E}">
        <p14:creationId xmlns:p14="http://schemas.microsoft.com/office/powerpoint/2010/main" val="284868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FC4E12-D1A2-4AD8-BE11-91AA75FD6681}"/>
              </a:ext>
            </a:extLst>
          </p:cNvPr>
          <p:cNvSpPr>
            <a:spLocks noChangeArrowheads="1"/>
          </p:cNvSpPr>
          <p:nvPr/>
        </p:nvSpPr>
        <p:spPr bwMode="auto">
          <a:xfrm>
            <a:off x="-14" y="0"/>
            <a:ext cx="12192000" cy="6858000"/>
          </a:xfrm>
          <a:prstGeom prst="rect">
            <a:avLst/>
          </a:prstGeom>
          <a:solidFill>
            <a:schemeClr val="bg2">
              <a:lumMod val="75000"/>
            </a:schemeClr>
          </a:solidFill>
          <a:ln>
            <a:noFill/>
          </a:ln>
          <a:extLst/>
        </p:spPr>
        <p:txBody>
          <a:bodyPr/>
          <a:lstStyle/>
          <a:p>
            <a:pPr marL="115888" indent="-115888">
              <a:spcBef>
                <a:spcPct val="50000"/>
              </a:spcBef>
              <a:buFontTx/>
              <a:buChar char="•"/>
            </a:pPr>
            <a:endParaRPr lang="en-US" sz="1300" b="0" dirty="0">
              <a:solidFill>
                <a:schemeClr val="bg1"/>
              </a:solidFill>
            </a:endParaRPr>
          </a:p>
        </p:txBody>
      </p:sp>
      <p:pic>
        <p:nvPicPr>
          <p:cNvPr id="10" name="Picture 9">
            <a:extLst>
              <a:ext uri="{FF2B5EF4-FFF2-40B4-BE49-F238E27FC236}">
                <a16:creationId xmlns:a16="http://schemas.microsoft.com/office/drawing/2014/main" id="{ED9A2C81-34E9-47F3-A03B-3E7549101C7D}"/>
              </a:ext>
            </a:extLst>
          </p:cNvPr>
          <p:cNvPicPr>
            <a:picLocks noChangeAspect="1"/>
          </p:cNvPicPr>
          <p:nvPr/>
        </p:nvPicPr>
        <p:blipFill>
          <a:blip r:embed="rId3" cstate="email">
            <a:duotone>
              <a:prstClr val="black"/>
              <a:schemeClr val="tx2">
                <a:tint val="45000"/>
                <a:satMod val="400000"/>
              </a:schemeClr>
            </a:duotone>
            <a:alphaModFix amt="72000"/>
            <a:extLst>
              <a:ext uri="{28A0092B-C50C-407E-A947-70E740481C1C}">
                <a14:useLocalDpi xmlns:a14="http://schemas.microsoft.com/office/drawing/2010/main"/>
              </a:ext>
            </a:extLst>
          </a:blip>
          <a:stretch>
            <a:fillRect/>
          </a:stretch>
        </p:blipFill>
        <p:spPr>
          <a:xfrm>
            <a:off x="9743440" y="-21820"/>
            <a:ext cx="2435229" cy="4314420"/>
          </a:xfrm>
          <a:prstGeom prst="rect">
            <a:avLst/>
          </a:prstGeom>
        </p:spPr>
      </p:pic>
      <p:pic>
        <p:nvPicPr>
          <p:cNvPr id="11" name="Picture 10">
            <a:extLst>
              <a:ext uri="{FF2B5EF4-FFF2-40B4-BE49-F238E27FC236}">
                <a16:creationId xmlns:a16="http://schemas.microsoft.com/office/drawing/2014/main" id="{6D580BE3-FE6A-4DA7-8E3B-D27944B3EBE5}"/>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a:fillRect/>
          </a:stretch>
        </p:blipFill>
        <p:spPr bwMode="auto">
          <a:xfrm>
            <a:off x="13843" y="13856"/>
            <a:ext cx="10099040"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B6AB36D-8A15-4922-BFB5-8FA6A535DC3A}"/>
              </a:ext>
            </a:extLst>
          </p:cNvPr>
          <p:cNvPicPr>
            <a:picLocks noChangeAspect="1"/>
          </p:cNvPicPr>
          <p:nvPr/>
        </p:nvPicPr>
        <p:blipFill>
          <a:blip r:embed="rId5" cstate="email">
            <a:alphaModFix amt="58000"/>
            <a:extLst>
              <a:ext uri="{28A0092B-C50C-407E-A947-70E740481C1C}">
                <a14:useLocalDpi xmlns:a14="http://schemas.microsoft.com/office/drawing/2010/main"/>
              </a:ext>
            </a:extLst>
          </a:blip>
          <a:srcRect/>
          <a:stretch>
            <a:fillRect/>
          </a:stretch>
        </p:blipFill>
        <p:spPr bwMode="auto">
          <a:xfrm>
            <a:off x="4660900" y="0"/>
            <a:ext cx="508254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086">
            <a:extLst>
              <a:ext uri="{FF2B5EF4-FFF2-40B4-BE49-F238E27FC236}">
                <a16:creationId xmlns:a16="http://schemas.microsoft.com/office/drawing/2014/main" id="{0DFBCD21-ECAD-45A1-AC5D-41F602537494}"/>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Line 1087">
            <a:extLst>
              <a:ext uri="{FF2B5EF4-FFF2-40B4-BE49-F238E27FC236}">
                <a16:creationId xmlns:a16="http://schemas.microsoft.com/office/drawing/2014/main" id="{E0270700-133E-4CEC-B574-AA6F40D27DAE}"/>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Rectangle 1088">
            <a:extLst>
              <a:ext uri="{FF2B5EF4-FFF2-40B4-BE49-F238E27FC236}">
                <a16:creationId xmlns:a16="http://schemas.microsoft.com/office/drawing/2014/main" id="{2B60F8B6-97E5-40DB-99F1-B2577408742B}"/>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6" name="Rectangle 1089">
            <a:extLst>
              <a:ext uri="{FF2B5EF4-FFF2-40B4-BE49-F238E27FC236}">
                <a16:creationId xmlns:a16="http://schemas.microsoft.com/office/drawing/2014/main" id="{56D82F60-BA8A-4F55-A220-8122CD4C4777}"/>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7" name="Freeform 1098">
            <a:extLst>
              <a:ext uri="{FF2B5EF4-FFF2-40B4-BE49-F238E27FC236}">
                <a16:creationId xmlns:a16="http://schemas.microsoft.com/office/drawing/2014/main" id="{B8A9B13E-1453-4A0F-A04D-4CCF7D97F790}"/>
              </a:ext>
            </a:extLst>
          </p:cNvPr>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15">
            <a:extLst>
              <a:ext uri="{FF2B5EF4-FFF2-40B4-BE49-F238E27FC236}">
                <a16:creationId xmlns:a16="http://schemas.microsoft.com/office/drawing/2014/main" id="{EE9137F1-A26D-4995-BFB5-927CA746731C}"/>
              </a:ext>
            </a:extLst>
          </p:cNvPr>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20">
            <a:extLst>
              <a:ext uri="{FF2B5EF4-FFF2-40B4-BE49-F238E27FC236}">
                <a16:creationId xmlns:a16="http://schemas.microsoft.com/office/drawing/2014/main" id="{D54787CA-FF11-4DB6-ACEF-0E3590010D14}"/>
              </a:ext>
            </a:extLst>
          </p:cNvPr>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34">
            <a:extLst>
              <a:ext uri="{FF2B5EF4-FFF2-40B4-BE49-F238E27FC236}">
                <a16:creationId xmlns:a16="http://schemas.microsoft.com/office/drawing/2014/main" id="{21FD7B1A-1002-4444-839D-7A606F4D14B7}"/>
              </a:ext>
            </a:extLst>
          </p:cNvPr>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41">
            <a:extLst>
              <a:ext uri="{FF2B5EF4-FFF2-40B4-BE49-F238E27FC236}">
                <a16:creationId xmlns:a16="http://schemas.microsoft.com/office/drawing/2014/main" id="{D909875C-003C-4FA1-BE49-E13C45A315A6}"/>
              </a:ext>
            </a:extLst>
          </p:cNvPr>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48">
            <a:extLst>
              <a:ext uri="{FF2B5EF4-FFF2-40B4-BE49-F238E27FC236}">
                <a16:creationId xmlns:a16="http://schemas.microsoft.com/office/drawing/2014/main" id="{1A77863E-05F8-4827-8FB3-6D58F9E04403}"/>
              </a:ext>
            </a:extLst>
          </p:cNvPr>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50">
            <a:extLst>
              <a:ext uri="{FF2B5EF4-FFF2-40B4-BE49-F238E27FC236}">
                <a16:creationId xmlns:a16="http://schemas.microsoft.com/office/drawing/2014/main" id="{E426D222-F637-413D-863D-BB5D8352FCCE}"/>
              </a:ext>
            </a:extLst>
          </p:cNvPr>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52">
            <a:extLst>
              <a:ext uri="{FF2B5EF4-FFF2-40B4-BE49-F238E27FC236}">
                <a16:creationId xmlns:a16="http://schemas.microsoft.com/office/drawing/2014/main" id="{F58DF747-D16B-4B0A-A98D-418DEAE5BD58}"/>
              </a:ext>
            </a:extLst>
          </p:cNvPr>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54">
            <a:extLst>
              <a:ext uri="{FF2B5EF4-FFF2-40B4-BE49-F238E27FC236}">
                <a16:creationId xmlns:a16="http://schemas.microsoft.com/office/drawing/2014/main" id="{1DF18A11-8679-4E18-9592-2C0D67558EFC}"/>
              </a:ext>
            </a:extLst>
          </p:cNvPr>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156">
            <a:extLst>
              <a:ext uri="{FF2B5EF4-FFF2-40B4-BE49-F238E27FC236}">
                <a16:creationId xmlns:a16="http://schemas.microsoft.com/office/drawing/2014/main" id="{BCDBDA41-C3EB-439E-A55F-C24A00A13B2A}"/>
              </a:ext>
            </a:extLst>
          </p:cNvPr>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163">
            <a:extLst>
              <a:ext uri="{FF2B5EF4-FFF2-40B4-BE49-F238E27FC236}">
                <a16:creationId xmlns:a16="http://schemas.microsoft.com/office/drawing/2014/main" id="{A9BC2672-DEA9-4BC6-BE32-F881657AA4B9}"/>
              </a:ext>
            </a:extLst>
          </p:cNvPr>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172">
            <a:extLst>
              <a:ext uri="{FF2B5EF4-FFF2-40B4-BE49-F238E27FC236}">
                <a16:creationId xmlns:a16="http://schemas.microsoft.com/office/drawing/2014/main" id="{330B7A82-B589-4233-9C36-28EE9A71B6CF}"/>
              </a:ext>
            </a:extLst>
          </p:cNvPr>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180">
            <a:extLst>
              <a:ext uri="{FF2B5EF4-FFF2-40B4-BE49-F238E27FC236}">
                <a16:creationId xmlns:a16="http://schemas.microsoft.com/office/drawing/2014/main" id="{026C432E-EC3F-494E-AA34-6F68C529FA96}"/>
              </a:ext>
            </a:extLst>
          </p:cNvPr>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Line 1187">
            <a:extLst>
              <a:ext uri="{FF2B5EF4-FFF2-40B4-BE49-F238E27FC236}">
                <a16:creationId xmlns:a16="http://schemas.microsoft.com/office/drawing/2014/main" id="{8119EA03-A6FB-4A75-8372-C4AA04E3014B}"/>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188">
            <a:extLst>
              <a:ext uri="{FF2B5EF4-FFF2-40B4-BE49-F238E27FC236}">
                <a16:creationId xmlns:a16="http://schemas.microsoft.com/office/drawing/2014/main" id="{36EDC171-E16D-4C24-A294-11AB84CF5DC1}"/>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08">
            <a:extLst>
              <a:ext uri="{FF2B5EF4-FFF2-40B4-BE49-F238E27FC236}">
                <a16:creationId xmlns:a16="http://schemas.microsoft.com/office/drawing/2014/main" id="{D782269E-78D2-48BE-82AF-D191E7683E5E}"/>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10">
            <a:extLst>
              <a:ext uri="{FF2B5EF4-FFF2-40B4-BE49-F238E27FC236}">
                <a16:creationId xmlns:a16="http://schemas.microsoft.com/office/drawing/2014/main" id="{8652FD76-4529-4652-8B2F-8AC4EF3CA0E0}"/>
              </a:ext>
            </a:extLst>
          </p:cNvPr>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14">
            <a:extLst>
              <a:ext uri="{FF2B5EF4-FFF2-40B4-BE49-F238E27FC236}">
                <a16:creationId xmlns:a16="http://schemas.microsoft.com/office/drawing/2014/main" id="{885943BF-0C73-4A51-BB9F-1F2CB25EB43A}"/>
              </a:ext>
            </a:extLst>
          </p:cNvPr>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Rectangle 1215">
            <a:extLst>
              <a:ext uri="{FF2B5EF4-FFF2-40B4-BE49-F238E27FC236}">
                <a16:creationId xmlns:a16="http://schemas.microsoft.com/office/drawing/2014/main" id="{44D537BA-DD01-4D75-BBB0-CDA9B773B009}"/>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7" name="Freeform 1217">
            <a:extLst>
              <a:ext uri="{FF2B5EF4-FFF2-40B4-BE49-F238E27FC236}">
                <a16:creationId xmlns:a16="http://schemas.microsoft.com/office/drawing/2014/main" id="{66E7403D-6E5B-4885-A877-03D5DACC347E}"/>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19">
            <a:extLst>
              <a:ext uri="{FF2B5EF4-FFF2-40B4-BE49-F238E27FC236}">
                <a16:creationId xmlns:a16="http://schemas.microsoft.com/office/drawing/2014/main" id="{84151CD6-7706-4659-9673-90739FD8B12D}"/>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21">
            <a:extLst>
              <a:ext uri="{FF2B5EF4-FFF2-40B4-BE49-F238E27FC236}">
                <a16:creationId xmlns:a16="http://schemas.microsoft.com/office/drawing/2014/main" id="{61B1347C-8B63-44BA-95CA-179FE98C4125}"/>
              </a:ext>
            </a:extLst>
          </p:cNvPr>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34">
            <a:extLst>
              <a:ext uri="{FF2B5EF4-FFF2-40B4-BE49-F238E27FC236}">
                <a16:creationId xmlns:a16="http://schemas.microsoft.com/office/drawing/2014/main" id="{7D57D69F-20AB-4633-AE9B-71344C573EEB}"/>
              </a:ext>
            </a:extLst>
          </p:cNvPr>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Line 1237">
            <a:extLst>
              <a:ext uri="{FF2B5EF4-FFF2-40B4-BE49-F238E27FC236}">
                <a16:creationId xmlns:a16="http://schemas.microsoft.com/office/drawing/2014/main" id="{36FF2F1D-1689-4338-B72A-1631AB6E3CAB}"/>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Line 1238">
            <a:extLst>
              <a:ext uri="{FF2B5EF4-FFF2-40B4-BE49-F238E27FC236}">
                <a16:creationId xmlns:a16="http://schemas.microsoft.com/office/drawing/2014/main" id="{B9FE683B-DDC1-4B69-96B4-81A4DE78F5DD}"/>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40">
            <a:extLst>
              <a:ext uri="{FF2B5EF4-FFF2-40B4-BE49-F238E27FC236}">
                <a16:creationId xmlns:a16="http://schemas.microsoft.com/office/drawing/2014/main" id="{FBE5D3A2-2DB8-4E2E-808F-03A84EF7729F}"/>
              </a:ext>
            </a:extLst>
          </p:cNvPr>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43">
            <a:extLst>
              <a:ext uri="{FF2B5EF4-FFF2-40B4-BE49-F238E27FC236}">
                <a16:creationId xmlns:a16="http://schemas.microsoft.com/office/drawing/2014/main" id="{6910D8A9-B857-4A1C-9D8A-DA2509791172}"/>
              </a:ext>
            </a:extLst>
          </p:cNvPr>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46">
            <a:extLst>
              <a:ext uri="{FF2B5EF4-FFF2-40B4-BE49-F238E27FC236}">
                <a16:creationId xmlns:a16="http://schemas.microsoft.com/office/drawing/2014/main" id="{B3200AFD-FACC-49FD-B51C-9CDE4AF596F2}"/>
              </a:ext>
            </a:extLst>
          </p:cNvPr>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50">
            <a:extLst>
              <a:ext uri="{FF2B5EF4-FFF2-40B4-BE49-F238E27FC236}">
                <a16:creationId xmlns:a16="http://schemas.microsoft.com/office/drawing/2014/main" id="{3331AAFC-FEA5-4A06-9F22-630D6E214E8B}"/>
              </a:ext>
            </a:extLst>
          </p:cNvPr>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52">
            <a:extLst>
              <a:ext uri="{FF2B5EF4-FFF2-40B4-BE49-F238E27FC236}">
                <a16:creationId xmlns:a16="http://schemas.microsoft.com/office/drawing/2014/main" id="{002C12E0-EBBB-45AB-A594-B526687346C9}"/>
              </a:ext>
            </a:extLst>
          </p:cNvPr>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Freeform 1255">
            <a:extLst>
              <a:ext uri="{FF2B5EF4-FFF2-40B4-BE49-F238E27FC236}">
                <a16:creationId xmlns:a16="http://schemas.microsoft.com/office/drawing/2014/main" id="{8CA9C1E8-30FB-4C25-958D-3A72CEA90C34}"/>
              </a:ext>
            </a:extLst>
          </p:cNvPr>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Rectangle 1256">
            <a:extLst>
              <a:ext uri="{FF2B5EF4-FFF2-40B4-BE49-F238E27FC236}">
                <a16:creationId xmlns:a16="http://schemas.microsoft.com/office/drawing/2014/main" id="{130DC6DB-BA36-431C-B823-E8504C322FA4}"/>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Freeform 1258">
            <a:extLst>
              <a:ext uri="{FF2B5EF4-FFF2-40B4-BE49-F238E27FC236}">
                <a16:creationId xmlns:a16="http://schemas.microsoft.com/office/drawing/2014/main" id="{2BFE4860-0810-498D-AE05-D3E99EE4561F}"/>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66">
            <a:extLst>
              <a:ext uri="{FF2B5EF4-FFF2-40B4-BE49-F238E27FC236}">
                <a16:creationId xmlns:a16="http://schemas.microsoft.com/office/drawing/2014/main" id="{88717CD4-D43F-4F66-97E6-224D065332C2}"/>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69">
            <a:extLst>
              <a:ext uri="{FF2B5EF4-FFF2-40B4-BE49-F238E27FC236}">
                <a16:creationId xmlns:a16="http://schemas.microsoft.com/office/drawing/2014/main" id="{67747BC0-851B-4D83-A8C9-3BD569670386}"/>
              </a:ext>
            </a:extLst>
          </p:cNvPr>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Line 1270">
            <a:extLst>
              <a:ext uri="{FF2B5EF4-FFF2-40B4-BE49-F238E27FC236}">
                <a16:creationId xmlns:a16="http://schemas.microsoft.com/office/drawing/2014/main" id="{8C65119C-F65D-4ECF-9929-B43FCE16A67A}"/>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Line 1271">
            <a:extLst>
              <a:ext uri="{FF2B5EF4-FFF2-40B4-BE49-F238E27FC236}">
                <a16:creationId xmlns:a16="http://schemas.microsoft.com/office/drawing/2014/main" id="{5F477004-9D61-476F-B3B7-14FAA51CD5F8}"/>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272">
            <a:extLst>
              <a:ext uri="{FF2B5EF4-FFF2-40B4-BE49-F238E27FC236}">
                <a16:creationId xmlns:a16="http://schemas.microsoft.com/office/drawing/2014/main" id="{60E8D6B4-E3A7-480D-9AF9-E7EB2C5D2CE7}"/>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273">
            <a:extLst>
              <a:ext uri="{FF2B5EF4-FFF2-40B4-BE49-F238E27FC236}">
                <a16:creationId xmlns:a16="http://schemas.microsoft.com/office/drawing/2014/main" id="{C8A9597A-ED8D-42D9-BD59-845BD7D85D78}"/>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Line 1274">
            <a:extLst>
              <a:ext uri="{FF2B5EF4-FFF2-40B4-BE49-F238E27FC236}">
                <a16:creationId xmlns:a16="http://schemas.microsoft.com/office/drawing/2014/main" id="{37018696-F01D-43C1-A2FB-FD3D491CE415}"/>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Line 1275">
            <a:extLst>
              <a:ext uri="{FF2B5EF4-FFF2-40B4-BE49-F238E27FC236}">
                <a16:creationId xmlns:a16="http://schemas.microsoft.com/office/drawing/2014/main" id="{FB55A637-2135-4112-B1A7-3BB811EE7F3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277">
            <a:extLst>
              <a:ext uri="{FF2B5EF4-FFF2-40B4-BE49-F238E27FC236}">
                <a16:creationId xmlns:a16="http://schemas.microsoft.com/office/drawing/2014/main" id="{F17E28A8-6B97-4BC7-8113-4F14FFF9ECBC}"/>
              </a:ext>
            </a:extLst>
          </p:cNvPr>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Freeform 1287">
            <a:extLst>
              <a:ext uri="{FF2B5EF4-FFF2-40B4-BE49-F238E27FC236}">
                <a16:creationId xmlns:a16="http://schemas.microsoft.com/office/drawing/2014/main" id="{EB8AB03F-1FAB-4F18-B023-B160A6364D8E}"/>
              </a:ext>
            </a:extLst>
          </p:cNvPr>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 name="Freeform 1290">
            <a:extLst>
              <a:ext uri="{FF2B5EF4-FFF2-40B4-BE49-F238E27FC236}">
                <a16:creationId xmlns:a16="http://schemas.microsoft.com/office/drawing/2014/main" id="{253AE7A4-C1C6-4BD7-8D10-721DCB96BA9A}"/>
              </a:ext>
            </a:extLst>
          </p:cNvPr>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 name="Rectangle 1335">
            <a:extLst>
              <a:ext uri="{FF2B5EF4-FFF2-40B4-BE49-F238E27FC236}">
                <a16:creationId xmlns:a16="http://schemas.microsoft.com/office/drawing/2014/main" id="{ED15BA82-6BD7-462D-BBFA-4C248409A160}"/>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36">
            <a:extLst>
              <a:ext uri="{FF2B5EF4-FFF2-40B4-BE49-F238E27FC236}">
                <a16:creationId xmlns:a16="http://schemas.microsoft.com/office/drawing/2014/main" id="{AF9979E4-6009-4F89-8A94-1127AB01C9F3}"/>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37">
            <a:extLst>
              <a:ext uri="{FF2B5EF4-FFF2-40B4-BE49-F238E27FC236}">
                <a16:creationId xmlns:a16="http://schemas.microsoft.com/office/drawing/2014/main" id="{339A539A-5405-4728-A706-2B04D50D6A58}"/>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1340">
            <a:extLst>
              <a:ext uri="{FF2B5EF4-FFF2-40B4-BE49-F238E27FC236}">
                <a16:creationId xmlns:a16="http://schemas.microsoft.com/office/drawing/2014/main" id="{D9A9ECEA-CB53-438C-BB4A-945CC7A779CC}"/>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0" name="Rectangle 69">
            <a:extLst>
              <a:ext uri="{FF2B5EF4-FFF2-40B4-BE49-F238E27FC236}">
                <a16:creationId xmlns:a16="http://schemas.microsoft.com/office/drawing/2014/main" id="{1D0D21A7-0F49-46F3-AD72-0DE7C475D5A5}"/>
              </a:ext>
            </a:extLst>
          </p:cNvPr>
          <p:cNvSpPr>
            <a:spLocks noChangeArrowheads="1"/>
          </p:cNvSpPr>
          <p:nvPr/>
        </p:nvSpPr>
        <p:spPr bwMode="auto">
          <a:xfrm>
            <a:off x="0" y="4292600"/>
            <a:ext cx="12192000" cy="238760"/>
          </a:xfrm>
          <a:prstGeom prst="rect">
            <a:avLst/>
          </a:prstGeom>
          <a:solidFill>
            <a:schemeClr val="bg2">
              <a:lumMod val="50000"/>
            </a:schemeClr>
          </a:solidFill>
          <a:ln>
            <a:noFill/>
          </a:ln>
          <a:extLst/>
        </p:spPr>
        <p:txBody>
          <a:bodyPr/>
          <a:lstStyle/>
          <a:p>
            <a:pPr marL="115888" indent="-115888">
              <a:spcBef>
                <a:spcPct val="50000"/>
              </a:spcBef>
              <a:buFontTx/>
              <a:buChar char="•"/>
            </a:pPr>
            <a:endParaRPr lang="en-US" sz="1300" b="0" dirty="0">
              <a:solidFill>
                <a:schemeClr val="bg1"/>
              </a:solidFill>
            </a:endParaRPr>
          </a:p>
        </p:txBody>
      </p:sp>
      <p:sp>
        <p:nvSpPr>
          <p:cNvPr id="78" name="Rectangle 77">
            <a:extLst>
              <a:ext uri="{FF2B5EF4-FFF2-40B4-BE49-F238E27FC236}">
                <a16:creationId xmlns:a16="http://schemas.microsoft.com/office/drawing/2014/main" id="{DA386536-2D20-4DCB-AB12-943946BFE65C}"/>
              </a:ext>
            </a:extLst>
          </p:cNvPr>
          <p:cNvSpPr/>
          <p:nvPr/>
        </p:nvSpPr>
        <p:spPr>
          <a:xfrm>
            <a:off x="-13331" y="4532225"/>
            <a:ext cx="12192000" cy="2335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A close up of a sign&#10;&#10;Description generated with very high confidence">
            <a:extLst>
              <a:ext uri="{FF2B5EF4-FFF2-40B4-BE49-F238E27FC236}">
                <a16:creationId xmlns:a16="http://schemas.microsoft.com/office/drawing/2014/main" id="{C86658E0-E762-4FE6-8E46-7C3087F502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1726" y="5331028"/>
            <a:ext cx="1683295" cy="763094"/>
          </a:xfrm>
          <a:prstGeom prst="rect">
            <a:avLst/>
          </a:prstGeom>
        </p:spPr>
      </p:pic>
      <p:sp>
        <p:nvSpPr>
          <p:cNvPr id="77" name="Rectangle 76">
            <a:extLst>
              <a:ext uri="{FF2B5EF4-FFF2-40B4-BE49-F238E27FC236}">
                <a16:creationId xmlns:a16="http://schemas.microsoft.com/office/drawing/2014/main" id="{6F68ABD8-466F-47A3-BB29-029774461B6D}"/>
              </a:ext>
            </a:extLst>
          </p:cNvPr>
          <p:cNvSpPr/>
          <p:nvPr/>
        </p:nvSpPr>
        <p:spPr>
          <a:xfrm>
            <a:off x="2235544" y="5188129"/>
            <a:ext cx="6494693" cy="1200329"/>
          </a:xfrm>
          <a:prstGeom prst="rect">
            <a:avLst/>
          </a:prstGeom>
        </p:spPr>
        <p:txBody>
          <a:bodyPr wrap="square">
            <a:spAutoFit/>
          </a:bodyPr>
          <a:lstStyle/>
          <a:p>
            <a:r>
              <a:rPr lang="en-US" b="0" dirty="0">
                <a:solidFill>
                  <a:schemeClr val="bg1"/>
                </a:solidFill>
                <a:latin typeface="+mn-lt"/>
              </a:rPr>
              <a:t>IFC's work in Fiji is guided by the Fiji Partnership. Australia</a:t>
            </a:r>
            <a:r>
              <a:rPr lang="en-US" dirty="0">
                <a:solidFill>
                  <a:schemeClr val="bg1"/>
                </a:solidFill>
              </a:rPr>
              <a:t> </a:t>
            </a:r>
            <a:r>
              <a:rPr lang="en-US" b="0" dirty="0">
                <a:solidFill>
                  <a:schemeClr val="bg1"/>
                </a:solidFill>
                <a:latin typeface="+mn-lt"/>
              </a:rPr>
              <a:t>and IFC are working together through the partnership to promote sustainable economic development, reduce poverty and stimulate private sector investment in </a:t>
            </a:r>
            <a:r>
              <a:rPr lang="en-US" dirty="0">
                <a:solidFill>
                  <a:schemeClr val="bg1"/>
                </a:solidFill>
              </a:rPr>
              <a:t>Fiji. </a:t>
            </a:r>
            <a:endParaRPr lang="en-US" b="0" dirty="0">
              <a:solidFill>
                <a:schemeClr val="bg1"/>
              </a:solidFill>
              <a:latin typeface="+mn-lt"/>
            </a:endParaRPr>
          </a:p>
        </p:txBody>
      </p:sp>
      <p:pic>
        <p:nvPicPr>
          <p:cNvPr id="79" name="Picture 78">
            <a:extLst>
              <a:ext uri="{FF2B5EF4-FFF2-40B4-BE49-F238E27FC236}">
                <a16:creationId xmlns:a16="http://schemas.microsoft.com/office/drawing/2014/main" id="{ECE39F58-D77A-4B6C-B351-68CE35A5FA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520" y="5188129"/>
            <a:ext cx="3111398" cy="792480"/>
          </a:xfrm>
          <a:prstGeom prst="rect">
            <a:avLst/>
          </a:prstGeom>
        </p:spPr>
      </p:pic>
      <p:sp>
        <p:nvSpPr>
          <p:cNvPr id="71" name="Content Placeholder 2">
            <a:extLst>
              <a:ext uri="{FF2B5EF4-FFF2-40B4-BE49-F238E27FC236}">
                <a16:creationId xmlns:a16="http://schemas.microsoft.com/office/drawing/2014/main" id="{63AF8FBE-9E12-485C-B77E-9AD0BFBA13F9}"/>
              </a:ext>
            </a:extLst>
          </p:cNvPr>
          <p:cNvSpPr>
            <a:spLocks noGrp="1"/>
          </p:cNvSpPr>
          <p:nvPr>
            <p:ph idx="1"/>
          </p:nvPr>
        </p:nvSpPr>
        <p:spPr>
          <a:xfrm>
            <a:off x="-26661" y="233907"/>
            <a:ext cx="12218662" cy="4954222"/>
          </a:xfrm>
        </p:spPr>
        <p:txBody>
          <a:bodyPr>
            <a:normAutofit/>
          </a:bodyPr>
          <a:lstStyle/>
          <a:p>
            <a:pPr marL="0" indent="0">
              <a:buNone/>
            </a:pPr>
            <a:endParaRPr lang="en-US" sz="2600" dirty="0"/>
          </a:p>
          <a:p>
            <a:pPr marL="0" indent="0">
              <a:buNone/>
            </a:pPr>
            <a:endParaRPr lang="en-US" sz="2800" dirty="0">
              <a:solidFill>
                <a:schemeClr val="tx1"/>
              </a:solidFill>
            </a:endParaRPr>
          </a:p>
          <a:p>
            <a:pPr marL="457200" lvl="2" indent="0" algn="ctr">
              <a:buNone/>
            </a:pPr>
            <a:r>
              <a:rPr lang="en-US" sz="2800" dirty="0">
                <a:solidFill>
                  <a:schemeClr val="tx1"/>
                </a:solidFill>
              </a:rPr>
              <a:t>Vinaka and wish you all the best during this two day workshop</a:t>
            </a:r>
          </a:p>
          <a:p>
            <a:pPr marL="0" indent="0">
              <a:buNone/>
            </a:pPr>
            <a:endParaRPr lang="en-US" sz="3600" dirty="0"/>
          </a:p>
          <a:p>
            <a:pPr marL="971550" lvl="3" indent="-285750">
              <a:buFont typeface="Arial" panose="020B0604020202020204" pitchFamily="34" charset="0"/>
              <a:buChar char="•"/>
            </a:pPr>
            <a:endParaRPr lang="en-US" sz="1800" dirty="0"/>
          </a:p>
          <a:p>
            <a:pPr marL="971550" lvl="3"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4439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580F-89B9-43BD-8DFA-09A7857FB9E4}"/>
              </a:ext>
            </a:extLst>
          </p:cNvPr>
          <p:cNvSpPr>
            <a:spLocks noGrp="1"/>
          </p:cNvSpPr>
          <p:nvPr>
            <p:ph type="title"/>
          </p:nvPr>
        </p:nvSpPr>
        <p:spPr>
          <a:xfrm>
            <a:off x="254000" y="1401776"/>
            <a:ext cx="3281679" cy="3932224"/>
          </a:xfrm>
        </p:spPr>
        <p:txBody>
          <a:bodyPr>
            <a:normAutofit/>
          </a:bodyPr>
          <a:lstStyle/>
          <a:p>
            <a:pPr algn="l"/>
            <a:r>
              <a:rPr lang="en-US" sz="3200" dirty="0">
                <a:solidFill>
                  <a:schemeClr val="bg2">
                    <a:lumMod val="50000"/>
                  </a:schemeClr>
                </a:solidFill>
              </a:rPr>
              <a:t>International Finance Corporation</a:t>
            </a:r>
          </a:p>
        </p:txBody>
      </p:sp>
      <p:pic>
        <p:nvPicPr>
          <p:cNvPr id="3" name="Picture 2">
            <a:extLst>
              <a:ext uri="{FF2B5EF4-FFF2-40B4-BE49-F238E27FC236}">
                <a16:creationId xmlns:a16="http://schemas.microsoft.com/office/drawing/2014/main" id="{94FE1267-A499-4985-BDDC-88D5144C07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000" y="5334000"/>
            <a:ext cx="3111398" cy="792480"/>
          </a:xfrm>
          <a:prstGeom prst="rect">
            <a:avLst/>
          </a:prstGeom>
        </p:spPr>
      </p:pic>
      <p:sp>
        <p:nvSpPr>
          <p:cNvPr id="4" name="TextBox 3">
            <a:extLst>
              <a:ext uri="{FF2B5EF4-FFF2-40B4-BE49-F238E27FC236}">
                <a16:creationId xmlns:a16="http://schemas.microsoft.com/office/drawing/2014/main" id="{0C265F6D-134B-47FF-8B8E-7F1EF412FE37}"/>
              </a:ext>
            </a:extLst>
          </p:cNvPr>
          <p:cNvSpPr txBox="1"/>
          <p:nvPr/>
        </p:nvSpPr>
        <p:spPr>
          <a:xfrm>
            <a:off x="3992880" y="375920"/>
            <a:ext cx="7447280" cy="5062924"/>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dirty="0">
                <a:solidFill>
                  <a:schemeClr val="bg2">
                    <a:lumMod val="50000"/>
                  </a:schemeClr>
                </a:solidFill>
              </a:rPr>
              <a:t>IFC is the largest global development institution focused exclusively on the private sector in developing countries. </a:t>
            </a:r>
          </a:p>
          <a:p>
            <a:pPr marL="285750" indent="-285750">
              <a:spcAft>
                <a:spcPts val="600"/>
              </a:spcAft>
              <a:buFont typeface="Wingdings" panose="05000000000000000000" pitchFamily="2" charset="2"/>
              <a:buChar char="§"/>
            </a:pPr>
            <a:r>
              <a:rPr lang="en-US" dirty="0">
                <a:solidFill>
                  <a:schemeClr val="bg2">
                    <a:lumMod val="50000"/>
                  </a:schemeClr>
                </a:solidFill>
              </a:rPr>
              <a:t>IFC works with the private sector in developing countries to create markets that open up opportunities for all by applying financial resources, technical expertise, global experience, and innovative thinking to help partners overcome financial, operational, and other challenges.</a:t>
            </a:r>
          </a:p>
          <a:p>
            <a:pPr marL="285750" indent="-285750">
              <a:spcAft>
                <a:spcPts val="600"/>
              </a:spcAft>
              <a:buFont typeface="Wingdings" panose="05000000000000000000" pitchFamily="2" charset="2"/>
              <a:buChar char="§"/>
            </a:pPr>
            <a:r>
              <a:rPr lang="en-US" dirty="0">
                <a:solidFill>
                  <a:schemeClr val="bg2">
                    <a:lumMod val="50000"/>
                  </a:schemeClr>
                </a:solidFill>
              </a:rPr>
              <a:t>Sister organization of the World Bank and member of the World Bank Group.</a:t>
            </a:r>
          </a:p>
          <a:p>
            <a:pPr marL="285750" indent="-285750">
              <a:spcAft>
                <a:spcPts val="600"/>
              </a:spcAft>
              <a:buFont typeface="Wingdings" panose="05000000000000000000" pitchFamily="2" charset="2"/>
              <a:buChar char="§"/>
            </a:pPr>
            <a:r>
              <a:rPr lang="en-US" dirty="0">
                <a:solidFill>
                  <a:schemeClr val="bg2">
                    <a:lumMod val="50000"/>
                  </a:schemeClr>
                </a:solidFill>
              </a:rPr>
              <a:t>In Fiji, IFC has many projects in various sectors mentioned above.</a:t>
            </a:r>
          </a:p>
          <a:p>
            <a:pPr marL="285750" indent="-285750">
              <a:spcAft>
                <a:spcPts val="600"/>
              </a:spcAft>
              <a:buFont typeface="Wingdings" panose="05000000000000000000" pitchFamily="2" charset="2"/>
              <a:buChar char="§"/>
            </a:pPr>
            <a:r>
              <a:rPr lang="en-US" dirty="0">
                <a:solidFill>
                  <a:schemeClr val="bg2">
                    <a:lumMod val="50000"/>
                  </a:schemeClr>
                </a:solidFill>
              </a:rPr>
              <a:t>IFC’s Fiji Tourism Project 2017 - 2020, in partnership with the Government of Australia and the Ministry of Industry, Trade and Tourism, aims to: </a:t>
            </a:r>
          </a:p>
          <a:p>
            <a:pPr marL="742950" lvl="1" indent="-285750">
              <a:spcAft>
                <a:spcPts val="600"/>
              </a:spcAft>
              <a:buFont typeface="Wingdings" panose="05000000000000000000" pitchFamily="2" charset="2"/>
              <a:buChar char="§"/>
            </a:pPr>
            <a:r>
              <a:rPr lang="en-US" dirty="0">
                <a:solidFill>
                  <a:schemeClr val="bg2">
                    <a:lumMod val="50000"/>
                  </a:schemeClr>
                </a:solidFill>
              </a:rPr>
              <a:t>Increase arrivals from high yield tourism markets</a:t>
            </a:r>
          </a:p>
          <a:p>
            <a:pPr marL="742950" lvl="1" indent="-285750">
              <a:spcAft>
                <a:spcPts val="600"/>
              </a:spcAft>
              <a:buFont typeface="Wingdings" panose="05000000000000000000" pitchFamily="2" charset="2"/>
              <a:buChar char="§"/>
            </a:pPr>
            <a:r>
              <a:rPr lang="en-US" dirty="0">
                <a:solidFill>
                  <a:schemeClr val="bg2">
                    <a:lumMod val="50000"/>
                  </a:schemeClr>
                </a:solidFill>
              </a:rPr>
              <a:t>Improve the flow of the tourism dollar to the local economy by enhancing links between the agriculture and tourism sectors</a:t>
            </a:r>
          </a:p>
          <a:p>
            <a:pPr marL="742950" lvl="1" indent="-285750">
              <a:spcAft>
                <a:spcPts val="600"/>
              </a:spcAft>
              <a:buFont typeface="Wingdings" panose="05000000000000000000" pitchFamily="2" charset="2"/>
              <a:buChar char="§"/>
            </a:pPr>
            <a:r>
              <a:rPr lang="en-US" dirty="0">
                <a:solidFill>
                  <a:schemeClr val="bg2">
                    <a:lumMod val="50000"/>
                  </a:schemeClr>
                </a:solidFill>
              </a:rPr>
              <a:t>Develop a pipeline of tourism investment projects </a:t>
            </a:r>
            <a:br>
              <a:rPr lang="en-US" dirty="0">
                <a:solidFill>
                  <a:schemeClr val="bg2">
                    <a:lumMod val="50000"/>
                  </a:schemeClr>
                </a:solidFill>
              </a:rPr>
            </a:br>
            <a:endParaRPr lang="en-US" dirty="0">
              <a:solidFill>
                <a:schemeClr val="bg2">
                  <a:lumMod val="50000"/>
                </a:schemeClr>
              </a:solidFill>
            </a:endParaRPr>
          </a:p>
        </p:txBody>
      </p:sp>
    </p:spTree>
    <p:extLst>
      <p:ext uri="{BB962C8B-B14F-4D97-AF65-F5344CB8AC3E}">
        <p14:creationId xmlns:p14="http://schemas.microsoft.com/office/powerpoint/2010/main" val="136559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381965" y="1180618"/>
            <a:ext cx="7639291" cy="4991582"/>
          </a:xfrm>
        </p:spPr>
        <p:txBody>
          <a:bodyPr vert="horz">
            <a:normAutofit/>
          </a:bodyPr>
          <a:lstStyle/>
          <a:p>
            <a:pPr marL="285750" indent="-285750">
              <a:lnSpc>
                <a:spcPct val="120000"/>
              </a:lnSpc>
              <a:spcBef>
                <a:spcPts val="0"/>
              </a:spcBef>
              <a:spcAft>
                <a:spcPts val="450"/>
              </a:spcAft>
              <a:buFont typeface="Arial" panose="020B0604020202020204" pitchFamily="34" charset="0"/>
              <a:buChar char="•"/>
            </a:pPr>
            <a:r>
              <a:rPr lang="en-US" kern="0" dirty="0"/>
              <a:t>Partnership between IFC, Ministry of Agriculture and Ministry of Industry, Trade and Tourism </a:t>
            </a:r>
          </a:p>
          <a:p>
            <a:pPr marL="285750" indent="-285750">
              <a:lnSpc>
                <a:spcPct val="120000"/>
              </a:lnSpc>
              <a:spcBef>
                <a:spcPts val="0"/>
              </a:spcBef>
              <a:spcAft>
                <a:spcPts val="450"/>
              </a:spcAft>
              <a:buFont typeface="Arial" panose="020B0604020202020204" pitchFamily="34" charset="0"/>
              <a:buChar char="•"/>
            </a:pPr>
            <a:r>
              <a:rPr lang="en-US" kern="0" dirty="0"/>
              <a:t>Size the market for imported and local fresh produce sourced by hotels and resorts in Fiji’s main tourism area. </a:t>
            </a:r>
          </a:p>
          <a:p>
            <a:pPr marL="285750" indent="-285750">
              <a:lnSpc>
                <a:spcPct val="120000"/>
              </a:lnSpc>
              <a:spcBef>
                <a:spcPts val="0"/>
              </a:spcBef>
              <a:spcAft>
                <a:spcPts val="450"/>
              </a:spcAft>
              <a:buFont typeface="Arial" panose="020B0604020202020204" pitchFamily="34" charset="0"/>
              <a:buChar char="•"/>
            </a:pPr>
            <a:r>
              <a:rPr lang="en-US" kern="0" dirty="0"/>
              <a:t>Areas covered in the study are home to 74% of all rooms</a:t>
            </a:r>
          </a:p>
          <a:p>
            <a:pPr marL="514350" lvl="1" indent="-285750">
              <a:lnSpc>
                <a:spcPct val="120000"/>
              </a:lnSpc>
              <a:spcBef>
                <a:spcPts val="0"/>
              </a:spcBef>
              <a:spcAft>
                <a:spcPts val="450"/>
              </a:spcAft>
              <a:buFont typeface="Arial" panose="020B0604020202020204" pitchFamily="34" charset="0"/>
              <a:buChar char="•"/>
            </a:pPr>
            <a:r>
              <a:rPr lang="en-US" kern="0" dirty="0" err="1"/>
              <a:t>Nadi</a:t>
            </a:r>
            <a:r>
              <a:rPr lang="en-US" kern="0" dirty="0"/>
              <a:t> and </a:t>
            </a:r>
            <a:r>
              <a:rPr lang="en-US" kern="0" dirty="0" err="1"/>
              <a:t>Lautoka</a:t>
            </a:r>
            <a:endParaRPr lang="en-US" kern="0" dirty="0"/>
          </a:p>
          <a:p>
            <a:pPr marL="514350" lvl="1" indent="-285750">
              <a:lnSpc>
                <a:spcPct val="120000"/>
              </a:lnSpc>
              <a:spcBef>
                <a:spcPts val="0"/>
              </a:spcBef>
              <a:spcAft>
                <a:spcPts val="450"/>
              </a:spcAft>
              <a:buFont typeface="Arial" panose="020B0604020202020204" pitchFamily="34" charset="0"/>
              <a:buChar char="•"/>
            </a:pPr>
            <a:r>
              <a:rPr lang="en-US" kern="0" dirty="0" err="1"/>
              <a:t>Denarau</a:t>
            </a:r>
            <a:endParaRPr lang="en-US" kern="0" dirty="0"/>
          </a:p>
          <a:p>
            <a:pPr marL="514350" lvl="1" indent="-285750">
              <a:lnSpc>
                <a:spcPct val="120000"/>
              </a:lnSpc>
              <a:spcBef>
                <a:spcPts val="0"/>
              </a:spcBef>
              <a:spcAft>
                <a:spcPts val="450"/>
              </a:spcAft>
              <a:buFont typeface="Arial" panose="020B0604020202020204" pitchFamily="34" charset="0"/>
              <a:buChar char="•"/>
            </a:pPr>
            <a:r>
              <a:rPr lang="en-US" kern="0" dirty="0"/>
              <a:t>Coral Coast </a:t>
            </a:r>
          </a:p>
          <a:p>
            <a:pPr marL="514350" lvl="1" indent="-285750">
              <a:lnSpc>
                <a:spcPct val="120000"/>
              </a:lnSpc>
              <a:spcBef>
                <a:spcPts val="0"/>
              </a:spcBef>
              <a:spcAft>
                <a:spcPts val="450"/>
              </a:spcAft>
              <a:buFont typeface="Arial" panose="020B0604020202020204" pitchFamily="34" charset="0"/>
              <a:buChar char="•"/>
            </a:pPr>
            <a:r>
              <a:rPr lang="en-US" kern="0" dirty="0" err="1"/>
              <a:t>Mamanuca</a:t>
            </a:r>
            <a:r>
              <a:rPr lang="en-US" kern="0" dirty="0"/>
              <a:t> and </a:t>
            </a:r>
            <a:r>
              <a:rPr lang="en-US" kern="0" dirty="0" err="1"/>
              <a:t>Yasawa</a:t>
            </a:r>
            <a:r>
              <a:rPr lang="en-US" kern="0" dirty="0"/>
              <a:t> Islands</a:t>
            </a:r>
          </a:p>
          <a:p>
            <a:pPr marL="285750" indent="-285750">
              <a:lnSpc>
                <a:spcPct val="120000"/>
              </a:lnSpc>
              <a:spcBef>
                <a:spcPts val="0"/>
              </a:spcBef>
              <a:spcAft>
                <a:spcPts val="450"/>
              </a:spcAft>
              <a:buFont typeface="Arial" panose="020B0604020202020204" pitchFamily="34" charset="0"/>
              <a:buChar char="•"/>
            </a:pPr>
            <a:r>
              <a:rPr lang="en-US" kern="0" dirty="0"/>
              <a:t>Based on a similar study in Vanuatu in 2016</a:t>
            </a:r>
          </a:p>
          <a:p>
            <a:pPr marL="285750" indent="-285750">
              <a:lnSpc>
                <a:spcPct val="120000"/>
              </a:lnSpc>
              <a:buFont typeface="Arial" panose="020B0604020202020204" pitchFamily="34" charset="0"/>
              <a:buChar char="•"/>
            </a:pPr>
            <a:endParaRPr lang="en-US" sz="2400" kern="0" dirty="0"/>
          </a:p>
          <a:p>
            <a:pPr>
              <a:lnSpc>
                <a:spcPct val="120000"/>
              </a:lnSpc>
            </a:pPr>
            <a:endParaRPr lang="en-US" sz="2400" kern="0" dirty="0"/>
          </a:p>
          <a:p>
            <a:endParaRPr lang="en-US" dirty="0"/>
          </a:p>
        </p:txBody>
      </p:sp>
      <p:sp>
        <p:nvSpPr>
          <p:cNvPr id="6" name="Title 1">
            <a:extLst>
              <a:ext uri="{FF2B5EF4-FFF2-40B4-BE49-F238E27FC236}">
                <a16:creationId xmlns:a16="http://schemas.microsoft.com/office/drawing/2014/main" id="{A600D124-130D-4DD0-9480-2D34C2A0FE05}"/>
              </a:ext>
            </a:extLst>
          </p:cNvPr>
          <p:cNvSpPr txBox="1">
            <a:spLocks/>
          </p:cNvSpPr>
          <p:nvPr/>
        </p:nvSpPr>
        <p:spPr>
          <a:xfrm>
            <a:off x="176759" y="0"/>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lumMod val="50000"/>
                  </a:schemeClr>
                </a:solidFill>
                <a:latin typeface="+mj-lt"/>
                <a:ea typeface="+mj-ea"/>
                <a:cs typeface="+mj-cs"/>
              </a:defRPr>
            </a:lvl1pPr>
          </a:lstStyle>
          <a:p>
            <a:r>
              <a:rPr lang="en-US" dirty="0">
                <a:solidFill>
                  <a:schemeClr val="tx1"/>
                </a:solidFill>
              </a:rPr>
              <a:t>About  the  Study</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87481" y="-13191"/>
            <a:ext cx="3889093" cy="6882766"/>
          </a:xfrm>
          <a:prstGeom prst="rect">
            <a:avLst/>
          </a:prstGeom>
        </p:spPr>
      </p:pic>
    </p:spTree>
    <p:extLst>
      <p:ext uri="{BB962C8B-B14F-4D97-AF65-F5344CB8AC3E}">
        <p14:creationId xmlns:p14="http://schemas.microsoft.com/office/powerpoint/2010/main" val="43494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1" y="284176"/>
            <a:ext cx="10836528" cy="1508760"/>
          </a:xfrm>
        </p:spPr>
        <p:txBody>
          <a:bodyPr/>
          <a:lstStyle/>
          <a:p>
            <a:r>
              <a:rPr lang="en-US"/>
              <a:t>Study Methodology</a:t>
            </a:r>
          </a:p>
        </p:txBody>
      </p:sp>
      <p:sp>
        <p:nvSpPr>
          <p:cNvPr id="3" name="Content Placeholder 2"/>
          <p:cNvSpPr>
            <a:spLocks noGrp="1"/>
          </p:cNvSpPr>
          <p:nvPr>
            <p:ph idx="1"/>
          </p:nvPr>
        </p:nvSpPr>
        <p:spPr>
          <a:xfrm>
            <a:off x="538716" y="2011680"/>
            <a:ext cx="11284689" cy="4206240"/>
          </a:xfrm>
        </p:spPr>
        <p:txBody>
          <a:bodyPr/>
          <a:lstStyle/>
          <a:p>
            <a:r>
              <a:rPr lang="en-US" dirty="0"/>
              <a:t>Initial interviews with hotels during planning phase to inform methodology</a:t>
            </a:r>
          </a:p>
          <a:p>
            <a:r>
              <a:rPr lang="en-US" dirty="0"/>
              <a:t>Stratified sample based on hotel location, size (number of rooms), and price category</a:t>
            </a:r>
          </a:p>
          <a:p>
            <a:r>
              <a:rPr lang="en-US" dirty="0"/>
              <a:t>Qualitative questionnaire and interviews with 62 hotels on their purchasing preferences, habits and requirements </a:t>
            </a:r>
          </a:p>
          <a:p>
            <a:r>
              <a:rPr lang="en-US" dirty="0"/>
              <a:t> Quantitative volume data collected from 44 hotels on 112 fresh produce items for one high season and one low season month, 47% of hotels in the four areas</a:t>
            </a:r>
          </a:p>
          <a:p>
            <a:r>
              <a:rPr lang="en-US" dirty="0"/>
              <a:t>Extrapolated out to the whole population of 154 hotels</a:t>
            </a:r>
          </a:p>
          <a:p>
            <a:r>
              <a:rPr lang="en-US" dirty="0"/>
              <a:t>Average price data and market estimates used to obtain value results (VEP)</a:t>
            </a:r>
          </a:p>
          <a:p>
            <a:r>
              <a:rPr lang="en-US" dirty="0"/>
              <a:t>In depth interviews with key suppliers and aggregators</a:t>
            </a:r>
          </a:p>
        </p:txBody>
      </p:sp>
    </p:spTree>
    <p:extLst>
      <p:ext uri="{BB962C8B-B14F-4D97-AF65-F5344CB8AC3E}">
        <p14:creationId xmlns:p14="http://schemas.microsoft.com/office/powerpoint/2010/main" val="17712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E6E97D-AB8B-4973-B144-06BF5847FC40}"/>
              </a:ext>
            </a:extLst>
          </p:cNvPr>
          <p:cNvSpPr>
            <a:spLocks noGrp="1"/>
          </p:cNvSpPr>
          <p:nvPr>
            <p:ph idx="1"/>
          </p:nvPr>
        </p:nvSpPr>
        <p:spPr>
          <a:xfrm>
            <a:off x="250878" y="1574674"/>
            <a:ext cx="4587110" cy="4665870"/>
          </a:xfrm>
        </p:spPr>
        <p:txBody>
          <a:bodyPr/>
          <a:lstStyle/>
          <a:p>
            <a:r>
              <a:rPr lang="en-US" b="1" dirty="0"/>
              <a:t>FJ $74.4 million</a:t>
            </a:r>
            <a:r>
              <a:rPr lang="en-US" dirty="0"/>
              <a:t> is spent annually by hotels in the main tourism area on fresh produce</a:t>
            </a:r>
          </a:p>
          <a:p>
            <a:r>
              <a:rPr lang="en-US" b="1" dirty="0"/>
              <a:t>FJ $38.5 million</a:t>
            </a:r>
            <a:r>
              <a:rPr lang="en-US" dirty="0"/>
              <a:t> of all fresh produce sourced by hotels is </a:t>
            </a:r>
            <a:r>
              <a:rPr lang="en-US" b="1" dirty="0"/>
              <a:t>imported</a:t>
            </a:r>
          </a:p>
          <a:p>
            <a:r>
              <a:rPr lang="en-US" b="1" dirty="0"/>
              <a:t>52% </a:t>
            </a:r>
            <a:r>
              <a:rPr lang="en-US" dirty="0"/>
              <a:t>of all fresh produce sourced by hotels is </a:t>
            </a:r>
            <a:r>
              <a:rPr lang="en-US" b="1" dirty="0"/>
              <a:t>imported</a:t>
            </a:r>
            <a:r>
              <a:rPr lang="en-US" dirty="0"/>
              <a:t> </a:t>
            </a:r>
          </a:p>
          <a:p>
            <a:r>
              <a:rPr lang="en-US" dirty="0"/>
              <a:t>Imports are driven by meat, dairy, seafood and vegetables</a:t>
            </a:r>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4DB408B7-5783-4235-B3F8-4F82FC23AE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60" y="6240544"/>
            <a:ext cx="2209356" cy="562728"/>
          </a:xfrm>
          <a:prstGeom prst="rect">
            <a:avLst/>
          </a:prstGeom>
        </p:spPr>
      </p:pic>
      <p:sp>
        <p:nvSpPr>
          <p:cNvPr id="2" name="Title 1">
            <a:extLst>
              <a:ext uri="{FF2B5EF4-FFF2-40B4-BE49-F238E27FC236}">
                <a16:creationId xmlns:a16="http://schemas.microsoft.com/office/drawing/2014/main" id="{1E71564C-BB99-4DBE-B637-FEBCD0FC4745}"/>
              </a:ext>
            </a:extLst>
          </p:cNvPr>
          <p:cNvSpPr>
            <a:spLocks noGrp="1"/>
          </p:cNvSpPr>
          <p:nvPr>
            <p:ph type="title"/>
          </p:nvPr>
        </p:nvSpPr>
        <p:spPr>
          <a:xfrm>
            <a:off x="77485" y="295751"/>
            <a:ext cx="11744188" cy="745971"/>
          </a:xfrm>
        </p:spPr>
        <p:txBody>
          <a:bodyPr>
            <a:normAutofit/>
          </a:bodyPr>
          <a:lstStyle/>
          <a:p>
            <a:r>
              <a:rPr lang="en-US" sz="3600"/>
              <a:t>Imported and Local Fresh Produce Demand</a:t>
            </a:r>
            <a:endParaRPr lang="en-US" sz="3600" dirty="0"/>
          </a:p>
        </p:txBody>
      </p:sp>
      <p:pic>
        <p:nvPicPr>
          <p:cNvPr id="6" name="Picture 5">
            <a:extLst>
              <a:ext uri="{FF2B5EF4-FFF2-40B4-BE49-F238E27FC236}">
                <a16:creationId xmlns:a16="http://schemas.microsoft.com/office/drawing/2014/main" id="{2FFDE085-31FB-4B11-A358-4746E55BED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31005" y="903701"/>
            <a:ext cx="5798634" cy="5618207"/>
          </a:xfrm>
          <a:prstGeom prst="rect">
            <a:avLst/>
          </a:prstGeom>
        </p:spPr>
      </p:pic>
    </p:spTree>
    <p:extLst>
      <p:ext uri="{BB962C8B-B14F-4D97-AF65-F5344CB8AC3E}">
        <p14:creationId xmlns:p14="http://schemas.microsoft.com/office/powerpoint/2010/main" val="372352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B34A4-E382-4C53-A20D-573BAC72F2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357" y="1293544"/>
            <a:ext cx="10135657" cy="4406807"/>
          </a:xfrm>
          <a:prstGeom prst="rect">
            <a:avLst/>
          </a:prstGeom>
        </p:spPr>
      </p:pic>
      <p:sp>
        <p:nvSpPr>
          <p:cNvPr id="2" name="Title 1">
            <a:extLst>
              <a:ext uri="{FF2B5EF4-FFF2-40B4-BE49-F238E27FC236}">
                <a16:creationId xmlns:a16="http://schemas.microsoft.com/office/drawing/2014/main" id="{9A35FA71-D809-40FB-8BD7-DBE164B8054E}"/>
              </a:ext>
            </a:extLst>
          </p:cNvPr>
          <p:cNvSpPr>
            <a:spLocks noGrp="1"/>
          </p:cNvSpPr>
          <p:nvPr>
            <p:ph type="title" idx="4294967295"/>
          </p:nvPr>
        </p:nvSpPr>
        <p:spPr>
          <a:xfrm>
            <a:off x="92597" y="230337"/>
            <a:ext cx="10646521" cy="782178"/>
          </a:xfrm>
        </p:spPr>
        <p:txBody>
          <a:bodyPr>
            <a:noAutofit/>
          </a:bodyPr>
          <a:lstStyle/>
          <a:p>
            <a:r>
              <a:rPr lang="en-US" sz="3400" dirty="0">
                <a:solidFill>
                  <a:schemeClr val="tx1"/>
                </a:solidFill>
              </a:rPr>
              <a:t>LOCAL And import demand by product category</a:t>
            </a:r>
          </a:p>
        </p:txBody>
      </p:sp>
      <p:pic>
        <p:nvPicPr>
          <p:cNvPr id="5" name="Picture 4">
            <a:extLst>
              <a:ext uri="{FF2B5EF4-FFF2-40B4-BE49-F238E27FC236}">
                <a16:creationId xmlns:a16="http://schemas.microsoft.com/office/drawing/2014/main" id="{025BDD07-58F4-4C59-9EE2-DF57DA2099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358" y="6168097"/>
            <a:ext cx="2309772" cy="588303"/>
          </a:xfrm>
          <a:prstGeom prst="rect">
            <a:avLst/>
          </a:prstGeom>
        </p:spPr>
      </p:pic>
      <p:sp>
        <p:nvSpPr>
          <p:cNvPr id="3" name="Rectangle: Single Corner Snipped 2">
            <a:extLst>
              <a:ext uri="{FF2B5EF4-FFF2-40B4-BE49-F238E27FC236}">
                <a16:creationId xmlns:a16="http://schemas.microsoft.com/office/drawing/2014/main" id="{044CDC85-5174-4F1B-8971-73A537627CC9}"/>
              </a:ext>
            </a:extLst>
          </p:cNvPr>
          <p:cNvSpPr/>
          <p:nvPr/>
        </p:nvSpPr>
        <p:spPr>
          <a:xfrm flipH="1">
            <a:off x="1210969" y="1382234"/>
            <a:ext cx="3466214" cy="808074"/>
          </a:xfrm>
          <a:prstGeom prst="snip1Rect">
            <a:avLst/>
          </a:prstGeom>
          <a:solidFill>
            <a:schemeClr val="tx1"/>
          </a:solidFill>
          <a:ln w="38100">
            <a:solidFill>
              <a:srgbClr val="DC4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2">
                    <a:lumMod val="50000"/>
                  </a:schemeClr>
                </a:solidFill>
              </a:rPr>
              <a:t>Meat, dairy and vegetables drive import demand.</a:t>
            </a:r>
          </a:p>
        </p:txBody>
      </p:sp>
      <p:pic>
        <p:nvPicPr>
          <p:cNvPr id="8" name="Picture 7">
            <a:extLst>
              <a:ext uri="{FF2B5EF4-FFF2-40B4-BE49-F238E27FC236}">
                <a16:creationId xmlns:a16="http://schemas.microsoft.com/office/drawing/2014/main" id="{4C061265-D392-4F21-B9D3-C8B2440CA5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658167" y="0"/>
            <a:ext cx="1533833" cy="6858000"/>
          </a:xfrm>
          <a:prstGeom prst="rect">
            <a:avLst/>
          </a:prstGeom>
        </p:spPr>
      </p:pic>
    </p:spTree>
    <p:extLst>
      <p:ext uri="{BB962C8B-B14F-4D97-AF65-F5344CB8AC3E}">
        <p14:creationId xmlns:p14="http://schemas.microsoft.com/office/powerpoint/2010/main" val="226109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6364"/>
            <a:ext cx="12192000" cy="113220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7E1914-8315-4799-B2C8-7FFA0C2353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273" y="1553124"/>
            <a:ext cx="7937974" cy="4959470"/>
          </a:xfrm>
          <a:prstGeom prst="rect">
            <a:avLst/>
          </a:prstGeom>
        </p:spPr>
      </p:pic>
      <p:sp>
        <p:nvSpPr>
          <p:cNvPr id="2" name="Title 1">
            <a:extLst>
              <a:ext uri="{FF2B5EF4-FFF2-40B4-BE49-F238E27FC236}">
                <a16:creationId xmlns:a16="http://schemas.microsoft.com/office/drawing/2014/main" id="{A600D124-130D-4DD0-9480-2D34C2A0FE05}"/>
              </a:ext>
            </a:extLst>
          </p:cNvPr>
          <p:cNvSpPr>
            <a:spLocks noGrp="1"/>
          </p:cNvSpPr>
          <p:nvPr>
            <p:ph type="title"/>
          </p:nvPr>
        </p:nvSpPr>
        <p:spPr>
          <a:xfrm>
            <a:off x="207992" y="264015"/>
            <a:ext cx="11728823" cy="968587"/>
          </a:xfrm>
        </p:spPr>
        <p:txBody>
          <a:bodyPr/>
          <a:lstStyle/>
          <a:p>
            <a:r>
              <a:rPr lang="en-US" dirty="0"/>
              <a:t>Sourcing by Hotel location</a:t>
            </a:r>
          </a:p>
        </p:txBody>
      </p:sp>
      <p:sp>
        <p:nvSpPr>
          <p:cNvPr id="9" name="Content Placeholder 12"/>
          <p:cNvSpPr>
            <a:spLocks noGrp="1"/>
          </p:cNvSpPr>
          <p:nvPr>
            <p:ph idx="1"/>
          </p:nvPr>
        </p:nvSpPr>
        <p:spPr>
          <a:xfrm>
            <a:off x="8324905" y="1608879"/>
            <a:ext cx="3611910" cy="5132163"/>
          </a:xfrm>
        </p:spPr>
        <p:txBody>
          <a:bodyPr>
            <a:normAutofit fontScale="92500" lnSpcReduction="20000"/>
          </a:bodyPr>
          <a:lstStyle/>
          <a:p>
            <a:pPr marL="0" indent="0">
              <a:buNone/>
            </a:pPr>
            <a:r>
              <a:rPr lang="en-US" dirty="0"/>
              <a:t>Mamanuca and Yasawa Islands use more local produce:</a:t>
            </a:r>
          </a:p>
          <a:p>
            <a:r>
              <a:rPr lang="en-US" dirty="0"/>
              <a:t>Flexible purchasing </a:t>
            </a:r>
          </a:p>
          <a:p>
            <a:r>
              <a:rPr lang="en-US" dirty="0"/>
              <a:t>Change menus to match produce availability </a:t>
            </a:r>
          </a:p>
          <a:p>
            <a:r>
              <a:rPr lang="en-US" dirty="0"/>
              <a:t>Strong community focus </a:t>
            </a:r>
          </a:p>
          <a:p>
            <a:r>
              <a:rPr lang="en-US" dirty="0"/>
              <a:t>Support local farmers by targeted purchasing and small-scale farming projects</a:t>
            </a:r>
          </a:p>
          <a:p>
            <a:pPr marL="0" indent="0">
              <a:buNone/>
            </a:pPr>
            <a:r>
              <a:rPr lang="en-US" dirty="0" err="1"/>
              <a:t>Nadi</a:t>
            </a:r>
            <a:r>
              <a:rPr lang="en-US" dirty="0"/>
              <a:t> and Lautoka use more local produce:</a:t>
            </a:r>
          </a:p>
          <a:p>
            <a:r>
              <a:rPr lang="en-US" dirty="0"/>
              <a:t>More budget and mid-range hotels with less demanding customers</a:t>
            </a:r>
          </a:p>
          <a:p>
            <a:r>
              <a:rPr lang="en-US" dirty="0"/>
              <a:t>More limited range of dishes on offer</a:t>
            </a:r>
          </a:p>
        </p:txBody>
      </p:sp>
    </p:spTree>
    <p:extLst>
      <p:ext uri="{BB962C8B-B14F-4D97-AF65-F5344CB8AC3E}">
        <p14:creationId xmlns:p14="http://schemas.microsoft.com/office/powerpoint/2010/main" val="381415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6365"/>
            <a:ext cx="12192000" cy="91589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60F9D-F1A1-4748-A5CB-F376123A15F8}"/>
              </a:ext>
            </a:extLst>
          </p:cNvPr>
          <p:cNvSpPr>
            <a:spLocks noGrp="1"/>
          </p:cNvSpPr>
          <p:nvPr>
            <p:ph type="title"/>
          </p:nvPr>
        </p:nvSpPr>
        <p:spPr>
          <a:xfrm>
            <a:off x="213883" y="284176"/>
            <a:ext cx="10773116" cy="1012189"/>
          </a:xfrm>
        </p:spPr>
        <p:txBody>
          <a:bodyPr/>
          <a:lstStyle/>
          <a:p>
            <a:r>
              <a:rPr lang="en-US" dirty="0"/>
              <a:t>Sourcing by Hotel Size</a:t>
            </a:r>
          </a:p>
        </p:txBody>
      </p:sp>
      <p:sp>
        <p:nvSpPr>
          <p:cNvPr id="13" name="Content Placeholder 12"/>
          <p:cNvSpPr>
            <a:spLocks noGrp="1"/>
          </p:cNvSpPr>
          <p:nvPr>
            <p:ph idx="1"/>
          </p:nvPr>
        </p:nvSpPr>
        <p:spPr>
          <a:xfrm>
            <a:off x="5891513" y="1655179"/>
            <a:ext cx="5889361" cy="4788151"/>
          </a:xfrm>
        </p:spPr>
        <p:txBody>
          <a:bodyPr>
            <a:normAutofit/>
          </a:bodyPr>
          <a:lstStyle/>
          <a:p>
            <a:pPr marL="0" indent="0">
              <a:buNone/>
            </a:pPr>
            <a:r>
              <a:rPr lang="en-US" dirty="0"/>
              <a:t>Smaller hotels purchase more local fresh produce</a:t>
            </a:r>
          </a:p>
          <a:p>
            <a:r>
              <a:rPr lang="en-US" dirty="0"/>
              <a:t>Procurement staff visit local markets for purchases daily</a:t>
            </a:r>
          </a:p>
          <a:p>
            <a:r>
              <a:rPr lang="en-US" dirty="0"/>
              <a:t>Buy smaller amounts and tend to pay cash </a:t>
            </a:r>
          </a:p>
          <a:p>
            <a:r>
              <a:rPr lang="en-US" dirty="0"/>
              <a:t>Assess the quality of all available products and select according to preferences </a:t>
            </a:r>
          </a:p>
          <a:p>
            <a:r>
              <a:rPr lang="en-US" dirty="0"/>
              <a:t>Flexible menus and change dishes based on seasonality or availability of products</a:t>
            </a:r>
          </a:p>
          <a:p>
            <a:r>
              <a:rPr lang="en-US" dirty="0"/>
              <a:t>Medium to large hotels work with suppliers, ordering imported produce on a weekly or semi-weekly basis</a:t>
            </a:r>
          </a:p>
        </p:txBody>
      </p:sp>
      <p:pic>
        <p:nvPicPr>
          <p:cNvPr id="3" name="Picture 2">
            <a:extLst>
              <a:ext uri="{FF2B5EF4-FFF2-40B4-BE49-F238E27FC236}">
                <a16:creationId xmlns:a16="http://schemas.microsoft.com/office/drawing/2014/main" id="{A488463F-3645-4D04-B4C0-7AA36E2040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6840" y="1502143"/>
            <a:ext cx="5252223" cy="4985791"/>
          </a:xfrm>
          <a:prstGeom prst="rect">
            <a:avLst/>
          </a:prstGeom>
        </p:spPr>
      </p:pic>
    </p:spTree>
    <p:extLst>
      <p:ext uri="{BB962C8B-B14F-4D97-AF65-F5344CB8AC3E}">
        <p14:creationId xmlns:p14="http://schemas.microsoft.com/office/powerpoint/2010/main" val="44085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6365"/>
            <a:ext cx="12192000" cy="7684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60F9D-F1A1-4748-A5CB-F376123A15F8}"/>
              </a:ext>
            </a:extLst>
          </p:cNvPr>
          <p:cNvSpPr>
            <a:spLocks noGrp="1"/>
          </p:cNvSpPr>
          <p:nvPr>
            <p:ph type="title"/>
          </p:nvPr>
        </p:nvSpPr>
        <p:spPr>
          <a:xfrm>
            <a:off x="213883" y="284176"/>
            <a:ext cx="10773116" cy="1012189"/>
          </a:xfrm>
        </p:spPr>
        <p:txBody>
          <a:bodyPr/>
          <a:lstStyle/>
          <a:p>
            <a:r>
              <a:rPr lang="en-US" dirty="0"/>
              <a:t>Sourcing by Hotel Price Category</a:t>
            </a:r>
          </a:p>
        </p:txBody>
      </p:sp>
      <p:sp>
        <p:nvSpPr>
          <p:cNvPr id="13" name="Content Placeholder 12"/>
          <p:cNvSpPr>
            <a:spLocks noGrp="1"/>
          </p:cNvSpPr>
          <p:nvPr>
            <p:ph idx="1"/>
          </p:nvPr>
        </p:nvSpPr>
        <p:spPr>
          <a:xfrm>
            <a:off x="312517" y="1689903"/>
            <a:ext cx="5660020" cy="4629873"/>
          </a:xfrm>
        </p:spPr>
        <p:txBody>
          <a:bodyPr>
            <a:normAutofit/>
          </a:bodyPr>
          <a:lstStyle/>
          <a:p>
            <a:pPr marL="0" indent="0">
              <a:buNone/>
            </a:pPr>
            <a:r>
              <a:rPr lang="en-US" dirty="0"/>
              <a:t>High and premium hotels purchase more imported fresh produce</a:t>
            </a:r>
          </a:p>
          <a:p>
            <a:r>
              <a:rPr lang="en-US" dirty="0"/>
              <a:t>Guest expectations for top quality food and good food safety, especially for meat and dairy </a:t>
            </a:r>
          </a:p>
          <a:p>
            <a:r>
              <a:rPr lang="en-US" dirty="0"/>
              <a:t>Large, high end hotels have expatriate chefs that change every three to five years</a:t>
            </a:r>
          </a:p>
          <a:p>
            <a:pPr lvl="1"/>
            <a:r>
              <a:rPr lang="en-US" dirty="0"/>
              <a:t>Lower knowledge of locally grown produce options </a:t>
            </a:r>
          </a:p>
          <a:p>
            <a:pPr lvl="1"/>
            <a:r>
              <a:rPr lang="en-US" dirty="0"/>
              <a:t>Weaker suppliers networks</a:t>
            </a:r>
          </a:p>
        </p:txBody>
      </p:sp>
      <p:pic>
        <p:nvPicPr>
          <p:cNvPr id="3" name="Picture 2">
            <a:extLst>
              <a:ext uri="{FF2B5EF4-FFF2-40B4-BE49-F238E27FC236}">
                <a16:creationId xmlns:a16="http://schemas.microsoft.com/office/drawing/2014/main" id="{5F36663B-0348-400E-9602-5514F8EE4C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2466" y="1530080"/>
            <a:ext cx="5546673" cy="4967818"/>
          </a:xfrm>
          <a:prstGeom prst="rect">
            <a:avLst/>
          </a:prstGeom>
        </p:spPr>
      </p:pic>
    </p:spTree>
    <p:extLst>
      <p:ext uri="{BB962C8B-B14F-4D97-AF65-F5344CB8AC3E}">
        <p14:creationId xmlns:p14="http://schemas.microsoft.com/office/powerpoint/2010/main" val="957505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22449</TotalTime>
  <Words>1226</Words>
  <Application>Microsoft Office PowerPoint</Application>
  <PresentationFormat>Widescreen</PresentationFormat>
  <Paragraphs>157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Corbel</vt:lpstr>
      <vt:lpstr>Wingdings</vt:lpstr>
      <vt:lpstr>Banded</vt:lpstr>
      <vt:lpstr>From Farm to Tourist’s Table: A study of fresh produce demand from Fiji’s hotels and resorts</vt:lpstr>
      <vt:lpstr>International Finance Corporation</vt:lpstr>
      <vt:lpstr>PowerPoint Presentation</vt:lpstr>
      <vt:lpstr>Study Methodology</vt:lpstr>
      <vt:lpstr>Imported and Local Fresh Produce Demand</vt:lpstr>
      <vt:lpstr>LOCAL And import demand by product category</vt:lpstr>
      <vt:lpstr>Sourcing by Hotel location</vt:lpstr>
      <vt:lpstr>Sourcing by Hotel Size</vt:lpstr>
      <vt:lpstr>Sourcing by Hotel Price Category</vt:lpstr>
      <vt:lpstr>Fresh produce items with high potential for  increased import substitution</vt:lpstr>
      <vt:lpstr>Key Issues faced by hotels</vt:lpstr>
      <vt:lpstr>Key Factors that Increase Local Sourcing by Hotels</vt:lpstr>
      <vt:lpstr>Five Key Barriers </vt:lpstr>
      <vt:lpstr>Key Recommendations</vt:lpstr>
      <vt:lpstr>Key Recommendations</vt:lpstr>
      <vt:lpstr>Moving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Pitch Book</dc:title>
  <dc:creator>Alika Kailianu Cooper</dc:creator>
  <cp:lastModifiedBy>Alika Kailianu Cooper</cp:lastModifiedBy>
  <cp:revision>147</cp:revision>
  <cp:lastPrinted>2019-03-31T12:44:00Z</cp:lastPrinted>
  <dcterms:created xsi:type="dcterms:W3CDTF">1601-01-01T00:00:00Z</dcterms:created>
  <dcterms:modified xsi:type="dcterms:W3CDTF">2019-03-31T20:44:39Z</dcterms:modified>
</cp:coreProperties>
</file>