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73" r:id="rId1"/>
    <p:sldMasterId id="2147483674" r:id="rId2"/>
  </p:sldMasterIdLst>
  <p:notesMasterIdLst>
    <p:notesMasterId r:id="rId2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5143500" type="screen16x9"/>
  <p:notesSz cx="6858000" cy="9144000"/>
  <p:embeddedFontLst>
    <p:embeddedFont>
      <p:font typeface="Archivo Black" panose="020B0A03020202020B04" pitchFamily="34" charset="77"/>
      <p:regular r:id="rId27"/>
    </p:embeddedFont>
    <p:embeddedFont>
      <p:font typeface="Corbel" panose="020B0503020204020204" pitchFamily="34" charset="0"/>
      <p:regular r:id="rId28"/>
      <p:bold r:id="rId29"/>
      <p:italic r:id="rId30"/>
      <p:boldItalic r:id="rId31"/>
    </p:embeddedFont>
    <p:embeddedFont>
      <p:font typeface="Open Sans" panose="020B0606030504020204" pitchFamily="34" charset="0"/>
      <p:regular r:id="rId32"/>
      <p:bold r:id="rId33"/>
      <p:italic r:id="rId34"/>
      <p:boldItalic r:id="rId35"/>
    </p:embeddedFont>
    <p:embeddedFont>
      <p:font typeface="Pacifico" pitchFamily="2" charset="77"/>
      <p:regular r:id="rId36"/>
    </p:embeddedFont>
    <p:embeddedFont>
      <p:font typeface="Playfair Display" pitchFamily="2" charset="77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29"/>
  </p:normalViewPr>
  <p:slideViewPr>
    <p:cSldViewPr snapToGrid="0" snapToObjects="1">
      <p:cViewPr varScale="1">
        <p:scale>
          <a:sx n="144" d="100"/>
          <a:sy n="144" d="100"/>
        </p:scale>
        <p:origin x="7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19.xml"/><Relationship Id="rId34" Type="http://schemas.openxmlformats.org/officeDocument/2006/relationships/font" Target="fonts/font8.fntdata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3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5.fntdata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7.fntdata"/><Relationship Id="rId38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9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9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0" name="Google Shape;210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5559f9db44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6022" y="1143550"/>
            <a:ext cx="6006000" cy="3085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7" name="Google Shape;217;g5559f9db44_0_21:notes"/>
          <p:cNvSpPr txBox="1">
            <a:spLocks noGrp="1"/>
          </p:cNvSpPr>
          <p:nvPr>
            <p:ph type="body" idx="1"/>
          </p:nvPr>
        </p:nvSpPr>
        <p:spPr>
          <a:xfrm>
            <a:off x="685480" y="4400181"/>
            <a:ext cx="5487000" cy="3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But today we’re here to talk specifically about agritourism. As we’ve heard agritourism is a growing type of tourism globally. This is driven by tourists who seek out authentic experience in destinations including culinary, local cultural experiences and rural tourism.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 Australia along there are 1.8 million tourists visiting farms each year and agritourism visits by international tourist shave grown by 11% between 2011 and 2016. </a:t>
            </a:r>
            <a:endParaRPr/>
          </a:p>
        </p:txBody>
      </p:sp>
      <p:sp>
        <p:nvSpPr>
          <p:cNvPr id="218" name="Google Shape;218;g5559f9db44_0_21:notes"/>
          <p:cNvSpPr txBox="1">
            <a:spLocks noGrp="1"/>
          </p:cNvSpPr>
          <p:nvPr>
            <p:ph type="sldNum" idx="12"/>
          </p:nvPr>
        </p:nvSpPr>
        <p:spPr>
          <a:xfrm>
            <a:off x="3883851" y="8686299"/>
            <a:ext cx="29724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5559f9db44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6022" y="1143550"/>
            <a:ext cx="6006000" cy="3085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1" name="Google Shape;231;g5559f9db44_0_132:notes"/>
          <p:cNvSpPr txBox="1">
            <a:spLocks noGrp="1"/>
          </p:cNvSpPr>
          <p:nvPr>
            <p:ph type="body" idx="1"/>
          </p:nvPr>
        </p:nvSpPr>
        <p:spPr>
          <a:xfrm>
            <a:off x="685480" y="4400181"/>
            <a:ext cx="5487000" cy="3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And regionally, there is opportunity as well. Looking at the Australian international outbound market, we can see that people are highly interested in food – almost 84% “enjoy food from all over the world” and 83% “like to holiday where they can experience local culture”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However, we need to do a better job of capitalizing on these attitudes. Only 5% took a nature holiday on their last long trip and less than 2% had a farm stay on their last trip.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This also means that we need to be very specific in our marketing to reach these people. </a:t>
            </a:r>
            <a:endParaRPr/>
          </a:p>
        </p:txBody>
      </p:sp>
      <p:sp>
        <p:nvSpPr>
          <p:cNvPr id="232" name="Google Shape;232;g5559f9db44_0_132:notes"/>
          <p:cNvSpPr txBox="1">
            <a:spLocks noGrp="1"/>
          </p:cNvSpPr>
          <p:nvPr>
            <p:ph type="sldNum" idx="12"/>
          </p:nvPr>
        </p:nvSpPr>
        <p:spPr>
          <a:xfrm>
            <a:off x="3883851" y="8686299"/>
            <a:ext cx="29724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5559f9db44_0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9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5559f9db44_0_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5559f9db44_0_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5559f9db44_0_2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5559f9db44_0_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5559f9db44_0_2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0" name="Google Shape;280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5559f9db44_0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7" name="Google Shape;287;g5559f9db44_0_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5" name="Google Shape;295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5559f9db4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9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5559f9db4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5559f9db4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9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5559f9db44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5559f9db44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9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5559f9db44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9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9" name="Google Shape;319;p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5559f9db44_0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9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5559f9db44_0_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9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5559f9db4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9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5559f9db4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9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5559f9db44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9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5559f9db44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9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Skills that farmers have not necessarily those demanded in the tourism industry. Tourists want engagement, interaction. Not all farmers are great conversationalists!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Archivo Black"/>
              <a:buNone/>
              <a:defRPr sz="5200"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pen Sans"/>
              <a:buNone/>
              <a:defRPr sz="2000"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9" name="Google Shape;49;p1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238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914400" lvl="1" indent="-32385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/>
          <p:nvPr/>
        </p:nvSpPr>
        <p:spPr>
          <a:xfrm>
            <a:off x="-5132" y="1544259"/>
            <a:ext cx="9146700" cy="137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ctrTitle"/>
          </p:nvPr>
        </p:nvSpPr>
        <p:spPr>
          <a:xfrm>
            <a:off x="274319" y="1624773"/>
            <a:ext cx="8603700" cy="13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4D6E"/>
              </a:buClr>
              <a:buSzPts val="4500"/>
              <a:buFont typeface="Corbel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1"/>
          </p:nvPr>
        </p:nvSpPr>
        <p:spPr>
          <a:xfrm>
            <a:off x="1143000" y="2997188"/>
            <a:ext cx="6858000" cy="9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lvl="0" algn="ctr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ctr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ctr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dt" idx="10"/>
          </p:nvPr>
        </p:nvSpPr>
        <p:spPr>
          <a:xfrm>
            <a:off x="901700" y="4817140"/>
            <a:ext cx="2250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34275" bIns="3427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ftr" idx="11"/>
          </p:nvPr>
        </p:nvSpPr>
        <p:spPr>
          <a:xfrm>
            <a:off x="4197353" y="4817140"/>
            <a:ext cx="3783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7994196" y="4817140"/>
            <a:ext cx="709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/>
          <p:nvPr/>
        </p:nvSpPr>
        <p:spPr>
          <a:xfrm>
            <a:off x="0" y="1051332"/>
            <a:ext cx="9144000" cy="376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190500" y="1051332"/>
            <a:ext cx="2461200" cy="29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44D6E"/>
              </a:buClr>
              <a:buSzPts val="3000"/>
              <a:buFont typeface="Corbe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5"/>
          <p:cNvSpPr/>
          <p:nvPr/>
        </p:nvSpPr>
        <p:spPr>
          <a:xfrm>
            <a:off x="2766060" y="1051332"/>
            <a:ext cx="53400" cy="2949000"/>
          </a:xfrm>
          <a:prstGeom prst="rect">
            <a:avLst/>
          </a:prstGeom>
          <a:solidFill>
            <a:srgbClr val="00269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9" name="Google Shape;69;p15"/>
          <p:cNvSpPr txBox="1">
            <a:spLocks noGrp="1"/>
          </p:cNvSpPr>
          <p:nvPr>
            <p:ph type="sldNum" idx="12"/>
          </p:nvPr>
        </p:nvSpPr>
        <p:spPr>
          <a:xfrm>
            <a:off x="8367575" y="4824761"/>
            <a:ext cx="709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title"/>
          </p:nvPr>
        </p:nvSpPr>
        <p:spPr>
          <a:xfrm>
            <a:off x="902189" y="213132"/>
            <a:ext cx="7338300" cy="11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44D6E"/>
              </a:buClr>
              <a:buSzPts val="3000"/>
              <a:buFont typeface="Corbel"/>
              <a:buNone/>
              <a:defRPr>
                <a:solidFill>
                  <a:srgbClr val="044D6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body" idx="1"/>
          </p:nvPr>
        </p:nvSpPr>
        <p:spPr>
          <a:xfrm>
            <a:off x="902189" y="1508760"/>
            <a:ext cx="7338300" cy="31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3175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▪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▪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▪"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dt" idx="10"/>
          </p:nvPr>
        </p:nvSpPr>
        <p:spPr>
          <a:xfrm>
            <a:off x="901700" y="4817140"/>
            <a:ext cx="2250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34275" bIns="3427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ftr" idx="11"/>
          </p:nvPr>
        </p:nvSpPr>
        <p:spPr>
          <a:xfrm>
            <a:off x="4197353" y="4817140"/>
            <a:ext cx="3783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sldNum" idx="12"/>
          </p:nvPr>
        </p:nvSpPr>
        <p:spPr>
          <a:xfrm>
            <a:off x="7994196" y="4817140"/>
            <a:ext cx="709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/>
          <p:nvPr/>
        </p:nvSpPr>
        <p:spPr>
          <a:xfrm>
            <a:off x="0" y="1116419"/>
            <a:ext cx="9144000" cy="40272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902189" y="213132"/>
            <a:ext cx="7338300" cy="11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44D6E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1"/>
          </p:nvPr>
        </p:nvSpPr>
        <p:spPr>
          <a:xfrm>
            <a:off x="902189" y="1508760"/>
            <a:ext cx="7338300" cy="31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3365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44D6E"/>
              </a:buClr>
              <a:buSzPts val="1700"/>
              <a:buChar char="▪"/>
              <a:defRPr>
                <a:solidFill>
                  <a:srgbClr val="044D6E"/>
                </a:solidFill>
              </a:defRPr>
            </a:lvl1pPr>
            <a:lvl2pPr marL="914400" lvl="1" indent="-3238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044D6E"/>
              </a:buClr>
              <a:buSzPts val="1500"/>
              <a:buChar char="▪"/>
              <a:defRPr>
                <a:solidFill>
                  <a:srgbClr val="044D6E"/>
                </a:solidFill>
              </a:defRPr>
            </a:lvl2pPr>
            <a:lvl3pPr marL="1371600" lvl="2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44D6E"/>
              </a:buClr>
              <a:buSzPts val="1400"/>
              <a:buChar char="▪"/>
              <a:defRPr>
                <a:solidFill>
                  <a:srgbClr val="044D6E"/>
                </a:solidFill>
              </a:defRPr>
            </a:lvl3pPr>
            <a:lvl4pPr marL="1828800" lvl="3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44D6E"/>
              </a:buClr>
              <a:buSzPts val="1200"/>
              <a:buChar char="▪"/>
              <a:defRPr>
                <a:solidFill>
                  <a:srgbClr val="044D6E"/>
                </a:solidFill>
              </a:defRPr>
            </a:lvl4pPr>
            <a:lvl5pPr marL="2286000" lvl="4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44D6E"/>
              </a:buClr>
              <a:buSzPts val="1200"/>
              <a:buChar char="▪"/>
              <a:defRPr>
                <a:solidFill>
                  <a:srgbClr val="044D6E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▪"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ldNum" idx="12"/>
          </p:nvPr>
        </p:nvSpPr>
        <p:spPr>
          <a:xfrm>
            <a:off x="8367575" y="4756180"/>
            <a:ext cx="709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902189" y="213132"/>
            <a:ext cx="7338300" cy="11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44D6E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1"/>
          </p:nvPr>
        </p:nvSpPr>
        <p:spPr>
          <a:xfrm>
            <a:off x="904008" y="1508760"/>
            <a:ext cx="3566100" cy="31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3365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700"/>
              <a:buChar char="▪"/>
              <a:defRPr sz="1700"/>
            </a:lvl1pPr>
            <a:lvl2pPr marL="914400" lvl="1" indent="-3238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500"/>
              <a:buChar char="▪"/>
              <a:defRPr sz="1500"/>
            </a:lvl2pPr>
            <a:lvl3pPr marL="1371600" lvl="2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▪"/>
              <a:defRPr sz="1400"/>
            </a:lvl3pPr>
            <a:lvl4pPr marL="1828800" lvl="3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Char char="▪"/>
              <a:defRPr sz="1200"/>
            </a:lvl4pPr>
            <a:lvl5pPr marL="2286000" lvl="4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Char char="▪"/>
              <a:defRPr sz="1200"/>
            </a:lvl5pPr>
            <a:lvl6pPr marL="2743200" lvl="5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Char char="▪"/>
              <a:defRPr sz="1200"/>
            </a:lvl6pPr>
            <a:lvl7pPr marL="3200400" lvl="6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Char char="▪"/>
              <a:defRPr sz="1200"/>
            </a:lvl7pPr>
            <a:lvl8pPr marL="3657600" lvl="7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Char char="▪"/>
              <a:defRPr sz="1200"/>
            </a:lvl8pPr>
            <a:lvl9pPr marL="4114800" lvl="8" indent="-3048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200"/>
              <a:buChar char="▪"/>
              <a:defRPr sz="1200"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2"/>
          </p:nvPr>
        </p:nvSpPr>
        <p:spPr>
          <a:xfrm>
            <a:off x="4672793" y="1508760"/>
            <a:ext cx="3566100" cy="31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3365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700"/>
              <a:buChar char="▪"/>
              <a:defRPr sz="1700"/>
            </a:lvl1pPr>
            <a:lvl2pPr marL="914400" lvl="1" indent="-3238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500"/>
              <a:buChar char="▪"/>
              <a:defRPr sz="1500"/>
            </a:lvl2pPr>
            <a:lvl3pPr marL="1371600" lvl="2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▪"/>
              <a:defRPr sz="1400"/>
            </a:lvl3pPr>
            <a:lvl4pPr marL="1828800" lvl="3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Char char="▪"/>
              <a:defRPr sz="1200"/>
            </a:lvl4pPr>
            <a:lvl5pPr marL="2286000" lvl="4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Char char="▪"/>
              <a:defRPr sz="1200"/>
            </a:lvl5pPr>
            <a:lvl6pPr marL="2743200" lvl="5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Char char="▪"/>
              <a:defRPr sz="1200"/>
            </a:lvl6pPr>
            <a:lvl7pPr marL="3200400" lvl="6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Char char="▪"/>
              <a:defRPr sz="1200"/>
            </a:lvl7pPr>
            <a:lvl8pPr marL="3657600" lvl="7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Char char="▪"/>
              <a:defRPr sz="1200"/>
            </a:lvl8pPr>
            <a:lvl9pPr marL="4114800" lvl="8" indent="-3048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200"/>
              <a:buChar char="▪"/>
              <a:defRPr sz="1200"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dt" idx="10"/>
          </p:nvPr>
        </p:nvSpPr>
        <p:spPr>
          <a:xfrm>
            <a:off x="901700" y="4817140"/>
            <a:ext cx="2250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34275" bIns="3427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ftr" idx="11"/>
          </p:nvPr>
        </p:nvSpPr>
        <p:spPr>
          <a:xfrm>
            <a:off x="4197353" y="4817140"/>
            <a:ext cx="3783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sldNum" idx="12"/>
          </p:nvPr>
        </p:nvSpPr>
        <p:spPr>
          <a:xfrm>
            <a:off x="7994196" y="4817140"/>
            <a:ext cx="709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>
            <a:spLocks noGrp="1"/>
          </p:cNvSpPr>
          <p:nvPr>
            <p:ph type="dt" idx="10"/>
          </p:nvPr>
        </p:nvSpPr>
        <p:spPr>
          <a:xfrm>
            <a:off x="901700" y="4817140"/>
            <a:ext cx="2250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34275" bIns="3427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ftr" idx="11"/>
          </p:nvPr>
        </p:nvSpPr>
        <p:spPr>
          <a:xfrm>
            <a:off x="4197353" y="4817140"/>
            <a:ext cx="3783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sldNum" idx="12"/>
          </p:nvPr>
        </p:nvSpPr>
        <p:spPr>
          <a:xfrm>
            <a:off x="7994196" y="4817140"/>
            <a:ext cx="709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/>
          <p:nvPr/>
        </p:nvSpPr>
        <p:spPr>
          <a:xfrm>
            <a:off x="-5132" y="1544259"/>
            <a:ext cx="9146700" cy="1371600"/>
          </a:xfrm>
          <a:prstGeom prst="rect">
            <a:avLst/>
          </a:prstGeom>
          <a:solidFill>
            <a:srgbClr val="001A6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title"/>
          </p:nvPr>
        </p:nvSpPr>
        <p:spPr>
          <a:xfrm>
            <a:off x="624893" y="1656659"/>
            <a:ext cx="7886700" cy="12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orbel"/>
              <a:buNone/>
              <a:defRPr sz="45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body" idx="1"/>
          </p:nvPr>
        </p:nvSpPr>
        <p:spPr>
          <a:xfrm>
            <a:off x="624893" y="3007750"/>
            <a:ext cx="7886700" cy="8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ctr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500"/>
              <a:buNone/>
              <a:defRPr sz="1500">
                <a:solidFill>
                  <a:schemeClr val="dk2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C8C8C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C8C8C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C8C8C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C8C8C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C8C8C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C8C8C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100"/>
              <a:buNone/>
              <a:defRPr sz="1100">
                <a:solidFill>
                  <a:srgbClr val="8C8C8C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901700" y="4817140"/>
            <a:ext cx="2250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34275" bIns="3427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ftr" idx="11"/>
          </p:nvPr>
        </p:nvSpPr>
        <p:spPr>
          <a:xfrm>
            <a:off x="4197353" y="4817140"/>
            <a:ext cx="3783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7994196" y="4817140"/>
            <a:ext cx="709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 b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lvl="1" indent="0" algn="l" rtl="0">
              <a:spcBef>
                <a:spcPts val="0"/>
              </a:spcBef>
              <a:buNone/>
              <a:defRPr sz="900" b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lvl="2" indent="0" algn="l" rtl="0">
              <a:spcBef>
                <a:spcPts val="0"/>
              </a:spcBef>
              <a:buNone/>
              <a:defRPr sz="900" b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lvl="3" indent="0" algn="l" rtl="0">
              <a:spcBef>
                <a:spcPts val="0"/>
              </a:spcBef>
              <a:buNone/>
              <a:defRPr sz="900" b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lvl="4" indent="0" algn="l" rtl="0">
              <a:spcBef>
                <a:spcPts val="0"/>
              </a:spcBef>
              <a:buNone/>
              <a:defRPr sz="900" b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lvl="5" indent="0" algn="l" rtl="0">
              <a:spcBef>
                <a:spcPts val="0"/>
              </a:spcBef>
              <a:buNone/>
              <a:defRPr sz="900" b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lvl="6" indent="0" algn="l" rtl="0">
              <a:spcBef>
                <a:spcPts val="0"/>
              </a:spcBef>
              <a:buNone/>
              <a:defRPr sz="900" b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lvl="7" indent="0" algn="l" rtl="0">
              <a:spcBef>
                <a:spcPts val="0"/>
              </a:spcBef>
              <a:buNone/>
              <a:defRPr sz="900" b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lvl="8" indent="0" algn="l" rtl="0">
              <a:spcBef>
                <a:spcPts val="0"/>
              </a:spcBef>
              <a:buNone/>
              <a:defRPr sz="900" b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902189" y="213132"/>
            <a:ext cx="7338300" cy="11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44D6E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905256" y="1435102"/>
            <a:ext cx="3566100" cy="5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L="45720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None/>
              <a:defRPr sz="1600" b="1"/>
            </a:lvl1pPr>
            <a:lvl2pPr marL="91440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2"/>
          </p:nvPr>
        </p:nvSpPr>
        <p:spPr>
          <a:xfrm>
            <a:off x="905256" y="1992425"/>
            <a:ext cx="3566100" cy="26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3365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700"/>
              <a:buChar char="▪"/>
              <a:defRPr sz="1700"/>
            </a:lvl1pPr>
            <a:lvl2pPr marL="914400" lvl="1" indent="-3238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500"/>
              <a:buChar char="▪"/>
              <a:defRPr sz="1500"/>
            </a:lvl2pPr>
            <a:lvl3pPr marL="1371600" lvl="2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▪"/>
              <a:defRPr sz="1400"/>
            </a:lvl3pPr>
            <a:lvl4pPr marL="1828800" lvl="3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Char char="▪"/>
              <a:defRPr sz="1200"/>
            </a:lvl4pPr>
            <a:lvl5pPr marL="2286000" lvl="4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Char char="▪"/>
              <a:defRPr sz="1200"/>
            </a:lvl5pPr>
            <a:lvl6pPr marL="2743200" lvl="5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Char char="▪"/>
              <a:defRPr sz="1200"/>
            </a:lvl6pPr>
            <a:lvl7pPr marL="3200400" lvl="6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Char char="▪"/>
              <a:defRPr sz="1200"/>
            </a:lvl7pPr>
            <a:lvl8pPr marL="3657600" lvl="7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Char char="▪"/>
              <a:defRPr sz="1200"/>
            </a:lvl8pPr>
            <a:lvl9pPr marL="4114800" lvl="8" indent="-3048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200"/>
              <a:buChar char="▪"/>
              <a:defRPr sz="1200"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body" idx="3"/>
          </p:nvPr>
        </p:nvSpPr>
        <p:spPr>
          <a:xfrm>
            <a:off x="4673423" y="1435102"/>
            <a:ext cx="3566100" cy="5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L="45720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None/>
              <a:defRPr sz="1600" b="1"/>
            </a:lvl1pPr>
            <a:lvl2pPr marL="91440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body" idx="4"/>
          </p:nvPr>
        </p:nvSpPr>
        <p:spPr>
          <a:xfrm>
            <a:off x="4673423" y="1992423"/>
            <a:ext cx="3566100" cy="26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3365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700"/>
              <a:buChar char="▪"/>
              <a:defRPr sz="1700"/>
            </a:lvl1pPr>
            <a:lvl2pPr marL="914400" lvl="1" indent="-3238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500"/>
              <a:buChar char="▪"/>
              <a:defRPr sz="1500"/>
            </a:lvl2pPr>
            <a:lvl3pPr marL="1371600" lvl="2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▪"/>
              <a:defRPr sz="1400"/>
            </a:lvl3pPr>
            <a:lvl4pPr marL="1828800" lvl="3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Char char="▪"/>
              <a:defRPr sz="1200"/>
            </a:lvl4pPr>
            <a:lvl5pPr marL="2286000" lvl="4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Char char="▪"/>
              <a:defRPr sz="1200"/>
            </a:lvl5pPr>
            <a:lvl6pPr marL="2743200" lvl="5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Char char="▪"/>
              <a:defRPr sz="1200"/>
            </a:lvl6pPr>
            <a:lvl7pPr marL="3200400" lvl="6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Char char="▪"/>
              <a:defRPr sz="1200"/>
            </a:lvl7pPr>
            <a:lvl8pPr marL="3657600" lvl="7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Char char="▪"/>
              <a:defRPr sz="1200"/>
            </a:lvl8pPr>
            <a:lvl9pPr marL="4114800" lvl="8" indent="-3048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200"/>
              <a:buChar char="▪"/>
              <a:defRPr sz="1200"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dt" idx="10"/>
          </p:nvPr>
        </p:nvSpPr>
        <p:spPr>
          <a:xfrm>
            <a:off x="901700" y="4817140"/>
            <a:ext cx="2250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34275" bIns="3427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ftr" idx="11"/>
          </p:nvPr>
        </p:nvSpPr>
        <p:spPr>
          <a:xfrm>
            <a:off x="4197353" y="4817140"/>
            <a:ext cx="3783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1"/>
          <p:cNvSpPr txBox="1">
            <a:spLocks noGrp="1"/>
          </p:cNvSpPr>
          <p:nvPr>
            <p:ph type="sldNum" idx="12"/>
          </p:nvPr>
        </p:nvSpPr>
        <p:spPr>
          <a:xfrm>
            <a:off x="7994196" y="4817140"/>
            <a:ext cx="709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>
            <a:spLocks noGrp="1"/>
          </p:cNvSpPr>
          <p:nvPr>
            <p:ph type="title"/>
          </p:nvPr>
        </p:nvSpPr>
        <p:spPr>
          <a:xfrm>
            <a:off x="902189" y="213132"/>
            <a:ext cx="7338300" cy="11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44D6E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901700" y="4817140"/>
            <a:ext cx="2250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34275" bIns="3427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4197353" y="4817140"/>
            <a:ext cx="3783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7994196" y="4817140"/>
            <a:ext cx="709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902189" y="213132"/>
            <a:ext cx="7338300" cy="11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44D6E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>
            <a:off x="905256" y="1590040"/>
            <a:ext cx="45948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3810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Char char="▪"/>
              <a:defRPr sz="2400"/>
            </a:lvl1pPr>
            <a:lvl2pPr marL="914400" lvl="1" indent="-3619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100"/>
              <a:buChar char="▪"/>
              <a:defRPr sz="2100"/>
            </a:lvl2pPr>
            <a:lvl3pPr marL="1371600" lvl="2" indent="-3429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238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Char char="▪"/>
              <a:defRPr sz="1500"/>
            </a:lvl4pPr>
            <a:lvl5pPr marL="2286000" lvl="4" indent="-3238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Char char="▪"/>
              <a:defRPr sz="1500"/>
            </a:lvl5pPr>
            <a:lvl6pPr marL="2743200" lvl="5" indent="-3238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Char char="▪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Char char="▪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Char char="▪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500"/>
              <a:buChar char="▪"/>
              <a:defRPr sz="1500"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body" idx="2"/>
          </p:nvPr>
        </p:nvSpPr>
        <p:spPr>
          <a:xfrm>
            <a:off x="5841767" y="1610614"/>
            <a:ext cx="2400300" cy="25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 rtl="0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900"/>
              <a:buNone/>
              <a:defRPr sz="900"/>
            </a:lvl2pPr>
            <a:lvl3pPr marL="137160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800"/>
              <a:buNone/>
              <a:defRPr sz="800"/>
            </a:lvl3pPr>
            <a:lvl4pPr marL="182880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 sz="700"/>
            </a:lvl4pPr>
            <a:lvl5pPr marL="228600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 sz="700"/>
            </a:lvl5pPr>
            <a:lvl6pPr marL="274320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 sz="700"/>
            </a:lvl6pPr>
            <a:lvl7pPr marL="320040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 sz="700"/>
            </a:lvl7pPr>
            <a:lvl8pPr marL="365760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 sz="700"/>
            </a:lvl8pPr>
            <a:lvl9pPr marL="411480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700"/>
              <a:buNone/>
              <a:defRPr sz="700"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dt" idx="10"/>
          </p:nvPr>
        </p:nvSpPr>
        <p:spPr>
          <a:xfrm>
            <a:off x="901700" y="4817140"/>
            <a:ext cx="2250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34275" bIns="3427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ftr" idx="11"/>
          </p:nvPr>
        </p:nvSpPr>
        <p:spPr>
          <a:xfrm>
            <a:off x="4197353" y="4817140"/>
            <a:ext cx="3783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3"/>
          <p:cNvSpPr txBox="1">
            <a:spLocks noGrp="1"/>
          </p:cNvSpPr>
          <p:nvPr>
            <p:ph type="sldNum" idx="12"/>
          </p:nvPr>
        </p:nvSpPr>
        <p:spPr>
          <a:xfrm>
            <a:off x="7994196" y="4817140"/>
            <a:ext cx="709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"/>
          <p:cNvSpPr txBox="1">
            <a:spLocks noGrp="1"/>
          </p:cNvSpPr>
          <p:nvPr>
            <p:ph type="title"/>
          </p:nvPr>
        </p:nvSpPr>
        <p:spPr>
          <a:xfrm>
            <a:off x="902189" y="213132"/>
            <a:ext cx="7338300" cy="11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44D6E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>
            <a:spLocks noGrp="1"/>
          </p:cNvSpPr>
          <p:nvPr>
            <p:ph type="pic" idx="2"/>
          </p:nvPr>
        </p:nvSpPr>
        <p:spPr>
          <a:xfrm>
            <a:off x="960120" y="1658620"/>
            <a:ext cx="4594800" cy="29487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68575" tIns="274325" rIns="68575" bIns="34275" anchor="t" anchorCtr="0"/>
          <a:lstStyle>
            <a:lvl1pPr marR="0" lvl="0" algn="ctr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Noto Sans Symbols"/>
              <a:buNone/>
              <a:defRPr sz="21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lt1"/>
              </a:buClr>
              <a:buSzPts val="1500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body" idx="1"/>
          </p:nvPr>
        </p:nvSpPr>
        <p:spPr>
          <a:xfrm>
            <a:off x="5843016" y="1612966"/>
            <a:ext cx="2400300" cy="25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 rtl="0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900"/>
              <a:buNone/>
              <a:defRPr sz="900"/>
            </a:lvl2pPr>
            <a:lvl3pPr marL="137160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800"/>
              <a:buNone/>
              <a:defRPr sz="800"/>
            </a:lvl3pPr>
            <a:lvl4pPr marL="182880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 sz="700"/>
            </a:lvl4pPr>
            <a:lvl5pPr marL="228600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 sz="700"/>
            </a:lvl5pPr>
            <a:lvl6pPr marL="274320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 sz="700"/>
            </a:lvl6pPr>
            <a:lvl7pPr marL="320040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 sz="700"/>
            </a:lvl7pPr>
            <a:lvl8pPr marL="365760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 sz="700"/>
            </a:lvl8pPr>
            <a:lvl9pPr marL="411480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700"/>
              <a:buNone/>
              <a:defRPr sz="700"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dt" idx="10"/>
          </p:nvPr>
        </p:nvSpPr>
        <p:spPr>
          <a:xfrm>
            <a:off x="901700" y="4817140"/>
            <a:ext cx="2250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34275" bIns="3427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4"/>
          <p:cNvSpPr txBox="1">
            <a:spLocks noGrp="1"/>
          </p:cNvSpPr>
          <p:nvPr>
            <p:ph type="ftr" idx="11"/>
          </p:nvPr>
        </p:nvSpPr>
        <p:spPr>
          <a:xfrm>
            <a:off x="4197353" y="4817140"/>
            <a:ext cx="3783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4"/>
          <p:cNvSpPr txBox="1">
            <a:spLocks noGrp="1"/>
          </p:cNvSpPr>
          <p:nvPr>
            <p:ph type="sldNum" idx="12"/>
          </p:nvPr>
        </p:nvSpPr>
        <p:spPr>
          <a:xfrm>
            <a:off x="7994196" y="4817140"/>
            <a:ext cx="709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5"/>
          <p:cNvSpPr txBox="1">
            <a:spLocks noGrp="1"/>
          </p:cNvSpPr>
          <p:nvPr>
            <p:ph type="title"/>
          </p:nvPr>
        </p:nvSpPr>
        <p:spPr>
          <a:xfrm>
            <a:off x="902189" y="213132"/>
            <a:ext cx="7338300" cy="11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44D6E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5"/>
          <p:cNvSpPr txBox="1">
            <a:spLocks noGrp="1"/>
          </p:cNvSpPr>
          <p:nvPr>
            <p:ph type="body" idx="1"/>
          </p:nvPr>
        </p:nvSpPr>
        <p:spPr>
          <a:xfrm rot="5400000">
            <a:off x="2993699" y="-582990"/>
            <a:ext cx="3154800" cy="73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3175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▪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▪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▪"/>
              <a:defRPr/>
            </a:lvl9pPr>
          </a:lstStyle>
          <a:p>
            <a:endParaRPr/>
          </a:p>
        </p:txBody>
      </p:sp>
      <p:sp>
        <p:nvSpPr>
          <p:cNvPr id="130" name="Google Shape;130;p25"/>
          <p:cNvSpPr txBox="1">
            <a:spLocks noGrp="1"/>
          </p:cNvSpPr>
          <p:nvPr>
            <p:ph type="dt" idx="10"/>
          </p:nvPr>
        </p:nvSpPr>
        <p:spPr>
          <a:xfrm>
            <a:off x="901700" y="4817140"/>
            <a:ext cx="2250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34275" bIns="3427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5"/>
          <p:cNvSpPr txBox="1">
            <a:spLocks noGrp="1"/>
          </p:cNvSpPr>
          <p:nvPr>
            <p:ph type="ftr" idx="11"/>
          </p:nvPr>
        </p:nvSpPr>
        <p:spPr>
          <a:xfrm>
            <a:off x="4197353" y="4817140"/>
            <a:ext cx="3783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5"/>
          <p:cNvSpPr txBox="1">
            <a:spLocks noGrp="1"/>
          </p:cNvSpPr>
          <p:nvPr>
            <p:ph type="sldNum" idx="12"/>
          </p:nvPr>
        </p:nvSpPr>
        <p:spPr>
          <a:xfrm>
            <a:off x="7994196" y="4817140"/>
            <a:ext cx="709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6"/>
          <p:cNvSpPr/>
          <p:nvPr/>
        </p:nvSpPr>
        <p:spPr>
          <a:xfrm>
            <a:off x="6764484" y="0"/>
            <a:ext cx="20574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6"/>
          <p:cNvSpPr txBox="1">
            <a:spLocks noGrp="1"/>
          </p:cNvSpPr>
          <p:nvPr>
            <p:ph type="title"/>
          </p:nvPr>
        </p:nvSpPr>
        <p:spPr>
          <a:xfrm rot="5400000">
            <a:off x="5559753" y="1516678"/>
            <a:ext cx="4423200" cy="18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44D6E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6"/>
          <p:cNvSpPr txBox="1">
            <a:spLocks noGrp="1"/>
          </p:cNvSpPr>
          <p:nvPr>
            <p:ph type="body" idx="1"/>
          </p:nvPr>
        </p:nvSpPr>
        <p:spPr>
          <a:xfrm rot="5400000">
            <a:off x="1407067" y="-572372"/>
            <a:ext cx="4423200" cy="59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3175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▪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▪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▪"/>
              <a:defRPr/>
            </a:lvl9pPr>
          </a:lstStyle>
          <a:p>
            <a:endParaRPr/>
          </a:p>
        </p:txBody>
      </p:sp>
      <p:sp>
        <p:nvSpPr>
          <p:cNvPr id="137" name="Google Shape;137;p26"/>
          <p:cNvSpPr txBox="1">
            <a:spLocks noGrp="1"/>
          </p:cNvSpPr>
          <p:nvPr>
            <p:ph type="dt" idx="10"/>
          </p:nvPr>
        </p:nvSpPr>
        <p:spPr>
          <a:xfrm>
            <a:off x="628650" y="481714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34275" bIns="3427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6"/>
          <p:cNvSpPr txBox="1">
            <a:spLocks noGrp="1"/>
          </p:cNvSpPr>
          <p:nvPr>
            <p:ph type="ftr" idx="11"/>
          </p:nvPr>
        </p:nvSpPr>
        <p:spPr>
          <a:xfrm>
            <a:off x="2832101" y="4817140"/>
            <a:ext cx="3209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6"/>
          <p:cNvSpPr txBox="1">
            <a:spLocks noGrp="1"/>
          </p:cNvSpPr>
          <p:nvPr>
            <p:ph type="sldNum" idx="12"/>
          </p:nvPr>
        </p:nvSpPr>
        <p:spPr>
          <a:xfrm>
            <a:off x="6054786" y="4817140"/>
            <a:ext cx="660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7"/>
          <p:cNvSpPr/>
          <p:nvPr/>
        </p:nvSpPr>
        <p:spPr>
          <a:xfrm>
            <a:off x="0" y="1344702"/>
            <a:ext cx="9144000" cy="3472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42" name="Google Shape;142;p27"/>
          <p:cNvSpPr txBox="1">
            <a:spLocks noGrp="1"/>
          </p:cNvSpPr>
          <p:nvPr>
            <p:ph type="title"/>
          </p:nvPr>
        </p:nvSpPr>
        <p:spPr>
          <a:xfrm>
            <a:off x="190500" y="1051332"/>
            <a:ext cx="2461200" cy="29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44D6E"/>
              </a:buClr>
              <a:buSzPts val="3000"/>
              <a:buFont typeface="Corbe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7"/>
          <p:cNvSpPr txBox="1">
            <a:spLocks noGrp="1"/>
          </p:cNvSpPr>
          <p:nvPr>
            <p:ph type="sldNum" idx="12"/>
          </p:nvPr>
        </p:nvSpPr>
        <p:spPr>
          <a:xfrm>
            <a:off x="8367575" y="4824761"/>
            <a:ext cx="709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rgbClr val="F3F8FB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53C"/>
              </a:buClr>
              <a:buSzPts val="2800"/>
              <a:buNone/>
              <a:defRPr>
                <a:solidFill>
                  <a:srgbClr val="00653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Char char="●"/>
              <a:defRPr sz="16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Open Sans"/>
              <a:buChar char="○"/>
              <a:defRPr sz="16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Open Sans"/>
              <a:buChar char="■"/>
              <a:defRPr sz="16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Open Sans"/>
              <a:buChar char="●"/>
              <a:defRPr sz="16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Open Sans"/>
              <a:buChar char="○"/>
              <a:defRPr sz="16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Open Sans"/>
              <a:buChar char="■"/>
              <a:defRPr sz="16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Open Sans"/>
              <a:buChar char="●"/>
              <a:defRPr sz="16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Open Sans"/>
              <a:buChar char="○"/>
              <a:defRPr sz="16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302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Font typeface="Open Sans"/>
              <a:buChar char="■"/>
              <a:defRPr sz="16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4" name="Google Shape;24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22915" y="4063402"/>
            <a:ext cx="509375" cy="77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rgbClr val="00653C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F3F8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chivo Black"/>
              <a:buNone/>
              <a:defRPr sz="3000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Open Sans"/>
              <a:buNone/>
              <a:defRPr sz="21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238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238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238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238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238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238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238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238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3F8FB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53C"/>
              </a:buClr>
              <a:buSzPts val="2800"/>
              <a:buFont typeface="Archivo Black"/>
              <a:buNone/>
              <a:defRPr sz="2800" b="0" i="0" u="none" strike="noStrike" cap="none">
                <a:solidFill>
                  <a:srgbClr val="00653C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302"/>
              </a:buClr>
              <a:buSzPts val="1500"/>
              <a:buFont typeface="Open Sans"/>
              <a:buChar char="●"/>
              <a:defRPr sz="1500" b="0" i="0" u="none" strike="noStrike" cap="none">
                <a:solidFill>
                  <a:srgbClr val="00030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302"/>
              </a:buClr>
              <a:buSzPts val="1500"/>
              <a:buFont typeface="Open Sans"/>
              <a:buChar char="○"/>
              <a:defRPr sz="1500" b="0" i="0" u="none" strike="noStrike" cap="none">
                <a:solidFill>
                  <a:srgbClr val="00030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302"/>
              </a:buClr>
              <a:buSzPts val="1500"/>
              <a:buFont typeface="Open Sans"/>
              <a:buChar char="■"/>
              <a:defRPr sz="1500" b="0" i="0" u="none" strike="noStrike" cap="none">
                <a:solidFill>
                  <a:srgbClr val="00030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302"/>
              </a:buClr>
              <a:buSzPts val="1500"/>
              <a:buFont typeface="Open Sans"/>
              <a:buChar char="●"/>
              <a:defRPr sz="1500" b="0" i="0" u="none" strike="noStrike" cap="none">
                <a:solidFill>
                  <a:srgbClr val="00030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302"/>
              </a:buClr>
              <a:buSzPts val="1500"/>
              <a:buFont typeface="Open Sans"/>
              <a:buChar char="○"/>
              <a:defRPr sz="1500" b="0" i="0" u="none" strike="noStrike" cap="none">
                <a:solidFill>
                  <a:srgbClr val="00030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302"/>
              </a:buClr>
              <a:buSzPts val="1500"/>
              <a:buFont typeface="Open Sans"/>
              <a:buChar char="■"/>
              <a:defRPr sz="1500" b="0" i="0" u="none" strike="noStrike" cap="none">
                <a:solidFill>
                  <a:srgbClr val="00030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302"/>
              </a:buClr>
              <a:buSzPts val="1500"/>
              <a:buFont typeface="Open Sans"/>
              <a:buChar char="●"/>
              <a:defRPr sz="1500" b="0" i="0" u="none" strike="noStrike" cap="none">
                <a:solidFill>
                  <a:srgbClr val="00030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302"/>
              </a:buClr>
              <a:buSzPts val="1500"/>
              <a:buFont typeface="Open Sans"/>
              <a:buChar char="○"/>
              <a:defRPr sz="1500" b="0" i="0" u="none" strike="noStrike" cap="none">
                <a:solidFill>
                  <a:srgbClr val="00030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238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302"/>
              </a:buClr>
              <a:buSzPts val="1500"/>
              <a:buFont typeface="Open Sans"/>
              <a:buChar char="■"/>
              <a:defRPr sz="1500" b="0" i="0" u="none" strike="noStrike" cap="none">
                <a:solidFill>
                  <a:srgbClr val="00030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69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/>
          <p:nvPr/>
        </p:nvSpPr>
        <p:spPr>
          <a:xfrm>
            <a:off x="361" y="132082"/>
            <a:ext cx="9143400" cy="103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/>
          </p:nvPr>
        </p:nvSpPr>
        <p:spPr>
          <a:xfrm>
            <a:off x="902189" y="213132"/>
            <a:ext cx="7338300" cy="11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44D6E"/>
              </a:buClr>
              <a:buSzPts val="3000"/>
              <a:buFont typeface="Corbel"/>
              <a:buNone/>
              <a:defRPr sz="3000" b="0" i="0" u="none" strike="noStrike" cap="none">
                <a:solidFill>
                  <a:srgbClr val="044D6E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body" idx="1"/>
          </p:nvPr>
        </p:nvSpPr>
        <p:spPr>
          <a:xfrm>
            <a:off x="902189" y="1508760"/>
            <a:ext cx="7338300" cy="31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365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Noto Sans Symbols"/>
              <a:buChar char="▪"/>
              <a:defRPr sz="17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048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l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dt" idx="10"/>
          </p:nvPr>
        </p:nvSpPr>
        <p:spPr>
          <a:xfrm>
            <a:off x="901700" y="4817140"/>
            <a:ext cx="2250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34275" bIns="342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ftr" idx="11"/>
          </p:nvPr>
        </p:nvSpPr>
        <p:spPr>
          <a:xfrm>
            <a:off x="4197353" y="4817140"/>
            <a:ext cx="3783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7994196" y="4817140"/>
            <a:ext cx="709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68575" bIns="342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10" Type="http://schemas.openxmlformats.org/officeDocument/2006/relationships/image" Target="../media/image1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pardi.pacificfarmers.com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8"/>
          <p:cNvSpPr txBox="1">
            <a:spLocks noGrp="1"/>
          </p:cNvSpPr>
          <p:nvPr>
            <p:ph type="ctrTitle"/>
          </p:nvPr>
        </p:nvSpPr>
        <p:spPr>
          <a:xfrm>
            <a:off x="311700" y="1930500"/>
            <a:ext cx="8520600" cy="12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GB" sz="3600">
                <a:solidFill>
                  <a:schemeClr val="lt1"/>
                </a:solidFill>
              </a:rPr>
              <a:t>Pacific Agribusiness Research in Development </a:t>
            </a:r>
            <a:endParaRPr sz="3600">
              <a:solidFill>
                <a:schemeClr val="lt1"/>
              </a:solidFill>
            </a:endParaRPr>
          </a:p>
        </p:txBody>
      </p:sp>
      <p:pic>
        <p:nvPicPr>
          <p:cNvPr id="149" name="Google Shape;149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1700" y="250325"/>
            <a:ext cx="684276" cy="1035752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8"/>
          <p:cNvSpPr/>
          <p:nvPr/>
        </p:nvSpPr>
        <p:spPr>
          <a:xfrm>
            <a:off x="0" y="4350900"/>
            <a:ext cx="9144000" cy="792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" name="Google Shape;151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86600" y="4553649"/>
            <a:ext cx="1522319" cy="387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274488" y="4530363"/>
            <a:ext cx="956625" cy="43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46388" y="4530350"/>
            <a:ext cx="1761899" cy="43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843525" y="4497375"/>
            <a:ext cx="988777" cy="49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705935" y="4471750"/>
            <a:ext cx="839925" cy="55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11700" y="4437887"/>
            <a:ext cx="408724" cy="6186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8FB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</a:pPr>
            <a:endParaRPr/>
          </a:p>
        </p:txBody>
      </p:sp>
      <p:pic>
        <p:nvPicPr>
          <p:cNvPr id="213" name="Google Shape;213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2915" y="4063402"/>
            <a:ext cx="509375" cy="77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5550" y="86500"/>
            <a:ext cx="7406174" cy="4970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8"/>
          <p:cNvSpPr txBox="1">
            <a:spLocks noGrp="1"/>
          </p:cNvSpPr>
          <p:nvPr>
            <p:ph type="title"/>
          </p:nvPr>
        </p:nvSpPr>
        <p:spPr>
          <a:xfrm>
            <a:off x="902189" y="175032"/>
            <a:ext cx="73383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2692"/>
              </a:buClr>
              <a:buSzPts val="3000"/>
              <a:buFont typeface="Corbel"/>
              <a:buNone/>
            </a:pPr>
            <a:r>
              <a:rPr lang="en-GB">
                <a:solidFill>
                  <a:srgbClr val="002692"/>
                </a:solidFill>
              </a:rPr>
              <a:t>AGRITOURISM IS A GROWING MARKET</a:t>
            </a:r>
            <a:endParaRPr/>
          </a:p>
        </p:txBody>
      </p:sp>
      <p:sp>
        <p:nvSpPr>
          <p:cNvPr id="221" name="Google Shape;221;p38"/>
          <p:cNvSpPr txBox="1">
            <a:spLocks noGrp="1"/>
          </p:cNvSpPr>
          <p:nvPr>
            <p:ph type="body" idx="1"/>
          </p:nvPr>
        </p:nvSpPr>
        <p:spPr>
          <a:xfrm>
            <a:off x="447475" y="792425"/>
            <a:ext cx="8061000" cy="18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-152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4D6E"/>
              </a:buClr>
              <a:buSzPts val="1800"/>
              <a:buChar char="▪"/>
            </a:pPr>
            <a:r>
              <a:rPr lang="en-GB" sz="1800">
                <a:solidFill>
                  <a:srgbClr val="002692"/>
                </a:solidFill>
              </a:rPr>
              <a:t>Globally there is a trend towards agritourism driven by tourists seeking out culinary activities, knowledge of local cultures and participatory experiences.</a:t>
            </a:r>
            <a:endParaRPr sz="1800"/>
          </a:p>
          <a:p>
            <a:pPr marL="139700" lvl="0" indent="-1524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44D6E"/>
              </a:buClr>
              <a:buSzPts val="1800"/>
              <a:buChar char="▪"/>
            </a:pPr>
            <a:r>
              <a:rPr lang="en-GB" sz="1800">
                <a:solidFill>
                  <a:srgbClr val="002692"/>
                </a:solidFill>
              </a:rPr>
              <a:t>In Australia between 2011 and 2016, the number of domestic tourists who visited a farm on a holiday trip increased by 9% and the number of international tourists increased by 11%</a:t>
            </a: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700"/>
              <a:buNone/>
            </a:pPr>
            <a:endParaRPr>
              <a:solidFill>
                <a:srgbClr val="002692"/>
              </a:solidFill>
            </a:endParaRPr>
          </a:p>
        </p:txBody>
      </p:sp>
      <p:sp>
        <p:nvSpPr>
          <p:cNvPr id="222" name="Google Shape;222;p38"/>
          <p:cNvSpPr txBox="1">
            <a:spLocks noGrp="1"/>
          </p:cNvSpPr>
          <p:nvPr>
            <p:ph type="sldNum" idx="12"/>
          </p:nvPr>
        </p:nvSpPr>
        <p:spPr>
          <a:xfrm>
            <a:off x="8367575" y="4756180"/>
            <a:ext cx="709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  <p:pic>
        <p:nvPicPr>
          <p:cNvPr id="223" name="Google Shape;223;p38" descr="Bar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1060" y="2514601"/>
            <a:ext cx="13716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38" descr="Bar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17520" y="2219891"/>
            <a:ext cx="171450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8"/>
          <p:cNvSpPr/>
          <p:nvPr/>
        </p:nvSpPr>
        <p:spPr>
          <a:xfrm>
            <a:off x="666004" y="3799702"/>
            <a:ext cx="1714500" cy="8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0" i="0" u="none" strike="noStrike" cap="none">
                <a:solidFill>
                  <a:srgbClr val="D60E72"/>
                </a:solidFill>
                <a:latin typeface="Corbel"/>
                <a:ea typeface="Corbel"/>
                <a:cs typeface="Corbel"/>
                <a:sym typeface="Corbel"/>
              </a:rPr>
              <a:t>9% increase in domestic tourist farm visits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b="1" i="0" u="none" strike="noStrike" cap="none">
                <a:solidFill>
                  <a:srgbClr val="D60E72"/>
                </a:solidFill>
                <a:latin typeface="Corbel"/>
                <a:ea typeface="Corbel"/>
                <a:cs typeface="Corbel"/>
                <a:sym typeface="Corbel"/>
              </a:rPr>
              <a:t>Tourism Research Australia</a:t>
            </a:r>
            <a:endParaRPr sz="600" b="1" i="0" u="none" strike="noStrike" cap="none">
              <a:solidFill>
                <a:srgbClr val="D60E72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26" name="Google Shape;226;p38"/>
          <p:cNvSpPr/>
          <p:nvPr/>
        </p:nvSpPr>
        <p:spPr>
          <a:xfrm>
            <a:off x="3017519" y="3799702"/>
            <a:ext cx="1714500" cy="8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0" i="0" u="none" strike="noStrike" cap="none">
                <a:solidFill>
                  <a:srgbClr val="D60E72"/>
                </a:solidFill>
                <a:latin typeface="Corbel"/>
                <a:ea typeface="Corbel"/>
                <a:cs typeface="Corbel"/>
                <a:sym typeface="Corbel"/>
              </a:rPr>
              <a:t>11% increase in international tourist farm visits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b="1" i="0" u="none" strike="noStrike" cap="none">
                <a:solidFill>
                  <a:srgbClr val="D60E72"/>
                </a:solidFill>
                <a:latin typeface="Corbel"/>
                <a:ea typeface="Corbel"/>
                <a:cs typeface="Corbel"/>
                <a:sym typeface="Corbel"/>
              </a:rPr>
              <a:t>Tourism Research Australia</a:t>
            </a:r>
            <a:endParaRPr sz="600" b="1" i="0" u="none" strike="noStrike" cap="none">
              <a:solidFill>
                <a:srgbClr val="D60E72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27" name="Google Shape;227;p38"/>
          <p:cNvSpPr/>
          <p:nvPr/>
        </p:nvSpPr>
        <p:spPr>
          <a:xfrm>
            <a:off x="4922520" y="2690214"/>
            <a:ext cx="12495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 b="0" i="0" u="none" strike="noStrike" cap="none">
                <a:solidFill>
                  <a:srgbClr val="D60E72"/>
                </a:solidFill>
                <a:latin typeface="Corbel"/>
                <a:ea typeface="Corbel"/>
                <a:cs typeface="Corbel"/>
                <a:sym typeface="Corbel"/>
              </a:rPr>
              <a:t>=</a:t>
            </a:r>
            <a:endParaRPr sz="1100"/>
          </a:p>
        </p:txBody>
      </p:sp>
      <p:sp>
        <p:nvSpPr>
          <p:cNvPr id="228" name="Google Shape;228;p38"/>
          <p:cNvSpPr/>
          <p:nvPr/>
        </p:nvSpPr>
        <p:spPr>
          <a:xfrm>
            <a:off x="6016064" y="2451297"/>
            <a:ext cx="2492400" cy="18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 b="1" i="0" u="none" strike="noStrike" cap="none">
                <a:solidFill>
                  <a:srgbClr val="D60E72"/>
                </a:solidFill>
                <a:latin typeface="Corbel"/>
                <a:ea typeface="Corbel"/>
                <a:cs typeface="Corbel"/>
                <a:sym typeface="Corbel"/>
              </a:rPr>
              <a:t>1.8 million tourists visiting 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 b="1" i="0" u="none" strike="noStrike" cap="none">
                <a:solidFill>
                  <a:srgbClr val="D60E72"/>
                </a:solidFill>
                <a:latin typeface="Corbel"/>
                <a:ea typeface="Corbel"/>
                <a:cs typeface="Corbel"/>
                <a:sym typeface="Corbel"/>
              </a:rPr>
              <a:t>farms each year in Australia 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b="1" i="0" u="none" strike="noStrike" cap="none">
                <a:solidFill>
                  <a:srgbClr val="D60E72"/>
                </a:solidFill>
                <a:latin typeface="Corbel"/>
                <a:ea typeface="Corbel"/>
                <a:cs typeface="Corbel"/>
                <a:sym typeface="Corbel"/>
              </a:rPr>
              <a:t>Tourism Research Australia</a:t>
            </a:r>
            <a:endParaRPr sz="600" b="1" i="0" u="none" strike="noStrike" cap="none">
              <a:solidFill>
                <a:srgbClr val="D60E72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9"/>
          <p:cNvSpPr txBox="1">
            <a:spLocks noGrp="1"/>
          </p:cNvSpPr>
          <p:nvPr>
            <p:ph type="title"/>
          </p:nvPr>
        </p:nvSpPr>
        <p:spPr>
          <a:xfrm>
            <a:off x="902970" y="86363"/>
            <a:ext cx="73383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2692"/>
              </a:buClr>
              <a:buSzPts val="3000"/>
              <a:buFont typeface="Corbel"/>
              <a:buNone/>
            </a:pPr>
            <a:r>
              <a:rPr lang="en-GB">
                <a:solidFill>
                  <a:srgbClr val="002692"/>
                </a:solidFill>
              </a:rPr>
              <a:t>REGIONAL TRENDS IN AGRITOURISM</a:t>
            </a:r>
            <a:endParaRPr/>
          </a:p>
        </p:txBody>
      </p:sp>
      <p:sp>
        <p:nvSpPr>
          <p:cNvPr id="235" name="Google Shape;235;p39"/>
          <p:cNvSpPr txBox="1">
            <a:spLocks noGrp="1"/>
          </p:cNvSpPr>
          <p:nvPr>
            <p:ph type="body" idx="1"/>
          </p:nvPr>
        </p:nvSpPr>
        <p:spPr>
          <a:xfrm>
            <a:off x="2190340" y="740500"/>
            <a:ext cx="48525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-GB">
                <a:solidFill>
                  <a:srgbClr val="002692"/>
                </a:solidFill>
              </a:rPr>
              <a:t>Australian Market - International Long Trip Travellers</a:t>
            </a:r>
            <a:endParaRPr/>
          </a:p>
        </p:txBody>
      </p:sp>
      <p:sp>
        <p:nvSpPr>
          <p:cNvPr id="236" name="Google Shape;236;p39"/>
          <p:cNvSpPr txBox="1">
            <a:spLocks noGrp="1"/>
          </p:cNvSpPr>
          <p:nvPr>
            <p:ph type="sldNum" idx="12"/>
          </p:nvPr>
        </p:nvSpPr>
        <p:spPr>
          <a:xfrm>
            <a:off x="8716710" y="4744866"/>
            <a:ext cx="709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  <p:pic>
        <p:nvPicPr>
          <p:cNvPr id="237" name="Google Shape;237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3218" y="3127487"/>
            <a:ext cx="2113800" cy="144120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39"/>
          <p:cNvSpPr/>
          <p:nvPr/>
        </p:nvSpPr>
        <p:spPr>
          <a:xfrm>
            <a:off x="2409790" y="3153828"/>
            <a:ext cx="594300" cy="4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 b="1">
                <a:solidFill>
                  <a:srgbClr val="D60E72"/>
                </a:solidFill>
                <a:latin typeface="Corbel"/>
                <a:ea typeface="Corbel"/>
                <a:cs typeface="Corbel"/>
                <a:sym typeface="Corbel"/>
              </a:rPr>
              <a:t>5%</a:t>
            </a:r>
            <a:endParaRPr sz="1100"/>
          </a:p>
        </p:txBody>
      </p:sp>
      <p:sp>
        <p:nvSpPr>
          <p:cNvPr id="239" name="Google Shape;239;p39"/>
          <p:cNvSpPr/>
          <p:nvPr/>
        </p:nvSpPr>
        <p:spPr>
          <a:xfrm>
            <a:off x="563218" y="4548889"/>
            <a:ext cx="2192700" cy="4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2692"/>
                </a:solidFill>
                <a:latin typeface="Corbel"/>
                <a:ea typeface="Corbel"/>
                <a:cs typeface="Corbel"/>
                <a:sym typeface="Corbel"/>
              </a:rPr>
              <a:t>Nature holiday on their last holiday trip of 3+ nights </a:t>
            </a:r>
            <a:endParaRPr sz="1400">
              <a:solidFill>
                <a:srgbClr val="002692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40" name="Google Shape;240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66797" y="3161650"/>
            <a:ext cx="2113800" cy="144120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9"/>
          <p:cNvSpPr/>
          <p:nvPr/>
        </p:nvSpPr>
        <p:spPr>
          <a:xfrm>
            <a:off x="8177516" y="3187990"/>
            <a:ext cx="865800" cy="4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 b="1">
                <a:solidFill>
                  <a:srgbClr val="D60E72"/>
                </a:solidFill>
                <a:latin typeface="Corbel"/>
                <a:ea typeface="Corbel"/>
                <a:cs typeface="Corbel"/>
                <a:sym typeface="Corbel"/>
              </a:rPr>
              <a:t>1.7%</a:t>
            </a:r>
            <a:endParaRPr sz="1100"/>
          </a:p>
        </p:txBody>
      </p:sp>
      <p:sp>
        <p:nvSpPr>
          <p:cNvPr id="242" name="Google Shape;242;p39"/>
          <p:cNvSpPr/>
          <p:nvPr/>
        </p:nvSpPr>
        <p:spPr>
          <a:xfrm>
            <a:off x="6565857" y="4610600"/>
            <a:ext cx="2192700" cy="4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2692"/>
                </a:solidFill>
                <a:latin typeface="Corbel"/>
                <a:ea typeface="Corbel"/>
                <a:cs typeface="Corbel"/>
                <a:sym typeface="Corbel"/>
              </a:rPr>
              <a:t>Farm stay on their last holiday trip of 3+ nights</a:t>
            </a:r>
            <a:endParaRPr sz="1400">
              <a:solidFill>
                <a:srgbClr val="002692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43" name="Google Shape;243;p3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16209" y="3127487"/>
            <a:ext cx="2113800" cy="144120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39"/>
          <p:cNvSpPr/>
          <p:nvPr/>
        </p:nvSpPr>
        <p:spPr>
          <a:xfrm>
            <a:off x="5344680" y="3153828"/>
            <a:ext cx="592800" cy="4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 b="1">
                <a:solidFill>
                  <a:srgbClr val="D60E72"/>
                </a:solidFill>
                <a:latin typeface="Corbel"/>
                <a:ea typeface="Corbel"/>
                <a:cs typeface="Corbel"/>
                <a:sym typeface="Corbel"/>
              </a:rPr>
              <a:t>3%</a:t>
            </a:r>
            <a:endParaRPr sz="1100"/>
          </a:p>
        </p:txBody>
      </p:sp>
      <p:sp>
        <p:nvSpPr>
          <p:cNvPr id="245" name="Google Shape;245;p39"/>
          <p:cNvSpPr/>
          <p:nvPr/>
        </p:nvSpPr>
        <p:spPr>
          <a:xfrm>
            <a:off x="3615268" y="4576437"/>
            <a:ext cx="2192700" cy="4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2692"/>
                </a:solidFill>
                <a:latin typeface="Corbel"/>
                <a:ea typeface="Corbel"/>
                <a:cs typeface="Corbel"/>
                <a:sym typeface="Corbel"/>
              </a:rPr>
              <a:t>Fishing or hunting on their last holiday trip of 3+ nights</a:t>
            </a:r>
            <a:endParaRPr sz="1400">
              <a:solidFill>
                <a:srgbClr val="002692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46" name="Google Shape;246;p3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8881" y="1179165"/>
            <a:ext cx="2113800" cy="144120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9"/>
          <p:cNvSpPr/>
          <p:nvPr/>
        </p:nvSpPr>
        <p:spPr>
          <a:xfrm>
            <a:off x="2093201" y="1205506"/>
            <a:ext cx="1078500" cy="4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 b="1">
                <a:solidFill>
                  <a:srgbClr val="D60E72"/>
                </a:solidFill>
                <a:latin typeface="Corbel"/>
                <a:ea typeface="Corbel"/>
                <a:cs typeface="Corbel"/>
                <a:sym typeface="Corbel"/>
              </a:rPr>
              <a:t>83.8%</a:t>
            </a:r>
            <a:endParaRPr sz="1100"/>
          </a:p>
        </p:txBody>
      </p:sp>
      <p:sp>
        <p:nvSpPr>
          <p:cNvPr id="248" name="Google Shape;248;p39"/>
          <p:cNvSpPr/>
          <p:nvPr/>
        </p:nvSpPr>
        <p:spPr>
          <a:xfrm>
            <a:off x="488881" y="2600567"/>
            <a:ext cx="2192700" cy="4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2692"/>
                </a:solidFill>
                <a:latin typeface="Corbel"/>
                <a:ea typeface="Corbel"/>
                <a:cs typeface="Corbel"/>
                <a:sym typeface="Corbel"/>
              </a:rPr>
              <a:t>“I enjoy food from all over the word”</a:t>
            </a:r>
            <a:endParaRPr sz="1400">
              <a:solidFill>
                <a:srgbClr val="002692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49" name="Google Shape;249;p3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504502" y="1152478"/>
            <a:ext cx="2113800" cy="144120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39"/>
          <p:cNvSpPr/>
          <p:nvPr/>
        </p:nvSpPr>
        <p:spPr>
          <a:xfrm>
            <a:off x="5115458" y="1178819"/>
            <a:ext cx="1065300" cy="4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 b="1">
                <a:solidFill>
                  <a:srgbClr val="D60E72"/>
                </a:solidFill>
                <a:latin typeface="Corbel"/>
                <a:ea typeface="Corbel"/>
                <a:cs typeface="Corbel"/>
                <a:sym typeface="Corbel"/>
              </a:rPr>
              <a:t>82.4%</a:t>
            </a:r>
            <a:endParaRPr sz="1100"/>
          </a:p>
        </p:txBody>
      </p:sp>
      <p:sp>
        <p:nvSpPr>
          <p:cNvPr id="251" name="Google Shape;251;p39"/>
          <p:cNvSpPr/>
          <p:nvPr/>
        </p:nvSpPr>
        <p:spPr>
          <a:xfrm>
            <a:off x="3504502" y="2573880"/>
            <a:ext cx="2192700" cy="4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2692"/>
                </a:solidFill>
                <a:latin typeface="Corbel"/>
                <a:ea typeface="Corbel"/>
                <a:cs typeface="Corbel"/>
                <a:sym typeface="Corbel"/>
              </a:rPr>
              <a:t>“I like to holiday where I can experience the local culture”</a:t>
            </a:r>
            <a:endParaRPr sz="1400">
              <a:solidFill>
                <a:srgbClr val="002692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52" name="Google Shape;252;p3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441204" y="1178819"/>
            <a:ext cx="2113800" cy="144120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39"/>
          <p:cNvSpPr/>
          <p:nvPr/>
        </p:nvSpPr>
        <p:spPr>
          <a:xfrm>
            <a:off x="8194388" y="1205159"/>
            <a:ext cx="780900" cy="4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 b="1">
                <a:solidFill>
                  <a:srgbClr val="D60E72"/>
                </a:solidFill>
                <a:latin typeface="Corbel"/>
                <a:ea typeface="Corbel"/>
                <a:cs typeface="Corbel"/>
                <a:sym typeface="Corbel"/>
              </a:rPr>
              <a:t>62%</a:t>
            </a:r>
            <a:endParaRPr sz="1100"/>
          </a:p>
        </p:txBody>
      </p:sp>
      <p:sp>
        <p:nvSpPr>
          <p:cNvPr id="254" name="Google Shape;254;p39"/>
          <p:cNvSpPr/>
          <p:nvPr/>
        </p:nvSpPr>
        <p:spPr>
          <a:xfrm>
            <a:off x="6441204" y="2600221"/>
            <a:ext cx="2192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2692"/>
                </a:solidFill>
                <a:latin typeface="Corbel"/>
                <a:ea typeface="Corbel"/>
                <a:cs typeface="Corbel"/>
                <a:sym typeface="Corbel"/>
              </a:rPr>
              <a:t>“I love to cook”</a:t>
            </a:r>
            <a:endParaRPr sz="1400">
              <a:solidFill>
                <a:srgbClr val="002692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55" name="Google Shape;255;p39"/>
          <p:cNvSpPr txBox="1"/>
          <p:nvPr/>
        </p:nvSpPr>
        <p:spPr>
          <a:xfrm rot="-2516989">
            <a:off x="-49344" y="3269869"/>
            <a:ext cx="1195998" cy="323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4D6E"/>
              </a:buClr>
              <a:buSzPts val="1700"/>
              <a:buFont typeface="Noto Sans Symbols"/>
              <a:buNone/>
            </a:pPr>
            <a:r>
              <a:rPr lang="en-GB" sz="1700" b="1">
                <a:solidFill>
                  <a:srgbClr val="002692"/>
                </a:solidFill>
                <a:latin typeface="Corbel"/>
                <a:ea typeface="Corbel"/>
                <a:cs typeface="Corbel"/>
                <a:sym typeface="Corbel"/>
              </a:rPr>
              <a:t>Activities</a:t>
            </a:r>
            <a:endParaRPr sz="1100"/>
          </a:p>
        </p:txBody>
      </p:sp>
      <p:sp>
        <p:nvSpPr>
          <p:cNvPr id="256" name="Google Shape;256;p39"/>
          <p:cNvSpPr txBox="1"/>
          <p:nvPr/>
        </p:nvSpPr>
        <p:spPr>
          <a:xfrm rot="-2522438">
            <a:off x="-20809" y="1288278"/>
            <a:ext cx="1195686" cy="323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4D6E"/>
              </a:buClr>
              <a:buSzPts val="1700"/>
              <a:buFont typeface="Noto Sans Symbols"/>
              <a:buNone/>
            </a:pPr>
            <a:r>
              <a:rPr lang="en-GB" sz="1700" b="1">
                <a:solidFill>
                  <a:srgbClr val="002692"/>
                </a:solidFill>
                <a:latin typeface="Corbel"/>
                <a:ea typeface="Corbel"/>
                <a:cs typeface="Corbel"/>
                <a:sym typeface="Corbel"/>
              </a:rPr>
              <a:t>Attitudes</a:t>
            </a:r>
            <a:endParaRPr sz="1100"/>
          </a:p>
        </p:txBody>
      </p:sp>
      <p:sp>
        <p:nvSpPr>
          <p:cNvPr id="257" name="Google Shape;257;p39"/>
          <p:cNvSpPr txBox="1"/>
          <p:nvPr/>
        </p:nvSpPr>
        <p:spPr>
          <a:xfrm rot="-5400000">
            <a:off x="8060701" y="4063360"/>
            <a:ext cx="1958700" cy="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002692"/>
                </a:solidFill>
                <a:latin typeface="Corbel"/>
                <a:ea typeface="Corbel"/>
                <a:cs typeface="Corbel"/>
                <a:sym typeface="Corbel"/>
              </a:rPr>
              <a:t>2018 Roy Morgan Custom Report</a:t>
            </a:r>
            <a:endParaRPr sz="11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Opportunities</a:t>
            </a:r>
            <a:endParaRPr/>
          </a:p>
        </p:txBody>
      </p:sp>
      <p:sp>
        <p:nvSpPr>
          <p:cNvPr id="263" name="Google Shape;263;p40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3730800" cy="408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82880" lvl="0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▪"/>
            </a:pPr>
            <a:r>
              <a:rPr lang="en-GB" sz="240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Organic and ethical food</a:t>
            </a:r>
            <a:endParaRPr sz="2400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182880" lvl="0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rbel"/>
              <a:buChar char="▪"/>
            </a:pPr>
            <a:r>
              <a:rPr lang="en-GB" sz="240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Gastronomy tours</a:t>
            </a:r>
            <a:endParaRPr sz="2400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182880" lvl="0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rbel"/>
              <a:buChar char="▪"/>
            </a:pPr>
            <a:r>
              <a:rPr lang="en-GB" sz="240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Home cooking and cooking lessons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lvl="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▪"/>
            </a:pPr>
            <a:r>
              <a:rPr lang="en-GB" sz="240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Interactive production tours – hands on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lvl="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▪"/>
            </a:pPr>
            <a:r>
              <a:rPr lang="en-GB" sz="240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Festivals and events 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lvl="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▪"/>
            </a:pPr>
            <a:r>
              <a:rPr lang="en-GB" sz="240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Handcraft processing tours 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lvl="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▪"/>
            </a:pPr>
            <a:r>
              <a:rPr lang="en-GB" sz="240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Floriculture</a:t>
            </a:r>
            <a:endParaRPr sz="2400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64" name="Google Shape;264;p40"/>
          <p:cNvSpPr txBox="1">
            <a:spLocks noGrp="1"/>
          </p:cNvSpPr>
          <p:nvPr>
            <p:ph type="body" idx="1"/>
          </p:nvPr>
        </p:nvSpPr>
        <p:spPr>
          <a:xfrm>
            <a:off x="4657700" y="1069075"/>
            <a:ext cx="3730800" cy="3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82880" lvl="0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▪"/>
            </a:pPr>
            <a:r>
              <a:rPr lang="en-GB" sz="240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Agritainment: farm mazes, petting farms, haunted houses, etc. 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lvl="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▪"/>
            </a:pPr>
            <a:r>
              <a:rPr lang="en-GB" sz="240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Agrieducation: production, cultural traditions, rural values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lvl="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▪"/>
            </a:pPr>
            <a:r>
              <a:rPr lang="en-GB" sz="240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Nature based tourism: plant identification tours, medicinal plants, fishing, birdwatching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1"/>
          <p:cNvSpPr txBox="1">
            <a:spLocks noGrp="1"/>
          </p:cNvSpPr>
          <p:nvPr>
            <p:ph type="title"/>
          </p:nvPr>
        </p:nvSpPr>
        <p:spPr>
          <a:xfrm>
            <a:off x="210650" y="172174"/>
            <a:ext cx="8520600" cy="12482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Promote peer to peer and inter-disciplinary exchange and </a:t>
            </a:r>
            <a:r>
              <a:rPr lang="en-GB" dirty="0" err="1"/>
              <a:t>talanoa</a:t>
            </a:r>
            <a:br>
              <a:rPr lang="en-GB" dirty="0"/>
            </a:br>
            <a:r>
              <a:rPr lang="en-GB" sz="2400" i="1" dirty="0"/>
              <a:t>Where some see a farm….I see a story</a:t>
            </a:r>
            <a:endParaRPr sz="24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DF8E05-4BAA-B04B-B3B1-ACBF8861A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7581" y="1597979"/>
            <a:ext cx="4834303" cy="340415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2"/>
          <p:cNvSpPr txBox="1">
            <a:spLocks noGrp="1"/>
          </p:cNvSpPr>
          <p:nvPr>
            <p:ph type="ctrTitle"/>
          </p:nvPr>
        </p:nvSpPr>
        <p:spPr>
          <a:xfrm>
            <a:off x="311700" y="196925"/>
            <a:ext cx="8520600" cy="102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AgriTourism Experiences survey</a:t>
            </a:r>
            <a:endParaRPr sz="3600"/>
          </a:p>
        </p:txBody>
      </p:sp>
      <p:sp>
        <p:nvSpPr>
          <p:cNvPr id="276" name="Google Shape;276;p42"/>
          <p:cNvSpPr txBox="1">
            <a:spLocks noGrp="1"/>
          </p:cNvSpPr>
          <p:nvPr>
            <p:ph type="subTitle" idx="1"/>
          </p:nvPr>
        </p:nvSpPr>
        <p:spPr>
          <a:xfrm>
            <a:off x="311700" y="1301650"/>
            <a:ext cx="4761300" cy="3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GB" sz="2400" dirty="0">
                <a:solidFill>
                  <a:schemeClr val="dk1"/>
                </a:solidFill>
              </a:rPr>
              <a:t>Identification of 40+ agribusinesses and operators in Fiji, Vanuatu and Tonga offering agritourism experiences</a:t>
            </a:r>
            <a:endParaRPr sz="2400" dirty="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GB" sz="2400" dirty="0">
                <a:solidFill>
                  <a:schemeClr val="dk1"/>
                </a:solidFill>
              </a:rPr>
              <a:t>Survey ongoing (types of experiences, number of visitors, source markets, pricing, revenue generation)</a:t>
            </a:r>
            <a:endParaRPr sz="2400" dirty="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chemeClr val="dk1"/>
                </a:solidFill>
              </a:rPr>
              <a:t> </a:t>
            </a:r>
            <a:endParaRPr sz="2400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77" name="Google Shape;277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50700" y="1516975"/>
            <a:ext cx="4165375" cy="275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8FB"/>
        </a:solidFill>
        <a:effectLst/>
      </p:bgPr>
    </p:bg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500">
                <a:solidFill>
                  <a:srgbClr val="00653C"/>
                </a:solidFill>
                <a:latin typeface="Archivo Black"/>
                <a:ea typeface="Archivo Black"/>
                <a:cs typeface="Archivo Black"/>
                <a:sym typeface="Archivo Black"/>
              </a:rPr>
              <a:t>Situation Analysis: Preliminary Findings </a:t>
            </a:r>
            <a:endParaRPr sz="2500">
              <a:solidFill>
                <a:srgbClr val="00653C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>
              <a:solidFill>
                <a:srgbClr val="00653C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>
              <a:solidFill>
                <a:srgbClr val="00653C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500">
              <a:solidFill>
                <a:srgbClr val="00653C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283" name="Google Shape;283;p43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39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Increase in demand for agritourism experiences, but undeveloped market. 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Agritourism in the region is mainly centred around culinary experiences - farm to table, farm to fork concept, grow and eat local. 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Very little documentation on farm visits/tours.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No clear agritourism experiences classification - data is difficult to capture. Often classified as Nature &amp; Scenic Activities and grouped with hikes &amp; walks, eco tours.</a:t>
            </a:r>
            <a:endParaRPr sz="2400"/>
          </a:p>
        </p:txBody>
      </p:sp>
      <p:pic>
        <p:nvPicPr>
          <p:cNvPr id="284" name="Google Shape;284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2915" y="4063402"/>
            <a:ext cx="509375" cy="77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8FB"/>
        </a:solid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4"/>
          <p:cNvSpPr txBox="1">
            <a:spLocks noGrp="1"/>
          </p:cNvSpPr>
          <p:nvPr>
            <p:ph type="title"/>
          </p:nvPr>
        </p:nvSpPr>
        <p:spPr>
          <a:xfrm>
            <a:off x="210650" y="711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500">
                <a:solidFill>
                  <a:srgbClr val="00653C"/>
                </a:solidFill>
                <a:latin typeface="Archivo Black"/>
                <a:ea typeface="Archivo Black"/>
                <a:cs typeface="Archivo Black"/>
                <a:sym typeface="Archivo Black"/>
              </a:rPr>
              <a:t>Situation Analysis: Preliminary Findings </a:t>
            </a:r>
            <a:endParaRPr sz="2500">
              <a:solidFill>
                <a:srgbClr val="00653C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>
              <a:solidFill>
                <a:srgbClr val="00653C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>
              <a:solidFill>
                <a:srgbClr val="00653C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500">
              <a:solidFill>
                <a:srgbClr val="00653C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290" name="Google Shape;290;p44"/>
          <p:cNvSpPr txBox="1">
            <a:spLocks noGrp="1"/>
          </p:cNvSpPr>
          <p:nvPr>
            <p:ph type="body" idx="1"/>
          </p:nvPr>
        </p:nvSpPr>
        <p:spPr>
          <a:xfrm>
            <a:off x="109600" y="643850"/>
            <a:ext cx="5314800" cy="39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Differing support across governments for the development and marketing of agritourism experiences 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Luxury operators, inbound tour operators seeking to grow these experiences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Policy lagging behind the market</a:t>
            </a:r>
            <a:endParaRPr sz="2400"/>
          </a:p>
        </p:txBody>
      </p:sp>
      <p:pic>
        <p:nvPicPr>
          <p:cNvPr id="291" name="Google Shape;291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2915" y="4063402"/>
            <a:ext cx="509375" cy="77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26500" y="643850"/>
            <a:ext cx="3517549" cy="439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8FB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5"/>
          <p:cNvSpPr txBox="1">
            <a:spLocks noGrp="1"/>
          </p:cNvSpPr>
          <p:nvPr>
            <p:ph type="title"/>
          </p:nvPr>
        </p:nvSpPr>
        <p:spPr>
          <a:xfrm>
            <a:off x="311700" y="1317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500"/>
              <a:t>The market influences the type of experience</a:t>
            </a:r>
            <a:r>
              <a:rPr lang="en-GB" sz="2500">
                <a:solidFill>
                  <a:srgbClr val="00653C"/>
                </a:solidFill>
                <a:latin typeface="Archivo Black"/>
                <a:ea typeface="Archivo Black"/>
                <a:cs typeface="Archivo Black"/>
                <a:sym typeface="Archivo Black"/>
              </a:rPr>
              <a:t> </a:t>
            </a:r>
            <a:endParaRPr sz="2500">
              <a:solidFill>
                <a:srgbClr val="00653C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>
              <a:solidFill>
                <a:srgbClr val="00653C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>
              <a:solidFill>
                <a:srgbClr val="00653C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500">
              <a:solidFill>
                <a:srgbClr val="00653C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298" name="Google Shape;298;p45"/>
          <p:cNvSpPr txBox="1">
            <a:spLocks noGrp="1"/>
          </p:cNvSpPr>
          <p:nvPr>
            <p:ph type="body" idx="1"/>
          </p:nvPr>
        </p:nvSpPr>
        <p:spPr>
          <a:xfrm>
            <a:off x="311700" y="704475"/>
            <a:ext cx="8520600" cy="40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b="1" dirty="0"/>
              <a:t>Vanuatu</a:t>
            </a:r>
            <a:endParaRPr dirty="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b="1" dirty="0"/>
              <a:t>61% cruise ship visitors, 39% air travel</a:t>
            </a:r>
            <a:r>
              <a:rPr lang="en-GB" dirty="0"/>
              <a:t>. </a:t>
            </a:r>
            <a:endParaRPr dirty="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dirty="0"/>
              <a:t>Tours designed for day visitors - food gardens, chocolate factory, coffee factory, wild food tours</a:t>
            </a:r>
            <a:endParaRPr dirty="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dirty="0"/>
              <a:t>Various existing operators - </a:t>
            </a:r>
            <a:r>
              <a:rPr lang="en-GB" b="1" dirty="0" err="1"/>
              <a:t>Tanna</a:t>
            </a:r>
            <a:r>
              <a:rPr lang="en-GB" b="1" dirty="0"/>
              <a:t> Coffee and the Summit, ACTIV - </a:t>
            </a:r>
            <a:r>
              <a:rPr lang="en-GB" b="1" dirty="0" err="1"/>
              <a:t>Aelan</a:t>
            </a:r>
            <a:r>
              <a:rPr lang="en-GB" b="1" dirty="0"/>
              <a:t> Chocolate, Round Island Tours, Port Vila Mamas Market, Vanuatu Handicraft Market, </a:t>
            </a:r>
            <a:r>
              <a:rPr lang="en-GB" b="1" dirty="0" err="1"/>
              <a:t>Ekasup</a:t>
            </a:r>
            <a:r>
              <a:rPr lang="en-GB" b="1" dirty="0"/>
              <a:t> Village Tour and Vanuatu Secret Garden and Outdoor Cultural Centre (VAPA, 2016).</a:t>
            </a:r>
            <a:endParaRPr b="1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Fiji</a:t>
            </a:r>
            <a:endParaRPr b="1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dirty="0"/>
              <a:t>Mix of trips targeting cruise ship passengers (e.g. Spices of Fiji, South Sea Orchids), day trips from hotels (e.g. Flavours of Fiji, </a:t>
            </a:r>
            <a:r>
              <a:rPr lang="en-GB" dirty="0" err="1"/>
              <a:t>Gaiatree</a:t>
            </a:r>
            <a:r>
              <a:rPr lang="en-GB" dirty="0"/>
              <a:t>)</a:t>
            </a:r>
            <a:endParaRPr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dirty="0"/>
              <a:t>Limited number of farm homestay experiences (Bobo’s Farm, </a:t>
            </a:r>
            <a:r>
              <a:rPr lang="en-GB" dirty="0" err="1"/>
              <a:t>TeiTei</a:t>
            </a:r>
            <a:r>
              <a:rPr lang="en-GB" dirty="0"/>
              <a:t>, </a:t>
            </a:r>
            <a:r>
              <a:rPr lang="en-GB" dirty="0" err="1"/>
              <a:t>Namosi</a:t>
            </a:r>
            <a:r>
              <a:rPr lang="en-GB" dirty="0"/>
              <a:t> Eco Retreat, </a:t>
            </a:r>
            <a:r>
              <a:rPr lang="en-GB" dirty="0" err="1"/>
              <a:t>Palmlea</a:t>
            </a:r>
            <a:r>
              <a:rPr lang="en-GB" dirty="0"/>
              <a:t>)</a:t>
            </a:r>
            <a:endParaRPr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dirty="0"/>
              <a:t>Farm to table experiences integrated into hotel experiences 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  <a:p>
            <a:pPr marL="45720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</a:pPr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4663" y="113825"/>
            <a:ext cx="6294674" cy="472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8FB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9"/>
          <p:cNvSpPr txBox="1">
            <a:spLocks noGrp="1"/>
          </p:cNvSpPr>
          <p:nvPr>
            <p:ph type="body" idx="2"/>
          </p:nvPr>
        </p:nvSpPr>
        <p:spPr>
          <a:xfrm>
            <a:off x="5782700" y="1152475"/>
            <a:ext cx="300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</a:pPr>
            <a:endParaRPr/>
          </a:p>
        </p:txBody>
      </p:sp>
      <p:sp>
        <p:nvSpPr>
          <p:cNvPr id="162" name="Google Shape;162;p29"/>
          <p:cNvSpPr txBox="1">
            <a:spLocks noGrp="1"/>
          </p:cNvSpPr>
          <p:nvPr>
            <p:ph type="body" idx="1"/>
          </p:nvPr>
        </p:nvSpPr>
        <p:spPr>
          <a:xfrm>
            <a:off x="139900" y="68575"/>
            <a:ext cx="5034300" cy="50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600" dirty="0">
                <a:solidFill>
                  <a:srgbClr val="9DB534"/>
                </a:solidFill>
                <a:latin typeface="Archivo Black"/>
                <a:ea typeface="Archivo Black"/>
                <a:cs typeface="Archivo Black"/>
                <a:sym typeface="Archivo Black"/>
              </a:rPr>
              <a:t>Snapshot</a:t>
            </a:r>
            <a:endParaRPr sz="1600" dirty="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 dirty="0"/>
              <a:t>Research project (2017-2021)</a:t>
            </a:r>
            <a:endParaRPr sz="1800" dirty="0"/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AU" sz="1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and understand how agribusiness development opportunities can contribute to improved economic growth and livelihoods</a:t>
            </a: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 dirty="0"/>
              <a:t>Similar framework to the Promoting Nutritious Food Systems: Analyse - Act - Advocate </a:t>
            </a:r>
            <a:endParaRPr sz="1800"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 dirty="0"/>
              <a:t>Tools to support agribusiness assessment</a:t>
            </a:r>
            <a:endParaRPr sz="1800"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 dirty="0"/>
              <a:t>Value chain and market assessments</a:t>
            </a:r>
            <a:endParaRPr sz="1800"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 dirty="0"/>
              <a:t>Strengthening and evaluation of producer network systems including PGS</a:t>
            </a:r>
            <a:endParaRPr sz="1800"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 dirty="0"/>
              <a:t>Technical advice and assistance to agribusinesses</a:t>
            </a:r>
            <a:endParaRPr sz="1800" dirty="0"/>
          </a:p>
        </p:txBody>
      </p:sp>
      <p:pic>
        <p:nvPicPr>
          <p:cNvPr id="163" name="Google Shape;163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2915" y="4063402"/>
            <a:ext cx="509375" cy="77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54599" y="68574"/>
            <a:ext cx="4048974" cy="4048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7"/>
          <p:cNvSpPr txBox="1">
            <a:spLocks noGrp="1"/>
          </p:cNvSpPr>
          <p:nvPr>
            <p:ph type="ctrTitle"/>
          </p:nvPr>
        </p:nvSpPr>
        <p:spPr>
          <a:xfrm>
            <a:off x="311700" y="196925"/>
            <a:ext cx="8520600" cy="102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Constraints</a:t>
            </a:r>
            <a:endParaRPr/>
          </a:p>
        </p:txBody>
      </p:sp>
      <p:sp>
        <p:nvSpPr>
          <p:cNvPr id="309" name="Google Shape;309;p47"/>
          <p:cNvSpPr txBox="1">
            <a:spLocks noGrp="1"/>
          </p:cNvSpPr>
          <p:nvPr>
            <p:ph type="subTitle" idx="1"/>
          </p:nvPr>
        </p:nvSpPr>
        <p:spPr>
          <a:xfrm>
            <a:off x="311700" y="1301650"/>
            <a:ext cx="8520600" cy="3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</a:rPr>
              <a:t>1: </a:t>
            </a:r>
            <a:r>
              <a:rPr lang="en-GB" sz="2400" b="1">
                <a:solidFill>
                  <a:srgbClr val="00653C"/>
                </a:solidFill>
              </a:rPr>
              <a:t>The regulatory environment</a:t>
            </a:r>
            <a:r>
              <a:rPr lang="en-GB" sz="2400">
                <a:solidFill>
                  <a:schemeClr val="dk1"/>
                </a:solidFill>
              </a:rPr>
              <a:t> 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</a:rPr>
              <a:t>2: </a:t>
            </a:r>
            <a:r>
              <a:rPr lang="en-GB" sz="2400" b="1">
                <a:solidFill>
                  <a:srgbClr val="00653C"/>
                </a:solidFill>
              </a:rPr>
              <a:t>Incoherent government policy</a:t>
            </a:r>
            <a:endParaRPr sz="2400" b="1">
              <a:solidFill>
                <a:srgbClr val="00653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</a:rPr>
              <a:t>3: Supply side constraints (seasonality, price point, economies of scale, high costs of inter-island transport) 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</a:rPr>
              <a:t>4: Weak research capability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</a:rPr>
              <a:t>5: Extreme events and climate change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</a:rPr>
              <a:t>6: </a:t>
            </a:r>
            <a:r>
              <a:rPr lang="en-GB" sz="2400" b="1">
                <a:solidFill>
                  <a:srgbClr val="00653C"/>
                </a:solidFill>
              </a:rPr>
              <a:t>Human resource constraints </a:t>
            </a:r>
            <a:endParaRPr sz="2400" b="1">
              <a:solidFill>
                <a:srgbClr val="00653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</a:rPr>
              <a:t>7: </a:t>
            </a:r>
            <a:r>
              <a:rPr lang="en-GB" sz="2400" b="1">
                <a:solidFill>
                  <a:srgbClr val="00653C"/>
                </a:solidFill>
              </a:rPr>
              <a:t>Access to finance</a:t>
            </a:r>
            <a:endParaRPr sz="2400" b="1">
              <a:solidFill>
                <a:srgbClr val="00653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</a:rPr>
              <a:t> </a:t>
            </a:r>
            <a:endParaRPr sz="24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8"/>
          <p:cNvSpPr txBox="1">
            <a:spLocks noGrp="1"/>
          </p:cNvSpPr>
          <p:nvPr>
            <p:ph type="ctrTitle"/>
          </p:nvPr>
        </p:nvSpPr>
        <p:spPr>
          <a:xfrm>
            <a:off x="311700" y="196925"/>
            <a:ext cx="8520600" cy="102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Key lessons</a:t>
            </a:r>
            <a:endParaRPr/>
          </a:p>
        </p:txBody>
      </p:sp>
      <p:sp>
        <p:nvSpPr>
          <p:cNvPr id="315" name="Google Shape;315;p48"/>
          <p:cNvSpPr txBox="1">
            <a:spLocks noGrp="1"/>
          </p:cNvSpPr>
          <p:nvPr>
            <p:ph type="subTitle" idx="1"/>
          </p:nvPr>
        </p:nvSpPr>
        <p:spPr>
          <a:xfrm>
            <a:off x="311700" y="1301650"/>
            <a:ext cx="8520600" cy="3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>
                <a:solidFill>
                  <a:schemeClr val="dk1"/>
                </a:solidFill>
              </a:rPr>
              <a:t>1: Consistency - </a:t>
            </a:r>
            <a:r>
              <a:rPr lang="en-GB" sz="2400" i="1">
                <a:solidFill>
                  <a:schemeClr val="dk1"/>
                </a:solidFill>
              </a:rPr>
              <a:t>delivering the same quality product</a:t>
            </a:r>
            <a:endParaRPr sz="2400"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>
                <a:solidFill>
                  <a:schemeClr val="dk1"/>
                </a:solidFill>
              </a:rPr>
              <a:t>2: Balancing business and culture </a:t>
            </a:r>
            <a:endParaRPr sz="2400"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>
                <a:solidFill>
                  <a:schemeClr val="dk1"/>
                </a:solidFill>
              </a:rPr>
              <a:t>3: Reliability </a:t>
            </a:r>
            <a:endParaRPr sz="2400"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>
                <a:solidFill>
                  <a:schemeClr val="dk1"/>
                </a:solidFill>
              </a:rPr>
              <a:t>4: Innovation and continuous improvement 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>
                <a:solidFill>
                  <a:schemeClr val="dk1"/>
                </a:solidFill>
              </a:rPr>
              <a:t>5: Small can be beautiful 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>
                <a:solidFill>
                  <a:schemeClr val="dk1"/>
                </a:solidFill>
              </a:rPr>
              <a:t>6: Partnerships are vital 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</a:rPr>
              <a:t> </a:t>
            </a:r>
            <a:endParaRPr sz="24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6" name="Google Shape;316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81900" y="3031557"/>
            <a:ext cx="3610526" cy="20058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49000" y="190500"/>
            <a:ext cx="4762500" cy="4762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49"/>
          <p:cNvSpPr txBox="1"/>
          <p:nvPr/>
        </p:nvSpPr>
        <p:spPr>
          <a:xfrm>
            <a:off x="1260375" y="2893300"/>
            <a:ext cx="2103600" cy="8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 b="1" i="1" u="none" strike="noStrike" cap="none">
                <a:solidFill>
                  <a:srgbClr val="9900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Veilomani Maramas </a:t>
            </a:r>
            <a:r>
              <a:rPr lang="en-GB" sz="2000" b="0" i="1" u="none" strike="noStrike" cap="none">
                <a:solidFill>
                  <a:srgbClr val="00030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2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3" name="Google Shape;323;p49"/>
          <p:cNvSpPr txBox="1"/>
          <p:nvPr/>
        </p:nvSpPr>
        <p:spPr>
          <a:xfrm>
            <a:off x="5640450" y="3493725"/>
            <a:ext cx="2135100" cy="6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1" i="0" u="none" strike="noStrike" cap="none">
                <a:solidFill>
                  <a:srgbClr val="00653C"/>
                </a:solidFill>
                <a:latin typeface="Pacifico"/>
                <a:ea typeface="Pacifico"/>
                <a:cs typeface="Pacifico"/>
                <a:sym typeface="Pacifico"/>
              </a:rPr>
              <a:t>Teitei Tokatoka</a:t>
            </a: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4" name="Google Shape;324;p49"/>
          <p:cNvSpPr txBox="1"/>
          <p:nvPr/>
        </p:nvSpPr>
        <p:spPr>
          <a:xfrm>
            <a:off x="5962175" y="190500"/>
            <a:ext cx="1772700" cy="10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1" i="0" u="none" strike="noStrike" cap="none">
                <a:solidFill>
                  <a:srgbClr val="E69138"/>
                </a:solidFill>
                <a:latin typeface="Pacifico"/>
                <a:ea typeface="Pacifico"/>
                <a:cs typeface="Pacifico"/>
                <a:sym typeface="Pacifico"/>
              </a:rPr>
              <a:t>ISLAND DREAMS</a:t>
            </a:r>
            <a:endParaRPr sz="1400" b="0" i="0" u="none" strike="noStrike" cap="none">
              <a:solidFill>
                <a:srgbClr val="E6913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5" name="Google Shape;325;p49"/>
          <p:cNvSpPr txBox="1"/>
          <p:nvPr/>
        </p:nvSpPr>
        <p:spPr>
          <a:xfrm>
            <a:off x="4502950" y="820800"/>
            <a:ext cx="975900" cy="7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10-20%</a:t>
            </a:r>
            <a:endParaRPr sz="14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6" name="Google Shape;326;p49"/>
          <p:cNvSpPr txBox="1"/>
          <p:nvPr/>
        </p:nvSpPr>
        <p:spPr>
          <a:xfrm>
            <a:off x="5720650" y="2118850"/>
            <a:ext cx="975900" cy="7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20%-30%</a:t>
            </a:r>
            <a:endParaRPr sz="14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7" name="Google Shape;327;p49"/>
          <p:cNvSpPr txBox="1"/>
          <p:nvPr/>
        </p:nvSpPr>
        <p:spPr>
          <a:xfrm>
            <a:off x="4863750" y="4076325"/>
            <a:ext cx="975900" cy="7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40%</a:t>
            </a:r>
            <a:endParaRPr sz="14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8" name="Google Shape;328;p49"/>
          <p:cNvSpPr txBox="1"/>
          <p:nvPr/>
        </p:nvSpPr>
        <p:spPr>
          <a:xfrm>
            <a:off x="2968450" y="3556525"/>
            <a:ext cx="975900" cy="7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30%</a:t>
            </a:r>
            <a:endParaRPr sz="14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9" name="Google Shape;329;p49"/>
          <p:cNvSpPr txBox="1"/>
          <p:nvPr/>
        </p:nvSpPr>
        <p:spPr>
          <a:xfrm>
            <a:off x="6770800" y="1486575"/>
            <a:ext cx="2103600" cy="12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solidFill>
                  <a:srgbClr val="CC0000"/>
                </a:solidFill>
                <a:latin typeface="Open Sans"/>
                <a:ea typeface="Open Sans"/>
                <a:cs typeface="Open Sans"/>
                <a:sym typeface="Open Sans"/>
              </a:rPr>
              <a:t>Hibiscus Holidays</a:t>
            </a:r>
            <a:endParaRPr sz="3000" b="1">
              <a:solidFill>
                <a:srgbClr val="CC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50"/>
          <p:cNvSpPr txBox="1">
            <a:spLocks noGrp="1"/>
          </p:cNvSpPr>
          <p:nvPr>
            <p:ph type="ctrTitle"/>
          </p:nvPr>
        </p:nvSpPr>
        <p:spPr>
          <a:xfrm>
            <a:off x="311700" y="196925"/>
            <a:ext cx="8520600" cy="102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Next steps</a:t>
            </a:r>
            <a:endParaRPr/>
          </a:p>
        </p:txBody>
      </p:sp>
      <p:sp>
        <p:nvSpPr>
          <p:cNvPr id="335" name="Google Shape;335;p50"/>
          <p:cNvSpPr txBox="1">
            <a:spLocks noGrp="1"/>
          </p:cNvSpPr>
          <p:nvPr>
            <p:ph type="subTitle" idx="1"/>
          </p:nvPr>
        </p:nvSpPr>
        <p:spPr>
          <a:xfrm>
            <a:off x="311700" y="1301650"/>
            <a:ext cx="8520600" cy="3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Complete agritourism experiences situation analysis 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Develop tools and communication products to support policy and decision markets, tour operators, agribusinesses 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Technical assistance and advice for individual agribusinesses </a:t>
            </a:r>
            <a:endParaRPr sz="2400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u="sng">
                <a:solidFill>
                  <a:schemeClr val="hlink"/>
                </a:solidFill>
                <a:hlinkClick r:id="rId3"/>
              </a:rPr>
              <a:t>https://pardi.pacificfarmers.com/</a:t>
            </a:r>
            <a:endParaRPr sz="2400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</a:rPr>
              <a:t> </a:t>
            </a:r>
            <a:endParaRPr sz="24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0"/>
          <p:cNvSpPr txBox="1">
            <a:spLocks noGrp="1"/>
          </p:cNvSpPr>
          <p:nvPr>
            <p:ph type="ctrTitle"/>
          </p:nvPr>
        </p:nvSpPr>
        <p:spPr>
          <a:xfrm>
            <a:off x="213350" y="1829325"/>
            <a:ext cx="8520600" cy="19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GB" sz="4000">
                <a:solidFill>
                  <a:srgbClr val="FFFFFF"/>
                </a:solidFill>
              </a:rPr>
              <a:t>Learning from the survivors</a:t>
            </a:r>
            <a:endParaRPr sz="4000">
              <a:solidFill>
                <a:srgbClr val="FFFFFF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GB" sz="3000" i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Success factors and constraints of enduring agribusinesses </a:t>
            </a:r>
            <a:endParaRPr sz="3000" i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70" name="Google Shape;170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1700" y="250325"/>
            <a:ext cx="684276" cy="1035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1"/>
          <p:cNvSpPr txBox="1">
            <a:spLocks noGrp="1"/>
          </p:cNvSpPr>
          <p:nvPr>
            <p:ph type="ctrTitle"/>
          </p:nvPr>
        </p:nvSpPr>
        <p:spPr>
          <a:xfrm>
            <a:off x="311700" y="196925"/>
            <a:ext cx="8520600" cy="102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Success factors</a:t>
            </a:r>
            <a:endParaRPr/>
          </a:p>
        </p:txBody>
      </p:sp>
      <p:sp>
        <p:nvSpPr>
          <p:cNvPr id="176" name="Google Shape;176;p31"/>
          <p:cNvSpPr txBox="1">
            <a:spLocks noGrp="1"/>
          </p:cNvSpPr>
          <p:nvPr>
            <p:ph type="subTitle" idx="1"/>
          </p:nvPr>
        </p:nvSpPr>
        <p:spPr>
          <a:xfrm>
            <a:off x="311700" y="1301650"/>
            <a:ext cx="8520600" cy="3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>
                <a:solidFill>
                  <a:schemeClr val="dk1"/>
                </a:solidFill>
              </a:rPr>
              <a:t>1: Understanding the requirements of the market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>
                <a:solidFill>
                  <a:schemeClr val="dk1"/>
                </a:solidFill>
              </a:rPr>
              <a:t>2: Transparency across the value chain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>
                <a:solidFill>
                  <a:schemeClr val="dk1"/>
                </a:solidFill>
              </a:rPr>
              <a:t>3: Strong relationships across the value chain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>
                <a:solidFill>
                  <a:schemeClr val="dk1"/>
                </a:solidFill>
              </a:rPr>
              <a:t>4: Quality assurance / standards 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>
                <a:solidFill>
                  <a:schemeClr val="dk1"/>
                </a:solidFill>
              </a:rPr>
              <a:t>5: Good staff management and employee satisfaction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>
                <a:solidFill>
                  <a:schemeClr val="dk1"/>
                </a:solidFill>
              </a:rPr>
              <a:t>6: Resilience and risk management planning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>
                <a:solidFill>
                  <a:schemeClr val="dk1"/>
                </a:solidFill>
              </a:rPr>
              <a:t>7: </a:t>
            </a:r>
            <a:r>
              <a:rPr lang="en-GB" sz="2400" b="1">
                <a:solidFill>
                  <a:srgbClr val="00653C"/>
                </a:solidFill>
              </a:rPr>
              <a:t>Diversification of revenue</a:t>
            </a:r>
            <a:r>
              <a:rPr lang="en-GB" sz="2400">
                <a:solidFill>
                  <a:schemeClr val="dk1"/>
                </a:solidFill>
              </a:rPr>
              <a:t> from a solid core business foundation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>
                <a:solidFill>
                  <a:schemeClr val="dk1"/>
                </a:solidFill>
              </a:rPr>
              <a:t>8: Provision of quality support services for growers </a:t>
            </a:r>
            <a:endParaRPr sz="24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2"/>
          <p:cNvSpPr txBox="1">
            <a:spLocks noGrp="1"/>
          </p:cNvSpPr>
          <p:nvPr>
            <p:ph type="ctrTitle"/>
          </p:nvPr>
        </p:nvSpPr>
        <p:spPr>
          <a:xfrm>
            <a:off x="311708" y="104392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GB" sz="4000">
                <a:solidFill>
                  <a:srgbClr val="FFFFFF"/>
                </a:solidFill>
              </a:rPr>
              <a:t>Why AgriTourism Experiences? </a:t>
            </a:r>
            <a:endParaRPr sz="4000">
              <a:solidFill>
                <a:srgbClr val="FFFFFF"/>
              </a:solidFill>
            </a:endParaRPr>
          </a:p>
        </p:txBody>
      </p:sp>
      <p:pic>
        <p:nvPicPr>
          <p:cNvPr id="182" name="Google Shape;182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1700" y="250325"/>
            <a:ext cx="684276" cy="1035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8FB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2915" y="4063402"/>
            <a:ext cx="509375" cy="77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44325" y="210900"/>
            <a:ext cx="6770425" cy="451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4"/>
          <p:cNvSpPr txBox="1">
            <a:spLocks noGrp="1"/>
          </p:cNvSpPr>
          <p:nvPr>
            <p:ph type="ctrTitle"/>
          </p:nvPr>
        </p:nvSpPr>
        <p:spPr>
          <a:xfrm>
            <a:off x="311700" y="196925"/>
            <a:ext cx="8520600" cy="102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AgriTourism Experiences</a:t>
            </a:r>
            <a:endParaRPr sz="3600"/>
          </a:p>
        </p:txBody>
      </p:sp>
      <p:sp>
        <p:nvSpPr>
          <p:cNvPr id="194" name="Google Shape;194;p34"/>
          <p:cNvSpPr txBox="1">
            <a:spLocks noGrp="1"/>
          </p:cNvSpPr>
          <p:nvPr>
            <p:ph type="subTitle" idx="1"/>
          </p:nvPr>
        </p:nvSpPr>
        <p:spPr>
          <a:xfrm>
            <a:off x="311700" y="1301650"/>
            <a:ext cx="8520600" cy="3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GB" sz="2400">
                <a:solidFill>
                  <a:schemeClr val="dk1"/>
                </a:solidFill>
              </a:rPr>
              <a:t>Tourism is a significant and growing sector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GB" sz="2400">
                <a:solidFill>
                  <a:schemeClr val="dk1"/>
                </a:solidFill>
              </a:rPr>
              <a:t>Revenue diversification, a crucial success factor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GB" sz="2400">
                <a:solidFill>
                  <a:schemeClr val="dk1"/>
                </a:solidFill>
              </a:rPr>
              <a:t>Increasing demand for authentic experiences, allowing visitors to interact in a more meaningful way with the place, its people and food that’s likely to continue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GB" sz="2400">
                <a:solidFill>
                  <a:schemeClr val="dk1"/>
                </a:solidFill>
              </a:rPr>
              <a:t>Opportunity to build on the Pacific tradition of talanoa / storytelling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</a:rPr>
              <a:t> </a:t>
            </a:r>
            <a:endParaRPr sz="24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5"/>
          <p:cNvSpPr txBox="1">
            <a:spLocks noGrp="1"/>
          </p:cNvSpPr>
          <p:nvPr>
            <p:ph type="ctrTitle"/>
          </p:nvPr>
        </p:nvSpPr>
        <p:spPr>
          <a:xfrm>
            <a:off x="311708" y="1149150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GB" sz="4000">
                <a:solidFill>
                  <a:srgbClr val="FFFFFF"/>
                </a:solidFill>
              </a:rPr>
              <a:t>AgriTourism Situation Analysis</a:t>
            </a:r>
            <a:endParaRPr sz="4000">
              <a:solidFill>
                <a:srgbClr val="FFFFFF"/>
              </a:solidFill>
            </a:endParaRPr>
          </a:p>
        </p:txBody>
      </p:sp>
      <p:pic>
        <p:nvPicPr>
          <p:cNvPr id="200" name="Google Shape;200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1700" y="250325"/>
            <a:ext cx="684276" cy="1035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8FB"/>
        </a:soli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/>
              <a:t>What is an a</a:t>
            </a:r>
            <a:r>
              <a:rPr lang="en-GB" sz="2400">
                <a:solidFill>
                  <a:srgbClr val="00653C"/>
                </a:solidFill>
                <a:latin typeface="Archivo Black"/>
                <a:ea typeface="Archivo Black"/>
                <a:cs typeface="Archivo Black"/>
                <a:sym typeface="Archivo Black"/>
              </a:rPr>
              <a:t>gri</a:t>
            </a:r>
            <a:r>
              <a:rPr lang="en-GB" sz="2400"/>
              <a:t>t</a:t>
            </a:r>
            <a:r>
              <a:rPr lang="en-GB" sz="2400">
                <a:solidFill>
                  <a:srgbClr val="00653C"/>
                </a:solidFill>
                <a:latin typeface="Archivo Black"/>
                <a:ea typeface="Archivo Black"/>
                <a:cs typeface="Archivo Black"/>
                <a:sym typeface="Archivo Black"/>
              </a:rPr>
              <a:t>ourism </a:t>
            </a:r>
            <a:r>
              <a:rPr lang="en-GB" sz="2400"/>
              <a:t>e</a:t>
            </a:r>
            <a:r>
              <a:rPr lang="en-GB" sz="2400">
                <a:solidFill>
                  <a:srgbClr val="00653C"/>
                </a:solidFill>
                <a:latin typeface="Archivo Black"/>
                <a:ea typeface="Archivo Black"/>
                <a:cs typeface="Archivo Black"/>
                <a:sym typeface="Archivo Black"/>
              </a:rPr>
              <a:t>xperience?</a:t>
            </a:r>
            <a:endParaRPr sz="2400">
              <a:solidFill>
                <a:srgbClr val="00653C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400">
              <a:solidFill>
                <a:srgbClr val="00653C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206" name="Google Shape;206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8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/>
              <a:t>Where agriculture and tourism meet!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</a:pPr>
            <a:r>
              <a:rPr lang="en-GB" b="1"/>
              <a:t>Key elements of an agritourism experience</a:t>
            </a:r>
            <a:endParaRPr b="1"/>
          </a:p>
          <a:p>
            <a:pPr marL="457200" lvl="0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</a:pPr>
            <a:r>
              <a:rPr lang="en-GB"/>
              <a:t>Farm - information and participation in food production and processing to better understand farm systems and culture</a:t>
            </a:r>
            <a:endParaRPr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/>
              <a:t>Farmers - getting a glimpse into agricultural life through farm stories</a:t>
            </a:r>
            <a:endParaRPr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/>
              <a:t>Nature - animals, plants and the environment </a:t>
            </a:r>
            <a:endParaRPr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/>
              <a:t>Sharing and talanoa! </a:t>
            </a: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</a:pPr>
            <a:r>
              <a:rPr lang="en-GB" i="1"/>
              <a:t>An activity, enterprise or business that combines primary elements and characteristics of agriculture and tourism and provides an experience for visitors that stimulates economic activity and impacts both farm and community income.</a:t>
            </a:r>
            <a:r>
              <a:rPr lang="en-GB"/>
              <a:t> 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</a:pP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</a:pP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</a:pPr>
            <a:endParaRPr/>
          </a:p>
        </p:txBody>
      </p:sp>
      <p:pic>
        <p:nvPicPr>
          <p:cNvPr id="207" name="Google Shape;207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2915" y="4063402"/>
            <a:ext cx="509375" cy="77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anded">
  <a:themeElements>
    <a:clrScheme name="Custom 1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FFD965"/>
      </a:hlink>
      <a:folHlink>
        <a:srgbClr val="6C606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1215</Words>
  <Application>Microsoft Macintosh PowerPoint</Application>
  <PresentationFormat>On-screen Show (16:9)</PresentationFormat>
  <Paragraphs>157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Archivo Black</vt:lpstr>
      <vt:lpstr>Corbel</vt:lpstr>
      <vt:lpstr>Arial</vt:lpstr>
      <vt:lpstr>Noto Sans Symbols</vt:lpstr>
      <vt:lpstr>Open Sans</vt:lpstr>
      <vt:lpstr>Playfair Display</vt:lpstr>
      <vt:lpstr>Pacifico</vt:lpstr>
      <vt:lpstr>Simple Light</vt:lpstr>
      <vt:lpstr>Banded</vt:lpstr>
      <vt:lpstr>Pacific Agribusiness Research in Development </vt:lpstr>
      <vt:lpstr>PowerPoint Presentation</vt:lpstr>
      <vt:lpstr>Learning from the survivors Success factors and constraints of enduring agribusinesses </vt:lpstr>
      <vt:lpstr>Success factors</vt:lpstr>
      <vt:lpstr>Why AgriTourism Experiences? </vt:lpstr>
      <vt:lpstr>PowerPoint Presentation</vt:lpstr>
      <vt:lpstr>AgriTourism Experiences</vt:lpstr>
      <vt:lpstr>AgriTourism Situation Analysis</vt:lpstr>
      <vt:lpstr>What is an agritourism experience? </vt:lpstr>
      <vt:lpstr>PowerPoint Presentation</vt:lpstr>
      <vt:lpstr>AGRITOURISM IS A GROWING MARKET</vt:lpstr>
      <vt:lpstr>REGIONAL TRENDS IN AGRITOURISM</vt:lpstr>
      <vt:lpstr>Opportunities</vt:lpstr>
      <vt:lpstr>Promote peer to peer and inter-disciplinary exchange and talanoa Where some see a farm….I see a story</vt:lpstr>
      <vt:lpstr>AgriTourism Experiences survey</vt:lpstr>
      <vt:lpstr>Situation Analysis: Preliminary Findings    </vt:lpstr>
      <vt:lpstr>Situation Analysis: Preliminary Findings    </vt:lpstr>
      <vt:lpstr>The market influences the type of experience    </vt:lpstr>
      <vt:lpstr>PowerPoint Presentation</vt:lpstr>
      <vt:lpstr>Constraints</vt:lpstr>
      <vt:lpstr>Key lessons</vt:lpstr>
      <vt:lpstr>PowerPoint Presentation</vt:lpstr>
      <vt:lpstr>Next steps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Pacific Agribusiness Research in Development </dc:title>
  <cp:lastModifiedBy>Marita Manley</cp:lastModifiedBy>
  <cp:revision>7</cp:revision>
  <dcterms:modified xsi:type="dcterms:W3CDTF">2019-03-31T20:41:39Z</dcterms:modified>
</cp:coreProperties>
</file>