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7" r:id="rId5"/>
    <p:sldId id="269" r:id="rId6"/>
    <p:sldId id="270" r:id="rId7"/>
    <p:sldId id="260" r:id="rId8"/>
    <p:sldId id="261" r:id="rId9"/>
    <p:sldId id="258" r:id="rId10"/>
    <p:sldId id="262" r:id="rId11"/>
    <p:sldId id="271" r:id="rId12"/>
    <p:sldId id="263" r:id="rId13"/>
    <p:sldId id="264" r:id="rId14"/>
    <p:sldId id="266" r:id="rId15"/>
  </p:sldIdLst>
  <p:sldSz cx="12192000" cy="6858000"/>
  <p:notesSz cx="6858000" cy="9144000"/>
  <p:defaultTextStyle>
    <a:defPPr>
      <a:defRPr lang="en-FJ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70DE2-694D-4D2B-9A15-7CEC13FB1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20B5D-FA83-4B5C-BFE5-3044F90AD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0A118-274B-4817-8AC9-7C20E6B92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FCCFE-FE5F-497A-8DAC-19454AFC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D72B3-AA7A-4918-AA77-891E76AE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14814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BCF2-F19B-427B-B1B8-F39BB3BA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39E88-BC6B-42C9-8A3B-07F8EB952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FFBA2-BCA8-43D1-A9E8-98DB2824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30D75-92DC-42D9-A200-3CA2709A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F97-664E-4114-811D-CF104F3D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31458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CFDB-B177-4CBE-BDDC-EF9369230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0D503-2416-4773-8A5D-909E4399D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212F0-310B-44CC-B30E-5E5A30661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CAECF-4642-4A08-BBBC-7A6D1B205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BCA78-B75C-4D42-A048-BA3DC547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98971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CE3EE-16D9-4DCE-B9D3-C621DA3C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2CFB1-4336-4A41-8CD4-1C1906741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07276-4010-4F69-9476-B67D3088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1BF60-3C79-498C-A731-C99EF569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6173B-B5D9-4BF0-9D42-30999488E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25011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B9C61-1852-42D3-9035-0FFFA223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35F39-461B-453C-B154-921008A16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B9A5D-20EB-4174-B5A8-372179B69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BBD6F-05D3-4975-A739-3E5727EA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FC6B-6518-4ED7-845F-33668D1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90204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1F54-52AC-4867-8E73-C7C5918D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F43F6-F826-4571-AE2A-457DE43AE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17588-9C55-4DE1-846A-E8D6A964A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A7C30-C627-4DDC-B658-BB98C701B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AF647-4B87-45BC-9728-77E83214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8B869-985D-45B8-AB78-89AC4257E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401324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87704-5A7A-45E3-A2BB-27D4416B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CA4BC-8A76-48F9-B132-DE1470043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2BB43-9FD8-4DC1-ABE1-4B313B6C9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78D249-B29C-4F24-83CA-535877042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2431E-2FBC-4AC8-B63C-60BA408C7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70654E-EFE4-4D1E-B26B-BD143A87C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0A1A6-6201-430C-BFD6-1F964C34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CAEC98-A324-4635-9C12-07B0D56C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33047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BB685-5B7B-4494-B127-695FA52F5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EA7D8-F359-4698-9EB7-25B84E708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59F9F-4923-4E32-ABA6-F5B9E6E93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0A2E5-8EFB-4856-99BF-57DF1378E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89398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4E5AA0-E1BB-4D15-B74E-0B4DF0699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CB9167-28DF-4A1D-8EAA-EB9410B7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707B9-9B19-4ED8-9A5A-2E6EA6D1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53783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5684-3B30-4DF0-AFA4-ED83C561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5C8EA-E7F8-4BDF-9BCA-5453C41D7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DEFB4-7DAC-4E86-BCE2-4D1EE0C5B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85DF1-2B6F-4204-9EA0-3DB559499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2232F-F961-4321-B72A-D79D0CCD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222F-9BBD-431B-8CED-8E64734FB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42632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4744-6D5F-46EB-9BAE-77C4026C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82E517-8331-40EA-A4CA-DA0B00EAD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J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DE96E-FD67-4E3C-92AE-73E0010B2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C63F2-2D90-4DDE-B846-451D22AA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38A5E-AF58-45D4-9B7F-CE5EC310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A4AE2-C217-474C-8B93-BACAD5B1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09025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6F92DE-D2ED-4C2D-B81B-B5390069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4099B-4F96-4A5D-B8D9-22A90D5B8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78C99-B535-4443-8631-406D60085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7863F-37E2-4B3F-A567-DC8AFB81CB18}" type="datetimeFigureOut">
              <a:rPr lang="en-FJ" smtClean="0"/>
              <a:t>01/04/2019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CFF8E-AEDB-419B-B21A-6FDC48DB1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1193C-75BB-4D42-8D73-716DB6903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3FD0-9F2C-4CB9-B2FE-2C2DB281D618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67667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J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E1F0-52E2-4DD3-86E1-C6A959CF9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223" y="5689600"/>
            <a:ext cx="11710994" cy="879652"/>
          </a:xfrm>
        </p:spPr>
        <p:txBody>
          <a:bodyPr>
            <a:normAutofit fontScale="90000"/>
          </a:bodyPr>
          <a:lstStyle/>
          <a:p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4000" b="1" dirty="0"/>
              <a:t>Value Chain –  Increase in production and quality; </a:t>
            </a:r>
            <a:br>
              <a:rPr lang="en-US" sz="4000" b="1" dirty="0"/>
            </a:br>
            <a:r>
              <a:rPr lang="en-US" sz="4000" b="1" dirty="0"/>
              <a:t>The Farmers story </a:t>
            </a:r>
            <a:br>
              <a:rPr lang="en-US" sz="4000" b="1" dirty="0"/>
            </a:br>
            <a:br>
              <a:rPr lang="en-US" sz="4000" b="1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1600" i="1" dirty="0"/>
              <a:t>1st April, 2019, </a:t>
            </a:r>
            <a:r>
              <a:rPr lang="en-US" sz="1600" i="1" dirty="0" err="1"/>
              <a:t>Nasau</a:t>
            </a:r>
            <a:r>
              <a:rPr lang="en-US" sz="1600" i="1" dirty="0"/>
              <a:t> Villas </a:t>
            </a:r>
            <a:r>
              <a:rPr lang="en-US" sz="1600" i="1" dirty="0" err="1"/>
              <a:t>Nadi</a:t>
            </a:r>
            <a:r>
              <a:rPr lang="en-US" sz="1600" i="1" dirty="0"/>
              <a:t>, Fiji</a:t>
            </a:r>
            <a:endParaRPr lang="en-FJ" sz="1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60FED-23C5-4ECE-95F5-643BBF524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81" y="2776810"/>
            <a:ext cx="6037837" cy="305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89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9780"/>
            <a:ext cx="2336800" cy="118117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B6B8839-393A-4C0C-959E-C06441A974D5}"/>
              </a:ext>
            </a:extLst>
          </p:cNvPr>
          <p:cNvSpPr/>
          <p:nvPr/>
        </p:nvSpPr>
        <p:spPr>
          <a:xfrm>
            <a:off x="139147" y="1570381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E904FE-845F-42C0-9C26-405E51C9D144}"/>
              </a:ext>
            </a:extLst>
          </p:cNvPr>
          <p:cNvSpPr/>
          <p:nvPr/>
        </p:nvSpPr>
        <p:spPr>
          <a:xfrm>
            <a:off x="1292087" y="1046917"/>
            <a:ext cx="1219200" cy="1086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7378DE-BD53-43BF-9EC7-FAE07B67CE00}"/>
              </a:ext>
            </a:extLst>
          </p:cNvPr>
          <p:cNvSpPr/>
          <p:nvPr/>
        </p:nvSpPr>
        <p:spPr>
          <a:xfrm>
            <a:off x="2498034" y="1504119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955BE1-01BB-4B25-B7F4-0F7541BAD14C}"/>
              </a:ext>
            </a:extLst>
          </p:cNvPr>
          <p:cNvSpPr/>
          <p:nvPr/>
        </p:nvSpPr>
        <p:spPr>
          <a:xfrm>
            <a:off x="3515390" y="3664226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42CA6E-5B34-475A-BF1C-CF2E924F22B6}"/>
              </a:ext>
            </a:extLst>
          </p:cNvPr>
          <p:cNvSpPr/>
          <p:nvPr/>
        </p:nvSpPr>
        <p:spPr>
          <a:xfrm>
            <a:off x="3907470" y="2574323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8ADAFD-8A81-4FEC-9AC6-2405ACB37E48}"/>
              </a:ext>
            </a:extLst>
          </p:cNvPr>
          <p:cNvSpPr/>
          <p:nvPr/>
        </p:nvSpPr>
        <p:spPr>
          <a:xfrm>
            <a:off x="5218634" y="2344648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  <a:p>
            <a:pPr algn="ctr"/>
            <a:endParaRPr lang="en-FJ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89DF8A-A498-48D6-99FB-C8665F8BED4A}"/>
              </a:ext>
            </a:extLst>
          </p:cNvPr>
          <p:cNvSpPr/>
          <p:nvPr/>
        </p:nvSpPr>
        <p:spPr>
          <a:xfrm>
            <a:off x="6457764" y="2315141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ED16D9-69BE-4A5C-950C-B26D8C3CA5F6}"/>
              </a:ext>
            </a:extLst>
          </p:cNvPr>
          <p:cNvSpPr/>
          <p:nvPr/>
        </p:nvSpPr>
        <p:spPr>
          <a:xfrm>
            <a:off x="7136763" y="1325081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CF9DEC-DE2C-48DE-987C-2653FEA231D9}"/>
              </a:ext>
            </a:extLst>
          </p:cNvPr>
          <p:cNvSpPr/>
          <p:nvPr/>
        </p:nvSpPr>
        <p:spPr>
          <a:xfrm>
            <a:off x="8117842" y="1996248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AD445A-4D70-4F67-9AF2-5E2391EB9598}"/>
              </a:ext>
            </a:extLst>
          </p:cNvPr>
          <p:cNvSpPr/>
          <p:nvPr/>
        </p:nvSpPr>
        <p:spPr>
          <a:xfrm>
            <a:off x="9032769" y="2744774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52DCE3-0477-411D-8E41-FE74234FD833}"/>
              </a:ext>
            </a:extLst>
          </p:cNvPr>
          <p:cNvSpPr/>
          <p:nvPr/>
        </p:nvSpPr>
        <p:spPr>
          <a:xfrm>
            <a:off x="10240928" y="2225553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088A77-5F16-4C4E-AD29-C8234F1156CF}"/>
              </a:ext>
            </a:extLst>
          </p:cNvPr>
          <p:cNvSpPr/>
          <p:nvPr/>
        </p:nvSpPr>
        <p:spPr>
          <a:xfrm>
            <a:off x="11008679" y="3194502"/>
            <a:ext cx="1219200" cy="1046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Farmer</a:t>
            </a:r>
            <a:endParaRPr lang="en-FJ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647D3B8-5EB2-414A-BB1D-EC60BEAE2DA6}"/>
              </a:ext>
            </a:extLst>
          </p:cNvPr>
          <p:cNvSpPr/>
          <p:nvPr/>
        </p:nvSpPr>
        <p:spPr>
          <a:xfrm>
            <a:off x="1140770" y="2729945"/>
            <a:ext cx="1898376" cy="18155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Markets - Hotels</a:t>
            </a:r>
            <a:endParaRPr lang="en-FJ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00E3E4-0077-402E-B13C-988FD5D3861A}"/>
              </a:ext>
            </a:extLst>
          </p:cNvPr>
          <p:cNvSpPr/>
          <p:nvPr/>
        </p:nvSpPr>
        <p:spPr>
          <a:xfrm>
            <a:off x="7460972" y="5042449"/>
            <a:ext cx="1898376" cy="18155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Markets - Hotels</a:t>
            </a:r>
            <a:endParaRPr lang="en-FJ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5D7F75-7C31-4E01-8E81-F72D3574AD2B}"/>
              </a:ext>
            </a:extLst>
          </p:cNvPr>
          <p:cNvSpPr/>
          <p:nvPr/>
        </p:nvSpPr>
        <p:spPr>
          <a:xfrm>
            <a:off x="5102758" y="3702392"/>
            <a:ext cx="1716157" cy="165339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Farmer Organisations</a:t>
            </a:r>
            <a:endParaRPr lang="en-FJ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91C5114-F2CD-4854-A11A-01B38A5F2D13}"/>
              </a:ext>
            </a:extLst>
          </p:cNvPr>
          <p:cNvSpPr/>
          <p:nvPr/>
        </p:nvSpPr>
        <p:spPr>
          <a:xfrm>
            <a:off x="7315812" y="3194502"/>
            <a:ext cx="1716157" cy="165339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Agri-business</a:t>
            </a:r>
            <a:endParaRPr lang="en-FJ" sz="14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560E73D-4198-455C-8B97-0EAB33CE02D6}"/>
              </a:ext>
            </a:extLst>
          </p:cNvPr>
          <p:cNvSpPr/>
          <p:nvPr/>
        </p:nvSpPr>
        <p:spPr>
          <a:xfrm>
            <a:off x="9552618" y="3771801"/>
            <a:ext cx="1716157" cy="165339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Wholesalers / Middlemen</a:t>
            </a:r>
            <a:endParaRPr lang="en-FJ" sz="1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404099-D99D-4B6B-A370-109710C3927C}"/>
              </a:ext>
            </a:extLst>
          </p:cNvPr>
          <p:cNvCxnSpPr/>
          <p:nvPr/>
        </p:nvCxnSpPr>
        <p:spPr>
          <a:xfrm>
            <a:off x="1035324" y="2551038"/>
            <a:ext cx="133076" cy="233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AF3913-EA7B-4648-9FDB-B22EC415DD27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1901687" y="2133600"/>
            <a:ext cx="0" cy="417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6246B2-977D-46A1-B91A-D74CDF90F73C}"/>
              </a:ext>
            </a:extLst>
          </p:cNvPr>
          <p:cNvCxnSpPr>
            <a:cxnSpLocks/>
          </p:cNvCxnSpPr>
          <p:nvPr/>
        </p:nvCxnSpPr>
        <p:spPr>
          <a:xfrm flipH="1">
            <a:off x="2705640" y="2551038"/>
            <a:ext cx="128795" cy="200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FD5681-2E38-4341-A00B-29803CE06DF6}"/>
              </a:ext>
            </a:extLst>
          </p:cNvPr>
          <p:cNvCxnSpPr>
            <a:cxnSpLocks/>
          </p:cNvCxnSpPr>
          <p:nvPr/>
        </p:nvCxnSpPr>
        <p:spPr>
          <a:xfrm>
            <a:off x="4741795" y="4187687"/>
            <a:ext cx="2940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EA4BE99-19E0-4589-A057-F983A5017D67}"/>
              </a:ext>
            </a:extLst>
          </p:cNvPr>
          <p:cNvCxnSpPr>
            <a:cxnSpLocks/>
          </p:cNvCxnSpPr>
          <p:nvPr/>
        </p:nvCxnSpPr>
        <p:spPr>
          <a:xfrm>
            <a:off x="4914927" y="3475352"/>
            <a:ext cx="203100" cy="227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3972E1-EA39-4334-A77B-B3E5808023C3}"/>
              </a:ext>
            </a:extLst>
          </p:cNvPr>
          <p:cNvCxnSpPr>
            <a:cxnSpLocks/>
          </p:cNvCxnSpPr>
          <p:nvPr/>
        </p:nvCxnSpPr>
        <p:spPr>
          <a:xfrm flipH="1">
            <a:off x="5692771" y="3097783"/>
            <a:ext cx="87059" cy="517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2398C60-8E6C-4555-BEAF-EF4D552F979D}"/>
              </a:ext>
            </a:extLst>
          </p:cNvPr>
          <p:cNvCxnSpPr>
            <a:cxnSpLocks/>
          </p:cNvCxnSpPr>
          <p:nvPr/>
        </p:nvCxnSpPr>
        <p:spPr>
          <a:xfrm>
            <a:off x="7860860" y="2372002"/>
            <a:ext cx="116949" cy="725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515B556-88BF-4B02-AC6E-B5BBD9DF5EC7}"/>
              </a:ext>
            </a:extLst>
          </p:cNvPr>
          <p:cNvCxnSpPr>
            <a:cxnSpLocks/>
          </p:cNvCxnSpPr>
          <p:nvPr/>
        </p:nvCxnSpPr>
        <p:spPr>
          <a:xfrm>
            <a:off x="7315812" y="2962911"/>
            <a:ext cx="290299" cy="355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D15C54E-98D9-4899-84FD-858438E43E62}"/>
              </a:ext>
            </a:extLst>
          </p:cNvPr>
          <p:cNvCxnSpPr>
            <a:cxnSpLocks/>
          </p:cNvCxnSpPr>
          <p:nvPr/>
        </p:nvCxnSpPr>
        <p:spPr>
          <a:xfrm flipH="1">
            <a:off x="8486450" y="2686682"/>
            <a:ext cx="116533" cy="507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A9502B5-0ED8-485F-871F-C84E347D4A78}"/>
              </a:ext>
            </a:extLst>
          </p:cNvPr>
          <p:cNvCxnSpPr>
            <a:cxnSpLocks/>
          </p:cNvCxnSpPr>
          <p:nvPr/>
        </p:nvCxnSpPr>
        <p:spPr>
          <a:xfrm>
            <a:off x="9619273" y="3533813"/>
            <a:ext cx="361837" cy="327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7BD5A6-0C99-4F54-A7DB-2FF9E7DC05AD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10410697" y="2784612"/>
            <a:ext cx="320823" cy="987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86B9004-D795-4F4A-BE18-0EF1254A36AE}"/>
              </a:ext>
            </a:extLst>
          </p:cNvPr>
          <p:cNvCxnSpPr>
            <a:cxnSpLocks/>
          </p:cNvCxnSpPr>
          <p:nvPr/>
        </p:nvCxnSpPr>
        <p:spPr>
          <a:xfrm flipH="1">
            <a:off x="11067905" y="3664226"/>
            <a:ext cx="302971" cy="422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CD3882F-D83A-4ED1-B358-272F42CC2AEA}"/>
              </a:ext>
            </a:extLst>
          </p:cNvPr>
          <p:cNvCxnSpPr/>
          <p:nvPr/>
        </p:nvCxnSpPr>
        <p:spPr>
          <a:xfrm>
            <a:off x="5913179" y="4545496"/>
            <a:ext cx="1402633" cy="96428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A255748-04F3-4BE1-9CF5-4961DCDB7CAC}"/>
              </a:ext>
            </a:extLst>
          </p:cNvPr>
          <p:cNvCxnSpPr/>
          <p:nvPr/>
        </p:nvCxnSpPr>
        <p:spPr>
          <a:xfrm flipH="1">
            <a:off x="9359348" y="4545496"/>
            <a:ext cx="1014997" cy="87039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1997BBC-D7EA-45F9-BCF2-34CEBC00D166}"/>
              </a:ext>
            </a:extLst>
          </p:cNvPr>
          <p:cNvCxnSpPr>
            <a:cxnSpLocks/>
            <a:stCxn id="19" idx="4"/>
          </p:cNvCxnSpPr>
          <p:nvPr/>
        </p:nvCxnSpPr>
        <p:spPr>
          <a:xfrm>
            <a:off x="8173891" y="4847895"/>
            <a:ext cx="0" cy="19455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9273BA5-ADD3-4702-8DAD-75E57303DBBF}"/>
              </a:ext>
            </a:extLst>
          </p:cNvPr>
          <p:cNvSpPr txBox="1"/>
          <p:nvPr/>
        </p:nvSpPr>
        <p:spPr>
          <a:xfrm>
            <a:off x="463335" y="450572"/>
            <a:ext cx="357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accent1">
                    <a:lumMod val="50000"/>
                  </a:schemeClr>
                </a:solidFill>
              </a:rPr>
              <a:t>Traditional Market models</a:t>
            </a:r>
            <a:endParaRPr lang="en-FJ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776CC50-A461-42A8-86C2-3614EEDE60EE}"/>
              </a:ext>
            </a:extLst>
          </p:cNvPr>
          <p:cNvSpPr txBox="1"/>
          <p:nvPr/>
        </p:nvSpPr>
        <p:spPr>
          <a:xfrm>
            <a:off x="5870579" y="408878"/>
            <a:ext cx="6281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accent1">
                    <a:lumMod val="50000"/>
                  </a:schemeClr>
                </a:solidFill>
              </a:rPr>
              <a:t>Emerging Market models</a:t>
            </a:r>
            <a:endParaRPr lang="en-FJ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63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8A10B2-36C9-4970-9299-EADF9B76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439" y="5860721"/>
            <a:ext cx="1664352" cy="841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7D1C0F-2A80-4431-BEEB-B390E19B29F1}"/>
              </a:ext>
            </a:extLst>
          </p:cNvPr>
          <p:cNvSpPr txBox="1"/>
          <p:nvPr/>
        </p:nvSpPr>
        <p:spPr>
          <a:xfrm>
            <a:off x="445826" y="282449"/>
            <a:ext cx="10740789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    Opportunity for Agritourism sector …….</a:t>
            </a:r>
          </a:p>
          <a:p>
            <a:endParaRPr lang="en-AU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3200" dirty="0"/>
              <a:t>  Identified the opportunists farmers in our Farmer </a:t>
            </a:r>
          </a:p>
          <a:p>
            <a:r>
              <a:rPr lang="en-AU" sz="3200" dirty="0"/>
              <a:t>     Organisations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3200" dirty="0"/>
              <a:t>  Capacity building - Agritourism (PARDI2 Agritourism </a:t>
            </a:r>
            <a:r>
              <a:rPr lang="en-AU" sz="3200" dirty="0" err="1"/>
              <a:t>Talanoa</a:t>
            </a:r>
            <a:endParaRPr lang="en-AU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3200" dirty="0"/>
              <a:t>  Value Chain Awareness for Tourism (Opposed to Agriculture)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3200" dirty="0"/>
              <a:t> Connecting with Industry (PARDI2 AT </a:t>
            </a:r>
            <a:r>
              <a:rPr lang="en-AU" sz="3200" dirty="0" err="1"/>
              <a:t>Talanoa</a:t>
            </a:r>
            <a:r>
              <a:rPr lang="en-AU" sz="32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3200" dirty="0"/>
              <a:t> Making Farms – ‘farm ready!’ (HACAPP, Insurance, Tour guiding, Story Telling)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3200" dirty="0"/>
              <a:t> Allow Land issues Agriculture / Tourism development be    </a:t>
            </a:r>
          </a:p>
          <a:p>
            <a:r>
              <a:rPr lang="en-AU" sz="3200" dirty="0"/>
              <a:t>    addressed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3200" dirty="0"/>
              <a:t>ICT solutions linking with Farmer Organisations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3200" dirty="0"/>
              <a:t> Finding middle ground - Agriculture &amp; Tourism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FJ" dirty="0"/>
          </a:p>
        </p:txBody>
      </p:sp>
    </p:spTree>
    <p:extLst>
      <p:ext uri="{BB962C8B-B14F-4D97-AF65-F5344CB8AC3E}">
        <p14:creationId xmlns:p14="http://schemas.microsoft.com/office/powerpoint/2010/main" val="235677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1" y="5894686"/>
            <a:ext cx="1806713" cy="913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3BC771-C2BB-4DAF-BD0E-EE9F11966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196" y="-1560256"/>
            <a:ext cx="5251449" cy="8729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F0F915-D32A-44E4-9904-2C50A6425365}"/>
              </a:ext>
            </a:extLst>
          </p:cNvPr>
          <p:cNvSpPr txBox="1"/>
          <p:nvPr/>
        </p:nvSpPr>
        <p:spPr>
          <a:xfrm>
            <a:off x="163607" y="1014994"/>
            <a:ext cx="81765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Consistency : Production / Quality</a:t>
            </a:r>
          </a:p>
          <a:p>
            <a:endParaRPr lang="en-AU" sz="4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000" dirty="0"/>
              <a:t>Access to Finance / Grants / Projects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000" dirty="0"/>
              <a:t>Shade houses/ Cooler Storage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000" dirty="0"/>
              <a:t>Irrigation / Inputs / Land prep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000" dirty="0"/>
              <a:t>Technical mentoring / capacity building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000" dirty="0"/>
              <a:t>Contract farming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000" dirty="0"/>
              <a:t>Farmer to farmer exchange</a:t>
            </a:r>
            <a:endParaRPr lang="en-FJ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7A43E-E449-40FE-B424-5F1FC08623C6}"/>
              </a:ext>
            </a:extLst>
          </p:cNvPr>
          <p:cNvSpPr txBox="1"/>
          <p:nvPr/>
        </p:nvSpPr>
        <p:spPr>
          <a:xfrm>
            <a:off x="163607" y="167041"/>
            <a:ext cx="8649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Two seasons : Rain / Dry </a:t>
            </a:r>
            <a:endParaRPr lang="en-FJ" sz="4000" dirty="0"/>
          </a:p>
        </p:txBody>
      </p:sp>
    </p:spTree>
    <p:extLst>
      <p:ext uri="{BB962C8B-B14F-4D97-AF65-F5344CB8AC3E}">
        <p14:creationId xmlns:p14="http://schemas.microsoft.com/office/powerpoint/2010/main" val="407651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5509780"/>
            <a:ext cx="2336800" cy="11811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13F097-E3A1-4DF4-B4F1-A3A96279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77174" y="-109182"/>
            <a:ext cx="11581810" cy="6967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C7D99-EF7B-478D-8A20-0F7FDBE24635}"/>
              </a:ext>
            </a:extLst>
          </p:cNvPr>
          <p:cNvSpPr txBox="1"/>
          <p:nvPr/>
        </p:nvSpPr>
        <p:spPr>
          <a:xfrm>
            <a:off x="5904636" y="504967"/>
            <a:ext cx="640564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/>
              <a:t>Possible Solutions :</a:t>
            </a:r>
          </a:p>
          <a:p>
            <a:pPr marL="285750" indent="-285750">
              <a:buFontTx/>
              <a:buChar char="-"/>
            </a:pPr>
            <a:r>
              <a:rPr lang="en-AU" sz="3600" dirty="0"/>
              <a:t>Seasonal menus to suit seasonal produce</a:t>
            </a:r>
          </a:p>
          <a:p>
            <a:pPr marL="285750" indent="-285750">
              <a:buFontTx/>
              <a:buChar char="-"/>
            </a:pPr>
            <a:r>
              <a:rPr lang="en-AU" sz="3600" dirty="0"/>
              <a:t>Invoice payments of 30days to COD</a:t>
            </a:r>
          </a:p>
          <a:p>
            <a:pPr marL="285750" indent="-285750">
              <a:buFontTx/>
              <a:buChar char="-"/>
            </a:pPr>
            <a:r>
              <a:rPr lang="en-AU" sz="3600" dirty="0"/>
              <a:t>Farmer to farmer Learning Exchange </a:t>
            </a:r>
          </a:p>
          <a:p>
            <a:pPr marL="285750" indent="-285750">
              <a:buFontTx/>
              <a:buChar char="-"/>
            </a:pPr>
            <a:r>
              <a:rPr lang="en-AU" sz="3600" dirty="0"/>
              <a:t>Bridge the gap (Value Chain awareness)</a:t>
            </a:r>
          </a:p>
          <a:p>
            <a:pPr marL="285750" indent="-285750">
              <a:buFontTx/>
              <a:buChar char="-"/>
            </a:pPr>
            <a:endParaRPr lang="en-AU" sz="3600" dirty="0"/>
          </a:p>
          <a:p>
            <a:pPr marL="285750" indent="-285750">
              <a:buFontTx/>
              <a:buChar char="-"/>
            </a:pPr>
            <a:endParaRPr lang="en-FJ" dirty="0"/>
          </a:p>
        </p:txBody>
      </p:sp>
    </p:spTree>
    <p:extLst>
      <p:ext uri="{BB962C8B-B14F-4D97-AF65-F5344CB8AC3E}">
        <p14:creationId xmlns:p14="http://schemas.microsoft.com/office/powerpoint/2010/main" val="1769186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5509780"/>
            <a:ext cx="2336800" cy="11811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096E2-2334-4109-B62B-413133848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13" y="1697586"/>
            <a:ext cx="10406774" cy="3462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B71DA-6115-45D1-9D96-7592D61F94A3}"/>
              </a:ext>
            </a:extLst>
          </p:cNvPr>
          <p:cNvSpPr txBox="1"/>
          <p:nvPr/>
        </p:nvSpPr>
        <p:spPr>
          <a:xfrm>
            <a:off x="1126435" y="516835"/>
            <a:ext cx="379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… </a:t>
            </a:r>
            <a:r>
              <a:rPr lang="en-AU" sz="4000" dirty="0" err="1"/>
              <a:t>vinaka</a:t>
            </a:r>
            <a:endParaRPr lang="en-FJ" sz="4000" dirty="0"/>
          </a:p>
        </p:txBody>
      </p:sp>
    </p:spTree>
    <p:extLst>
      <p:ext uri="{BB962C8B-B14F-4D97-AF65-F5344CB8AC3E}">
        <p14:creationId xmlns:p14="http://schemas.microsoft.com/office/powerpoint/2010/main" val="2834917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5509780"/>
            <a:ext cx="2336800" cy="1181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BA1582-FD62-4BDC-8BC8-17FF256AE7DE}"/>
              </a:ext>
            </a:extLst>
          </p:cNvPr>
          <p:cNvSpPr txBox="1"/>
          <p:nvPr/>
        </p:nvSpPr>
        <p:spPr>
          <a:xfrm>
            <a:off x="4109155" y="578922"/>
            <a:ext cx="7789333" cy="4704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J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7CDEE-6BEC-40D4-8BCC-342A52F5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50156" y="1714500"/>
            <a:ext cx="5700156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0BB99B-74D4-4AF9-A041-84FBF517DFCB}"/>
              </a:ext>
            </a:extLst>
          </p:cNvPr>
          <p:cNvSpPr txBox="1"/>
          <p:nvPr/>
        </p:nvSpPr>
        <p:spPr>
          <a:xfrm>
            <a:off x="4109156" y="578922"/>
            <a:ext cx="7789333" cy="4704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J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25387-F3E9-4CF1-AC45-E4747074AF4F}"/>
              </a:ext>
            </a:extLst>
          </p:cNvPr>
          <p:cNvSpPr txBox="1"/>
          <p:nvPr/>
        </p:nvSpPr>
        <p:spPr>
          <a:xfrm>
            <a:off x="4109155" y="578922"/>
            <a:ext cx="7789333" cy="4704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J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EEEDC-A599-4068-B1F7-341B1CBC7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269" y="3124656"/>
            <a:ext cx="7917103" cy="1894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2E988D-7AD9-4E31-BAF6-67688DB7A201}"/>
              </a:ext>
            </a:extLst>
          </p:cNvPr>
          <p:cNvSpPr txBox="1"/>
          <p:nvPr/>
        </p:nvSpPr>
        <p:spPr>
          <a:xfrm>
            <a:off x="4447821" y="640983"/>
            <a:ext cx="745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Who ? </a:t>
            </a:r>
            <a:endParaRPr lang="en-FJ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975816-9A8F-4591-AE41-D851775AE1F1}"/>
              </a:ext>
            </a:extLst>
          </p:cNvPr>
          <p:cNvSpPr txBox="1"/>
          <p:nvPr/>
        </p:nvSpPr>
        <p:spPr>
          <a:xfrm>
            <a:off x="6242756" y="1472484"/>
            <a:ext cx="4097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Why ?</a:t>
            </a:r>
            <a:endParaRPr lang="en-FJ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2469A-9B92-4C53-B347-F6BE87D08631}"/>
              </a:ext>
            </a:extLst>
          </p:cNvPr>
          <p:cNvSpPr txBox="1"/>
          <p:nvPr/>
        </p:nvSpPr>
        <p:spPr>
          <a:xfrm>
            <a:off x="8032042" y="2241925"/>
            <a:ext cx="3341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What ?</a:t>
            </a:r>
            <a:endParaRPr lang="en-FJ" sz="4400" dirty="0"/>
          </a:p>
        </p:txBody>
      </p:sp>
    </p:spTree>
    <p:extLst>
      <p:ext uri="{BB962C8B-B14F-4D97-AF65-F5344CB8AC3E}">
        <p14:creationId xmlns:p14="http://schemas.microsoft.com/office/powerpoint/2010/main" val="343044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5509780"/>
            <a:ext cx="2336800" cy="1181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4C909-DFCE-4DDA-A319-1EB8300D24CF}"/>
              </a:ext>
            </a:extLst>
          </p:cNvPr>
          <p:cNvSpPr txBox="1"/>
          <p:nvPr/>
        </p:nvSpPr>
        <p:spPr>
          <a:xfrm>
            <a:off x="730101" y="894523"/>
            <a:ext cx="109840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i="1" dirty="0"/>
              <a:t>                      Definition of Agri-Tourism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AU" sz="3600" dirty="0"/>
          </a:p>
          <a:p>
            <a:endParaRPr lang="en-AU" sz="3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800" dirty="0"/>
              <a:t>Connecting farmers to Tourism / Hotels ?</a:t>
            </a:r>
          </a:p>
          <a:p>
            <a:endParaRPr lang="en-AU" sz="4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800" dirty="0"/>
              <a:t>Connecting tourists to Farms 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FJ" dirty="0"/>
          </a:p>
        </p:txBody>
      </p:sp>
    </p:spTree>
    <p:extLst>
      <p:ext uri="{BB962C8B-B14F-4D97-AF65-F5344CB8AC3E}">
        <p14:creationId xmlns:p14="http://schemas.microsoft.com/office/powerpoint/2010/main" val="151618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5509780"/>
            <a:ext cx="2336800" cy="1181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4C909-DFCE-4DDA-A319-1EB8300D24CF}"/>
              </a:ext>
            </a:extLst>
          </p:cNvPr>
          <p:cNvSpPr txBox="1"/>
          <p:nvPr/>
        </p:nvSpPr>
        <p:spPr>
          <a:xfrm>
            <a:off x="293511" y="167041"/>
            <a:ext cx="1098408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Issues : Consistency / quality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AU" sz="3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3600" dirty="0"/>
              <a:t>Small holder farmers, family farming (2 – 5acres average)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3600" dirty="0"/>
              <a:t>Land owning (Native / communal)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AU" sz="3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3600" dirty="0"/>
              <a:t>Production = Farmers working together, form Farmer Organisations/Clusters/Cooperatives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3600" dirty="0"/>
              <a:t>Quality = Farmers exposed to Research / Advisory Services / Farmer to farmer Learning Exchanges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AU" sz="3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3600" dirty="0"/>
              <a:t>PIFON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A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FJ" dirty="0"/>
          </a:p>
        </p:txBody>
      </p:sp>
    </p:spTree>
    <p:extLst>
      <p:ext uri="{BB962C8B-B14F-4D97-AF65-F5344CB8AC3E}">
        <p14:creationId xmlns:p14="http://schemas.microsoft.com/office/powerpoint/2010/main" val="171765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5509780"/>
            <a:ext cx="2336800" cy="1181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4C909-DFCE-4DDA-A319-1EB8300D24CF}"/>
              </a:ext>
            </a:extLst>
          </p:cNvPr>
          <p:cNvSpPr txBox="1"/>
          <p:nvPr/>
        </p:nvSpPr>
        <p:spPr>
          <a:xfrm>
            <a:off x="400671" y="167041"/>
            <a:ext cx="1098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AU" dirty="0"/>
          </a:p>
          <a:p>
            <a:r>
              <a:rPr lang="en-AU" sz="2400" dirty="0"/>
              <a:t>Members in 9 countries around the Pacific, 21 Farmer Organisations, +79,000 members</a:t>
            </a:r>
            <a:endParaRPr lang="en-FJ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2522D-DD68-4378-B881-05579016D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1" y="1646109"/>
            <a:ext cx="1160779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0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6EF41B-76B6-4AD2-8F16-112E5E69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862" y="1500808"/>
            <a:ext cx="12912708" cy="3856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F60895-0515-4AF3-9BD0-73E6A6B68454}"/>
              </a:ext>
            </a:extLst>
          </p:cNvPr>
          <p:cNvSpPr txBox="1"/>
          <p:nvPr/>
        </p:nvSpPr>
        <p:spPr>
          <a:xfrm>
            <a:off x="3286539" y="557029"/>
            <a:ext cx="5380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Our Program areas :</a:t>
            </a:r>
            <a:endParaRPr lang="en-FJ" sz="3600" dirty="0"/>
          </a:p>
        </p:txBody>
      </p:sp>
    </p:spTree>
    <p:extLst>
      <p:ext uri="{BB962C8B-B14F-4D97-AF65-F5344CB8AC3E}">
        <p14:creationId xmlns:p14="http://schemas.microsoft.com/office/powerpoint/2010/main" val="9142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5509780"/>
            <a:ext cx="2336800" cy="1181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8AB986-FC11-43B8-9FCC-742F3AE81592}"/>
              </a:ext>
            </a:extLst>
          </p:cNvPr>
          <p:cNvSpPr/>
          <p:nvPr/>
        </p:nvSpPr>
        <p:spPr>
          <a:xfrm>
            <a:off x="1030405" y="1945385"/>
            <a:ext cx="107817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Related to agricultural extension/research the policy brief stresses that </a:t>
            </a:r>
            <a:r>
              <a:rPr kumimoji="0" lang="en-A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“farmer organisations can effectively and efficiently complement the work of government and aid agencies by extending the outreach of support to farmers”.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7EEF6D-CDD1-456C-BA3C-1F8D88E050BF}"/>
              </a:ext>
            </a:extLst>
          </p:cNvPr>
          <p:cNvSpPr txBox="1"/>
          <p:nvPr/>
        </p:nvSpPr>
        <p:spPr>
          <a:xfrm>
            <a:off x="106017" y="585354"/>
            <a:ext cx="1208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Policy Brief – FO’s &amp; Agriculture Research &amp; Extension</a:t>
            </a:r>
            <a:endParaRPr lang="en-FJ" sz="4000" b="1" dirty="0"/>
          </a:p>
        </p:txBody>
      </p:sp>
    </p:spTree>
    <p:extLst>
      <p:ext uri="{BB962C8B-B14F-4D97-AF65-F5344CB8AC3E}">
        <p14:creationId xmlns:p14="http://schemas.microsoft.com/office/powerpoint/2010/main" val="180625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5509780"/>
            <a:ext cx="2336800" cy="11811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E4945-51A6-4D4A-B646-CFCAB1E16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517"/>
            <a:ext cx="12192000" cy="65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49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71B6-4B2D-43E4-9323-C11D3789E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229" y="6017574"/>
            <a:ext cx="1662668" cy="8404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6668FC-DDDE-4421-BA86-0379C4879774}"/>
              </a:ext>
            </a:extLst>
          </p:cNvPr>
          <p:cNvSpPr/>
          <p:nvPr/>
        </p:nvSpPr>
        <p:spPr>
          <a:xfrm>
            <a:off x="2367971" y="620321"/>
            <a:ext cx="117743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3600" dirty="0"/>
              <a:t>Work to support FO’s in national activities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en-US" sz="3600" dirty="0"/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3600" dirty="0"/>
              <a:t>Work to link national FO’s for information sharing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en-US" sz="3600" dirty="0"/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3600" dirty="0"/>
              <a:t>Work to access outside resources (technical and</a:t>
            </a:r>
          </a:p>
          <a:p>
            <a:pPr lvl="0">
              <a:defRPr/>
            </a:pPr>
            <a:r>
              <a:rPr lang="en-US" sz="3600" dirty="0"/>
              <a:t>    financial) to improve capacity of FO’s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en-US" sz="3600" dirty="0"/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3600" dirty="0"/>
              <a:t>Facilitate Farmer to farmer exchanges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en-US" sz="3600" dirty="0"/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3600" dirty="0"/>
              <a:t>Piloted VC trainings with our FO members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4D29D-6D27-48AC-856C-5E42EE1DF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812" y="453105"/>
            <a:ext cx="3479783" cy="57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16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371</Words>
  <Application>Microsoft Office PowerPoint</Application>
  <PresentationFormat>Widescreen</PresentationFormat>
  <Paragraphs>80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    Value Chain –  Increase in production and quality;  The Farmers story             1st April, 2019, Nasau Villas Nadi, Fiji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 Chain Awareness – Can increase production and quality; The Farmer Organisation story           Regional Policy Setting for Improved Linkages Between Agriculture, Trade &amp; Tourism: Strengthening the Local Agrifood Sector and Promoting Healthy Food in Agritourism 1st April, 2019, Nasau Villas Nadi, Fiji</dc:title>
  <dc:creator>Lavinia Kaumaitotoya</dc:creator>
  <cp:lastModifiedBy>Lavinia Kaumaitotoya</cp:lastModifiedBy>
  <cp:revision>27</cp:revision>
  <dcterms:created xsi:type="dcterms:W3CDTF">2019-03-31T11:45:03Z</dcterms:created>
  <dcterms:modified xsi:type="dcterms:W3CDTF">2019-04-01T03:04:43Z</dcterms:modified>
</cp:coreProperties>
</file>