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8"/>
  </p:notesMasterIdLst>
  <p:sldIdLst>
    <p:sldId id="478" r:id="rId2"/>
    <p:sldId id="479" r:id="rId3"/>
    <p:sldId id="477" r:id="rId4"/>
    <p:sldId id="488" r:id="rId5"/>
    <p:sldId id="485" r:id="rId6"/>
    <p:sldId id="487" r:id="rId7"/>
    <p:sldId id="489" r:id="rId8"/>
    <p:sldId id="496" r:id="rId9"/>
    <p:sldId id="490" r:id="rId10"/>
    <p:sldId id="497" r:id="rId11"/>
    <p:sldId id="491" r:id="rId12"/>
    <p:sldId id="492" r:id="rId13"/>
    <p:sldId id="493" r:id="rId14"/>
    <p:sldId id="494" r:id="rId15"/>
    <p:sldId id="495" r:id="rId16"/>
    <p:sldId id="4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6F853FB-AB91-4C7D-BF54-259BF997F914}">
          <p14:sldIdLst>
            <p14:sldId id="478"/>
            <p14:sldId id="479"/>
            <p14:sldId id="477"/>
            <p14:sldId id="488"/>
            <p14:sldId id="485"/>
            <p14:sldId id="487"/>
            <p14:sldId id="489"/>
            <p14:sldId id="496"/>
            <p14:sldId id="490"/>
            <p14:sldId id="497"/>
            <p14:sldId id="491"/>
            <p14:sldId id="492"/>
            <p14:sldId id="493"/>
            <p14:sldId id="494"/>
            <p14:sldId id="495"/>
            <p14:sldId id="482"/>
          </p14:sldIdLst>
        </p14:section>
        <p14:section name="Untitled Section" id="{31A00EBA-8136-43E0-B343-25BF572EFA6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E3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9" autoAdjust="0"/>
    <p:restoredTop sz="87276" autoAdjust="0"/>
  </p:normalViewPr>
  <p:slideViewPr>
    <p:cSldViewPr>
      <p:cViewPr varScale="1">
        <p:scale>
          <a:sx n="60" d="100"/>
          <a:sy n="60" d="100"/>
        </p:scale>
        <p:origin x="174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F87D4-B772-4B58-82F2-CC82CA5D06CB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31648-4B12-474A-8C61-C4B4AEC4F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7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8000" b="1">
                <a:solidFill>
                  <a:srgbClr val="FFFF00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C965-7459-479C-A6E2-7D7CC689961A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49E8-64A9-4FB9-BB01-539C787A7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C965-7459-479C-A6E2-7D7CC689961A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49E8-64A9-4FB9-BB01-539C787A7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FFFF00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8768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457200"/>
            <a:ext cx="8305800" cy="5867400"/>
          </a:xfrm>
        </p:spPr>
        <p:txBody>
          <a:bodyPr/>
          <a:lstStyle>
            <a:lvl1pPr>
              <a:buNone/>
              <a:defRPr sz="2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>
                <a:solidFill>
                  <a:srgbClr val="FFFF00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Trebuchet MS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C965-7459-479C-A6E2-7D7CC689961A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49E8-64A9-4FB9-BB01-539C787A7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C965-7459-479C-A6E2-7D7CC689961A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49E8-64A9-4FB9-BB01-539C787A7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C965-7459-479C-A6E2-7D7CC689961A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49E8-64A9-4FB9-BB01-539C787A7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C965-7459-479C-A6E2-7D7CC689961A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49E8-64A9-4FB9-BB01-539C787A7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AC965-7459-479C-A6E2-7D7CC689961A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049E8-64A9-4FB9-BB01-539C787A7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rganicpasifika.com/pasifikapolicytoolkit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://www.spc.int/" TargetMode="External"/><Relationship Id="rId7" Type="http://schemas.openxmlformats.org/officeDocument/2006/relationships/image" Target="../media/image25.jpeg"/><Relationship Id="rId2" Type="http://schemas.openxmlformats.org/officeDocument/2006/relationships/hyperlink" Target="mailto:Stephenh@spc.in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898775"/>
          </a:xfrm>
        </p:spPr>
        <p:txBody>
          <a:bodyPr/>
          <a:lstStyle/>
          <a:p>
            <a:r>
              <a:rPr lang="en-AU" b="0" dirty="0"/>
              <a:t/>
            </a:r>
            <a:br>
              <a:rPr lang="en-AU" b="0" dirty="0"/>
            </a:br>
            <a:r>
              <a:rPr lang="en-AU" sz="2000" b="0" dirty="0"/>
              <a:t> </a:t>
            </a:r>
            <a:r>
              <a:rPr lang="en-AU" sz="2800" dirty="0">
                <a:solidFill>
                  <a:srgbClr val="0070C0"/>
                </a:solidFill>
              </a:rPr>
              <a:t>Supporting Agribusiness and Farmers to Reduce Importation </a:t>
            </a:r>
            <a:r>
              <a:rPr lang="en-AU" sz="2000" b="0" dirty="0"/>
              <a:t/>
            </a:r>
            <a:br>
              <a:rPr lang="en-AU" sz="2000" b="0" dirty="0"/>
            </a:br>
            <a:r>
              <a:rPr lang="en-AU" sz="3200" dirty="0" smtClean="0">
                <a:solidFill>
                  <a:srgbClr val="0070C0"/>
                </a:solidFill>
              </a:rPr>
              <a:t/>
            </a:r>
            <a:br>
              <a:rPr lang="en-AU" sz="3200" dirty="0" smtClean="0">
                <a:solidFill>
                  <a:srgbClr val="0070C0"/>
                </a:solidFill>
              </a:rPr>
            </a:br>
            <a:r>
              <a:rPr lang="en-AU" sz="3200" i="1" dirty="0" smtClean="0">
                <a:solidFill>
                  <a:srgbClr val="0070C0"/>
                </a:solidFill>
              </a:rPr>
              <a:t/>
            </a:r>
            <a:br>
              <a:rPr lang="en-AU" sz="3200" i="1" dirty="0" smtClean="0">
                <a:solidFill>
                  <a:srgbClr val="0070C0"/>
                </a:solidFill>
              </a:rPr>
            </a:br>
            <a:r>
              <a:rPr lang="en-AU" sz="3200" i="1" dirty="0">
                <a:solidFill>
                  <a:srgbClr val="0070C0"/>
                </a:solidFill>
              </a:rPr>
              <a:t/>
            </a:r>
            <a:br>
              <a:rPr lang="en-AU" sz="3200" i="1" dirty="0">
                <a:solidFill>
                  <a:srgbClr val="0070C0"/>
                </a:solidFill>
              </a:rPr>
            </a:br>
            <a:r>
              <a:rPr lang="en-AU" sz="1400" i="1" dirty="0" smtClean="0">
                <a:solidFill>
                  <a:srgbClr val="0070C0"/>
                </a:solidFill>
              </a:rPr>
              <a:t>Stephen Hazelman</a:t>
            </a:r>
            <a:br>
              <a:rPr lang="en-AU" sz="1400" i="1" dirty="0" smtClean="0">
                <a:solidFill>
                  <a:srgbClr val="0070C0"/>
                </a:solidFill>
              </a:rPr>
            </a:br>
            <a:r>
              <a:rPr lang="en-AU" sz="1400" i="1" dirty="0" smtClean="0">
                <a:solidFill>
                  <a:srgbClr val="0070C0"/>
                </a:solidFill>
              </a:rPr>
              <a:t>Acting Coordinator –POETCom</a:t>
            </a:r>
            <a:br>
              <a:rPr lang="en-AU" sz="1400" i="1" dirty="0" smtClean="0">
                <a:solidFill>
                  <a:srgbClr val="0070C0"/>
                </a:solidFill>
              </a:rPr>
            </a:br>
            <a:r>
              <a:rPr lang="en-AU" sz="1400" i="1" dirty="0" smtClean="0">
                <a:solidFill>
                  <a:srgbClr val="0070C0"/>
                </a:solidFill>
              </a:rPr>
              <a:t>Pacific Community</a:t>
            </a:r>
            <a:br>
              <a:rPr lang="en-AU" sz="1400" i="1" dirty="0" smtClean="0">
                <a:solidFill>
                  <a:srgbClr val="0070C0"/>
                </a:solidFill>
              </a:rPr>
            </a:br>
            <a:r>
              <a:rPr lang="en-AU" sz="1400" i="1" dirty="0" err="1" smtClean="0">
                <a:solidFill>
                  <a:srgbClr val="0070C0"/>
                </a:solidFill>
              </a:rPr>
              <a:t>Nadi</a:t>
            </a:r>
            <a:r>
              <a:rPr lang="en-AU" sz="1400" i="1" dirty="0">
                <a:solidFill>
                  <a:srgbClr val="0070C0"/>
                </a:solidFill>
              </a:rPr>
              <a:t>,</a:t>
            </a:r>
            <a:r>
              <a:rPr lang="en-AU" sz="1400" i="1" dirty="0" smtClean="0">
                <a:solidFill>
                  <a:srgbClr val="0070C0"/>
                </a:solidFill>
              </a:rPr>
              <a:t> Fiji 1 &amp; </a:t>
            </a:r>
            <a:r>
              <a:rPr lang="en-AU" sz="1400" i="1" dirty="0">
                <a:solidFill>
                  <a:srgbClr val="0070C0"/>
                </a:solidFill>
              </a:rPr>
              <a:t>2</a:t>
            </a:r>
            <a:r>
              <a:rPr lang="en-AU" sz="1400" i="1" dirty="0" smtClean="0">
                <a:solidFill>
                  <a:srgbClr val="0070C0"/>
                </a:solidFill>
              </a:rPr>
              <a:t> April 2019</a:t>
            </a:r>
            <a:r>
              <a:rPr lang="en-AU" sz="3200" dirty="0" smtClean="0">
                <a:solidFill>
                  <a:srgbClr val="0070C0"/>
                </a:solidFill>
              </a:rPr>
              <a:t/>
            </a:r>
            <a:br>
              <a:rPr lang="en-AU" sz="3200" dirty="0" smtClean="0">
                <a:solidFill>
                  <a:srgbClr val="0070C0"/>
                </a:solidFill>
              </a:rPr>
            </a:br>
            <a:endParaRPr lang="en-AU" sz="32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2226860" cy="3352800"/>
          </a:xfrm>
          <a:prstGeom prst="rect">
            <a:avLst/>
          </a:prstGeom>
        </p:spPr>
      </p:pic>
      <p:pic>
        <p:nvPicPr>
          <p:cNvPr id="8" name="Picture 7" descr="http://www.spc.int/wp-content/uploads/2017/02/spc-70th-logo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4" t="7906" b="10768"/>
          <a:stretch/>
        </p:blipFill>
        <p:spPr bwMode="auto">
          <a:xfrm>
            <a:off x="3429000" y="530224"/>
            <a:ext cx="1905000" cy="993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39" y="2971800"/>
            <a:ext cx="251617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>
                <a:solidFill>
                  <a:schemeClr val="tx1"/>
                </a:solidFill>
              </a:rPr>
              <a:t>Pacific Organic Tourism &amp; Hospitality Standard 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3600" y="2108200"/>
            <a:ext cx="4876800" cy="3657600"/>
          </a:xfrm>
        </p:spPr>
      </p:pic>
    </p:spTree>
    <p:extLst>
      <p:ext uri="{BB962C8B-B14F-4D97-AF65-F5344CB8AC3E}">
        <p14:creationId xmlns:p14="http://schemas.microsoft.com/office/powerpoint/2010/main" val="506174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 smtClean="0">
                <a:solidFill>
                  <a:schemeClr val="tx1"/>
                </a:solidFill>
              </a:rPr>
              <a:t>Our International Partners</a:t>
            </a:r>
            <a:endParaRPr lang="en-AU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AU" b="1" dirty="0" smtClean="0">
                <a:solidFill>
                  <a:srgbClr val="0070C0"/>
                </a:solidFill>
              </a:rPr>
              <a:t>International Certifying Bodies we work with - MOU</a:t>
            </a:r>
          </a:p>
          <a:p>
            <a:r>
              <a:rPr lang="en-AU" dirty="0" smtClean="0">
                <a:solidFill>
                  <a:srgbClr val="0070C0"/>
                </a:solidFill>
              </a:rPr>
              <a:t>NASAA – Australia</a:t>
            </a:r>
          </a:p>
          <a:p>
            <a:r>
              <a:rPr lang="en-AU" dirty="0" smtClean="0">
                <a:solidFill>
                  <a:srgbClr val="0070C0"/>
                </a:solidFill>
              </a:rPr>
              <a:t>Australian Certified Organics – Australia</a:t>
            </a:r>
          </a:p>
          <a:p>
            <a:r>
              <a:rPr lang="en-AU" dirty="0" smtClean="0">
                <a:solidFill>
                  <a:srgbClr val="0070C0"/>
                </a:solidFill>
              </a:rPr>
              <a:t>Bio Gro – New Zealand</a:t>
            </a:r>
          </a:p>
          <a:p>
            <a:r>
              <a:rPr lang="en-AU" dirty="0" smtClean="0">
                <a:solidFill>
                  <a:srgbClr val="0070C0"/>
                </a:solidFill>
              </a:rPr>
              <a:t>Bio Agricert – EU</a:t>
            </a:r>
          </a:p>
          <a:p>
            <a:r>
              <a:rPr lang="en-AU" dirty="0" smtClean="0">
                <a:solidFill>
                  <a:srgbClr val="0070C0"/>
                </a:solidFill>
              </a:rPr>
              <a:t>Ecocert- France/EU</a:t>
            </a:r>
          </a:p>
          <a:p>
            <a:r>
              <a:rPr lang="en-AU" dirty="0" smtClean="0">
                <a:solidFill>
                  <a:srgbClr val="0070C0"/>
                </a:solidFill>
              </a:rPr>
              <a:t>Combine Union – Asia</a:t>
            </a:r>
          </a:p>
          <a:p>
            <a:r>
              <a:rPr lang="en-AU" dirty="0" smtClean="0">
                <a:solidFill>
                  <a:srgbClr val="0070C0"/>
                </a:solidFill>
              </a:rPr>
              <a:t>One Cert – USA</a:t>
            </a:r>
          </a:p>
          <a:p>
            <a:endParaRPr lang="en-AU" dirty="0">
              <a:solidFill>
                <a:srgbClr val="0070C0"/>
              </a:solidFill>
            </a:endParaRPr>
          </a:p>
          <a:p>
            <a:r>
              <a:rPr lang="en-AU" dirty="0" smtClean="0">
                <a:solidFill>
                  <a:srgbClr val="0070C0"/>
                </a:solidFill>
              </a:rPr>
              <a:t>POETCom has </a:t>
            </a:r>
            <a:r>
              <a:rPr lang="en-AU" b="1" dirty="0" smtClean="0">
                <a:solidFill>
                  <a:srgbClr val="0070C0"/>
                </a:solidFill>
              </a:rPr>
              <a:t>MOUs</a:t>
            </a:r>
            <a:r>
              <a:rPr lang="en-AU" dirty="0" smtClean="0">
                <a:solidFill>
                  <a:srgbClr val="0070C0"/>
                </a:solidFill>
              </a:rPr>
              <a:t> with these Certifying Bodies</a:t>
            </a:r>
          </a:p>
          <a:p>
            <a:endParaRPr lang="en-AU" dirty="0">
              <a:solidFill>
                <a:srgbClr val="0070C0"/>
              </a:solidFill>
            </a:endParaRPr>
          </a:p>
          <a:p>
            <a:r>
              <a:rPr lang="en-AU" dirty="0" smtClean="0">
                <a:solidFill>
                  <a:srgbClr val="0070C0"/>
                </a:solidFill>
              </a:rPr>
              <a:t>Seat on </a:t>
            </a:r>
            <a:r>
              <a:rPr lang="en-AU" b="1" dirty="0" smtClean="0">
                <a:solidFill>
                  <a:srgbClr val="0070C0"/>
                </a:solidFill>
              </a:rPr>
              <a:t>POETCom’ s Standards &amp; Certification Committee </a:t>
            </a:r>
            <a:r>
              <a:rPr lang="en-AU" dirty="0" smtClean="0">
                <a:solidFill>
                  <a:srgbClr val="0070C0"/>
                </a:solidFill>
              </a:rPr>
              <a:t>– our technical arm</a:t>
            </a:r>
          </a:p>
          <a:p>
            <a:endParaRPr lang="en-AU" dirty="0">
              <a:solidFill>
                <a:srgbClr val="0070C0"/>
              </a:solidFill>
            </a:endParaRPr>
          </a:p>
          <a:p>
            <a:r>
              <a:rPr lang="en-AU" dirty="0" smtClean="0">
                <a:solidFill>
                  <a:srgbClr val="0070C0"/>
                </a:solidFill>
              </a:rPr>
              <a:t>Auditors Training – to certify on behalf of CBs in the Pacific – cut costs of 3</a:t>
            </a:r>
            <a:r>
              <a:rPr lang="en-AU" baseline="30000" dirty="0" smtClean="0">
                <a:solidFill>
                  <a:srgbClr val="0070C0"/>
                </a:solidFill>
              </a:rPr>
              <a:t>rd</a:t>
            </a:r>
            <a:r>
              <a:rPr lang="en-AU" dirty="0" smtClean="0">
                <a:solidFill>
                  <a:srgbClr val="0070C0"/>
                </a:solidFill>
              </a:rPr>
              <a:t> Party Certification </a:t>
            </a:r>
          </a:p>
          <a:p>
            <a:endParaRPr lang="en-AU" dirty="0">
              <a:solidFill>
                <a:srgbClr val="00B050"/>
              </a:solidFill>
            </a:endParaRPr>
          </a:p>
          <a:p>
            <a:endParaRPr lang="en-AU" dirty="0" smtClean="0">
              <a:solidFill>
                <a:srgbClr val="00B050"/>
              </a:solidFill>
            </a:endParaRPr>
          </a:p>
          <a:p>
            <a:r>
              <a:rPr lang="en-AU" dirty="0" smtClean="0">
                <a:solidFill>
                  <a:srgbClr val="00B050"/>
                </a:solidFill>
              </a:rPr>
              <a:t> </a:t>
            </a:r>
            <a:endParaRPr lang="en-A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43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" y="0"/>
          <a:ext cx="9316634" cy="6583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crobat Document" r:id="rId3" imgW="8019889" imgH="5667195" progId="AcroExch.Document.7">
                  <p:embed/>
                </p:oleObj>
              </mc:Choice>
              <mc:Fallback>
                <p:oleObj name="Acrobat Document" r:id="rId3" imgW="8019889" imgH="5667195" progId="AcroExch.Document.7">
                  <p:embed/>
                  <p:pic>
                    <p:nvPicPr>
                      <p:cNvPr id="296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9316634" cy="65836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C:\Users\Karen\Desktop\POETCom\logos\POETCom\Pacific Organic logo - English version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8134" y="6303477"/>
            <a:ext cx="1425866" cy="554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347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4876800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GB" sz="1400" b="1" dirty="0" smtClean="0">
                <a:solidFill>
                  <a:schemeClr val="tx1"/>
                </a:solidFill>
              </a:rPr>
              <a:t>	</a:t>
            </a:r>
          </a:p>
          <a:p>
            <a:pPr>
              <a:buSzPct val="75000"/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tx1"/>
                </a:solidFill>
              </a:rPr>
              <a:t>Participatory Guarantee Systems</a:t>
            </a:r>
          </a:p>
          <a:p>
            <a:pPr lvl="1">
              <a:buSzPct val="75000"/>
              <a:buFont typeface="Wingdings" pitchFamily="2" charset="2"/>
              <a:buChar char="ü"/>
            </a:pPr>
            <a:r>
              <a:rPr lang="en-GB" sz="2400" dirty="0" smtClean="0"/>
              <a:t>Low cost</a:t>
            </a:r>
          </a:p>
          <a:p>
            <a:pPr lvl="1">
              <a:buSzPct val="75000"/>
              <a:buFont typeface="Wingdings" pitchFamily="2" charset="2"/>
              <a:buChar char="ü"/>
            </a:pPr>
            <a:r>
              <a:rPr lang="en-GB" sz="2400" dirty="0" smtClean="0">
                <a:solidFill>
                  <a:schemeClr val="tx1"/>
                </a:solidFill>
              </a:rPr>
              <a:t>Focus on farmer empowerment, capacity building and organisation</a:t>
            </a:r>
          </a:p>
          <a:p>
            <a:pPr lvl="1">
              <a:buSzPct val="75000"/>
              <a:buFont typeface="Wingdings" pitchFamily="2" charset="2"/>
              <a:buChar char="ü"/>
            </a:pPr>
            <a:r>
              <a:rPr lang="en-GB" sz="2400" dirty="0" smtClean="0"/>
              <a:t>Prepares small holders for entering markets</a:t>
            </a:r>
          </a:p>
          <a:p>
            <a:pPr>
              <a:buSzPct val="75000"/>
              <a:buFont typeface="Wingdings" pitchFamily="2" charset="2"/>
              <a:buChar char="ü"/>
            </a:pPr>
            <a:r>
              <a:rPr lang="en-GB" dirty="0" smtClean="0"/>
              <a:t>of PGS.</a:t>
            </a:r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0" y="228600"/>
            <a:ext cx="9372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Local Market Development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  <a:ea typeface="+mj-ea"/>
                <a:cs typeface="+mj-cs"/>
              </a:rPr>
              <a:t>-meeting local needs, including tourism and preparing for export-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0"/>
            <a:ext cx="200670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C:\Users\Karen\Desktop\POETCom\logos\Organic Pasifisika\New marks\French\Garanti Par &amp; Bio Caledonia\Garanti Par bioc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572000"/>
            <a:ext cx="2100150" cy="1355724"/>
          </a:xfrm>
          <a:prstGeom prst="rect">
            <a:avLst/>
          </a:prstGeom>
          <a:noFill/>
        </p:spPr>
      </p:pic>
      <p:pic>
        <p:nvPicPr>
          <p:cNvPr id="7" name="Picture 2" descr="C:\Users\Karen\Desktop\POETCom\logos\POETCom\Pacific Organic logo - English version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5998603"/>
            <a:ext cx="2209800" cy="859396"/>
          </a:xfrm>
          <a:prstGeom prst="rect">
            <a:avLst/>
          </a:prstGeom>
          <a:noFill/>
        </p:spPr>
      </p:pic>
      <p:pic>
        <p:nvPicPr>
          <p:cNvPr id="2050" name="Picture 2" descr="C:\Users\karenm\AppData\Local\Microsoft\Windows\Temporary Internet Files\Content.Outlook\7G66QTTY\DSC_04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191000"/>
            <a:ext cx="2868706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009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00B050"/>
                </a:solidFill>
              </a:rPr>
              <a:t>2 methods of Organic Certification</a:t>
            </a:r>
            <a:endParaRPr lang="en-AU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AU" dirty="0" smtClean="0">
                <a:solidFill>
                  <a:srgbClr val="00B050"/>
                </a:solidFill>
              </a:rPr>
              <a:t>3</a:t>
            </a:r>
            <a:r>
              <a:rPr lang="en-AU" baseline="30000" dirty="0" smtClean="0">
                <a:solidFill>
                  <a:srgbClr val="00B050"/>
                </a:solidFill>
              </a:rPr>
              <a:t>rd</a:t>
            </a:r>
            <a:r>
              <a:rPr lang="en-AU" dirty="0" smtClean="0">
                <a:solidFill>
                  <a:srgbClr val="00B050"/>
                </a:solidFill>
              </a:rPr>
              <a:t> Party Certification </a:t>
            </a:r>
          </a:p>
          <a:p>
            <a:pPr marL="514350" indent="-514350">
              <a:buAutoNum type="arabicPeriod"/>
            </a:pPr>
            <a:endParaRPr lang="en-AU" dirty="0">
              <a:solidFill>
                <a:srgbClr val="00B050"/>
              </a:solidFill>
            </a:endParaRPr>
          </a:p>
          <a:p>
            <a:pPr marL="514350" indent="-514350">
              <a:buAutoNum type="arabicPeriod"/>
            </a:pPr>
            <a:endParaRPr lang="en-AU" dirty="0" smtClean="0">
              <a:solidFill>
                <a:srgbClr val="00B050"/>
              </a:solidFill>
            </a:endParaRPr>
          </a:p>
          <a:p>
            <a:pPr marL="514350" indent="-514350">
              <a:buAutoNum type="arabicPeriod"/>
            </a:pPr>
            <a:endParaRPr lang="en-AU" dirty="0" smtClean="0">
              <a:solidFill>
                <a:srgbClr val="00B050"/>
              </a:solidFill>
            </a:endParaRPr>
          </a:p>
          <a:p>
            <a:pPr marL="514350" indent="-514350">
              <a:buAutoNum type="arabicPeriod"/>
            </a:pPr>
            <a:r>
              <a:rPr lang="en-AU" dirty="0" smtClean="0">
                <a:solidFill>
                  <a:srgbClr val="00B050"/>
                </a:solidFill>
              </a:rPr>
              <a:t>Participatory Guarantee System </a:t>
            </a:r>
            <a:endParaRPr lang="en-AU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80" y="4495800"/>
            <a:ext cx="2590800" cy="1808067"/>
          </a:xfrm>
          <a:prstGeom prst="rect">
            <a:avLst/>
          </a:prstGeom>
        </p:spPr>
      </p:pic>
      <p:pic>
        <p:nvPicPr>
          <p:cNvPr id="5" name="Picture 4" descr="C:\Users\Karen\Desktop\POETCom\logos\Organic Pasifisika\New marks\English\Certified\Certifi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03159"/>
            <a:ext cx="2617480" cy="168968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463946"/>
            <a:ext cx="2850218" cy="183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03858"/>
            <a:ext cx="1489323" cy="238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90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Organic Policy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1"/>
                </a:solidFill>
              </a:rPr>
              <a:t>Development of the Pacific Organic Policy Tool Kit – IFOAM Organic International</a:t>
            </a:r>
          </a:p>
          <a:p>
            <a:pPr marL="0" indent="0"/>
            <a:r>
              <a:rPr lang="en-AU" dirty="0">
                <a:solidFill>
                  <a:schemeClr val="tx1"/>
                </a:solidFill>
                <a:hlinkClick r:id="rId2"/>
              </a:rPr>
              <a:t>http://www.organicpasifika.com/pasifikapolicytoolkit</a:t>
            </a:r>
            <a:r>
              <a:rPr lang="en-AU" dirty="0" smtClean="0">
                <a:solidFill>
                  <a:schemeClr val="tx1"/>
                </a:solidFill>
                <a:hlinkClick r:id="rId2"/>
              </a:rPr>
              <a:t>/</a:t>
            </a:r>
            <a:endParaRPr lang="en-AU" dirty="0" smtClean="0">
              <a:solidFill>
                <a:schemeClr val="tx1"/>
              </a:solidFill>
            </a:endParaRPr>
          </a:p>
          <a:p>
            <a:pPr marL="0" indent="0"/>
            <a:endParaRPr lang="en-AU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1"/>
                </a:solidFill>
              </a:rPr>
              <a:t>Vanuatu National Organic Policy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1"/>
                </a:solidFill>
              </a:rPr>
              <a:t>Fiji National Organic Policy 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38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3600" dirty="0" smtClean="0">
                <a:solidFill>
                  <a:srgbClr val="0070C0"/>
                </a:solidFill>
              </a:rPr>
              <a:t>Thank You</a:t>
            </a:r>
            <a:br>
              <a:rPr lang="en-AU" sz="3600" dirty="0" smtClean="0">
                <a:solidFill>
                  <a:srgbClr val="0070C0"/>
                </a:solidFill>
              </a:rPr>
            </a:br>
            <a:r>
              <a:rPr lang="en-AU" sz="3600" dirty="0">
                <a:solidFill>
                  <a:srgbClr val="0070C0"/>
                </a:solidFill>
              </a:rPr>
              <a:t/>
            </a:r>
            <a:br>
              <a:rPr lang="en-AU" sz="3600" dirty="0">
                <a:solidFill>
                  <a:srgbClr val="0070C0"/>
                </a:solidFill>
              </a:rPr>
            </a:br>
            <a:r>
              <a:rPr lang="en-AU" sz="3600" dirty="0" smtClean="0">
                <a:solidFill>
                  <a:srgbClr val="0070C0"/>
                </a:solidFill>
                <a:hlinkClick r:id="rId2"/>
              </a:rPr>
              <a:t>Stephenh@spc.int</a:t>
            </a:r>
            <a:r>
              <a:rPr lang="en-AU" sz="3600" dirty="0" smtClean="0">
                <a:solidFill>
                  <a:srgbClr val="0070C0"/>
                </a:solidFill>
              </a:rPr>
              <a:t/>
            </a:r>
            <a:br>
              <a:rPr lang="en-AU" sz="3600" dirty="0" smtClean="0">
                <a:solidFill>
                  <a:srgbClr val="0070C0"/>
                </a:solidFill>
              </a:rPr>
            </a:br>
            <a:r>
              <a:rPr lang="en-AU" sz="3600" dirty="0" smtClean="0">
                <a:solidFill>
                  <a:srgbClr val="0070C0"/>
                </a:solidFill>
                <a:hlinkClick r:id="rId3"/>
              </a:rPr>
              <a:t>www.spc.int</a:t>
            </a:r>
            <a:r>
              <a:rPr lang="en-AU" sz="3600" dirty="0" smtClean="0">
                <a:solidFill>
                  <a:srgbClr val="0070C0"/>
                </a:solidFill>
              </a:rPr>
              <a:t/>
            </a:r>
            <a:br>
              <a:rPr lang="en-AU" sz="3600" dirty="0" smtClean="0">
                <a:solidFill>
                  <a:srgbClr val="0070C0"/>
                </a:solidFill>
              </a:rPr>
            </a:br>
            <a:endParaRPr lang="en-AU" sz="36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67116"/>
            <a:ext cx="3200400" cy="2125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819399"/>
            <a:ext cx="2362200" cy="3556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916542"/>
            <a:ext cx="3657600" cy="24293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4163"/>
            <a:ext cx="3264235" cy="21680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555" y="-9436"/>
            <a:ext cx="3221812" cy="21398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564" y="2514600"/>
            <a:ext cx="2524435" cy="16766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22" y="67910"/>
            <a:ext cx="2253955" cy="149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0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70C0"/>
                </a:solidFill>
              </a:rPr>
              <a:t>Content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70C0"/>
                </a:solidFill>
              </a:rPr>
              <a:t>The Pacific Community</a:t>
            </a:r>
          </a:p>
          <a:p>
            <a:r>
              <a:rPr lang="en-AU" dirty="0" smtClean="0">
                <a:solidFill>
                  <a:srgbClr val="0070C0"/>
                </a:solidFill>
              </a:rPr>
              <a:t>Divisions of the Pacific Community</a:t>
            </a:r>
          </a:p>
          <a:p>
            <a:r>
              <a:rPr lang="en-AU" dirty="0" smtClean="0">
                <a:solidFill>
                  <a:srgbClr val="0070C0"/>
                </a:solidFill>
              </a:rPr>
              <a:t>Land Recourses Division</a:t>
            </a:r>
          </a:p>
          <a:p>
            <a:r>
              <a:rPr lang="en-AU" dirty="0" smtClean="0">
                <a:solidFill>
                  <a:srgbClr val="0070C0"/>
                </a:solidFill>
              </a:rPr>
              <a:t>Factors – Agribusiness &amp; Farmers reducing importation </a:t>
            </a:r>
          </a:p>
          <a:p>
            <a:r>
              <a:rPr lang="en-AU" dirty="0" smtClean="0">
                <a:solidFill>
                  <a:srgbClr val="0070C0"/>
                </a:solidFill>
              </a:rPr>
              <a:t>Organics </a:t>
            </a:r>
          </a:p>
          <a:p>
            <a:endParaRPr lang="en-AU" dirty="0" smtClean="0">
              <a:solidFill>
                <a:srgbClr val="0070C0"/>
              </a:solidFill>
            </a:endParaRPr>
          </a:p>
          <a:p>
            <a:endParaRPr lang="en-AU" dirty="0" smtClean="0">
              <a:solidFill>
                <a:srgbClr val="0070C0"/>
              </a:solidFill>
            </a:endParaRPr>
          </a:p>
          <a:p>
            <a:endParaRPr lang="en-AU" dirty="0" smtClean="0">
              <a:solidFill>
                <a:srgbClr val="0070C0"/>
              </a:solidFill>
            </a:endParaRPr>
          </a:p>
          <a:p>
            <a:endParaRPr lang="en-AU" dirty="0" smtClean="0">
              <a:solidFill>
                <a:srgbClr val="0070C0"/>
              </a:solidFill>
            </a:endParaRPr>
          </a:p>
          <a:p>
            <a:endParaRPr lang="en-AU" dirty="0" smtClean="0">
              <a:solidFill>
                <a:srgbClr val="0070C0"/>
              </a:solidFill>
            </a:endParaRPr>
          </a:p>
          <a:p>
            <a:endParaRPr lang="en-AU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1181" y="314183"/>
            <a:ext cx="1723589" cy="1144772"/>
          </a:xfrm>
          <a:prstGeom prst="rect">
            <a:avLst/>
          </a:prstGeom>
        </p:spPr>
      </p:pic>
      <p:pic>
        <p:nvPicPr>
          <p:cNvPr id="6" name="Picture 5" descr="http://www.spc.int/wp-content/uploads/2017/02/spc-70th-logo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4" t="7906" b="10768"/>
          <a:stretch/>
        </p:blipFill>
        <p:spPr bwMode="auto">
          <a:xfrm>
            <a:off x="7543800" y="250715"/>
            <a:ext cx="1442085" cy="60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20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70C0"/>
                </a:solidFill>
              </a:rPr>
              <a:t>The Pacific Community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 smtClean="0">
                <a:solidFill>
                  <a:schemeClr val="tx1"/>
                </a:solidFill>
              </a:rPr>
              <a:t>The </a:t>
            </a:r>
            <a:r>
              <a:rPr lang="en-AU" i="1" dirty="0">
                <a:solidFill>
                  <a:schemeClr val="tx1"/>
                </a:solidFill>
              </a:rPr>
              <a:t>Pacific Community (SPC) is the principal scientific and technical organisation in the Pacific region, proudly supporting development since 1947. </a:t>
            </a:r>
            <a:endParaRPr lang="en-AU" i="1" dirty="0" smtClean="0">
              <a:solidFill>
                <a:schemeClr val="tx1"/>
              </a:solidFill>
            </a:endParaRPr>
          </a:p>
          <a:p>
            <a:r>
              <a:rPr lang="en-AU" i="1" dirty="0" smtClean="0">
                <a:solidFill>
                  <a:schemeClr val="tx1"/>
                </a:solidFill>
              </a:rPr>
              <a:t>We </a:t>
            </a:r>
            <a:r>
              <a:rPr lang="en-AU" i="1" dirty="0">
                <a:solidFill>
                  <a:schemeClr val="tx1"/>
                </a:solidFill>
              </a:rPr>
              <a:t>are an international development organisation </a:t>
            </a:r>
            <a:r>
              <a:rPr lang="en-AU" b="1" i="1" dirty="0">
                <a:solidFill>
                  <a:srgbClr val="0070C0"/>
                </a:solidFill>
              </a:rPr>
              <a:t>owned and governed </a:t>
            </a:r>
            <a:r>
              <a:rPr lang="en-AU" i="1" dirty="0">
                <a:solidFill>
                  <a:schemeClr val="tx1"/>
                </a:solidFill>
              </a:rPr>
              <a:t>by our 26 country and territory members.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6" name="Picture 5" descr="http://www.spc.int/wp-content/uploads/2017/02/spc-70th-logo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4" t="7906" b="10768"/>
          <a:stretch/>
        </p:blipFill>
        <p:spPr bwMode="auto">
          <a:xfrm>
            <a:off x="7701915" y="129290"/>
            <a:ext cx="1442085" cy="60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768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Divisions of the Pacific Community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b="1" dirty="0" smtClean="0">
                <a:solidFill>
                  <a:srgbClr val="00B050"/>
                </a:solidFill>
              </a:rPr>
              <a:t>Climate Change &amp; Environment Sustainability</a:t>
            </a:r>
          </a:p>
          <a:p>
            <a:r>
              <a:rPr lang="en-AU" sz="2400" b="1" dirty="0" smtClean="0">
                <a:solidFill>
                  <a:srgbClr val="0070C0"/>
                </a:solidFill>
              </a:rPr>
              <a:t>Education Quality &amp; Assessment</a:t>
            </a:r>
          </a:p>
          <a:p>
            <a:r>
              <a:rPr lang="en-AU" sz="2400" b="1" dirty="0" smtClean="0">
                <a:solidFill>
                  <a:srgbClr val="0070C0"/>
                </a:solidFill>
              </a:rPr>
              <a:t>Fisheries Aquaculture &amp; Marine Ecosystem </a:t>
            </a:r>
            <a:r>
              <a:rPr lang="en-AU" sz="1800" b="1" dirty="0" smtClean="0">
                <a:solidFill>
                  <a:srgbClr val="0070C0"/>
                </a:solidFill>
              </a:rPr>
              <a:t>– DG Vanuatu Moses Amos</a:t>
            </a:r>
          </a:p>
          <a:p>
            <a:r>
              <a:rPr lang="en-AU" sz="2400" b="1" dirty="0" smtClean="0">
                <a:solidFill>
                  <a:srgbClr val="0070C0"/>
                </a:solidFill>
              </a:rPr>
              <a:t>Geoscience Energy and Maritime </a:t>
            </a:r>
          </a:p>
          <a:p>
            <a:r>
              <a:rPr lang="en-AU" sz="2400" b="1" dirty="0" smtClean="0">
                <a:solidFill>
                  <a:srgbClr val="00B050"/>
                </a:solidFill>
              </a:rPr>
              <a:t>Land Resources Division</a:t>
            </a:r>
          </a:p>
          <a:p>
            <a:r>
              <a:rPr lang="en-AU" sz="2400" b="1" dirty="0" smtClean="0">
                <a:solidFill>
                  <a:srgbClr val="0070C0"/>
                </a:solidFill>
              </a:rPr>
              <a:t>Public Health </a:t>
            </a:r>
          </a:p>
          <a:p>
            <a:r>
              <a:rPr lang="en-AU" sz="2400" dirty="0" smtClean="0">
                <a:solidFill>
                  <a:srgbClr val="0070C0"/>
                </a:solidFill>
              </a:rPr>
              <a:t>Human Right Resources Team</a:t>
            </a:r>
          </a:p>
          <a:p>
            <a:r>
              <a:rPr lang="en-AU" sz="2400" b="1" dirty="0" smtClean="0">
                <a:solidFill>
                  <a:srgbClr val="0070C0"/>
                </a:solidFill>
              </a:rPr>
              <a:t>Social Development Program</a:t>
            </a:r>
          </a:p>
          <a:p>
            <a:r>
              <a:rPr lang="en-AU" sz="2400" b="1" dirty="0" smtClean="0">
                <a:solidFill>
                  <a:srgbClr val="0070C0"/>
                </a:solidFill>
              </a:rPr>
              <a:t>Statistics for Development</a:t>
            </a:r>
          </a:p>
          <a:p>
            <a:r>
              <a:rPr lang="en-AU" sz="2400" b="1" dirty="0" smtClean="0">
                <a:solidFill>
                  <a:srgbClr val="0070C0"/>
                </a:solidFill>
              </a:rPr>
              <a:t>Special Project</a:t>
            </a:r>
            <a:endParaRPr lang="en-AU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http://www.spc.int/wp-content/uploads/2017/02/spc-70th-logo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4" t="7906" b="10768"/>
          <a:stretch/>
        </p:blipFill>
        <p:spPr bwMode="auto">
          <a:xfrm>
            <a:off x="7670017" y="24809"/>
            <a:ext cx="1442085" cy="60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756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70C0"/>
                </a:solidFill>
              </a:rPr>
              <a:t>Land Resources Division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70C0"/>
                </a:solidFill>
              </a:rPr>
              <a:t>Mandates: </a:t>
            </a:r>
          </a:p>
          <a:p>
            <a:r>
              <a:rPr lang="en-AU" dirty="0" smtClean="0">
                <a:solidFill>
                  <a:schemeClr val="tx1"/>
                </a:solidFill>
              </a:rPr>
              <a:t>Ministers of Agriculture &amp; Forestry Services (MOAFS)</a:t>
            </a:r>
          </a:p>
          <a:p>
            <a:endParaRPr lang="en-AU" dirty="0" smtClean="0">
              <a:solidFill>
                <a:schemeClr val="tx1"/>
              </a:solidFill>
            </a:endParaRPr>
          </a:p>
          <a:p>
            <a:r>
              <a:rPr lang="en-AU" dirty="0" smtClean="0">
                <a:solidFill>
                  <a:schemeClr val="tx1"/>
                </a:solidFill>
              </a:rPr>
              <a:t>Heads of Forestry &amp; Agriculture Services (HOAFS) 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6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Land Resources Division 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7" y="1600200"/>
            <a:ext cx="745066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tx1"/>
                </a:solidFill>
              </a:rPr>
              <a:t>Supporting Agribusiness &amp; farmers to reduce importation  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chemeClr val="tx1"/>
                </a:solidFill>
              </a:rPr>
              <a:t>Supportive Government Policy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chemeClr val="tx1"/>
                </a:solidFill>
              </a:rPr>
              <a:t>Sustainable financing /capital/pricing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chemeClr val="tx1"/>
                </a:solidFill>
              </a:rPr>
              <a:t>Capacity building for farmers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chemeClr val="tx1"/>
                </a:solidFill>
              </a:rPr>
              <a:t>Sustainable farming practices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chemeClr val="tx1"/>
                </a:solidFill>
              </a:rPr>
              <a:t>Effective and Functioning value chains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chemeClr val="tx1"/>
                </a:solidFill>
              </a:rPr>
              <a:t>Quality of products/ food safety &amp; certification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chemeClr val="tx1"/>
                </a:solidFill>
              </a:rPr>
              <a:t>Consistence supply of produce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chemeClr val="tx1"/>
                </a:solidFill>
              </a:rPr>
              <a:t>Value addition &amp; processing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chemeClr val="tx1"/>
                </a:solidFill>
              </a:rPr>
              <a:t>Partnership and coordination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chemeClr val="tx1"/>
                </a:solidFill>
              </a:rPr>
              <a:t>Close partnership with Chefs and Procurement Officers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chemeClr val="tx1"/>
                </a:solidFill>
              </a:rPr>
              <a:t>Effective advisory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chemeClr val="tx1"/>
                </a:solidFill>
              </a:rPr>
              <a:t>Effective Market Information Systems/ICTs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chemeClr val="tx1"/>
                </a:solidFill>
              </a:rPr>
              <a:t>Effective targeted Agricultural Research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chemeClr val="tx1"/>
                </a:solidFill>
              </a:rPr>
              <a:t>Engagement of Youth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chemeClr val="tx1"/>
                </a:solidFill>
              </a:rPr>
              <a:t>Value and learn from Informal marketing arraignments </a:t>
            </a:r>
            <a:endParaRPr lang="en-AU" sz="1800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user\Documents\Zai Na Tina\Trade show Promotions\Trade Show\2010-09 (Sep)\P10008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17638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user\Documents\Zai Na Tina\Trade show Promotions\Trade Show\2010-04 (Apr)\P10004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149" y="3034095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626" y="4823651"/>
            <a:ext cx="2221374" cy="147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Continue….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1"/>
                </a:solidFill>
              </a:rPr>
              <a:t>Production, production, production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1"/>
                </a:solidFill>
              </a:rPr>
              <a:t>Farming systems – Biodiversity vs mono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1"/>
                </a:solidFill>
              </a:rPr>
              <a:t>Season and Off Season production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1"/>
                </a:solidFill>
              </a:rPr>
              <a:t>Sustainable farming practices – no other </a:t>
            </a:r>
            <a:r>
              <a:rPr lang="en-AU" dirty="0" smtClean="0">
                <a:solidFill>
                  <a:schemeClr val="tx1"/>
                </a:solidFill>
              </a:rPr>
              <a:t>option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1"/>
                </a:solidFill>
              </a:rPr>
              <a:t>Local cuisine </a:t>
            </a:r>
            <a:r>
              <a:rPr lang="en-AU" smtClean="0">
                <a:solidFill>
                  <a:schemeClr val="tx1"/>
                </a:solidFill>
              </a:rPr>
              <a:t>on menu </a:t>
            </a:r>
            <a:endParaRPr lang="en-AU" dirty="0" smtClean="0">
              <a:solidFill>
                <a:schemeClr val="tx1"/>
              </a:solidFill>
            </a:endParaRPr>
          </a:p>
          <a:p>
            <a:pPr marL="0" indent="0"/>
            <a:r>
              <a:rPr lang="en-AU" dirty="0" smtClean="0">
                <a:solidFill>
                  <a:schemeClr val="tx1"/>
                </a:solidFill>
              </a:rPr>
              <a:t> </a:t>
            </a:r>
            <a:endParaRPr lang="en-AU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1"/>
              </a:solidFill>
            </a:endParaRPr>
          </a:p>
          <a:p>
            <a:pPr marL="0" indent="0"/>
            <a:endParaRPr lang="en-AU" dirty="0" smtClean="0">
              <a:solidFill>
                <a:schemeClr val="tx1"/>
              </a:solidFill>
            </a:endParaRPr>
          </a:p>
          <a:p>
            <a:pPr marL="0" indent="0"/>
            <a:endParaRPr lang="en-AU" dirty="0" smtClean="0">
              <a:solidFill>
                <a:schemeClr val="tx1"/>
              </a:solidFill>
            </a:endParaRPr>
          </a:p>
          <a:p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58" y="4043916"/>
            <a:ext cx="344184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30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user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5229" y="2514600"/>
            <a:ext cx="2688771" cy="1882140"/>
          </a:xfrm>
          <a:prstGeom prst="rect">
            <a:avLst/>
          </a:prstGeom>
          <a:noFill/>
        </p:spPr>
      </p:pic>
      <p:pic>
        <p:nvPicPr>
          <p:cNvPr id="1026" name="Picture 2" descr="C:\Users\Karen\Desktop\POETCom\logos\POETCom\Pacific Organic logo - English versio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998603"/>
            <a:ext cx="2209800" cy="859396"/>
          </a:xfrm>
          <a:prstGeom prst="rect">
            <a:avLst/>
          </a:prstGeom>
          <a:noFill/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304800" y="152400"/>
            <a:ext cx="8610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POETComs actions to facilitate access to </a:t>
            </a:r>
            <a:r>
              <a:rPr lang="en-US" sz="3600" b="1" noProof="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  <a:ea typeface="+mj-ea"/>
                <a:cs typeface="+mj-cs"/>
              </a:rPr>
              <a:t>Certification &amp; Brand development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752600"/>
            <a:ext cx="8534400" cy="4648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sz="2800" b="1" dirty="0" smtClean="0"/>
              <a:t>Pacific Organic Guarantee System</a:t>
            </a:r>
          </a:p>
          <a:p>
            <a:pPr marL="800100" lvl="1" indent="-342900"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en-GB" sz="2800" dirty="0" smtClean="0"/>
              <a:t>Development of Pacific Organic Standard</a:t>
            </a:r>
          </a:p>
          <a:p>
            <a:pPr marL="1257300" lvl="2" indent="-342900"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  <a:buFont typeface="Arial" pitchFamily="34" charset="0"/>
              <a:buChar char="•"/>
            </a:pPr>
            <a:r>
              <a:rPr lang="en-GB" sz="2800" dirty="0" smtClean="0"/>
              <a:t>Suits local conditions</a:t>
            </a:r>
          </a:p>
          <a:p>
            <a:pPr marL="1257300" lvl="2" indent="-342900"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  <a:buFont typeface="Arial" pitchFamily="34" charset="0"/>
              <a:buChar char="•"/>
            </a:pPr>
            <a:r>
              <a:rPr lang="en-GB" sz="2800" dirty="0" smtClean="0"/>
              <a:t>Fair trade component</a:t>
            </a:r>
          </a:p>
          <a:p>
            <a:pPr marL="800100" lvl="1" indent="-342900"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en-GB" sz="2800" dirty="0" smtClean="0"/>
              <a:t>Partner Certification Bodies </a:t>
            </a:r>
          </a:p>
          <a:p>
            <a:pPr marL="800100" lvl="1" indent="-342900"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kumimoji="0" lang="en-GB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 Auditors</a:t>
            </a:r>
          </a:p>
          <a:p>
            <a:pPr marL="800100" lvl="1" indent="-342900"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en-GB" sz="2800" dirty="0" smtClean="0"/>
              <a:t>Organic Pasifika Marks</a:t>
            </a:r>
          </a:p>
        </p:txBody>
      </p:sp>
      <p:pic>
        <p:nvPicPr>
          <p:cNvPr id="11" name="Picture 10" descr="C:\Users\Karen\Desktop\POETCom\logos\Organic Pasifisika\New marks\English\Certified\Certifi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724400"/>
            <a:ext cx="1903626" cy="1228862"/>
          </a:xfrm>
          <a:prstGeom prst="rect">
            <a:avLst/>
          </a:prstGeom>
          <a:noFill/>
        </p:spPr>
      </p:pic>
      <p:pic>
        <p:nvPicPr>
          <p:cNvPr id="12" name="Picture 3" descr="C:\Users\Karen\Desktop\POETCom\logos\Organic Pasifisika\New marks\French\Certifie\Certif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724399"/>
            <a:ext cx="1905000" cy="12297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718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6582</TotalTime>
  <Words>408</Words>
  <Application>Microsoft Office PowerPoint</Application>
  <PresentationFormat>On-screen Show (4:3)</PresentationFormat>
  <Paragraphs>104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Trebuchet MS</vt:lpstr>
      <vt:lpstr>Wingdings</vt:lpstr>
      <vt:lpstr>Office Theme</vt:lpstr>
      <vt:lpstr>Acrobat Document</vt:lpstr>
      <vt:lpstr>  Supporting Agribusiness and Farmers to Reduce Importation     Stephen Hazelman Acting Coordinator –POETCom Pacific Community Nadi, Fiji 1 &amp; 2 April 2019 </vt:lpstr>
      <vt:lpstr>Content</vt:lpstr>
      <vt:lpstr>The Pacific Community</vt:lpstr>
      <vt:lpstr>Divisions of the Pacific Community</vt:lpstr>
      <vt:lpstr>Land Resources Division</vt:lpstr>
      <vt:lpstr>Land Resources Division </vt:lpstr>
      <vt:lpstr>Supporting Agribusiness &amp; farmers to reduce importation  </vt:lpstr>
      <vt:lpstr>Continue….</vt:lpstr>
      <vt:lpstr>PowerPoint Presentation</vt:lpstr>
      <vt:lpstr>Pacific Organic Tourism &amp; Hospitality Standard </vt:lpstr>
      <vt:lpstr>Our International Partners</vt:lpstr>
      <vt:lpstr>PowerPoint Presentation</vt:lpstr>
      <vt:lpstr>PowerPoint Presentation</vt:lpstr>
      <vt:lpstr>2 methods of Organic Certification</vt:lpstr>
      <vt:lpstr>Organic Policy</vt:lpstr>
      <vt:lpstr>Thank You  Stephenh@spc.int www.spc.int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Sau Family</dc:creator>
  <cp:lastModifiedBy>Stephen Hazelman</cp:lastModifiedBy>
  <cp:revision>402</cp:revision>
  <dcterms:created xsi:type="dcterms:W3CDTF">2013-05-12T04:53:32Z</dcterms:created>
  <dcterms:modified xsi:type="dcterms:W3CDTF">2019-03-31T20:28:42Z</dcterms:modified>
</cp:coreProperties>
</file>