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  <p:sldMasterId id="2147483716" r:id="rId2"/>
  </p:sldMasterIdLst>
  <p:notesMasterIdLst>
    <p:notesMasterId r:id="rId14"/>
  </p:notesMasterIdLst>
  <p:sldIdLst>
    <p:sldId id="277" r:id="rId3"/>
    <p:sldId id="256" r:id="rId4"/>
    <p:sldId id="261" r:id="rId5"/>
    <p:sldId id="258" r:id="rId6"/>
    <p:sldId id="260" r:id="rId7"/>
    <p:sldId id="269" r:id="rId8"/>
    <p:sldId id="275" r:id="rId9"/>
    <p:sldId id="262" r:id="rId10"/>
    <p:sldId id="270" r:id="rId11"/>
    <p:sldId id="27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C" initials="I" lastIdx="2" clrIdx="0">
    <p:extLst>
      <p:ext uri="{19B8F6BF-5375-455C-9EA6-DF929625EA0E}">
        <p15:presenceInfo xmlns:p15="http://schemas.microsoft.com/office/powerpoint/2012/main" userId="IT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EE3F-58E4-464E-993D-64EE3D4D88F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7A896-4CB7-4147-93BC-7EFEB25D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7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E96E7-62C6-4099-91B9-5B03F0FDBF7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8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8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7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0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BF76B-B0DF-4550-839D-882AE6C9807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6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8383-33F8-49B0-9472-E8811E66E25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3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47FB0-30E2-4D8E-806B-F6D10807AA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2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A6AFE-1B41-4DDE-9ACD-9459FD33C3A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C02C0-2B8E-4CAA-AB02-3ABC2B9AB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0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87F7B-A5CE-406B-89BA-A4D8CE6A98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5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9257D-9A34-4781-81BD-174E4BE631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1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D0EA9-C30A-4EA5-A6B8-0426C45C18B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7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E6C0-8E61-4190-8881-EF2FF67EF2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7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7709-12A6-43E1-BD4B-DCC694D55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9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17A6-4A98-4803-B659-E504458818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2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0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B9A7-6003-4FD7-9DAE-8158F0BF887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301" y="4401109"/>
            <a:ext cx="6600825" cy="870887"/>
          </a:xfrm>
          <a:solidFill>
            <a:srgbClr val="00B0F0"/>
          </a:solidFill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 smtClean="0">
                <a:latin typeface="Arial Rounded MT Bold" panose="020F0704030504030204" pitchFamily="34" charset="0"/>
              </a:rPr>
              <a:t>“</a:t>
            </a:r>
            <a:r>
              <a:rPr lang="en-US" sz="2100" b="1" dirty="0">
                <a:latin typeface="Arial Rounded MT Bold" panose="020F0704030504030204" pitchFamily="34" charset="0"/>
              </a:rPr>
              <a:t>Strengthening farmers and communities to boost local and export </a:t>
            </a:r>
            <a:r>
              <a:rPr lang="en-US" sz="2100" b="1" dirty="0" smtClean="0">
                <a:latin typeface="Arial Rounded MT Bold" panose="020F0704030504030204" pitchFamily="34" charset="0"/>
              </a:rPr>
              <a:t>production”</a:t>
            </a:r>
            <a:endParaRPr lang="en-US" sz="2100" b="1" dirty="0">
              <a:latin typeface="Arial Rounded MT Bold" panose="020F0704030504030204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 bwMode="auto">
          <a:xfrm>
            <a:off x="2781301" y="5271995"/>
            <a:ext cx="6600825" cy="533400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spcBef>
                <a:spcPct val="0"/>
              </a:spcBef>
            </a:pPr>
            <a:endParaRPr lang="en-GB" altLang="en-US" sz="1650" b="1" dirty="0">
              <a:latin typeface="Arial Rounded MT Bold" panose="020F070403050403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GB" altLang="en-US" sz="1650" b="1" dirty="0" err="1" smtClean="0">
                <a:latin typeface="Arial Rounded MT Bold" panose="020F0704030504030204" pitchFamily="34" charset="0"/>
              </a:rPr>
              <a:t>Isoa</a:t>
            </a:r>
            <a:r>
              <a:rPr lang="en-GB" altLang="en-US" sz="1650" b="1" dirty="0" smtClean="0">
                <a:latin typeface="Arial Rounded MT Bold" panose="020F0704030504030204" pitchFamily="34" charset="0"/>
              </a:rPr>
              <a:t> </a:t>
            </a:r>
            <a:r>
              <a:rPr lang="en-GB" altLang="en-US" sz="1650" b="1" dirty="0" err="1" smtClean="0">
                <a:latin typeface="Arial Rounded MT Bold" panose="020F0704030504030204" pitchFamily="34" charset="0"/>
              </a:rPr>
              <a:t>Tubuna</a:t>
            </a:r>
            <a:r>
              <a:rPr lang="en-GB" altLang="en-US" sz="1650" b="1" dirty="0" smtClean="0">
                <a:latin typeface="Arial Rounded MT Bold" panose="020F0704030504030204" pitchFamily="34" charset="0"/>
              </a:rPr>
              <a:t>, </a:t>
            </a:r>
            <a:r>
              <a:rPr lang="en-GB" altLang="en-US" sz="1650" dirty="0">
                <a:latin typeface="Arial Rounded MT Bold" panose="020F0704030504030204" pitchFamily="34" charset="0"/>
              </a:rPr>
              <a:t>Island Express Limited</a:t>
            </a:r>
            <a:endParaRPr lang="en-GB" altLang="en-US" sz="16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95" y="101177"/>
            <a:ext cx="7734995" cy="758504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Way forward – island express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63" y="607011"/>
            <a:ext cx="11475318" cy="60708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                                                                                   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Demand $$$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Supply Volume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Financing Guarantor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Supply </a:t>
            </a:r>
            <a:r>
              <a:rPr lang="en-US" b="1" dirty="0">
                <a:solidFill>
                  <a:srgbClr val="002060"/>
                </a:solidFill>
              </a:rPr>
              <a:t>Export Market Demand                                                                                                        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Supply </a:t>
            </a:r>
            <a:r>
              <a:rPr lang="en-US" b="1" dirty="0" err="1" smtClean="0">
                <a:solidFill>
                  <a:srgbClr val="002060"/>
                </a:solidFill>
              </a:rPr>
              <a:t>Dalo</a:t>
            </a:r>
            <a:r>
              <a:rPr lang="en-US" b="1" dirty="0" smtClean="0">
                <a:solidFill>
                  <a:srgbClr val="002060"/>
                </a:solidFill>
              </a:rPr>
              <a:t> Tops &amp; Agro Inputs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							           Land Preparation for Cluster Farmers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Financing                                                                                                                                         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                                           Loan </a:t>
            </a:r>
            <a:r>
              <a:rPr lang="en-US" b="1" dirty="0">
                <a:solidFill>
                  <a:srgbClr val="002060"/>
                </a:solidFill>
              </a:rPr>
              <a:t>Repayment for </a:t>
            </a:r>
            <a:r>
              <a:rPr lang="en-US" b="1" dirty="0" smtClean="0">
                <a:solidFill>
                  <a:srgbClr val="002060"/>
                </a:solidFill>
              </a:rPr>
              <a:t>[KCL ;Cluster Farmers                      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Farming Machines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A2F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TSI support                                                            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955190" y="607011"/>
            <a:ext cx="3811491" cy="2582942"/>
            <a:chOff x="4019" y="2295"/>
            <a:chExt cx="4554" cy="425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019" y="3722"/>
              <a:ext cx="4554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AU" sz="2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FARMING CLUSTERS 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118" y="2295"/>
              <a:ext cx="3894" cy="425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239" y="5220"/>
              <a:ext cx="777" cy="1144"/>
              <a:chOff x="7373" y="12313"/>
              <a:chExt cx="777" cy="1086"/>
            </a:xfrm>
          </p:grpSpPr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7526" y="12772"/>
                <a:ext cx="472" cy="627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AutoShape 15"/>
              <p:cNvSpPr>
                <a:spLocks noChangeArrowheads="1"/>
              </p:cNvSpPr>
              <p:nvPr/>
            </p:nvSpPr>
            <p:spPr bwMode="auto">
              <a:xfrm>
                <a:off x="7373" y="12313"/>
                <a:ext cx="777" cy="449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680" y="3940"/>
              <a:ext cx="777" cy="1213"/>
              <a:chOff x="6228" y="11505"/>
              <a:chExt cx="777" cy="1149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6388" y="11990"/>
                <a:ext cx="472" cy="664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6228" y="11505"/>
                <a:ext cx="777" cy="473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965" y="4317"/>
              <a:ext cx="778" cy="961"/>
              <a:chOff x="6580" y="11570"/>
              <a:chExt cx="777" cy="911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673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>
                <a:off x="6580" y="1157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716" y="3074"/>
              <a:ext cx="778" cy="963"/>
              <a:chOff x="6580" y="11183"/>
              <a:chExt cx="777" cy="913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utoShape 24"/>
              <p:cNvSpPr>
                <a:spLocks noChangeArrowheads="1"/>
              </p:cNvSpPr>
              <p:nvPr/>
            </p:nvSpPr>
            <p:spPr bwMode="auto">
              <a:xfrm>
                <a:off x="6580" y="11183"/>
                <a:ext cx="777" cy="625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423" y="2761"/>
              <a:ext cx="778" cy="959"/>
              <a:chOff x="6351" y="11405"/>
              <a:chExt cx="777" cy="911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531" y="1202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utoShape 27"/>
              <p:cNvSpPr>
                <a:spLocks noChangeArrowheads="1"/>
              </p:cNvSpPr>
              <p:nvPr/>
            </p:nvSpPr>
            <p:spPr bwMode="auto">
              <a:xfrm>
                <a:off x="6351" y="11405"/>
                <a:ext cx="777" cy="621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362" y="3555"/>
              <a:ext cx="777" cy="829"/>
              <a:chOff x="6343" y="11654"/>
              <a:chExt cx="777" cy="789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6520" y="12155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utoShape 30"/>
              <p:cNvSpPr>
                <a:spLocks noChangeArrowheads="1"/>
              </p:cNvSpPr>
              <p:nvPr/>
            </p:nvSpPr>
            <p:spPr bwMode="auto">
              <a:xfrm>
                <a:off x="6343" y="11654"/>
                <a:ext cx="777" cy="47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851262" y="2678697"/>
            <a:ext cx="396800" cy="376929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9737062" y="2257702"/>
            <a:ext cx="704383" cy="410759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521741" y="2392305"/>
            <a:ext cx="364120" cy="350858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8392536" y="2120738"/>
            <a:ext cx="672414" cy="274089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19327" y="1779493"/>
            <a:ext cx="2694652" cy="10058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MARKET</a:t>
            </a:r>
          </a:p>
          <a:p>
            <a:pPr algn="ctr"/>
            <a:r>
              <a:rPr lang="en-US" b="1" dirty="0" smtClean="0"/>
              <a:t>INTERNATIONAL</a:t>
            </a:r>
          </a:p>
          <a:p>
            <a:pPr algn="ctr"/>
            <a:r>
              <a:rPr lang="en-US" b="1" dirty="0" smtClean="0"/>
              <a:t>LOCAL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8343906" y="4731641"/>
            <a:ext cx="3054146" cy="174763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KABANI COMPANY LIMITED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ISLAND EXPRESS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100 ACHES LEASE LAND</a:t>
            </a:r>
          </a:p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644153" y="5270830"/>
            <a:ext cx="2742448" cy="12670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FINANCIAL INSTITUTION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IO, DONOR,GOV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3265703" y="2335941"/>
            <a:ext cx="3068470" cy="14678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ISLAND EXPRESS</a:t>
            </a:r>
          </a:p>
          <a:p>
            <a:pPr algn="ctr"/>
            <a:endParaRPr lang="en-US" sz="28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533870" y="3055626"/>
            <a:ext cx="3251579" cy="2174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9860585" y="3197308"/>
            <a:ext cx="23340" cy="149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386601" y="5972584"/>
            <a:ext cx="2468124" cy="2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71076" y="1954182"/>
            <a:ext cx="2466973" cy="5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543013" y="2631565"/>
            <a:ext cx="2839681" cy="5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799938" y="4615720"/>
            <a:ext cx="0" cy="61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533870" y="1663170"/>
            <a:ext cx="2504179" cy="2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>
            <a:off x="2603061" y="2764838"/>
            <a:ext cx="1462688" cy="126612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/>
          <p:cNvSpPr/>
          <p:nvPr/>
        </p:nvSpPr>
        <p:spPr>
          <a:xfrm rot="4297246">
            <a:off x="531737" y="4426933"/>
            <a:ext cx="2311439" cy="2062171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LIFE PURPOSE TRUST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1949824" y="2419081"/>
            <a:ext cx="6292441" cy="3391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109882" y="4645129"/>
            <a:ext cx="0" cy="5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1"/>
          </p:cNvCxnSpPr>
          <p:nvPr/>
        </p:nvCxnSpPr>
        <p:spPr>
          <a:xfrm>
            <a:off x="1949824" y="5852050"/>
            <a:ext cx="1694329" cy="52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753" y="195251"/>
            <a:ext cx="4948518" cy="14996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ANY QUESTION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encrypted-tbn2.gstatic.com/images?q=tbn:ANd9GcSY1rSo_mDmDRTkPLlW1f4H_Np0VsWKAAox-Ckb2_gPbuDsVxdzk7ER6r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836357"/>
            <a:ext cx="9614647" cy="41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ISLAND EXPRESS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4" b="35934"/>
          <a:stretch>
            <a:fillRect/>
          </a:stretch>
        </p:blipFill>
        <p:spPr>
          <a:xfrm>
            <a:off x="7247964" y="-1"/>
            <a:ext cx="494098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ISOA TUBUNA </a:t>
            </a:r>
          </a:p>
          <a:p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soa_tubuna@yahoo.com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Displaying Photo0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isplaying Photo03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Displaying Photo0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20"/>
            <a:ext cx="7019365" cy="47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syd1-1.xx.fbcdn.net/v/t1.0-9/11427675_739721409470092_6892154424161788837_n.jpg?oh=008ae671c9a68a7bda149cf4956dd077&amp;oe=583E06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65" y="-1"/>
            <a:ext cx="5169586" cy="48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AU" altLang="en-US" sz="5400" b="1" dirty="0">
                <a:solidFill>
                  <a:srgbClr val="FF0000"/>
                </a:solidFill>
              </a:rPr>
              <a:t>Scope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5999"/>
            <a:ext cx="9720071" cy="43568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900" b="1" dirty="0" smtClean="0">
                <a:solidFill>
                  <a:srgbClr val="002060"/>
                </a:solidFill>
              </a:rPr>
              <a:t>Strengthening farmers and communities to boost local and export production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dirty="0" smtClean="0"/>
              <a:t>Island </a:t>
            </a:r>
            <a:r>
              <a:rPr lang="en-US" sz="2400" dirty="0"/>
              <a:t>Express Business Model</a:t>
            </a:r>
          </a:p>
          <a:p>
            <a:endParaRPr lang="en-US" sz="2400" dirty="0"/>
          </a:p>
          <a:p>
            <a:r>
              <a:rPr lang="en-US" sz="2400" dirty="0"/>
              <a:t>Organized Communities vs. Increase </a:t>
            </a:r>
            <a:r>
              <a:rPr lang="en-US" sz="2400" dirty="0" smtClean="0"/>
              <a:t>Local Production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Lesson </a:t>
            </a:r>
            <a:r>
              <a:rPr lang="en-US" sz="2400" dirty="0" smtClean="0"/>
              <a:t>Learnt</a:t>
            </a:r>
          </a:p>
          <a:p>
            <a:endParaRPr lang="en-US" sz="2400" dirty="0"/>
          </a:p>
          <a:p>
            <a:pPr algn="just"/>
            <a:r>
              <a:rPr lang="en-US" sz="2400" dirty="0" smtClean="0"/>
              <a:t>Way Forward - Island Express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659" y="322208"/>
            <a:ext cx="9601196" cy="872321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Island Express - Business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1326879"/>
            <a:ext cx="10750070" cy="5176952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19291" y="1384380"/>
            <a:ext cx="4100634" cy="757527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Resources Owners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54196" y="2679398"/>
            <a:ext cx="1647425" cy="940158"/>
          </a:xfrm>
          <a:prstGeom prst="roundRect">
            <a:avLst/>
          </a:prstGeom>
          <a:solidFill>
            <a:srgbClr val="00B0F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Market Linkages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0123" y="2693531"/>
            <a:ext cx="2394400" cy="965915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 Linkages and Business Development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31723" y="2712068"/>
            <a:ext cx="2580469" cy="94015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Entrepreneurship, A2F, Strategic Alliance, Capacity Building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13459" y="4100074"/>
            <a:ext cx="2266682" cy="87200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Island Express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01127" y="4146334"/>
            <a:ext cx="2537138" cy="82574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Kabani</a:t>
            </a:r>
            <a:r>
              <a:rPr lang="en-US" sz="2400" b="1" dirty="0" smtClean="0">
                <a:solidFill>
                  <a:srgbClr val="002060"/>
                </a:solidFill>
              </a:rPr>
              <a:t> Co Ltd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37882" y="4100075"/>
            <a:ext cx="2831887" cy="872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Life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Trust/ BDSP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70446" y="4468969"/>
            <a:ext cx="1190496" cy="2036708"/>
          </a:xfrm>
          <a:prstGeom prst="rightBrace">
            <a:avLst>
              <a:gd name="adj1" fmla="val 81688"/>
              <a:gd name="adj2" fmla="val 52832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ON</a:t>
            </a:r>
          </a:p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96225" y="5422006"/>
            <a:ext cx="887354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 REVOLUTIONALISE THE RESOURCE BASED OWNERS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83582" y="1406180"/>
            <a:ext cx="120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>
            <a:off x="2910518" y="3642340"/>
            <a:ext cx="545482" cy="42714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5667270" y="3659446"/>
            <a:ext cx="720083" cy="449931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9076765" y="3659446"/>
            <a:ext cx="726141" cy="4100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2910518" y="1406180"/>
            <a:ext cx="1208773" cy="12732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Arrow 48"/>
          <p:cNvSpPr/>
          <p:nvPr/>
        </p:nvSpPr>
        <p:spPr>
          <a:xfrm>
            <a:off x="8219925" y="1404594"/>
            <a:ext cx="1396886" cy="127321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5066491" y="2041203"/>
            <a:ext cx="1804956" cy="67086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Grp="1" noChangeArrowheads="1"/>
          </p:cNvSpPr>
          <p:nvPr>
            <p:ph idx="1"/>
          </p:nvPr>
        </p:nvSpPr>
        <p:spPr bwMode="auto">
          <a:xfrm>
            <a:off x="212857" y="1971208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5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704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397588" y="518958"/>
            <a:ext cx="3105994" cy="684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&amp; BUSINESS GOAL 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6603" y="509672"/>
            <a:ext cx="11564877" cy="4774950"/>
            <a:chOff x="236" y="2285"/>
            <a:chExt cx="11888" cy="688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108" y="2285"/>
              <a:ext cx="4445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AU" sz="2000" b="1" dirty="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FARMING </a:t>
              </a:r>
              <a:r>
                <a:rPr lang="en-AU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CLUSTERS </a:t>
              </a:r>
              <a:endPara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36" y="8068"/>
              <a:ext cx="3489" cy="1033"/>
            </a:xfrm>
            <a:prstGeom prst="roundRect">
              <a:avLst>
                <a:gd name="adj" fmla="val 16667"/>
              </a:avLst>
            </a:prstGeom>
            <a:solidFill>
              <a:srgbClr val="FDE8A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A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Better and Improved Source of Income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90170" algn="l"/>
                </a:tabLst>
              </a:pP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297" y="7485"/>
              <a:ext cx="3827" cy="1684"/>
            </a:xfrm>
            <a:prstGeom prst="roundRect">
              <a:avLst>
                <a:gd name="adj" fmla="val 16667"/>
              </a:avLst>
            </a:prstGeom>
            <a:solidFill>
              <a:srgbClr val="FDE8A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</a:pP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A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8035" y="2886"/>
              <a:ext cx="4089" cy="1165"/>
            </a:xfrm>
            <a:prstGeom prst="roundRect">
              <a:avLst>
                <a:gd name="adj" fmla="val 16667"/>
              </a:avLst>
            </a:prstGeom>
            <a:solidFill>
              <a:srgbClr val="FDE8A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AU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Strategic Business Framework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118" y="7488"/>
              <a:ext cx="4044" cy="1613"/>
            </a:xfrm>
            <a:prstGeom prst="roundRect">
              <a:avLst>
                <a:gd name="adj" fmla="val 16667"/>
              </a:avLst>
            </a:prstGeom>
            <a:solidFill>
              <a:srgbClr val="FDE8A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AU" sz="24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Market </a:t>
              </a:r>
              <a:r>
                <a:rPr lang="en-A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Access/ Linkages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180340" algn="l"/>
                </a:tabLs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118" y="2814"/>
              <a:ext cx="3894" cy="373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4446" y="4457"/>
              <a:ext cx="777" cy="555"/>
              <a:chOff x="6580" y="11570"/>
              <a:chExt cx="777" cy="526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>
                <a:off x="6580" y="1157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708" y="3952"/>
              <a:ext cx="777" cy="572"/>
              <a:chOff x="6256" y="11520"/>
              <a:chExt cx="777" cy="542"/>
            </a:xfrm>
          </p:grpSpPr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408" y="11774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>
                <a:off x="6256" y="1152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6965" y="4320"/>
              <a:ext cx="778" cy="555"/>
              <a:chOff x="6580" y="11570"/>
              <a:chExt cx="777" cy="526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AutoShape 21"/>
              <p:cNvSpPr>
                <a:spLocks noChangeArrowheads="1"/>
              </p:cNvSpPr>
              <p:nvPr/>
            </p:nvSpPr>
            <p:spPr bwMode="auto">
              <a:xfrm>
                <a:off x="6580" y="1157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6716" y="3486"/>
              <a:ext cx="778" cy="555"/>
              <a:chOff x="6580" y="11570"/>
              <a:chExt cx="777" cy="526"/>
            </a:xfrm>
          </p:grpSpPr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6580" y="1157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5653" y="2941"/>
              <a:ext cx="778" cy="554"/>
              <a:chOff x="6580" y="11570"/>
              <a:chExt cx="777" cy="526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AutoShape 27"/>
              <p:cNvSpPr>
                <a:spLocks noChangeArrowheads="1"/>
              </p:cNvSpPr>
              <p:nvPr/>
            </p:nvSpPr>
            <p:spPr bwMode="auto">
              <a:xfrm>
                <a:off x="6580" y="1157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599" y="3497"/>
              <a:ext cx="777" cy="554"/>
              <a:chOff x="6580" y="11570"/>
              <a:chExt cx="777" cy="526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AutoShape 30"/>
              <p:cNvSpPr>
                <a:spLocks noChangeArrowheads="1"/>
              </p:cNvSpPr>
              <p:nvPr/>
            </p:nvSpPr>
            <p:spPr bwMode="auto">
              <a:xfrm>
                <a:off x="6580" y="1157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5319" y="5479"/>
              <a:ext cx="1732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RURAL </a:t>
              </a:r>
              <a:r>
                <a:rPr lang="en-AU" sz="14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COMMUNITIES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AutoShape 34"/>
            <p:cNvCxnSpPr>
              <a:cxnSpLocks noChangeShapeType="1"/>
              <a:stCxn id="49" idx="3"/>
            </p:cNvCxnSpPr>
            <p:nvPr/>
          </p:nvCxnSpPr>
          <p:spPr bwMode="auto">
            <a:xfrm>
              <a:off x="2889" y="3707"/>
              <a:ext cx="1479" cy="94"/>
            </a:xfrm>
            <a:prstGeom prst="straightConnector1">
              <a:avLst/>
            </a:prstGeom>
            <a:noFill/>
            <a:ln w="57150">
              <a:solidFill>
                <a:srgbClr val="00371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5"/>
            <p:cNvCxnSpPr>
              <a:cxnSpLocks noChangeShapeType="1"/>
              <a:stCxn id="57" idx="3"/>
            </p:cNvCxnSpPr>
            <p:nvPr/>
          </p:nvCxnSpPr>
          <p:spPr bwMode="auto">
            <a:xfrm flipV="1">
              <a:off x="2946" y="4819"/>
              <a:ext cx="1196" cy="145"/>
            </a:xfrm>
            <a:prstGeom prst="straightConnector1">
              <a:avLst/>
            </a:prstGeom>
            <a:noFill/>
            <a:ln w="57150">
              <a:solidFill>
                <a:srgbClr val="00371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7"/>
            <p:cNvCxnSpPr>
              <a:cxnSpLocks noChangeShapeType="1"/>
              <a:stCxn id="53" idx="1"/>
            </p:cNvCxnSpPr>
            <p:nvPr/>
          </p:nvCxnSpPr>
          <p:spPr bwMode="auto">
            <a:xfrm flipH="1">
              <a:off x="8012" y="4852"/>
              <a:ext cx="222" cy="16"/>
            </a:xfrm>
            <a:prstGeom prst="straightConnector1">
              <a:avLst/>
            </a:prstGeom>
            <a:noFill/>
            <a:ln w="57150">
              <a:solidFill>
                <a:srgbClr val="00371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/>
            <p:cNvCxnSpPr>
              <a:cxnSpLocks noChangeShapeType="1"/>
              <a:endCxn id="14" idx="5"/>
            </p:cNvCxnSpPr>
            <p:nvPr/>
          </p:nvCxnSpPr>
          <p:spPr bwMode="auto">
            <a:xfrm flipH="1">
              <a:off x="7442" y="5986"/>
              <a:ext cx="1273" cy="14"/>
            </a:xfrm>
            <a:prstGeom prst="straightConnector1">
              <a:avLst/>
            </a:prstGeom>
            <a:noFill/>
            <a:ln w="57150">
              <a:solidFill>
                <a:srgbClr val="00371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39"/>
            <p:cNvCxnSpPr>
              <a:cxnSpLocks noChangeShapeType="1"/>
            </p:cNvCxnSpPr>
            <p:nvPr/>
          </p:nvCxnSpPr>
          <p:spPr bwMode="auto">
            <a:xfrm flipH="1" flipV="1">
              <a:off x="7050" y="6299"/>
              <a:ext cx="1401" cy="1205"/>
            </a:xfrm>
            <a:prstGeom prst="straightConnector1">
              <a:avLst/>
            </a:prstGeom>
            <a:noFill/>
            <a:ln w="57150">
              <a:solidFill>
                <a:srgbClr val="00371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0"/>
            <p:cNvCxnSpPr>
              <a:cxnSpLocks noChangeShapeType="1"/>
              <a:stCxn id="13" idx="0"/>
            </p:cNvCxnSpPr>
            <p:nvPr/>
          </p:nvCxnSpPr>
          <p:spPr bwMode="auto">
            <a:xfrm flipV="1">
              <a:off x="6140" y="6527"/>
              <a:ext cx="0" cy="961"/>
            </a:xfrm>
            <a:prstGeom prst="straightConnector1">
              <a:avLst/>
            </a:prstGeom>
            <a:noFill/>
            <a:ln w="57150">
              <a:solidFill>
                <a:srgbClr val="00371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55359" y="2534795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4769348" y="2316144"/>
            <a:ext cx="494030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643541" y="2411355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294787" y="2590490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036451" y="1990418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6182646" y="2387257"/>
            <a:ext cx="493395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5533472" y="2207291"/>
            <a:ext cx="493395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auto">
          <a:xfrm>
            <a:off x="4939614" y="1824441"/>
            <a:ext cx="493395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70241" y="1168907"/>
            <a:ext cx="2407545" cy="654625"/>
          </a:xfrm>
          <a:prstGeom prst="roundRect">
            <a:avLst>
              <a:gd name="adj" fmla="val 16667"/>
            </a:avLst>
          </a:prstGeom>
          <a:solidFill>
            <a:srgbClr val="FDE8A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Living Standard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397587" y="3608548"/>
            <a:ext cx="2362640" cy="542925"/>
          </a:xfrm>
          <a:prstGeom prst="roundRect">
            <a:avLst>
              <a:gd name="adj" fmla="val 16667"/>
            </a:avLst>
          </a:prstGeom>
          <a:solidFill>
            <a:srgbClr val="FDE8A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Education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397586" y="2840987"/>
            <a:ext cx="2405199" cy="539136"/>
          </a:xfrm>
          <a:prstGeom prst="roundRect">
            <a:avLst>
              <a:gd name="adj" fmla="val 16667"/>
            </a:avLst>
          </a:prstGeom>
          <a:solidFill>
            <a:srgbClr val="FDE8A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Health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AU" sz="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14"/>
          <p:cNvSpPr txBox="1"/>
          <p:nvPr/>
        </p:nvSpPr>
        <p:spPr>
          <a:xfrm>
            <a:off x="314325" y="8058150"/>
            <a:ext cx="7067550" cy="1295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7937247" y="1825907"/>
            <a:ext cx="3828762" cy="876139"/>
          </a:xfrm>
          <a:prstGeom prst="roundRect">
            <a:avLst>
              <a:gd name="adj" fmla="val 16667"/>
            </a:avLst>
          </a:prstGeom>
          <a:solidFill>
            <a:srgbClr val="FDE8A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Entrepreneurship &amp; Leadership Training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AutoShape 35"/>
          <p:cNvCxnSpPr>
            <a:cxnSpLocks noChangeShapeType="1"/>
            <a:stCxn id="51" idx="3"/>
          </p:cNvCxnSpPr>
          <p:nvPr/>
        </p:nvCxnSpPr>
        <p:spPr bwMode="auto">
          <a:xfrm flipV="1">
            <a:off x="2802785" y="2849836"/>
            <a:ext cx="1385726" cy="260719"/>
          </a:xfrm>
          <a:prstGeom prst="straightConnector1">
            <a:avLst/>
          </a:prstGeom>
          <a:noFill/>
          <a:ln w="57150">
            <a:solidFill>
              <a:srgbClr val="0037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36"/>
          <p:cNvCxnSpPr>
            <a:cxnSpLocks noChangeShapeType="1"/>
          </p:cNvCxnSpPr>
          <p:nvPr/>
        </p:nvCxnSpPr>
        <p:spPr bwMode="auto">
          <a:xfrm flipV="1">
            <a:off x="2736618" y="3289477"/>
            <a:ext cx="2167459" cy="460689"/>
          </a:xfrm>
          <a:prstGeom prst="straightConnector1">
            <a:avLst/>
          </a:prstGeom>
          <a:noFill/>
          <a:ln w="57150">
            <a:solidFill>
              <a:srgbClr val="0037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38"/>
          <p:cNvCxnSpPr>
            <a:cxnSpLocks noChangeShapeType="1"/>
          </p:cNvCxnSpPr>
          <p:nvPr/>
        </p:nvCxnSpPr>
        <p:spPr bwMode="auto">
          <a:xfrm flipH="1" flipV="1">
            <a:off x="6920706" y="1220008"/>
            <a:ext cx="822745" cy="14557"/>
          </a:xfrm>
          <a:prstGeom prst="straightConnector1">
            <a:avLst/>
          </a:prstGeom>
          <a:noFill/>
          <a:ln w="57150">
            <a:solidFill>
              <a:srgbClr val="0037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397586" y="2023861"/>
            <a:ext cx="2435793" cy="687946"/>
          </a:xfrm>
          <a:prstGeom prst="roundRect">
            <a:avLst>
              <a:gd name="adj" fmla="val 16667"/>
            </a:avLst>
          </a:prstGeom>
          <a:solidFill>
            <a:srgbClr val="FDE8A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 of </a:t>
            </a:r>
            <a:r>
              <a:rPr lang="en-A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Necessity </a:t>
            </a:r>
            <a:r>
              <a:rPr lang="en-A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</a:t>
            </a:r>
            <a:r>
              <a:rPr lang="en-AU" b="1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64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65"/>
          <p:cNvSpPr>
            <a:spLocks noChangeArrowheads="1"/>
          </p:cNvSpPr>
          <p:nvPr/>
        </p:nvSpPr>
        <p:spPr bwMode="auto">
          <a:xfrm>
            <a:off x="152400" y="1202323"/>
            <a:ext cx="2071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70"/>
          <p:cNvSpPr>
            <a:spLocks noChangeArrowheads="1"/>
          </p:cNvSpPr>
          <p:nvPr/>
        </p:nvSpPr>
        <p:spPr bwMode="auto">
          <a:xfrm>
            <a:off x="889253" y="3975486"/>
            <a:ext cx="1689858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DRIVERS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15240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" name="Text Box 214"/>
          <p:cNvSpPr txBox="1"/>
          <p:nvPr/>
        </p:nvSpPr>
        <p:spPr>
          <a:xfrm>
            <a:off x="212857" y="5426571"/>
            <a:ext cx="11387317" cy="1295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3" name="Oval 62"/>
          <p:cNvSpPr/>
          <p:nvPr/>
        </p:nvSpPr>
        <p:spPr>
          <a:xfrm>
            <a:off x="639580" y="5541644"/>
            <a:ext cx="2272329" cy="92914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KABANI COMPANY LTD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4384408" y="5589977"/>
            <a:ext cx="2659439" cy="87497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ISLAND EXPRESS COMPANY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8118060" y="5574930"/>
            <a:ext cx="2715952" cy="8749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PURPOSE TRUST</a:t>
            </a:r>
            <a:endParaRPr lang="en-US" dirty="0"/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1108585" y="14305"/>
            <a:ext cx="9601196" cy="58887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Organized farmers vs. meeting expectation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AutoShape 9"/>
          <p:cNvSpPr>
            <a:spLocks noChangeArrowheads="1"/>
          </p:cNvSpPr>
          <p:nvPr/>
        </p:nvSpPr>
        <p:spPr bwMode="auto">
          <a:xfrm>
            <a:off x="8033329" y="2904625"/>
            <a:ext cx="3687616" cy="855543"/>
          </a:xfrm>
          <a:prstGeom prst="roundRect">
            <a:avLst>
              <a:gd name="adj" fmla="val 16667"/>
            </a:avLst>
          </a:prstGeom>
          <a:solidFill>
            <a:srgbClr val="FDE8A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</a:t>
            </a:r>
            <a:r>
              <a:rPr lang="en-A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AU" sz="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A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Business Activity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188314" y="518958"/>
            <a:ext cx="353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CAPACITY BUILDING ACTITIVITES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8712" y="1086809"/>
            <a:ext cx="4588719" cy="4485612"/>
            <a:chOff x="4118" y="1275"/>
            <a:chExt cx="4554" cy="5272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118" y="1275"/>
              <a:ext cx="4554" cy="10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AU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FARMING CLUSTERS 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118" y="2295"/>
              <a:ext cx="3894" cy="425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544" y="4887"/>
              <a:ext cx="777" cy="588"/>
              <a:chOff x="7678" y="11972"/>
              <a:chExt cx="777" cy="557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817" y="12241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>
                <a:off x="7678" y="11972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708" y="3952"/>
              <a:ext cx="777" cy="572"/>
              <a:chOff x="6256" y="11520"/>
              <a:chExt cx="777" cy="542"/>
            </a:xfrm>
          </p:grpSpPr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408" y="11774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>
                <a:off x="6256" y="11520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6966" y="4908"/>
              <a:ext cx="778" cy="535"/>
              <a:chOff x="6581" y="12126"/>
              <a:chExt cx="777" cy="507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6736" y="12345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AutoShape 21"/>
              <p:cNvSpPr>
                <a:spLocks noChangeArrowheads="1"/>
              </p:cNvSpPr>
              <p:nvPr/>
            </p:nvSpPr>
            <p:spPr bwMode="auto">
              <a:xfrm>
                <a:off x="6581" y="12126"/>
                <a:ext cx="777" cy="187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6716" y="3074"/>
              <a:ext cx="778" cy="963"/>
              <a:chOff x="6580" y="11183"/>
              <a:chExt cx="777" cy="913"/>
            </a:xfrm>
          </p:grpSpPr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6737" y="1180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6580" y="11183"/>
                <a:ext cx="777" cy="625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5423" y="2761"/>
              <a:ext cx="778" cy="959"/>
              <a:chOff x="6351" y="11405"/>
              <a:chExt cx="777" cy="911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531" y="12028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AutoShape 27"/>
              <p:cNvSpPr>
                <a:spLocks noChangeArrowheads="1"/>
              </p:cNvSpPr>
              <p:nvPr/>
            </p:nvSpPr>
            <p:spPr bwMode="auto">
              <a:xfrm>
                <a:off x="6351" y="11405"/>
                <a:ext cx="777" cy="621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362" y="3811"/>
              <a:ext cx="777" cy="577"/>
              <a:chOff x="6343" y="11894"/>
              <a:chExt cx="777" cy="549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6520" y="12155"/>
                <a:ext cx="472" cy="288"/>
              </a:xfrm>
              <a:prstGeom prst="rect">
                <a:avLst/>
              </a:prstGeom>
              <a:solidFill>
                <a:srgbClr val="9933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AutoShape 30"/>
              <p:cNvSpPr>
                <a:spLocks noChangeArrowheads="1"/>
              </p:cNvSpPr>
              <p:nvPr/>
            </p:nvSpPr>
            <p:spPr bwMode="auto">
              <a:xfrm>
                <a:off x="6343" y="11894"/>
                <a:ext cx="777" cy="238"/>
              </a:xfrm>
              <a:prstGeom prst="triangle">
                <a:avLst>
                  <a:gd name="adj" fmla="val 50000"/>
                </a:avLst>
              </a:prstGeom>
              <a:solidFill>
                <a:srgbClr val="D09F0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136514" y="4152716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1048574" y="3938279"/>
            <a:ext cx="494030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41194" y="3938279"/>
            <a:ext cx="364120" cy="350858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776680" y="5026258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451954" y="5050499"/>
            <a:ext cx="299720" cy="245745"/>
          </a:xfrm>
          <a:prstGeom prst="rect">
            <a:avLst/>
          </a:prstGeom>
          <a:solidFill>
            <a:srgbClr val="9933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2699765" y="4837502"/>
            <a:ext cx="493395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2806625" y="3651445"/>
            <a:ext cx="672414" cy="274089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auto">
          <a:xfrm>
            <a:off x="1368524" y="4861499"/>
            <a:ext cx="493395" cy="202565"/>
          </a:xfrm>
          <a:prstGeom prst="triangle">
            <a:avLst>
              <a:gd name="adj" fmla="val 50000"/>
            </a:avLst>
          </a:prstGeom>
          <a:solidFill>
            <a:srgbClr val="D09F0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65"/>
          <p:cNvSpPr>
            <a:spLocks noChangeArrowheads="1"/>
          </p:cNvSpPr>
          <p:nvPr/>
        </p:nvSpPr>
        <p:spPr bwMode="auto">
          <a:xfrm>
            <a:off x="152400" y="1202323"/>
            <a:ext cx="2071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1107783" y="336775"/>
            <a:ext cx="9490025" cy="75003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Organized farmers vs. increase production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7" name="Picture 2" descr="https://scontent-syd1-1.xx.fbcdn.net/v/t1.0-9/11427675_739721409470092_6892154424161788837_n.jpg?oh=008ae671c9a68a7bda149cf4956dd077&amp;oe=583E06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83" y="1553688"/>
            <a:ext cx="1722612" cy="43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47563" y="1858827"/>
            <a:ext cx="1966531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Production increase by 40%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40% Time saved </a:t>
            </a:r>
            <a:endParaRPr lang="en-US" sz="2800" dirty="0"/>
          </a:p>
        </p:txBody>
      </p:sp>
      <p:sp>
        <p:nvSpPr>
          <p:cNvPr id="11" name="Left-Right Arrow 10"/>
          <p:cNvSpPr/>
          <p:nvPr/>
        </p:nvSpPr>
        <p:spPr>
          <a:xfrm>
            <a:off x="4118680" y="3216331"/>
            <a:ext cx="1317377" cy="9615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splaying Photo0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94" y="1386785"/>
            <a:ext cx="2809069" cy="4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87075" y="100586"/>
            <a:ext cx="9737580" cy="966986"/>
          </a:xfr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Cluster Expansion Multiplier Model </a:t>
            </a:r>
            <a:endParaRPr lang="en-AU" sz="36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347505" y="1166077"/>
            <a:ext cx="7073318" cy="5403433"/>
            <a:chOff x="0" y="0"/>
            <a:chExt cx="4612331" cy="3470486"/>
          </a:xfrm>
        </p:grpSpPr>
        <p:sp>
          <p:nvSpPr>
            <p:cNvPr id="11284" name="Oval 5"/>
            <p:cNvSpPr>
              <a:spLocks noChangeArrowheads="1"/>
            </p:cNvSpPr>
            <p:nvPr/>
          </p:nvSpPr>
          <p:spPr bwMode="auto">
            <a:xfrm>
              <a:off x="0" y="0"/>
              <a:ext cx="4443381" cy="3462390"/>
            </a:xfrm>
            <a:prstGeom prst="ellipse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85" name="Oval 6"/>
            <p:cNvSpPr>
              <a:spLocks noChangeArrowheads="1"/>
            </p:cNvSpPr>
            <p:nvPr/>
          </p:nvSpPr>
          <p:spPr bwMode="auto">
            <a:xfrm>
              <a:off x="3032340" y="592254"/>
              <a:ext cx="1078267" cy="1006604"/>
            </a:xfrm>
            <a:prstGeom prst="ellipse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86" name="Oval 7"/>
            <p:cNvSpPr>
              <a:spLocks noChangeArrowheads="1"/>
            </p:cNvSpPr>
            <p:nvPr/>
          </p:nvSpPr>
          <p:spPr bwMode="auto">
            <a:xfrm>
              <a:off x="379941" y="439683"/>
              <a:ext cx="1144891" cy="1046009"/>
            </a:xfrm>
            <a:prstGeom prst="ellipse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87" name="Oval 8"/>
            <p:cNvSpPr>
              <a:spLocks noChangeArrowheads="1"/>
            </p:cNvSpPr>
            <p:nvPr/>
          </p:nvSpPr>
          <p:spPr bwMode="auto">
            <a:xfrm>
              <a:off x="1719080" y="20858"/>
              <a:ext cx="1072443" cy="1105462"/>
            </a:xfrm>
            <a:prstGeom prst="ellipse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88" name="Oval 9"/>
            <p:cNvSpPr>
              <a:spLocks noChangeArrowheads="1"/>
            </p:cNvSpPr>
            <p:nvPr/>
          </p:nvSpPr>
          <p:spPr bwMode="auto">
            <a:xfrm>
              <a:off x="1579027" y="2490171"/>
              <a:ext cx="1236529" cy="980315"/>
            </a:xfrm>
            <a:prstGeom prst="ellipse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89" name="Oval 10"/>
            <p:cNvSpPr>
              <a:spLocks noChangeArrowheads="1"/>
            </p:cNvSpPr>
            <p:nvPr/>
          </p:nvSpPr>
          <p:spPr bwMode="auto">
            <a:xfrm>
              <a:off x="252117" y="1877199"/>
              <a:ext cx="1249527" cy="1038467"/>
            </a:xfrm>
            <a:prstGeom prst="ellipse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0" name="Oval 11"/>
            <p:cNvSpPr>
              <a:spLocks noChangeArrowheads="1"/>
            </p:cNvSpPr>
            <p:nvPr/>
          </p:nvSpPr>
          <p:spPr bwMode="auto">
            <a:xfrm>
              <a:off x="2902166" y="1882736"/>
              <a:ext cx="1203242" cy="1024079"/>
            </a:xfrm>
            <a:prstGeom prst="ellipse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1" name="Oval 12"/>
            <p:cNvSpPr>
              <a:spLocks noChangeArrowheads="1"/>
            </p:cNvSpPr>
            <p:nvPr/>
          </p:nvSpPr>
          <p:spPr bwMode="auto">
            <a:xfrm>
              <a:off x="996718" y="681084"/>
              <a:ext cx="2369288" cy="2100222"/>
            </a:xfrm>
            <a:prstGeom prst="ellipse">
              <a:avLst/>
            </a:prstGeom>
            <a:solidFill>
              <a:srgbClr val="00B05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2" name="Oval 13"/>
            <p:cNvSpPr>
              <a:spLocks noChangeArrowheads="1"/>
            </p:cNvSpPr>
            <p:nvPr/>
          </p:nvSpPr>
          <p:spPr bwMode="auto">
            <a:xfrm>
              <a:off x="1611358" y="1230609"/>
              <a:ext cx="1140009" cy="1001173"/>
            </a:xfrm>
            <a:prstGeom prst="ellipse">
              <a:avLst/>
            </a:prstGeom>
            <a:solidFill>
              <a:srgbClr val="E46C0A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3" name="Down Arrow 14"/>
            <p:cNvSpPr>
              <a:spLocks noChangeArrowheads="1"/>
            </p:cNvSpPr>
            <p:nvPr/>
          </p:nvSpPr>
          <p:spPr bwMode="auto">
            <a:xfrm rot="7558312">
              <a:off x="1441300" y="1288217"/>
              <a:ext cx="392483" cy="20349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4" name="Down Arrow 15"/>
            <p:cNvSpPr>
              <a:spLocks noChangeArrowheads="1"/>
            </p:cNvSpPr>
            <p:nvPr/>
          </p:nvSpPr>
          <p:spPr bwMode="auto">
            <a:xfrm rot="10800000">
              <a:off x="1962130" y="1057082"/>
              <a:ext cx="378644" cy="17815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5" name="Down Arrow 16"/>
            <p:cNvSpPr>
              <a:spLocks noChangeArrowheads="1"/>
            </p:cNvSpPr>
            <p:nvPr/>
          </p:nvSpPr>
          <p:spPr bwMode="auto">
            <a:xfrm rot="3510049">
              <a:off x="1391745" y="1887576"/>
              <a:ext cx="403146" cy="1804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6" name="Down Arrow 17"/>
            <p:cNvSpPr>
              <a:spLocks noChangeArrowheads="1"/>
            </p:cNvSpPr>
            <p:nvPr/>
          </p:nvSpPr>
          <p:spPr bwMode="auto">
            <a:xfrm>
              <a:off x="1960967" y="2240723"/>
              <a:ext cx="439628" cy="13165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297" name="TextBox 171"/>
            <p:cNvSpPr txBox="1">
              <a:spLocks noChangeArrowheads="1"/>
            </p:cNvSpPr>
            <p:nvPr/>
          </p:nvSpPr>
          <p:spPr bwMode="auto">
            <a:xfrm rot="-1334376">
              <a:off x="81934" y="1300907"/>
              <a:ext cx="75099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7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1</a:t>
              </a:r>
              <a:endParaRPr lang="en-A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98" name="TextBox 175"/>
            <p:cNvSpPr txBox="1">
              <a:spLocks noChangeArrowheads="1"/>
            </p:cNvSpPr>
            <p:nvPr/>
          </p:nvSpPr>
          <p:spPr bwMode="auto">
            <a:xfrm rot="2109153">
              <a:off x="2829202" y="382218"/>
              <a:ext cx="6330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7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3</a:t>
              </a:r>
              <a:endParaRPr lang="en-A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99" name="TextBox 176"/>
            <p:cNvSpPr txBox="1">
              <a:spLocks noChangeArrowheads="1"/>
            </p:cNvSpPr>
            <p:nvPr/>
          </p:nvSpPr>
          <p:spPr bwMode="auto">
            <a:xfrm rot="-803443">
              <a:off x="2754544" y="3011882"/>
              <a:ext cx="6330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7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5</a:t>
              </a:r>
              <a:endParaRPr lang="en-A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00" name="TextBox 177"/>
            <p:cNvSpPr txBox="1">
              <a:spLocks noChangeArrowheads="1"/>
            </p:cNvSpPr>
            <p:nvPr/>
          </p:nvSpPr>
          <p:spPr bwMode="auto">
            <a:xfrm rot="802775">
              <a:off x="933058" y="2914766"/>
              <a:ext cx="6330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7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6</a:t>
              </a:r>
              <a:endParaRPr lang="en-A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01" name="TextBox 178"/>
            <p:cNvSpPr txBox="1">
              <a:spLocks noChangeArrowheads="1"/>
            </p:cNvSpPr>
            <p:nvPr/>
          </p:nvSpPr>
          <p:spPr bwMode="auto">
            <a:xfrm>
              <a:off x="1224136" y="230126"/>
              <a:ext cx="6330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7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2</a:t>
              </a:r>
              <a:endParaRPr lang="en-A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02" name="TextBox 179"/>
            <p:cNvSpPr txBox="1">
              <a:spLocks noChangeArrowheads="1"/>
            </p:cNvSpPr>
            <p:nvPr/>
          </p:nvSpPr>
          <p:spPr bwMode="auto">
            <a:xfrm rot="-1334376">
              <a:off x="3912984" y="1775520"/>
              <a:ext cx="6330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7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4</a:t>
              </a:r>
              <a:endParaRPr lang="en-A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03" name="Down Arrow 24"/>
            <p:cNvSpPr>
              <a:spLocks noChangeArrowheads="1"/>
            </p:cNvSpPr>
            <p:nvPr/>
          </p:nvSpPr>
          <p:spPr bwMode="auto">
            <a:xfrm rot="-3842767">
              <a:off x="2606163" y="1897346"/>
              <a:ext cx="370719" cy="2068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304" name="TextBox 182"/>
            <p:cNvSpPr txBox="1">
              <a:spLocks noChangeArrowheads="1"/>
            </p:cNvSpPr>
            <p:nvPr/>
          </p:nvSpPr>
          <p:spPr bwMode="auto">
            <a:xfrm>
              <a:off x="1763967" y="1372787"/>
              <a:ext cx="877384" cy="763877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n-A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AU" sz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IE ;KCL ;LPT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AU" sz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TSI; GOV ; NGOs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AU" sz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DONORS</a:t>
              </a:r>
            </a:p>
            <a:p>
              <a:pPr algn="ctr" eaLnBrk="1" hangingPunct="1">
                <a:lnSpc>
                  <a:spcPct val="115000"/>
                </a:lnSpc>
              </a:pPr>
              <a:endParaRPr lang="en-A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05" name="Right Arrow 26"/>
            <p:cNvSpPr>
              <a:spLocks noChangeArrowheads="1"/>
            </p:cNvSpPr>
            <p:nvPr/>
          </p:nvSpPr>
          <p:spPr bwMode="auto">
            <a:xfrm rot="-8575553">
              <a:off x="1241525" y="1093018"/>
              <a:ext cx="170476" cy="101726"/>
            </a:xfrm>
            <a:prstGeom prst="rightArrow">
              <a:avLst>
                <a:gd name="adj1" fmla="val 52565"/>
                <a:gd name="adj2" fmla="val 50004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306" name="Right Arrow 27"/>
            <p:cNvSpPr>
              <a:spLocks noChangeArrowheads="1"/>
            </p:cNvSpPr>
            <p:nvPr/>
          </p:nvSpPr>
          <p:spPr bwMode="auto">
            <a:xfrm rot="8730453">
              <a:off x="1118667" y="2134789"/>
              <a:ext cx="170476" cy="101726"/>
            </a:xfrm>
            <a:prstGeom prst="rightArrow">
              <a:avLst>
                <a:gd name="adj1" fmla="val 52565"/>
                <a:gd name="adj2" fmla="val 50004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307" name="Right Arrow 28"/>
            <p:cNvSpPr>
              <a:spLocks noChangeArrowheads="1"/>
            </p:cNvSpPr>
            <p:nvPr/>
          </p:nvSpPr>
          <p:spPr bwMode="auto">
            <a:xfrm rot="-2104328">
              <a:off x="2985842" y="1142825"/>
              <a:ext cx="170476" cy="101726"/>
            </a:xfrm>
            <a:prstGeom prst="rightArrow">
              <a:avLst>
                <a:gd name="adj1" fmla="val 52565"/>
                <a:gd name="adj2" fmla="val 50004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308" name="Right Arrow 29"/>
            <p:cNvSpPr>
              <a:spLocks noChangeArrowheads="1"/>
            </p:cNvSpPr>
            <p:nvPr/>
          </p:nvSpPr>
          <p:spPr bwMode="auto">
            <a:xfrm rot="5400000">
              <a:off x="2111294" y="2621097"/>
              <a:ext cx="162191" cy="106922"/>
            </a:xfrm>
            <a:prstGeom prst="rightArrow">
              <a:avLst>
                <a:gd name="adj1" fmla="val 52565"/>
                <a:gd name="adj2" fmla="val 50002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309" name="Right Arrow 30"/>
            <p:cNvSpPr>
              <a:spLocks noChangeArrowheads="1"/>
            </p:cNvSpPr>
            <p:nvPr/>
          </p:nvSpPr>
          <p:spPr bwMode="auto">
            <a:xfrm rot="-5400000">
              <a:off x="2102403" y="735964"/>
              <a:ext cx="162191" cy="106922"/>
            </a:xfrm>
            <a:prstGeom prst="rightArrow">
              <a:avLst>
                <a:gd name="adj1" fmla="val 52565"/>
                <a:gd name="adj2" fmla="val 50002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310" name="TextBox 24"/>
            <p:cNvSpPr txBox="1">
              <a:spLocks noChangeArrowheads="1"/>
            </p:cNvSpPr>
            <p:nvPr/>
          </p:nvSpPr>
          <p:spPr bwMode="auto">
            <a:xfrm>
              <a:off x="1440160" y="776573"/>
              <a:ext cx="1257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fr-CH" sz="12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 DEMONSTRATION </a:t>
              </a:r>
              <a:r>
                <a:rPr lang="fr-CH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FARMER </a:t>
              </a:r>
              <a:endParaRPr lang="en-A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311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86" y="236981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2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48" y="253424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3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75" y="236584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4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14" y="256695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5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92" y="2398644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6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17" y="202189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7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80" y="218435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8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52" y="2273497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9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68" y="272255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0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435" y="215264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1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74" y="253887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2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58664">
              <a:off x="1386421" y="1187223"/>
              <a:ext cx="178878" cy="176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3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14646">
              <a:off x="2840557" y="1250346"/>
              <a:ext cx="178878" cy="176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24" name="TextBox 33"/>
            <p:cNvSpPr txBox="1">
              <a:spLocks noChangeArrowheads="1"/>
            </p:cNvSpPr>
            <p:nvPr/>
          </p:nvSpPr>
          <p:spPr bwMode="auto">
            <a:xfrm>
              <a:off x="3436128" y="1598278"/>
              <a:ext cx="117620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fr-CH" sz="9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LEVEL</a:t>
              </a:r>
              <a:endParaRPr lang="en-A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325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81" y="91003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6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36" y="113416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7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9" y="76756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8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18" y="932834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9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69" y="77315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0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63" y="110203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1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63" y="57751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2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06" y="57358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3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90" y="556134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4" name="Picture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68" y="73929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5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73" y="209362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6" name="Picture 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870" y="239026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7" name="Picture 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764" y="241079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8" name="Picture 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138" y="262192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39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360" y="258737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0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221" y="202189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1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434" y="256217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2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176" y="268439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3" name="Picture 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416" y="225827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4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71" y="196437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5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678" y="73002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6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255" y="221861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7" name="Picture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192" y="215264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8" name="Picture 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615" y="228675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9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413" y="237504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0" name="Picture 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211" y="246333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1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057" y="89768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2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338" y="95035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3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136" y="103864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4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934" y="1126934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5" name="Picture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905" y="68616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6" name="Picture 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983" y="51715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7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234" y="102647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8" name="Picture 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370" y="88382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59" name="Picture 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771" y="115521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0" name="Picture 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617" y="130350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1" name="Picture 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309" y="66094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2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136" y="76993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3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325" y="138996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4" name="Picture 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041" y="115862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5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416" y="88127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6" name="Picture 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258" y="2826180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92" y="2544619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8" name="Picture 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03" y="2107032"/>
              <a:ext cx="109679" cy="17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9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90" y="2359452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0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86" y="2102530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1" name="Picture 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771" y="2309846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2" name="Picture 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400" y="2565506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3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720" y="2095666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4" name="Picture 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87" y="221053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75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72" y="271407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76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704" y="191240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77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18" y="541564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78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717" y="37971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79" name="Picture 1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193" y="34268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0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942" y="20305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1" name="Picture 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645" y="41797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2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774" y="256866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3" name="Picture 1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315" y="11938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4" name="Picture 1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394" y="119389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5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288" y="359138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6" name="Picture 1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291" y="4504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7" name="Picture 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174" y="18767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8" name="Picture 1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757" y="305982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89" name="Picture 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519" y="321994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0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807" y="2982661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1" name="Picture 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823" y="3094797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2" name="Picture 1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193" y="326165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3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967" y="282618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4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934" y="290804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189" y="289383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6" name="Picture 1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032" y="315627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7" name="Picture 1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764" y="3059829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98" name="Picture 1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77" y="2763217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9" name="Picture 1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058" y="2929978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0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717" y="3191239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1" name="Picture 1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660" y="444073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02" name="Picture 1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808" y="563160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03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84" y="708330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4" name="Picture 1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43" y="1235164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5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09" y="722315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6" name="Picture 1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18" y="1077078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07" name="Picture 1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06" y="125931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08" name="Picture 1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32" y="454095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09" name="Picture 1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507" y="612004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0" name="Picture 1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717" y="877452"/>
              <a:ext cx="157016" cy="138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1" name="Picture 1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86" y="642668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2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921" y="991147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3" name="Picture 1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832" y="1358582"/>
              <a:ext cx="129664" cy="20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4" name="Picture 1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6051">
              <a:off x="1305648" y="2014500"/>
              <a:ext cx="178878" cy="176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5" name="Picture 1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206" y="2791635"/>
              <a:ext cx="248539" cy="191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6" name="Picture 1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83" y="1916221"/>
              <a:ext cx="238925" cy="18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7" name="Picture 1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834" y="562324"/>
              <a:ext cx="195121" cy="1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8" name="Picture 1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41" y="946271"/>
              <a:ext cx="254750" cy="19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9" name="Picture 1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341" y="2463332"/>
              <a:ext cx="206160" cy="1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0" name="Picture 1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550" y="1188893"/>
              <a:ext cx="231366" cy="17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1" name="Picture 1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6831">
              <a:off x="2123458" y="2392363"/>
              <a:ext cx="188015" cy="167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22" name="Down Arrow 143"/>
            <p:cNvSpPr>
              <a:spLocks noChangeArrowheads="1"/>
            </p:cNvSpPr>
            <p:nvPr/>
          </p:nvSpPr>
          <p:spPr bwMode="auto">
            <a:xfrm rot="-7706876">
              <a:off x="2519489" y="1299729"/>
              <a:ext cx="396544" cy="18076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  <p:sp>
          <p:nvSpPr>
            <p:cNvPr id="11423" name="Right Arrow 144"/>
            <p:cNvSpPr>
              <a:spLocks noChangeArrowheads="1"/>
            </p:cNvSpPr>
            <p:nvPr/>
          </p:nvSpPr>
          <p:spPr bwMode="auto">
            <a:xfrm rot="1100607">
              <a:off x="3036013" y="2120383"/>
              <a:ext cx="170476" cy="101726"/>
            </a:xfrm>
            <a:prstGeom prst="rightArrow">
              <a:avLst>
                <a:gd name="adj1" fmla="val 52565"/>
                <a:gd name="adj2" fmla="val 50004"/>
              </a:avLst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/>
            </a:p>
          </p:txBody>
        </p:sp>
      </p:grp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0" y="830264"/>
            <a:ext cx="398462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9" y="4443413"/>
            <a:ext cx="206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2817813"/>
            <a:ext cx="206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53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279" name="Rectangle 163"/>
          <p:cNvSpPr>
            <a:spLocks noChangeArrowheads="1"/>
          </p:cNvSpPr>
          <p:nvPr/>
        </p:nvSpPr>
        <p:spPr bwMode="auto">
          <a:xfrm>
            <a:off x="1676401" y="271046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sz="800"/>
              <a:t/>
            </a:r>
            <a:br>
              <a:rPr lang="en-AU" sz="800"/>
            </a:br>
            <a:endParaRPr lang="en-AU" sz="1200">
              <a:latin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11280" name="Rectangle 164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281" name="Rectangle 165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282" name="Rectangle 166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283" name="Rectangle 167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980348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dirty="0" smtClean="0"/>
              <a:t>VALUE Adding ACTIVITY - farmers benefit</a:t>
            </a:r>
            <a:endParaRPr lang="en-US" dirty="0"/>
          </a:p>
        </p:txBody>
      </p:sp>
      <p:pic>
        <p:nvPicPr>
          <p:cNvPr id="3074" name="Picture 2" descr="https://fbcdn-sphotos-c-a.akamaihd.net/hphotos-ak-xpa1/v/t1.0-9/1897707_823391367769762_6425672707848762845_n.jpg?oh=b18a2f255fc01ce87e97795f62243b55&amp;oe=5841348C&amp;__gda__=1481602225_543bc7f5d5669d4589d9957884e2e3c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9" y="2440546"/>
            <a:ext cx="2562262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34794" y="5248011"/>
            <a:ext cx="133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Nukulau</a:t>
            </a:r>
            <a:r>
              <a:rPr lang="en-US" b="1" dirty="0" smtClean="0">
                <a:solidFill>
                  <a:srgbClr val="FF0000"/>
                </a:solidFill>
              </a:rPr>
              <a:t> Ra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fbcdn-sphotos-c-a.akamaihd.net/hphotos-ak-xta1/v/t1.0-9/12241319_823390727769826_8695341324120145267_n.jpg?oh=2637b6bb32123f65ce4f9489851bef7e&amp;oe=58451857&amp;__gda__=1482512606_f86e4e132603e7d42eb23a2ed4bdc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11" y="2440546"/>
            <a:ext cx="2916686" cy="402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861755" y="2793774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Seka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Nadurubua</a:t>
            </a:r>
            <a:r>
              <a:rPr lang="en-US" b="1" dirty="0" smtClean="0">
                <a:solidFill>
                  <a:srgbClr val="FF0000"/>
                </a:solidFill>
              </a:rPr>
              <a:t> Ra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scontent-syd1-1.xx.fbcdn.net/v/t1.0-9/12239910_823390777769821_7630425385774085968_n.jpg?oh=dd7473999fb611a2d1212974f93d846e&amp;oe=58108C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7" y="2440546"/>
            <a:ext cx="2436765" cy="402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26590" y="5571176"/>
            <a:ext cx="176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Timoci</a:t>
            </a:r>
            <a:r>
              <a:rPr lang="en-US" b="1" dirty="0" smtClean="0">
                <a:solidFill>
                  <a:srgbClr val="FFFF00"/>
                </a:solidFill>
              </a:rPr>
              <a:t> – </a:t>
            </a:r>
            <a:r>
              <a:rPr lang="en-US" b="1" dirty="0" err="1" smtClean="0">
                <a:solidFill>
                  <a:srgbClr val="FFFF00"/>
                </a:solidFill>
              </a:rPr>
              <a:t>Nasau</a:t>
            </a:r>
            <a:r>
              <a:rPr lang="en-US" b="1" dirty="0" smtClean="0">
                <a:solidFill>
                  <a:srgbClr val="FFFF00"/>
                </a:solidFill>
              </a:rPr>
              <a:t>, RA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Picture 2" descr="https://fbcdn-photos-c-a.akamaihd.net/hphotos-ak-xfp1/v/t1.0-0/p206x206/12003882_823390904436475_3650976981057974733_n.jpg?oh=3257e59c27987517fd5c58e05e50fc21&amp;oe=585D1E8F&amp;__gda__=1481559487_af052b2e5a06500398b80c5ac3a507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87" y="2440545"/>
            <a:ext cx="2560576" cy="416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95329" y="4854388"/>
            <a:ext cx="17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IE/KBCL Goods Delivery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235" y="383510"/>
            <a:ext cx="4961966" cy="799831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LESSON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77471"/>
            <a:ext cx="9720073" cy="5190564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Belief System/Attitude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Misconception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Lack of Farming or Production Knowledge – Quality vs. Quantity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Lack of Market Knowledge – market expectation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No Proper Planning or Farming as a Business Skills/Knowledge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Access to Finance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Farm Access Road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Cultural Barrier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Record Keeping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Financial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Poor TSI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Poor Coordination between Buyers/Exporters and Farmers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Free Handout Mentality – Government, Donors, NGOs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336</Words>
  <Application>Microsoft Office PowerPoint</Application>
  <PresentationFormat>Widescreen</PresentationFormat>
  <Paragraphs>148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Integral</vt:lpstr>
      <vt:lpstr>1_Office Theme</vt:lpstr>
      <vt:lpstr>    “Strengthening farmers and communities to boost local and export production”</vt:lpstr>
      <vt:lpstr>ISLAND EXPRESS</vt:lpstr>
      <vt:lpstr>Scope of Presentation</vt:lpstr>
      <vt:lpstr>Island Express - Business Model</vt:lpstr>
      <vt:lpstr>Organized farmers vs. meeting expectation</vt:lpstr>
      <vt:lpstr>Organized farmers vs. increase production</vt:lpstr>
      <vt:lpstr>Cluster Expansion Multiplier Model </vt:lpstr>
      <vt:lpstr>VALUE Adding ACTIVITY - farmers benefit</vt:lpstr>
      <vt:lpstr>LESSON LEARNT</vt:lpstr>
      <vt:lpstr>Way forward – island express</vt:lpstr>
      <vt:lpstr>ANY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ITC</dc:creator>
  <cp:lastModifiedBy>Walker, David</cp:lastModifiedBy>
  <cp:revision>73</cp:revision>
  <dcterms:created xsi:type="dcterms:W3CDTF">2016-08-16T09:13:43Z</dcterms:created>
  <dcterms:modified xsi:type="dcterms:W3CDTF">2016-09-15T10:28:26Z</dcterms:modified>
</cp:coreProperties>
</file>