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7"/>
  </p:notesMasterIdLst>
  <p:sldIdLst>
    <p:sldId id="269" r:id="rId3"/>
    <p:sldId id="256" r:id="rId4"/>
    <p:sldId id="259" r:id="rId5"/>
    <p:sldId id="258" r:id="rId6"/>
    <p:sldId id="257" r:id="rId7"/>
    <p:sldId id="260" r:id="rId8"/>
    <p:sldId id="261" r:id="rId9"/>
    <p:sldId id="262" r:id="rId10"/>
    <p:sldId id="263" r:id="rId11"/>
    <p:sldId id="264" r:id="rId12"/>
    <p:sldId id="265" r:id="rId13"/>
    <p:sldId id="266"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81" d="100"/>
          <a:sy n="81" d="100"/>
        </p:scale>
        <p:origin x="120" y="6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BAAC04-4001-4EB0-8612-4DA412737D1F}" type="datetimeFigureOut">
              <a:rPr lang="en-GB" smtClean="0"/>
              <a:t>15/09/2016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6D9EB-EAE1-4825-95BA-E7403A507712}" type="slidenum">
              <a:rPr lang="en-GB" smtClean="0"/>
              <a:t>‹#›</a:t>
            </a:fld>
            <a:endParaRPr lang="en-GB"/>
          </a:p>
        </p:txBody>
      </p:sp>
    </p:spTree>
    <p:extLst>
      <p:ext uri="{BB962C8B-B14F-4D97-AF65-F5344CB8AC3E}">
        <p14:creationId xmlns:p14="http://schemas.microsoft.com/office/powerpoint/2010/main" val="128540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dirty="0"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defRPr>
                <a:solidFill>
                  <a:schemeClr val="tx1"/>
                </a:solidFill>
                <a:latin typeface="Arial" panose="020B0604020202020204" pitchFamily="34" charset="0"/>
                <a:cs typeface="Arial" panose="020B0604020202020204" pitchFamily="34" charset="0"/>
              </a:defRPr>
            </a:lvl1pPr>
            <a:lvl2pPr marL="742950" indent="-285750" defTabSz="457200">
              <a:defRPr>
                <a:solidFill>
                  <a:schemeClr val="tx1"/>
                </a:solidFill>
                <a:latin typeface="Arial" panose="020B0604020202020204" pitchFamily="34" charset="0"/>
                <a:cs typeface="Arial" panose="020B0604020202020204" pitchFamily="34" charset="0"/>
              </a:defRPr>
            </a:lvl2pPr>
            <a:lvl3pPr marL="1143000" indent="-228600" defTabSz="457200">
              <a:defRPr>
                <a:solidFill>
                  <a:schemeClr val="tx1"/>
                </a:solidFill>
                <a:latin typeface="Arial" panose="020B0604020202020204" pitchFamily="34" charset="0"/>
                <a:cs typeface="Arial" panose="020B0604020202020204" pitchFamily="34" charset="0"/>
              </a:defRPr>
            </a:lvl3pPr>
            <a:lvl4pPr marL="1600200" indent="-228600" defTabSz="457200">
              <a:defRPr>
                <a:solidFill>
                  <a:schemeClr val="tx1"/>
                </a:solidFill>
                <a:latin typeface="Arial" panose="020B0604020202020204" pitchFamily="34" charset="0"/>
                <a:cs typeface="Arial" panose="020B0604020202020204" pitchFamily="34" charset="0"/>
              </a:defRPr>
            </a:lvl4pPr>
            <a:lvl5pPr marL="2057400" indent="-228600" defTabSz="4572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B5E96E7-62C6-4099-91B9-5B03F0FDBF72}" type="slidenum">
              <a:rPr kumimoji="0" lang="en-AU"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AU"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81928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536663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F3378-65B2-47E2-8C80-F9AB05081768}" type="datetimeFigureOut">
              <a:rPr lang="en-US" smtClean="0"/>
              <a:pPr/>
              <a:t>9/15/2016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3971035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1449572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4176401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448612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C3F3378-65B2-47E2-8C80-F9AB05081768}" type="datetimeFigureOut">
              <a:rPr lang="en-US" smtClean="0"/>
              <a:pPr/>
              <a:t>9/15/2016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284709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C3F3378-65B2-47E2-8C80-F9AB05081768}" type="datetimeFigureOut">
              <a:rPr lang="en-US" smtClean="0"/>
              <a:pPr/>
              <a:t>9/15/2016</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2719763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1148187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580478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3EBF76B-B0DF-4550-839D-882AE6C98074}"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030514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22C8383-33F8-49B0-9472-E8811E66E25D}"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8860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2239231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3F47FB0-30E2-4D8E-806B-F6D10807AA3E}"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500999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BAA6AFE-1B41-4DDE-9ACD-9459FD33C3AA}"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310847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fr-F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7FC02C0-2B8E-4CAA-AB02-3ABC2B9ABC66}"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5190583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fr-F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E587F7B-A5CE-406B-89BA-A4D8CE6A9879}"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2733523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fr-FR">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6769257D-9A34-4781-81BD-174E4BE6313F}"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280419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3F2D0EA9-C30A-4EA5-A6B8-0426C45C18B2}"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1419269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fr-F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628E6C0-8E61-4190-8881-EF2FF67EF2A0}"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84769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397F7709-12A6-43E1-BD4B-DCC694D55773}"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40699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5B19C15A-05D2-4B6B-9225-201C49B6F6F0}" type="datetimeFigureOut">
              <a:rPr lang="fr-FR" smtClean="0">
                <a:solidFill>
                  <a:prstClr val="black">
                    <a:tint val="75000"/>
                  </a:prstClr>
                </a:solidFill>
              </a:rPr>
              <a:pPr>
                <a:defRPr/>
              </a:pPr>
              <a:t>15/09/2016</a:t>
            </a:fld>
            <a:endParaRPr lang="fr-F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fr-F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57817A6-4A98-4803-B659-E50445881848}" type="slidenum">
              <a:rPr lang="fr-FR" smtClean="0">
                <a:solidFill>
                  <a:prstClr val="black">
                    <a:tint val="75000"/>
                  </a:prstClr>
                </a:solidFill>
              </a:rPr>
              <a:pPr>
                <a:defRPr/>
              </a:pPr>
              <a:t>‹#›</a:t>
            </a:fld>
            <a:endParaRPr lang="fr-FR">
              <a:solidFill>
                <a:prstClr val="black">
                  <a:tint val="75000"/>
                </a:prstClr>
              </a:solidFill>
            </a:endParaRPr>
          </a:p>
        </p:txBody>
      </p:sp>
    </p:spTree>
    <p:extLst>
      <p:ext uri="{BB962C8B-B14F-4D97-AF65-F5344CB8AC3E}">
        <p14:creationId xmlns:p14="http://schemas.microsoft.com/office/powerpoint/2010/main" val="3058642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3F3378-65B2-47E2-8C80-F9AB05081768}" type="datetimeFigureOut">
              <a:rPr lang="en-US" smtClean="0"/>
              <a:pPr/>
              <a:t>9/15/2016</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249374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C3F3378-65B2-47E2-8C80-F9AB05081768}" type="datetimeFigureOut">
              <a:rPr lang="en-US" smtClean="0"/>
              <a:pPr/>
              <a:t>9/15/2016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1624068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C3F3378-65B2-47E2-8C80-F9AB05081768}" type="datetimeFigureOut">
              <a:rPr lang="en-US" smtClean="0"/>
              <a:pPr/>
              <a:t>9/15/2016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58916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C3F3378-65B2-47E2-8C80-F9AB05081768}" type="datetimeFigureOut">
              <a:rPr lang="en-US" smtClean="0"/>
              <a:pPr/>
              <a:t>9/15/2016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2432561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3F3378-65B2-47E2-8C80-F9AB05081768}" type="datetimeFigureOut">
              <a:rPr lang="en-US" smtClean="0"/>
              <a:pPr/>
              <a:t>9/15/2016</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426769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F3378-65B2-47E2-8C80-F9AB05081768}" type="datetimeFigureOut">
              <a:rPr lang="en-US" smtClean="0"/>
              <a:pPr/>
              <a:t>9/15/2016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4068719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3F3378-65B2-47E2-8C80-F9AB05081768}" type="datetimeFigureOut">
              <a:rPr lang="en-US" smtClean="0"/>
              <a:pPr/>
              <a:t>9/15/2016</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28D1762-8FD5-4F71-96F8-6C5670829010}" type="slidenum">
              <a:rPr lang="en-US" smtClean="0"/>
              <a:pPr/>
              <a:t>‹#›</a:t>
            </a:fld>
            <a:endParaRPr lang="en-US"/>
          </a:p>
        </p:txBody>
      </p:sp>
    </p:spTree>
    <p:extLst>
      <p:ext uri="{BB962C8B-B14F-4D97-AF65-F5344CB8AC3E}">
        <p14:creationId xmlns:p14="http://schemas.microsoft.com/office/powerpoint/2010/main" val="21965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C3F3378-65B2-47E2-8C80-F9AB05081768}" type="datetimeFigureOut">
              <a:rPr lang="en-US" smtClean="0"/>
              <a:pPr/>
              <a:t>9/15/2016</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428D1762-8FD5-4F71-96F8-6C5670829010}" type="slidenum">
              <a:rPr lang="en-US" smtClean="0"/>
              <a:pPr/>
              <a:t>‹#›</a:t>
            </a:fld>
            <a:endParaRPr lang="en-US"/>
          </a:p>
        </p:txBody>
      </p:sp>
    </p:spTree>
    <p:extLst>
      <p:ext uri="{BB962C8B-B14F-4D97-AF65-F5344CB8AC3E}">
        <p14:creationId xmlns:p14="http://schemas.microsoft.com/office/powerpoint/2010/main" val="38656078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5B19C15A-05D2-4B6B-9225-201C49B6F6F0}" type="datetimeFigureOut">
              <a:rPr lang="fr-FR" smtClean="0">
                <a:solidFill>
                  <a:prstClr val="black">
                    <a:tint val="75000"/>
                  </a:prstClr>
                </a:solidFill>
              </a:rPr>
              <a:pPr fontAlgn="base">
                <a:spcBef>
                  <a:spcPct val="0"/>
                </a:spcBef>
                <a:spcAft>
                  <a:spcPct val="0"/>
                </a:spcAft>
                <a:defRPr/>
              </a:pPr>
              <a:t>15/09/2016</a:t>
            </a:fld>
            <a:endParaRPr lang="fr-FR">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fr-FR">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6AA9B9A7-6003-4FD7-9DAE-8158F0BF887C}" type="slidenum">
              <a:rPr lang="fr-FR" smtClean="0">
                <a:solidFill>
                  <a:prstClr val="black">
                    <a:tint val="75000"/>
                  </a:prstClr>
                </a:solidFill>
              </a:rPr>
              <a:pPr fontAlgn="base">
                <a:spcBef>
                  <a:spcPct val="0"/>
                </a:spcBef>
                <a:spcAft>
                  <a:spcPct val="0"/>
                </a:spcAft>
                <a:defRPr/>
              </a:pPr>
              <a:t>‹#›</a:t>
            </a:fld>
            <a:endParaRPr lang="fr-FR">
              <a:solidFill>
                <a:prstClr val="black">
                  <a:tint val="75000"/>
                </a:prstClr>
              </a:solidFill>
            </a:endParaRPr>
          </a:p>
        </p:txBody>
      </p:sp>
    </p:spTree>
    <p:extLst>
      <p:ext uri="{BB962C8B-B14F-4D97-AF65-F5344CB8AC3E}">
        <p14:creationId xmlns:p14="http://schemas.microsoft.com/office/powerpoint/2010/main" val="170893919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781301" y="4512623"/>
            <a:ext cx="6600825" cy="759373"/>
          </a:xfrm>
          <a:solidFill>
            <a:srgbClr val="FFFF00"/>
          </a:solidFill>
        </p:spPr>
        <p:txBody>
          <a:bodyPr rtlCol="0">
            <a:noAutofit/>
          </a:bodyPr>
          <a:lstStyle/>
          <a:p>
            <a:pPr algn="l">
              <a:defRPr/>
            </a:pPr>
            <a:r>
              <a:rPr lang="nl-NL" sz="2100" b="1" dirty="0">
                <a:latin typeface="Arial Rounded MT Bold" panose="020F0704030504030204" pitchFamily="34" charset="0"/>
              </a:rPr>
              <a:t/>
            </a:r>
            <a:br>
              <a:rPr lang="nl-NL" sz="2100" b="1" dirty="0">
                <a:latin typeface="Arial Rounded MT Bold" panose="020F0704030504030204" pitchFamily="34" charset="0"/>
              </a:rPr>
            </a:br>
            <a:r>
              <a:rPr lang="nl-NL" sz="2100" b="1" dirty="0">
                <a:latin typeface="Arial Rounded MT Bold" panose="020F0704030504030204" pitchFamily="34" charset="0"/>
              </a:rPr>
              <a:t/>
            </a:r>
            <a:br>
              <a:rPr lang="nl-NL" sz="2100" b="1" dirty="0">
                <a:latin typeface="Arial Rounded MT Bold" panose="020F0704030504030204" pitchFamily="34" charset="0"/>
              </a:rPr>
            </a:br>
            <a:r>
              <a:rPr lang="nl-NL" sz="2100" b="1" dirty="0">
                <a:latin typeface="Arial Rounded MT Bold" panose="020F0704030504030204" pitchFamily="34" charset="0"/>
              </a:rPr>
              <a:t/>
            </a:r>
            <a:br>
              <a:rPr lang="nl-NL" sz="2100" b="1" dirty="0">
                <a:latin typeface="Arial Rounded MT Bold" panose="020F0704030504030204" pitchFamily="34" charset="0"/>
              </a:rPr>
            </a:br>
            <a:r>
              <a:rPr lang="nl-NL" sz="2100" b="1" dirty="0">
                <a:latin typeface="Arial Rounded MT Bold" panose="020F0704030504030204" pitchFamily="34" charset="0"/>
              </a:rPr>
              <a:t/>
            </a:r>
            <a:br>
              <a:rPr lang="nl-NL" sz="2100" b="1" dirty="0">
                <a:latin typeface="Arial Rounded MT Bold" panose="020F0704030504030204" pitchFamily="34" charset="0"/>
              </a:rPr>
            </a:br>
            <a:r>
              <a:rPr lang="nl-NL" sz="2100" b="1" dirty="0" smtClean="0">
                <a:latin typeface="Arial Rounded MT Bold" panose="020F0704030504030204" pitchFamily="34" charset="0"/>
              </a:rPr>
              <a:t>“</a:t>
            </a:r>
            <a:r>
              <a:rPr lang="en-US" sz="2100" b="1" dirty="0">
                <a:latin typeface="Arial Rounded MT Bold" panose="020F0704030504030204" pitchFamily="34" charset="0"/>
              </a:rPr>
              <a:t>Success in Hydroponics: Promoting consumption of Fresh Vegetables”</a:t>
            </a:r>
          </a:p>
        </p:txBody>
      </p:sp>
      <p:sp>
        <p:nvSpPr>
          <p:cNvPr id="5123" name="Subtitle 2"/>
          <p:cNvSpPr>
            <a:spLocks noGrp="1"/>
          </p:cNvSpPr>
          <p:nvPr>
            <p:ph type="subTitle" idx="1"/>
          </p:nvPr>
        </p:nvSpPr>
        <p:spPr bwMode="auto">
          <a:xfrm>
            <a:off x="2781301" y="5271995"/>
            <a:ext cx="6600825" cy="533400"/>
          </a:xfrm>
          <a:solidFill>
            <a:schemeClr val="bg1"/>
          </a:solidFill>
        </p:spPr>
        <p:txBody>
          <a:bodyPr wrap="square" numCol="1" anchor="t" anchorCtr="0" compatLnSpc="1">
            <a:prstTxWarp prst="textNoShape">
              <a:avLst/>
            </a:prstTxWarp>
            <a:normAutofit lnSpcReduction="10000"/>
          </a:bodyPr>
          <a:lstStyle/>
          <a:p>
            <a:pPr algn="l">
              <a:spcBef>
                <a:spcPct val="0"/>
              </a:spcBef>
            </a:pPr>
            <a:endParaRPr lang="en-GB" altLang="en-US" sz="1650" b="1" dirty="0">
              <a:latin typeface="Arial Rounded MT Bold" panose="020F0704030504030204" pitchFamily="34" charset="0"/>
            </a:endParaRPr>
          </a:p>
          <a:p>
            <a:pPr algn="l">
              <a:spcBef>
                <a:spcPct val="0"/>
              </a:spcBef>
            </a:pPr>
            <a:r>
              <a:rPr lang="en-GB" altLang="en-US" sz="1650" b="1" dirty="0" smtClean="0">
                <a:latin typeface="Arial Rounded MT Bold" panose="020F0704030504030204" pitchFamily="34" charset="0"/>
              </a:rPr>
              <a:t>James Douglas, </a:t>
            </a:r>
            <a:r>
              <a:rPr lang="en-GB" altLang="en-US" sz="1650" dirty="0" smtClean="0">
                <a:latin typeface="Arial Rounded MT Bold" panose="020F0704030504030204" pitchFamily="34" charset="0"/>
              </a:rPr>
              <a:t>Owner Niue </a:t>
            </a:r>
            <a:r>
              <a:rPr lang="en-GB" altLang="en-US" sz="1650" dirty="0">
                <a:latin typeface="Arial Rounded MT Bold" panose="020F0704030504030204" pitchFamily="34" charset="0"/>
              </a:rPr>
              <a:t>Fresh </a:t>
            </a:r>
            <a:r>
              <a:rPr lang="en-GB" altLang="en-US" sz="1650" dirty="0" smtClean="0">
                <a:latin typeface="Arial Rounded MT Bold" panose="020F0704030504030204" pitchFamily="34" charset="0"/>
              </a:rPr>
              <a:t>Hydroponics</a:t>
            </a:r>
            <a:endParaRPr lang="en-GB" altLang="en-US" sz="1650" dirty="0">
              <a:latin typeface="Arial Rounded MT Bold" panose="020F0704030504030204" pitchFamily="34" charset="0"/>
            </a:endParaRPr>
          </a:p>
        </p:txBody>
      </p:sp>
    </p:spTree>
    <p:extLst>
      <p:ext uri="{BB962C8B-B14F-4D97-AF65-F5344CB8AC3E}">
        <p14:creationId xmlns:p14="http://schemas.microsoft.com/office/powerpoint/2010/main" val="27574472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5" y="973668"/>
            <a:ext cx="3270742" cy="706964"/>
          </a:xfrm>
        </p:spPr>
        <p:txBody>
          <a:bodyPr vert="horz" lIns="91440" tIns="45720" rIns="91440" bIns="45720" rtlCol="0" anchor="ctr">
            <a:noAutofit/>
          </a:bodyPr>
          <a:lstStyle/>
          <a:p>
            <a:r>
              <a:rPr lang="en-US" sz="5400" b="1" dirty="0" smtClean="0">
                <a:latin typeface="Aharoni" panose="02010803020104030203" pitchFamily="2" charset="-79"/>
                <a:cs typeface="Aharoni" panose="02010803020104030203" pitchFamily="2" charset="-79"/>
              </a:rPr>
              <a:t>RISKS</a:t>
            </a:r>
            <a:endParaRPr lang="en-US" sz="5400"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60011" y="2420620"/>
            <a:ext cx="6141957" cy="4108196"/>
          </a:xfrm>
        </p:spPr>
        <p:txBody>
          <a:bodyPr>
            <a:normAutofit/>
          </a:bodyPr>
          <a:lstStyle/>
          <a:p>
            <a:pPr lvl="0"/>
            <a:r>
              <a:rPr lang="en-US" sz="2000" b="1" dirty="0">
                <a:solidFill>
                  <a:schemeClr val="tx1"/>
                </a:solidFill>
              </a:rPr>
              <a:t>Hydroponic growing needs 100% reliable power supply ………… not always guaranteed here on Niue. The plants need a constant unbroken supply of water and nutrients. With the heat and humidity being so devastating to the plants if without, its important the water cycle and associated pumping is maintained at all times .To minimize risk we purchased our own </a:t>
            </a:r>
            <a:r>
              <a:rPr lang="en-US" sz="2000" b="1" dirty="0" smtClean="0">
                <a:solidFill>
                  <a:schemeClr val="tx1"/>
                </a:solidFill>
              </a:rPr>
              <a:t>generator</a:t>
            </a:r>
            <a:endParaRPr lang="en-US" sz="2000" b="1" dirty="0">
              <a:solidFill>
                <a:schemeClr val="tx1"/>
              </a:solidFill>
            </a:endParaRPr>
          </a:p>
          <a:p>
            <a:r>
              <a:rPr lang="en-US" sz="2000" b="1" dirty="0" smtClean="0">
                <a:solidFill>
                  <a:schemeClr val="tx1"/>
                </a:solidFill>
              </a:rPr>
              <a:t>Cyclones, having a sound contingency plan in place for a cyclone threat is a must. </a:t>
            </a:r>
            <a:endParaRPr lang="en-US" sz="2000" b="1" dirty="0">
              <a:solidFill>
                <a:schemeClr val="tx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4576" y="4055364"/>
            <a:ext cx="4657344" cy="26197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388" y="874776"/>
            <a:ext cx="4637532" cy="3091688"/>
          </a:xfrm>
          <a:prstGeom prst="rect">
            <a:avLst/>
          </a:prstGeom>
        </p:spPr>
      </p:pic>
    </p:spTree>
    <p:extLst>
      <p:ext uri="{BB962C8B-B14F-4D97-AF65-F5344CB8AC3E}">
        <p14:creationId xmlns:p14="http://schemas.microsoft.com/office/powerpoint/2010/main" val="42457585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5400" b="1" dirty="0" smtClean="0">
                <a:latin typeface="Aharoni" panose="02010803020104030203" pitchFamily="2" charset="-79"/>
                <a:cs typeface="Aharoni" panose="02010803020104030203" pitchFamily="2" charset="-79"/>
              </a:rPr>
              <a:t>AWARDS</a:t>
            </a:r>
            <a:endParaRPr lang="en-US" sz="5400"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75488" y="2359152"/>
            <a:ext cx="5760721" cy="3788664"/>
          </a:xfrm>
        </p:spPr>
        <p:txBody>
          <a:bodyPr>
            <a:normAutofit/>
          </a:bodyPr>
          <a:lstStyle/>
          <a:p>
            <a:r>
              <a:rPr lang="en-US" sz="2400" b="1" dirty="0" smtClean="0"/>
              <a:t>In 2015 Niue Business Awards</a:t>
            </a:r>
          </a:p>
          <a:p>
            <a:r>
              <a:rPr lang="en-US" sz="2400" b="1" dirty="0" smtClean="0"/>
              <a:t>Niue Fresh won the category for best business in Retail Trade and Service.</a:t>
            </a:r>
          </a:p>
          <a:p>
            <a:r>
              <a:rPr lang="en-US" sz="2400" b="1" dirty="0"/>
              <a:t> </a:t>
            </a:r>
            <a:r>
              <a:rPr lang="en-US" sz="2400" b="1" dirty="0" smtClean="0"/>
              <a:t>In that same evening went on to win the 2015 Supreme Award for the best Overall business.</a:t>
            </a:r>
            <a:endParaRPr lang="en-US" sz="2400" b="1" dirty="0"/>
          </a:p>
          <a:p>
            <a:pPr marL="0" indent="0">
              <a:buNone/>
            </a:pPr>
            <a:endParaRPr lang="en-US" sz="2400" b="1" dirty="0"/>
          </a:p>
        </p:txBody>
      </p:sp>
      <p:pic>
        <p:nvPicPr>
          <p:cNvPr id="4098" name="Picture 2" descr="Niue Business Awards"/>
          <p:cNvPicPr>
            <a:picLocks noChangeAspect="1" noChangeArrowheads="1"/>
          </p:cNvPicPr>
          <p:nvPr/>
        </p:nvPicPr>
        <p:blipFill>
          <a:blip r:embed="rId2" cstate="print"/>
          <a:srcRect/>
          <a:stretch>
            <a:fillRect/>
          </a:stretch>
        </p:blipFill>
        <p:spPr bwMode="auto">
          <a:xfrm>
            <a:off x="6054351" y="2362199"/>
            <a:ext cx="5492190" cy="4119143"/>
          </a:xfrm>
          <a:prstGeom prst="rect">
            <a:avLst/>
          </a:prstGeom>
          <a:noFill/>
        </p:spPr>
      </p:pic>
    </p:spTree>
    <p:extLst>
      <p:ext uri="{BB962C8B-B14F-4D97-AF65-F5344CB8AC3E}">
        <p14:creationId xmlns:p14="http://schemas.microsoft.com/office/powerpoint/2010/main" val="11719741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5400" b="1" dirty="0" smtClean="0">
                <a:latin typeface="Aharoni" panose="02010803020104030203" pitchFamily="2" charset="-79"/>
                <a:cs typeface="Aharoni" panose="02010803020104030203" pitchFamily="2" charset="-79"/>
              </a:rPr>
              <a:t>FUTURE FOR NIUE FRESH</a:t>
            </a:r>
            <a:endParaRPr lang="en-US" sz="5400"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31995" y="2194560"/>
            <a:ext cx="5337286" cy="2322576"/>
          </a:xfrm>
        </p:spPr>
        <p:txBody>
          <a:bodyPr>
            <a:noAutofit/>
          </a:bodyPr>
          <a:lstStyle/>
          <a:p>
            <a:r>
              <a:rPr lang="en-US" sz="2000" b="1" dirty="0" smtClean="0"/>
              <a:t>Mark has just returned (last week in fact) from talks with MPI in Wellington and shared samples with Importing companies, Chefs and large supermarket chains in Auckland with an eye to exporting our herbs into NZ. The positive response (virtually ripping our arm off) has given us confidence to move to the next step of allowing our respective Bio security departments to sort out the paperwork.</a:t>
            </a:r>
          </a:p>
          <a:p>
            <a:r>
              <a:rPr lang="en-US" sz="2000" b="1" dirty="0" smtClean="0"/>
              <a:t>We think the Future is bright for Niue Fresh</a:t>
            </a:r>
          </a:p>
          <a:p>
            <a:pPr marL="0" indent="0">
              <a:buNone/>
            </a:pPr>
            <a:endParaRPr lang="en-US" sz="2000" b="1" dirty="0" smtClean="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0000" r="14682" b="6934"/>
          <a:stretch/>
        </p:blipFill>
        <p:spPr>
          <a:xfrm>
            <a:off x="5852159" y="1934860"/>
            <a:ext cx="5614417" cy="232804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4933" r="23748"/>
          <a:stretch/>
        </p:blipFill>
        <p:spPr>
          <a:xfrm>
            <a:off x="6420241" y="4262908"/>
            <a:ext cx="4561796" cy="2595092"/>
          </a:xfrm>
          <a:prstGeom prst="rect">
            <a:avLst/>
          </a:prstGeom>
        </p:spPr>
      </p:pic>
    </p:spTree>
    <p:extLst>
      <p:ext uri="{BB962C8B-B14F-4D97-AF65-F5344CB8AC3E}">
        <p14:creationId xmlns:p14="http://schemas.microsoft.com/office/powerpoint/2010/main" val="32472565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374410" y="516468"/>
            <a:ext cx="8761413" cy="706964"/>
          </a:xfrm>
          <a:solidFill>
            <a:srgbClr val="00B0F0">
              <a:alpha val="24000"/>
            </a:srgbClr>
          </a:solidFill>
        </p:spPr>
        <p:txBody>
          <a:bodyPr vert="horz" lIns="91440" tIns="45720" rIns="91440" bIns="45720" rtlCol="0" anchor="ctr">
            <a:noAutofit/>
          </a:bodyPr>
          <a:lstStyle/>
          <a:p>
            <a:pPr algn="ctr"/>
            <a:r>
              <a:rPr lang="en-US" sz="5400" b="1" dirty="0" smtClean="0">
                <a:solidFill>
                  <a:schemeClr val="tx1"/>
                </a:solidFill>
                <a:latin typeface="Aharoni" panose="02010803020104030203" pitchFamily="2" charset="-79"/>
                <a:cs typeface="Aharoni" panose="02010803020104030203" pitchFamily="2" charset="-79"/>
              </a:rPr>
              <a:t>CONCLUSION</a:t>
            </a:r>
            <a:endParaRPr lang="en-US" sz="5400" b="1"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496586" y="1945132"/>
            <a:ext cx="11390613" cy="3852164"/>
          </a:xfrm>
          <a:solidFill>
            <a:srgbClr val="FFFF00">
              <a:alpha val="22000"/>
            </a:srgbClr>
          </a:solidFill>
        </p:spPr>
        <p:txBody>
          <a:bodyPr>
            <a:normAutofit/>
          </a:bodyPr>
          <a:lstStyle/>
          <a:p>
            <a:r>
              <a:rPr lang="en-US" sz="2800" b="1" dirty="0" smtClean="0">
                <a:solidFill>
                  <a:schemeClr val="tx1"/>
                </a:solidFill>
              </a:rPr>
              <a:t>From virtually 3 gullies to where we are today has been an amazingly bumpy ride but neither Mark nor I would have changed a thing.</a:t>
            </a:r>
          </a:p>
          <a:p>
            <a:r>
              <a:rPr lang="en-US" sz="2800" b="1" dirty="0" smtClean="0">
                <a:solidFill>
                  <a:schemeClr val="tx1"/>
                </a:solidFill>
              </a:rPr>
              <a:t>Credit must go to our amazing staff who for years braved the heat and humid conditions, our Mentor and supplier PGO horticulture in NZ</a:t>
            </a:r>
          </a:p>
          <a:p>
            <a:r>
              <a:rPr lang="en-US" sz="2800" b="1" dirty="0" smtClean="0">
                <a:solidFill>
                  <a:schemeClr val="tx1"/>
                </a:solidFill>
              </a:rPr>
              <a:t>We thank you for giving us this opportunity to showcase our Business.</a:t>
            </a:r>
            <a:endParaRPr lang="en-US" sz="2800" b="1" dirty="0">
              <a:solidFill>
                <a:schemeClr val="tx1"/>
              </a:solidFill>
            </a:endParaRPr>
          </a:p>
        </p:txBody>
      </p:sp>
    </p:spTree>
    <p:extLst>
      <p:ext uri="{BB962C8B-B14F-4D97-AF65-F5344CB8AC3E}">
        <p14:creationId xmlns:p14="http://schemas.microsoft.com/office/powerpoint/2010/main" val="23376233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95837" y="4327314"/>
            <a:ext cx="8761413" cy="2190156"/>
          </a:xfrm>
        </p:spPr>
        <p:txBody>
          <a:bodyPr/>
          <a:lstStyle/>
          <a:p>
            <a:pPr algn="ctr"/>
            <a:r>
              <a:rPr lang="en-US" sz="6000" b="1" dirty="0" smtClean="0">
                <a:solidFill>
                  <a:schemeClr val="tx1"/>
                </a:solidFill>
              </a:rPr>
              <a:t>THANK YOU</a:t>
            </a:r>
            <a:br>
              <a:rPr lang="en-US" sz="6000" b="1" dirty="0" smtClean="0">
                <a:solidFill>
                  <a:schemeClr val="tx1"/>
                </a:solidFill>
              </a:rPr>
            </a:br>
            <a:r>
              <a:rPr lang="en-US" sz="6000" b="1" dirty="0" smtClean="0">
                <a:solidFill>
                  <a:schemeClr val="tx1"/>
                </a:solidFill>
              </a:rPr>
              <a:t>ANY QUESTIONS</a:t>
            </a:r>
            <a:endParaRPr lang="en-US" sz="6000" b="1" dirty="0">
              <a:solidFill>
                <a:schemeClr val="tx1"/>
              </a:solidFill>
            </a:endParaRPr>
          </a:p>
        </p:txBody>
      </p:sp>
      <p:pic>
        <p:nvPicPr>
          <p:cNvPr id="5" name="Picture 4" descr="E:\ECE Trip to Hydroponic2016\Hydroponic Wednesday ECE trip 822.JPG"/>
          <p:cNvPicPr/>
          <p:nvPr/>
        </p:nvPicPr>
        <p:blipFill rotWithShape="1">
          <a:blip r:embed="rId3" cstate="print">
            <a:extLst>
              <a:ext uri="{28A0092B-C50C-407E-A947-70E740481C1C}">
                <a14:useLocalDpi xmlns:a14="http://schemas.microsoft.com/office/drawing/2010/main" val="0"/>
              </a:ext>
            </a:extLst>
          </a:blip>
          <a:srcRect l="31250" t="31000" r="26922" b="52419"/>
          <a:stretch/>
        </p:blipFill>
        <p:spPr bwMode="auto">
          <a:xfrm>
            <a:off x="176784" y="146304"/>
            <a:ext cx="4919472" cy="15361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910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265"/>
          </a:xfrm>
          <a:prstGeom prst="rect">
            <a:avLst/>
          </a:prstGeom>
        </p:spPr>
      </p:pic>
      <p:sp>
        <p:nvSpPr>
          <p:cNvPr id="2" name="Title 1"/>
          <p:cNvSpPr>
            <a:spLocks noGrp="1"/>
          </p:cNvSpPr>
          <p:nvPr>
            <p:ph type="ctrTitle"/>
          </p:nvPr>
        </p:nvSpPr>
        <p:spPr>
          <a:xfrm>
            <a:off x="1524000" y="522514"/>
            <a:ext cx="9144000" cy="3562705"/>
          </a:xfrm>
          <a:solidFill>
            <a:srgbClr val="FFFF00">
              <a:alpha val="35000"/>
            </a:srgbClr>
          </a:solidFill>
        </p:spPr>
        <p:txBody>
          <a:bodyPr>
            <a:noAutofit/>
          </a:bodyPr>
          <a:lstStyle/>
          <a:p>
            <a:pPr algn="ctr"/>
            <a:r>
              <a:rPr lang="en-US" sz="4400" b="1" dirty="0" smtClean="0">
                <a:solidFill>
                  <a:schemeClr val="tx1"/>
                </a:solidFill>
                <a:latin typeface="Aharoni" panose="02010803020104030203" pitchFamily="2" charset="-79"/>
                <a:cs typeface="Aharoni" panose="02010803020104030203" pitchFamily="2" charset="-79"/>
              </a:rPr>
              <a:t>2</a:t>
            </a:r>
            <a:r>
              <a:rPr lang="en-US" sz="4400" b="1" baseline="30000" dirty="0" smtClean="0">
                <a:solidFill>
                  <a:schemeClr val="tx1"/>
                </a:solidFill>
                <a:latin typeface="Aharoni" panose="02010803020104030203" pitchFamily="2" charset="-79"/>
                <a:cs typeface="Aharoni" panose="02010803020104030203" pitchFamily="2" charset="-79"/>
              </a:rPr>
              <a:t>nd</a:t>
            </a:r>
            <a:r>
              <a:rPr lang="en-US" sz="4400" b="1" dirty="0" smtClean="0">
                <a:solidFill>
                  <a:schemeClr val="tx1"/>
                </a:solidFill>
                <a:latin typeface="Aharoni" panose="02010803020104030203" pitchFamily="2" charset="-79"/>
                <a:cs typeface="Aharoni" panose="02010803020104030203" pitchFamily="2" charset="-79"/>
              </a:rPr>
              <a:t> Pacific Agribusiness Forum </a:t>
            </a:r>
            <a:br>
              <a:rPr lang="en-US" sz="4400" b="1" dirty="0" smtClean="0">
                <a:solidFill>
                  <a:schemeClr val="tx1"/>
                </a:solidFill>
                <a:latin typeface="Aharoni" panose="02010803020104030203" pitchFamily="2" charset="-79"/>
                <a:cs typeface="Aharoni" panose="02010803020104030203" pitchFamily="2" charset="-79"/>
              </a:rPr>
            </a:br>
            <a:r>
              <a:rPr lang="en-US" sz="4400" b="1" dirty="0" smtClean="0">
                <a:solidFill>
                  <a:schemeClr val="tx1"/>
                </a:solidFill>
                <a:latin typeface="Aharoni" panose="02010803020104030203" pitchFamily="2" charset="-79"/>
                <a:cs typeface="Aharoni" panose="02010803020104030203" pitchFamily="2" charset="-79"/>
              </a:rPr>
              <a:t>Apia, Samoa</a:t>
            </a:r>
            <a:br>
              <a:rPr lang="en-US" sz="4400" b="1" dirty="0" smtClean="0">
                <a:solidFill>
                  <a:schemeClr val="tx1"/>
                </a:solidFill>
                <a:latin typeface="Aharoni" panose="02010803020104030203" pitchFamily="2" charset="-79"/>
                <a:cs typeface="Aharoni" panose="02010803020104030203" pitchFamily="2" charset="-79"/>
              </a:rPr>
            </a:br>
            <a:r>
              <a:rPr lang="en-US" sz="4400" b="1" dirty="0" smtClean="0">
                <a:solidFill>
                  <a:schemeClr val="tx1"/>
                </a:solidFill>
                <a:latin typeface="Aharoni" panose="02010803020104030203" pitchFamily="2" charset="-79"/>
                <a:cs typeface="Aharoni" panose="02010803020104030203" pitchFamily="2" charset="-79"/>
              </a:rPr>
              <a:t>Success in Hydroponics: Promoting consumption of Fresh Vegetables</a:t>
            </a:r>
            <a:endParaRPr lang="en-US" sz="4400" b="1" dirty="0">
              <a:solidFill>
                <a:schemeClr val="tx1"/>
              </a:solidFill>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87084" y="5659091"/>
            <a:ext cx="5617029" cy="1111825"/>
          </a:xfrm>
          <a:solidFill>
            <a:srgbClr val="FFFF00">
              <a:alpha val="35000"/>
            </a:srgbClr>
          </a:solidFill>
        </p:spPr>
        <p:txBody>
          <a:bodyPr vert="horz" lIns="91440" tIns="45720" rIns="91440" bIns="45720" rtlCol="0" anchor="b">
            <a:noAutofit/>
          </a:bodyPr>
          <a:lstStyle/>
          <a:p>
            <a:pPr>
              <a:spcBef>
                <a:spcPct val="0"/>
              </a:spcBef>
            </a:pPr>
            <a:r>
              <a:rPr lang="en-US" sz="3200" b="1" dirty="0">
                <a:solidFill>
                  <a:schemeClr val="tx1"/>
                </a:solidFill>
                <a:latin typeface="Aharoni" panose="02010803020104030203" pitchFamily="2" charset="-79"/>
                <a:ea typeface="+mj-ea"/>
                <a:cs typeface="Aharoni" panose="02010803020104030203" pitchFamily="2" charset="-79"/>
              </a:rPr>
              <a:t>James Douglas, Owner</a:t>
            </a:r>
          </a:p>
          <a:p>
            <a:pPr>
              <a:spcBef>
                <a:spcPct val="0"/>
              </a:spcBef>
            </a:pPr>
            <a:r>
              <a:rPr lang="en-US" sz="3200" b="1" dirty="0">
                <a:solidFill>
                  <a:schemeClr val="tx1"/>
                </a:solidFill>
                <a:latin typeface="Aharoni" panose="02010803020104030203" pitchFamily="2" charset="-79"/>
                <a:ea typeface="+mj-ea"/>
                <a:cs typeface="Aharoni" panose="02010803020104030203" pitchFamily="2" charset="-79"/>
              </a:rPr>
              <a:t>Niue Fresh Hydroponics</a:t>
            </a:r>
          </a:p>
        </p:txBody>
      </p:sp>
      <p:pic>
        <p:nvPicPr>
          <p:cNvPr id="6" name="Picture 5" descr="E:\ECE Trip to Hydroponic2016\Hydroponic Wednesday ECE trip 822.JPG"/>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1250" t="31000" r="26922" b="52419"/>
          <a:stretch/>
        </p:blipFill>
        <p:spPr bwMode="auto">
          <a:xfrm>
            <a:off x="7489371" y="5659091"/>
            <a:ext cx="4319088" cy="11118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193584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2200"/>
            <a:ext cx="10515600" cy="1325563"/>
          </a:xfrm>
        </p:spPr>
        <p:txBody>
          <a:bodyPr vert="horz" lIns="91440" tIns="45720" rIns="91440" bIns="45720" rtlCol="0" anchor="ctr">
            <a:normAutofit/>
          </a:bodyPr>
          <a:lstStyle/>
          <a:p>
            <a:pPr algn="ctr"/>
            <a:r>
              <a:rPr lang="en-US" sz="4800" b="1" dirty="0">
                <a:solidFill>
                  <a:schemeClr val="tx1"/>
                </a:solidFill>
                <a:latin typeface="Aharoni" panose="02010803020104030203" pitchFamily="2" charset="-79"/>
                <a:cs typeface="Aharoni" panose="02010803020104030203" pitchFamily="2" charset="-79"/>
              </a:rPr>
              <a:t>OVERVIEW</a:t>
            </a:r>
          </a:p>
        </p:txBody>
      </p:sp>
      <p:sp>
        <p:nvSpPr>
          <p:cNvPr id="3" name="Content Placeholder 2"/>
          <p:cNvSpPr>
            <a:spLocks noGrp="1"/>
          </p:cNvSpPr>
          <p:nvPr>
            <p:ph idx="1"/>
          </p:nvPr>
        </p:nvSpPr>
        <p:spPr>
          <a:xfrm>
            <a:off x="3757385" y="1356862"/>
            <a:ext cx="4677229" cy="5189080"/>
          </a:xfrm>
          <a:solidFill>
            <a:srgbClr val="00B0F0">
              <a:alpha val="37000"/>
            </a:srgbClr>
          </a:solidFill>
        </p:spPr>
        <p:txBody>
          <a:bodyPr>
            <a:noAutofit/>
          </a:bodyPr>
          <a:lstStyle/>
          <a:p>
            <a:r>
              <a:rPr lang="en-US" sz="2400" b="1" dirty="0" smtClean="0">
                <a:solidFill>
                  <a:schemeClr val="tx1"/>
                </a:solidFill>
              </a:rPr>
              <a:t>Introduction</a:t>
            </a:r>
          </a:p>
          <a:p>
            <a:r>
              <a:rPr lang="en-US" sz="2400" b="1" dirty="0" smtClean="0">
                <a:solidFill>
                  <a:schemeClr val="tx1"/>
                </a:solidFill>
              </a:rPr>
              <a:t>Health and Education</a:t>
            </a:r>
          </a:p>
          <a:p>
            <a:r>
              <a:rPr lang="en-US" sz="2400" b="1" dirty="0" smtClean="0">
                <a:solidFill>
                  <a:schemeClr val="tx1"/>
                </a:solidFill>
              </a:rPr>
              <a:t>Staff</a:t>
            </a:r>
          </a:p>
          <a:p>
            <a:r>
              <a:rPr lang="en-US" sz="2400" b="1" dirty="0" smtClean="0">
                <a:solidFill>
                  <a:schemeClr val="tx1"/>
                </a:solidFill>
              </a:rPr>
              <a:t>Mother Nature</a:t>
            </a:r>
          </a:p>
          <a:p>
            <a:r>
              <a:rPr lang="en-US" sz="2400" b="1" dirty="0" smtClean="0">
                <a:solidFill>
                  <a:schemeClr val="tx1"/>
                </a:solidFill>
              </a:rPr>
              <a:t>Market Opportunity</a:t>
            </a:r>
          </a:p>
          <a:p>
            <a:r>
              <a:rPr lang="en-US" sz="2400" b="1" dirty="0" smtClean="0">
                <a:solidFill>
                  <a:schemeClr val="tx1"/>
                </a:solidFill>
              </a:rPr>
              <a:t>Product Range</a:t>
            </a:r>
          </a:p>
          <a:p>
            <a:r>
              <a:rPr lang="en-US" sz="2400" b="1" dirty="0" smtClean="0">
                <a:solidFill>
                  <a:schemeClr val="tx1"/>
                </a:solidFill>
              </a:rPr>
              <a:t>Risks</a:t>
            </a:r>
          </a:p>
          <a:p>
            <a:r>
              <a:rPr lang="en-US" sz="2400" b="1" dirty="0" smtClean="0">
                <a:solidFill>
                  <a:schemeClr val="tx1"/>
                </a:solidFill>
              </a:rPr>
              <a:t>Awards</a:t>
            </a:r>
          </a:p>
          <a:p>
            <a:r>
              <a:rPr lang="en-US" sz="2400" b="1" dirty="0" smtClean="0">
                <a:solidFill>
                  <a:schemeClr val="tx1"/>
                </a:solidFill>
              </a:rPr>
              <a:t>Future for Niue Fresh</a:t>
            </a:r>
          </a:p>
          <a:p>
            <a:r>
              <a:rPr lang="en-US" sz="2400" b="1" dirty="0" smtClean="0">
                <a:solidFill>
                  <a:schemeClr val="tx1"/>
                </a:solidFill>
              </a:rPr>
              <a:t>Conclusion</a:t>
            </a:r>
          </a:p>
          <a:p>
            <a:endParaRPr lang="en-US" sz="2400" b="1" dirty="0" smtClean="0">
              <a:solidFill>
                <a:schemeClr val="tx1"/>
              </a:solidFill>
            </a:endParaRPr>
          </a:p>
        </p:txBody>
      </p:sp>
    </p:spTree>
    <p:extLst>
      <p:ext uri="{BB962C8B-B14F-4D97-AF65-F5344CB8AC3E}">
        <p14:creationId xmlns:p14="http://schemas.microsoft.com/office/powerpoint/2010/main" val="10660091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871221"/>
            <a:ext cx="4992914" cy="374468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8924" y="2857728"/>
            <a:ext cx="5010905" cy="3758179"/>
          </a:xfrm>
          <a:prstGeom prst="rect">
            <a:avLst/>
          </a:prstGeom>
        </p:spPr>
      </p:pic>
      <p:sp>
        <p:nvSpPr>
          <p:cNvPr id="2" name="Title 1"/>
          <p:cNvSpPr>
            <a:spLocks noGrp="1"/>
          </p:cNvSpPr>
          <p:nvPr>
            <p:ph type="title"/>
          </p:nvPr>
        </p:nvSpPr>
        <p:spPr>
          <a:xfrm>
            <a:off x="1154954" y="772500"/>
            <a:ext cx="8761413" cy="706964"/>
          </a:xfrm>
        </p:spPr>
        <p:txBody>
          <a:bodyPr>
            <a:noAutofit/>
          </a:bodyPr>
          <a:lstStyle/>
          <a:p>
            <a:pPr algn="ctr"/>
            <a:r>
              <a:rPr lang="en-US" sz="5400" b="1" dirty="0" smtClean="0">
                <a:solidFill>
                  <a:schemeClr val="bg1"/>
                </a:solidFill>
                <a:latin typeface="Aharoni" panose="02010803020104030203" pitchFamily="2" charset="-79"/>
                <a:cs typeface="Aharoni" panose="02010803020104030203" pitchFamily="2" charset="-79"/>
              </a:rPr>
              <a:t>INTRODUCTION</a:t>
            </a:r>
            <a:endParaRPr lang="en-US" sz="5400" b="1" dirty="0">
              <a:solidFill>
                <a:schemeClr val="bg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838200" y="2191660"/>
            <a:ext cx="10671629" cy="2140741"/>
          </a:xfrm>
          <a:solidFill>
            <a:srgbClr val="FFFF00">
              <a:alpha val="35000"/>
            </a:srgbClr>
          </a:solidFill>
        </p:spPr>
        <p:txBody>
          <a:bodyPr vert="horz" lIns="91440" tIns="45720" rIns="91440" bIns="45720" rtlCol="0" anchor="b">
            <a:noAutofit/>
          </a:bodyPr>
          <a:lstStyle/>
          <a:p>
            <a:r>
              <a:rPr lang="en-US" sz="2000" b="1" dirty="0"/>
              <a:t>In 2011 during a round of golf two mates were talking about how terrible the salads were and how expensive exported lettuces were! Those two chaps were myself and Mark </a:t>
            </a:r>
            <a:r>
              <a:rPr lang="en-US" sz="2000" b="1" dirty="0" err="1"/>
              <a:t>Blumsky</a:t>
            </a:r>
            <a:r>
              <a:rPr lang="en-US" sz="2000" b="1" dirty="0"/>
              <a:t> and it was the foundation for what is today known as Niue Fresh.</a:t>
            </a:r>
          </a:p>
          <a:p>
            <a:r>
              <a:rPr lang="en-US" sz="2000" b="1" dirty="0"/>
              <a:t> Niue Fresh formed a bond with PGO horticulture a company with a history of work pioneering hydroponics in NZ</a:t>
            </a:r>
          </a:p>
        </p:txBody>
      </p:sp>
    </p:spTree>
    <p:extLst>
      <p:ext uri="{BB962C8B-B14F-4D97-AF65-F5344CB8AC3E}">
        <p14:creationId xmlns:p14="http://schemas.microsoft.com/office/powerpoint/2010/main" val="6923627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92698" y="516468"/>
            <a:ext cx="8761413" cy="706964"/>
          </a:xfrm>
        </p:spPr>
        <p:txBody>
          <a:bodyPr vert="horz" lIns="91440" tIns="45720" rIns="91440" bIns="45720" rtlCol="0" anchor="ctr">
            <a:noAutofit/>
          </a:bodyPr>
          <a:lstStyle/>
          <a:p>
            <a:pPr algn="ctr"/>
            <a:r>
              <a:rPr lang="en-US" sz="5400" b="1" dirty="0">
                <a:latin typeface="Aharoni" panose="02010803020104030203" pitchFamily="2" charset="-79"/>
                <a:cs typeface="Aharoni" panose="02010803020104030203" pitchFamily="2" charset="-79"/>
              </a:rPr>
              <a:t>Health and Education</a:t>
            </a:r>
          </a:p>
        </p:txBody>
      </p:sp>
      <p:sp>
        <p:nvSpPr>
          <p:cNvPr id="3" name="Content Placeholder 2"/>
          <p:cNvSpPr>
            <a:spLocks noGrp="1"/>
          </p:cNvSpPr>
          <p:nvPr>
            <p:ph idx="1"/>
          </p:nvPr>
        </p:nvSpPr>
        <p:spPr>
          <a:xfrm>
            <a:off x="443753" y="2365829"/>
            <a:ext cx="5115217" cy="4194628"/>
          </a:xfrm>
        </p:spPr>
        <p:txBody>
          <a:bodyPr>
            <a:noAutofit/>
          </a:bodyPr>
          <a:lstStyle/>
          <a:p>
            <a:r>
              <a:rPr lang="en-US" b="1" dirty="0" smtClean="0"/>
              <a:t>In Niue we are </a:t>
            </a:r>
            <a:r>
              <a:rPr lang="en-US" b="1" dirty="0"/>
              <a:t>presented with distressing statistics in regards to obesity , gout and other ‘diseases’ caused in the main by poor diet . A poor diet not helped by healthy alternatives being too expensive and irregular with supply. Clearly it was this freight obstacle that was fundamental to many of the problems facing local Niuean’s in regard to the health issues </a:t>
            </a:r>
            <a:r>
              <a:rPr lang="en-US" b="1" dirty="0" smtClean="0"/>
              <a:t>we </a:t>
            </a:r>
            <a:r>
              <a:rPr lang="en-US" b="1" dirty="0"/>
              <a:t>faced as a nation</a:t>
            </a:r>
          </a:p>
          <a:p>
            <a:r>
              <a:rPr lang="en-US" b="1" dirty="0" smtClean="0"/>
              <a:t> Educating our children at an early age we feel will benefit the Island as the flow on effect will also educate the parents.</a:t>
            </a:r>
            <a:endParaRPr lang="en-US"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3998" y="4463143"/>
            <a:ext cx="3077030" cy="2051353"/>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377" t="27514" r="9648" b="8571"/>
          <a:stretch/>
        </p:blipFill>
        <p:spPr>
          <a:xfrm>
            <a:off x="5699235" y="1680632"/>
            <a:ext cx="4886557" cy="2540001"/>
          </a:xfrm>
          <a:prstGeom prst="rect">
            <a:avLst/>
          </a:prstGeom>
        </p:spPr>
      </p:pic>
    </p:spTree>
    <p:extLst>
      <p:ext uri="{BB962C8B-B14F-4D97-AF65-F5344CB8AC3E}">
        <p14:creationId xmlns:p14="http://schemas.microsoft.com/office/powerpoint/2010/main" val="2597019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3575" y="756798"/>
            <a:ext cx="3490198" cy="706964"/>
          </a:xfrm>
        </p:spPr>
        <p:txBody>
          <a:bodyPr vert="horz" lIns="91440" tIns="45720" rIns="91440" bIns="45720" rtlCol="0" anchor="ctr">
            <a:noAutofit/>
          </a:bodyPr>
          <a:lstStyle/>
          <a:p>
            <a:pPr algn="ctr"/>
            <a:r>
              <a:rPr lang="en-US" sz="4800" b="1" dirty="0" smtClean="0">
                <a:solidFill>
                  <a:schemeClr val="bg1"/>
                </a:solidFill>
                <a:latin typeface="Aharoni" panose="02010803020104030203" pitchFamily="2" charset="-79"/>
                <a:cs typeface="Aharoni" panose="02010803020104030203" pitchFamily="2" charset="-79"/>
              </a:rPr>
              <a:t>STAFF</a:t>
            </a:r>
            <a:endParaRPr lang="en-US" sz="4800" b="1" dirty="0">
              <a:solidFill>
                <a:schemeClr val="bg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270231" y="2113311"/>
            <a:ext cx="4836886" cy="2407845"/>
          </a:xfrm>
        </p:spPr>
        <p:txBody>
          <a:bodyPr>
            <a:normAutofit/>
          </a:bodyPr>
          <a:lstStyle/>
          <a:p>
            <a:r>
              <a:rPr lang="en-US" sz="2000" b="1" dirty="0" smtClean="0"/>
              <a:t>Initially during the early stages I worked on the set up as the only staff member then we began to grow to where we are today with 6 fulltime staff members.</a:t>
            </a:r>
            <a:endParaRPr lang="en-US" sz="2000" dirty="0"/>
          </a:p>
          <a:p>
            <a:pPr marL="0" indent="0">
              <a:buNone/>
            </a:pPr>
            <a:endParaRPr lang="en-US" sz="20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8571" t="12063" r="31111" b="-106"/>
          <a:stretch/>
        </p:blipFill>
        <p:spPr>
          <a:xfrm>
            <a:off x="6255657" y="2337448"/>
            <a:ext cx="2075543" cy="452055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3333" t="21800" r="45000" b="11322"/>
          <a:stretch/>
        </p:blipFill>
        <p:spPr>
          <a:xfrm>
            <a:off x="3778486" y="3575977"/>
            <a:ext cx="2026263" cy="318945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8272" t="36613" r="42522" b="14286"/>
          <a:stretch/>
        </p:blipFill>
        <p:spPr>
          <a:xfrm>
            <a:off x="837518" y="4004271"/>
            <a:ext cx="2209800" cy="247668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t="29630" r="75820" b="1587"/>
          <a:stretch/>
        </p:blipFill>
        <p:spPr>
          <a:xfrm>
            <a:off x="9059424" y="2337449"/>
            <a:ext cx="2383722" cy="4520552"/>
          </a:xfrm>
          <a:prstGeom prst="rect">
            <a:avLst/>
          </a:prstGeom>
        </p:spPr>
      </p:pic>
    </p:spTree>
    <p:extLst>
      <p:ext uri="{BB962C8B-B14F-4D97-AF65-F5344CB8AC3E}">
        <p14:creationId xmlns:p14="http://schemas.microsoft.com/office/powerpoint/2010/main" val="3472890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4800" b="1" dirty="0" smtClean="0">
                <a:latin typeface="Aharoni" panose="02010803020104030203" pitchFamily="2" charset="-79"/>
                <a:cs typeface="Aharoni" panose="02010803020104030203" pitchFamily="2" charset="-79"/>
              </a:rPr>
              <a:t>MOTHER NATURE</a:t>
            </a:r>
            <a:endParaRPr lang="en-US" sz="4800"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384048" y="2231136"/>
            <a:ext cx="11484864" cy="4425696"/>
          </a:xfrm>
        </p:spPr>
        <p:txBody>
          <a:bodyPr>
            <a:noAutofit/>
          </a:bodyPr>
          <a:lstStyle/>
          <a:p>
            <a:r>
              <a:rPr lang="en-US" sz="1600" dirty="0" smtClean="0"/>
              <a:t>Located in tropics we have a few hurdles to negotiate from time to time</a:t>
            </a:r>
          </a:p>
          <a:p>
            <a:r>
              <a:rPr lang="en-US" sz="1600" dirty="0"/>
              <a:t> </a:t>
            </a:r>
            <a:r>
              <a:rPr lang="en-US" sz="1600" dirty="0" smtClean="0"/>
              <a:t>Weather</a:t>
            </a:r>
          </a:p>
          <a:p>
            <a:r>
              <a:rPr lang="en-US" sz="1600" dirty="0" smtClean="0"/>
              <a:t>Pests</a:t>
            </a:r>
          </a:p>
          <a:p>
            <a:pPr lvl="0"/>
            <a:r>
              <a:rPr lang="en-US" sz="1600" dirty="0"/>
              <a:t>Extremity of weather does create a whole set of challenges. Some plants just don’t do well in the extreme heat, unfortunately you only find out the hard way ….when they die . By trialing different varieties of the same plant to find best fit ,we now can keep most of the range available to the market all year round. But experimenting does come at a cost. </a:t>
            </a:r>
          </a:p>
          <a:p>
            <a:pPr lvl="0"/>
            <a:r>
              <a:rPr lang="en-US" sz="1600" dirty="0"/>
              <a:t>In line with the weather comment above , extreme rain fall also creates problems , and a lot of produce in our early days was badly water marked or even destroyed until we managed to put a roof over the growing areas  …………….again a significant cost .</a:t>
            </a:r>
          </a:p>
          <a:p>
            <a:pPr lvl="0"/>
            <a:r>
              <a:rPr lang="en-US" sz="1600" dirty="0"/>
              <a:t>And then you discover one day when you find all your tomatoes have gone soft and white ,that there is a fruit piercing moth that has discovered your farm and developed a liking  for those ‘nice ready to pick tomatoes’ . That is why you now see, when you drive past the Niue Fresh farm, the green netting houses we have built in which we now plant the tomatoes to protect them from this moth…………. Again at a significant cost ,</a:t>
            </a:r>
          </a:p>
          <a:p>
            <a:endParaRPr lang="en-US" sz="1600" dirty="0"/>
          </a:p>
          <a:p>
            <a:pPr marL="0" indent="0">
              <a:buNone/>
            </a:pPr>
            <a:endParaRPr lang="en-US" sz="1600" dirty="0"/>
          </a:p>
        </p:txBody>
      </p:sp>
    </p:spTree>
    <p:extLst>
      <p:ext uri="{BB962C8B-B14F-4D97-AF65-F5344CB8AC3E}">
        <p14:creationId xmlns:p14="http://schemas.microsoft.com/office/powerpoint/2010/main" val="2378079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Autofit/>
          </a:bodyPr>
          <a:lstStyle/>
          <a:p>
            <a:pPr algn="ctr"/>
            <a:r>
              <a:rPr lang="en-US" sz="4800" b="1" dirty="0" smtClean="0">
                <a:latin typeface="Aharoni" panose="02010803020104030203" pitchFamily="2" charset="-79"/>
                <a:cs typeface="Aharoni" panose="02010803020104030203" pitchFamily="2" charset="-79"/>
              </a:rPr>
              <a:t>MARKET OPPORTUNITY</a:t>
            </a:r>
            <a:endParaRPr lang="en-US" sz="4800" b="1" dirty="0">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545354" y="2148113"/>
            <a:ext cx="5245846" cy="4397829"/>
          </a:xfrm>
        </p:spPr>
        <p:txBody>
          <a:bodyPr>
            <a:noAutofit/>
          </a:bodyPr>
          <a:lstStyle/>
          <a:p>
            <a:r>
              <a:rPr lang="en-US" sz="2000" b="1" dirty="0" smtClean="0"/>
              <a:t>With </a:t>
            </a:r>
            <a:r>
              <a:rPr lang="en-US" sz="2000" b="1" dirty="0"/>
              <a:t>growth has come many </a:t>
            </a:r>
            <a:r>
              <a:rPr lang="en-US" sz="2000" b="1" dirty="0" smtClean="0"/>
              <a:t>challenges, </a:t>
            </a:r>
            <a:r>
              <a:rPr lang="en-US" sz="2000" b="1" dirty="0"/>
              <a:t>but Niue Fresh is happy to say that over 95% of all produce  grown is sold to the local market via restaurants  (including the </a:t>
            </a:r>
            <a:r>
              <a:rPr lang="en-US" sz="2000" b="1" dirty="0" err="1"/>
              <a:t>Matavai</a:t>
            </a:r>
            <a:r>
              <a:rPr lang="en-US" sz="2000" b="1" dirty="0"/>
              <a:t> Resort) with our own retail store and the local </a:t>
            </a:r>
            <a:r>
              <a:rPr lang="en-US" sz="2000" b="1" dirty="0" smtClean="0"/>
              <a:t>supermarkets </a:t>
            </a:r>
            <a:r>
              <a:rPr lang="en-US" sz="2000" b="1" dirty="0"/>
              <a:t>adding real impetus to sales .</a:t>
            </a:r>
          </a:p>
          <a:p>
            <a:r>
              <a:rPr lang="en-US" sz="2000" b="1" dirty="0" smtClean="0"/>
              <a:t>Niue </a:t>
            </a:r>
            <a:r>
              <a:rPr lang="en-US" sz="2000" b="1" dirty="0"/>
              <a:t>Fresh is now the most significant supplier of Fresh Produce to </a:t>
            </a:r>
            <a:r>
              <a:rPr lang="en-US" sz="2000" b="1" dirty="0" smtClean="0"/>
              <a:t>Niuean’s </a:t>
            </a:r>
            <a:r>
              <a:rPr lang="en-US" sz="2000" b="1" dirty="0"/>
              <a:t>and Tourists </a:t>
            </a:r>
          </a:p>
          <a:p>
            <a:r>
              <a:rPr lang="en-US" sz="2000" b="1" dirty="0" smtClean="0"/>
              <a:t>Niue’s population</a:t>
            </a:r>
            <a:r>
              <a:rPr lang="en-US" sz="2000" b="1" dirty="0"/>
              <a:t> </a:t>
            </a:r>
          </a:p>
          <a:p>
            <a:pPr marL="0" indent="0">
              <a:buNone/>
            </a:pPr>
            <a:endParaRPr lang="en-US" sz="20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2148113"/>
            <a:ext cx="2404382" cy="42744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6647" y="2148113"/>
            <a:ext cx="3643624" cy="204953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6647" y="4373032"/>
            <a:ext cx="3643624" cy="2049538"/>
          </a:xfrm>
          <a:prstGeom prst="rect">
            <a:avLst/>
          </a:prstGeom>
        </p:spPr>
      </p:pic>
    </p:spTree>
    <p:extLst>
      <p:ext uri="{BB962C8B-B14F-4D97-AF65-F5344CB8AC3E}">
        <p14:creationId xmlns:p14="http://schemas.microsoft.com/office/powerpoint/2010/main" val="610127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502426" y="428512"/>
            <a:ext cx="8761413" cy="706964"/>
          </a:xfrm>
          <a:solidFill>
            <a:srgbClr val="FFC000">
              <a:alpha val="40000"/>
            </a:srgbClr>
          </a:solidFill>
        </p:spPr>
        <p:txBody>
          <a:bodyPr vert="horz" lIns="91440" tIns="45720" rIns="91440" bIns="45720" rtlCol="0" anchor="ctr">
            <a:noAutofit/>
          </a:bodyPr>
          <a:lstStyle/>
          <a:p>
            <a:pPr algn="ctr"/>
            <a:r>
              <a:rPr lang="en-US" sz="5400" b="1" dirty="0" smtClean="0">
                <a:solidFill>
                  <a:schemeClr val="tx1"/>
                </a:solidFill>
                <a:latin typeface="Aharoni" panose="02010803020104030203" pitchFamily="2" charset="-79"/>
                <a:cs typeface="Aharoni" panose="02010803020104030203" pitchFamily="2" charset="-79"/>
              </a:rPr>
              <a:t>PRODUCT RANGE</a:t>
            </a:r>
            <a:endParaRPr lang="en-US" sz="5400" b="1" dirty="0">
              <a:solidFill>
                <a:schemeClr val="tx1"/>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a:xfrm>
            <a:off x="694944" y="1998374"/>
            <a:ext cx="11137391" cy="3996727"/>
          </a:xfrm>
          <a:solidFill>
            <a:srgbClr val="00B0F0">
              <a:alpha val="28000"/>
            </a:srgbClr>
          </a:solidFill>
        </p:spPr>
        <p:txBody>
          <a:bodyPr>
            <a:noAutofit/>
          </a:bodyPr>
          <a:lstStyle/>
          <a:p>
            <a:r>
              <a:rPr lang="en-US" sz="2400" b="1" dirty="0" smtClean="0">
                <a:solidFill>
                  <a:schemeClr val="tx1"/>
                </a:solidFill>
              </a:rPr>
              <a:t>Once </a:t>
            </a:r>
            <a:r>
              <a:rPr lang="en-US" sz="2400" b="1" dirty="0">
                <a:solidFill>
                  <a:schemeClr val="tx1"/>
                </a:solidFill>
              </a:rPr>
              <a:t>the early Hydroponic growing trial had proved successful, to seriously enter Niue Fresh into the market with a wider range of produce that the market actually </a:t>
            </a:r>
            <a:r>
              <a:rPr lang="en-US" sz="2400" b="1" i="1" dirty="0">
                <a:solidFill>
                  <a:schemeClr val="bg1"/>
                </a:solidFill>
              </a:rPr>
              <a:t>needed and wanted </a:t>
            </a:r>
            <a:r>
              <a:rPr lang="en-US" sz="2400" b="1" i="1" dirty="0">
                <a:solidFill>
                  <a:schemeClr val="tx1"/>
                </a:solidFill>
              </a:rPr>
              <a:t>.Needed and wanted</a:t>
            </a:r>
            <a:r>
              <a:rPr lang="en-US" sz="2400" b="1" dirty="0">
                <a:solidFill>
                  <a:schemeClr val="tx1"/>
                </a:solidFill>
              </a:rPr>
              <a:t> because early into our start up , Niue Fresh made </a:t>
            </a:r>
            <a:r>
              <a:rPr lang="en-US" sz="2400" b="1" dirty="0" smtClean="0">
                <a:solidFill>
                  <a:schemeClr val="tx1"/>
                </a:solidFill>
              </a:rPr>
              <a:t>it </a:t>
            </a:r>
            <a:r>
              <a:rPr lang="en-US" sz="2400" b="1" dirty="0">
                <a:solidFill>
                  <a:schemeClr val="tx1"/>
                </a:solidFill>
              </a:rPr>
              <a:t>business value to talk regularly to the chefs and owners as to what it was they would want to cook , eat and sell .</a:t>
            </a:r>
          </a:p>
          <a:p>
            <a:r>
              <a:rPr lang="en-US" sz="2400" b="1" dirty="0">
                <a:solidFill>
                  <a:schemeClr val="tx1"/>
                </a:solidFill>
              </a:rPr>
              <a:t>Menus were discussed </a:t>
            </a:r>
            <a:r>
              <a:rPr lang="en-US" sz="2400" b="1" i="1" dirty="0">
                <a:solidFill>
                  <a:schemeClr val="bg1"/>
                </a:solidFill>
              </a:rPr>
              <a:t>together</a:t>
            </a:r>
            <a:r>
              <a:rPr lang="en-US" sz="2400" b="1" dirty="0">
                <a:solidFill>
                  <a:schemeClr val="bg1"/>
                </a:solidFill>
              </a:rPr>
              <a:t> </a:t>
            </a:r>
            <a:r>
              <a:rPr lang="en-US" sz="2400" b="1" dirty="0">
                <a:solidFill>
                  <a:schemeClr val="tx1"/>
                </a:solidFill>
              </a:rPr>
              <a:t>to ensure supply was regular so that restaurant confidence was gained. Important when putting together a new menu and going to print ,to ensure that the produce required for cooking was going to be available on a regular basis .</a:t>
            </a:r>
          </a:p>
          <a:p>
            <a:pPr marL="0" indent="0">
              <a:buNone/>
            </a:pPr>
            <a:endParaRPr lang="en-US" sz="2400" b="1" dirty="0">
              <a:solidFill>
                <a:schemeClr val="tx1"/>
              </a:solidFill>
            </a:endParaRPr>
          </a:p>
        </p:txBody>
      </p:sp>
    </p:spTree>
    <p:extLst>
      <p:ext uri="{BB962C8B-B14F-4D97-AF65-F5344CB8AC3E}">
        <p14:creationId xmlns:p14="http://schemas.microsoft.com/office/powerpoint/2010/main" val="170429484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0</TotalTime>
  <Words>799</Words>
  <Application>Microsoft Office PowerPoint</Application>
  <PresentationFormat>Widescreen</PresentationFormat>
  <Paragraphs>55</Paragraphs>
  <Slides>14</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Aharoni</vt:lpstr>
      <vt:lpstr>Arial</vt:lpstr>
      <vt:lpstr>Arial Rounded MT Bold</vt:lpstr>
      <vt:lpstr>Calibri</vt:lpstr>
      <vt:lpstr>Calibri Light</vt:lpstr>
      <vt:lpstr>Century Gothic</vt:lpstr>
      <vt:lpstr>Wingdings 3</vt:lpstr>
      <vt:lpstr>Ion Boardroom</vt:lpstr>
      <vt:lpstr>1_Office Theme</vt:lpstr>
      <vt:lpstr>    “Success in Hydroponics: Promoting consumption of Fresh Vegetables”</vt:lpstr>
      <vt:lpstr>2nd Pacific Agribusiness Forum  Apia, Samoa Success in Hydroponics: Promoting consumption of Fresh Vegetables</vt:lpstr>
      <vt:lpstr>OVERVIEW</vt:lpstr>
      <vt:lpstr>INTRODUCTION</vt:lpstr>
      <vt:lpstr>Health and Education</vt:lpstr>
      <vt:lpstr>STAFF</vt:lpstr>
      <vt:lpstr>MOTHER NATURE</vt:lpstr>
      <vt:lpstr>MARKET OPPORTUNITY</vt:lpstr>
      <vt:lpstr>PRODUCT RANGE</vt:lpstr>
      <vt:lpstr>RISKS</vt:lpstr>
      <vt:lpstr>AWARDS</vt:lpstr>
      <vt:lpstr>FUTURE FOR NIUE FRESH</vt:lpstr>
      <vt:lpstr>CONCLUSION</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Agrobusiness</dc:title>
  <dc:creator>PacificDesk</dc:creator>
  <cp:lastModifiedBy>Walker, David</cp:lastModifiedBy>
  <cp:revision>31</cp:revision>
  <dcterms:created xsi:type="dcterms:W3CDTF">2016-08-25T08:32:44Z</dcterms:created>
  <dcterms:modified xsi:type="dcterms:W3CDTF">2016-09-15T10:43:38Z</dcterms:modified>
</cp:coreProperties>
</file>