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20"/>
  </p:notesMasterIdLst>
  <p:sldIdLst>
    <p:sldId id="276" r:id="rId3"/>
    <p:sldId id="256" r:id="rId4"/>
    <p:sldId id="266" r:id="rId5"/>
    <p:sldId id="274" r:id="rId6"/>
    <p:sldId id="264" r:id="rId7"/>
    <p:sldId id="257" r:id="rId8"/>
    <p:sldId id="258" r:id="rId9"/>
    <p:sldId id="259" r:id="rId10"/>
    <p:sldId id="269" r:id="rId11"/>
    <p:sldId id="261" r:id="rId12"/>
    <p:sldId id="270" r:id="rId13"/>
    <p:sldId id="268" r:id="rId14"/>
    <p:sldId id="271" r:id="rId15"/>
    <p:sldId id="273" r:id="rId16"/>
    <p:sldId id="275" r:id="rId17"/>
    <p:sldId id="263" r:id="rId18"/>
    <p:sldId id="265" r:id="rId1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1860" autoAdjust="0"/>
  </p:normalViewPr>
  <p:slideViewPr>
    <p:cSldViewPr>
      <p:cViewPr varScale="1">
        <p:scale>
          <a:sx n="99" d="100"/>
          <a:sy n="99" d="100"/>
        </p:scale>
        <p:origin x="324" y="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presProps" Target="pres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User%20NWC\Desktop\Individual%20expoters%20profile.xls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lang="en-US"/>
            </a:pPr>
            <a:r>
              <a:rPr lang="en-NZ"/>
              <a:t>NWC</a:t>
            </a:r>
            <a:r>
              <a:rPr lang="en-NZ" baseline="0"/>
              <a:t> Exports 1996-2015</a:t>
            </a:r>
            <a:endParaRPr lang="en-NZ"/>
          </a:p>
        </c:rich>
      </c:tx>
      <c:overlay val="0"/>
    </c:title>
    <c:autoTitleDeleted val="0"/>
    <c:plotArea>
      <c:layout>
        <c:manualLayout>
          <c:layoutTarget val="inner"/>
          <c:xMode val="edge"/>
          <c:yMode val="edge"/>
          <c:x val="5.2931933939058845E-2"/>
          <c:y val="9.2034449250403924E-2"/>
          <c:w val="0.71680698566525336"/>
          <c:h val="0.84090666576694617"/>
        </c:manualLayout>
      </c:layout>
      <c:lineChart>
        <c:grouping val="standard"/>
        <c:varyColors val="0"/>
        <c:ser>
          <c:idx val="0"/>
          <c:order val="0"/>
          <c:tx>
            <c:strRef>
              <c:f>Sheet8!$C$1</c:f>
              <c:strCache>
                <c:ptCount val="1"/>
                <c:pt idx="0">
                  <c:v>NZ (tonnes)</c:v>
                </c:pt>
              </c:strCache>
            </c:strRef>
          </c:tx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lang="en-US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trendline>
            <c:trendlineType val="linear"/>
            <c:dispRSqr val="0"/>
            <c:dispEq val="0"/>
          </c:trendline>
          <c:cat>
            <c:strRef>
              <c:f>Sheet8!$B$2:$B$16</c:f>
              <c:strCache>
                <c:ptCount val="15"/>
                <c:pt idx="0">
                  <c:v>1996</c:v>
                </c:pt>
                <c:pt idx="1">
                  <c:v>1998</c:v>
                </c:pt>
                <c:pt idx="2">
                  <c:v>2000</c:v>
                </c:pt>
                <c:pt idx="3">
                  <c:v>2002</c:v>
                </c:pt>
                <c:pt idx="4">
                  <c:v>2004</c:v>
                </c:pt>
                <c:pt idx="5">
                  <c:v>2006</c:v>
                </c:pt>
                <c:pt idx="6">
                  <c:v>2007</c:v>
                </c:pt>
                <c:pt idx="7">
                  <c:v>2008</c:v>
                </c:pt>
                <c:pt idx="8">
                  <c:v>2009</c:v>
                </c:pt>
                <c:pt idx="9">
                  <c:v>2010</c:v>
                </c:pt>
                <c:pt idx="10">
                  <c:v>2011</c:v>
                </c:pt>
                <c:pt idx="11">
                  <c:v>2012</c:v>
                </c:pt>
                <c:pt idx="12">
                  <c:v>2013</c:v>
                </c:pt>
                <c:pt idx="13">
                  <c:v>2014</c:v>
                </c:pt>
                <c:pt idx="14">
                  <c:v>2015</c:v>
                </c:pt>
              </c:strCache>
            </c:strRef>
          </c:cat>
          <c:val>
            <c:numRef>
              <c:f>Sheet8!$C$2:$C$16</c:f>
              <c:numCache>
                <c:formatCode>General</c:formatCode>
                <c:ptCount val="15"/>
                <c:pt idx="0">
                  <c:v>33</c:v>
                </c:pt>
                <c:pt idx="1">
                  <c:v>391</c:v>
                </c:pt>
                <c:pt idx="2">
                  <c:v>290</c:v>
                </c:pt>
                <c:pt idx="3">
                  <c:v>459</c:v>
                </c:pt>
                <c:pt idx="4">
                  <c:v>656</c:v>
                </c:pt>
                <c:pt idx="5">
                  <c:v>910</c:v>
                </c:pt>
                <c:pt idx="6">
                  <c:v>728</c:v>
                </c:pt>
                <c:pt idx="7">
                  <c:v>688</c:v>
                </c:pt>
                <c:pt idx="8">
                  <c:v>614</c:v>
                </c:pt>
                <c:pt idx="9">
                  <c:v>902</c:v>
                </c:pt>
                <c:pt idx="10">
                  <c:v>672</c:v>
                </c:pt>
                <c:pt idx="11">
                  <c:v>596</c:v>
                </c:pt>
                <c:pt idx="12">
                  <c:v>520</c:v>
                </c:pt>
                <c:pt idx="13">
                  <c:v>834</c:v>
                </c:pt>
                <c:pt idx="14">
                  <c:v>840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03E0-4F44-85CB-645057D92CBC}"/>
            </c:ext>
          </c:extLst>
        </c:ser>
        <c:ser>
          <c:idx val="1"/>
          <c:order val="1"/>
          <c:tx>
            <c:strRef>
              <c:f>Sheet8!$D$1</c:f>
              <c:strCache>
                <c:ptCount val="1"/>
                <c:pt idx="0">
                  <c:v>Australia (tonnes)</c:v>
                </c:pt>
              </c:strCache>
            </c:strRef>
          </c:tx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lang="en-US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trendline>
            <c:spPr>
              <a:ln>
                <a:prstDash val="dash"/>
              </a:ln>
            </c:spPr>
            <c:trendlineType val="linear"/>
            <c:dispRSqr val="0"/>
            <c:dispEq val="0"/>
          </c:trendline>
          <c:cat>
            <c:strRef>
              <c:f>Sheet8!$B$2:$B$16</c:f>
              <c:strCache>
                <c:ptCount val="15"/>
                <c:pt idx="0">
                  <c:v>1996</c:v>
                </c:pt>
                <c:pt idx="1">
                  <c:v>1998</c:v>
                </c:pt>
                <c:pt idx="2">
                  <c:v>2000</c:v>
                </c:pt>
                <c:pt idx="3">
                  <c:v>2002</c:v>
                </c:pt>
                <c:pt idx="4">
                  <c:v>2004</c:v>
                </c:pt>
                <c:pt idx="5">
                  <c:v>2006</c:v>
                </c:pt>
                <c:pt idx="6">
                  <c:v>2007</c:v>
                </c:pt>
                <c:pt idx="7">
                  <c:v>2008</c:v>
                </c:pt>
                <c:pt idx="8">
                  <c:v>2009</c:v>
                </c:pt>
                <c:pt idx="9">
                  <c:v>2010</c:v>
                </c:pt>
                <c:pt idx="10">
                  <c:v>2011</c:v>
                </c:pt>
                <c:pt idx="11">
                  <c:v>2012</c:v>
                </c:pt>
                <c:pt idx="12">
                  <c:v>2013</c:v>
                </c:pt>
                <c:pt idx="13">
                  <c:v>2014</c:v>
                </c:pt>
                <c:pt idx="14">
                  <c:v>2015</c:v>
                </c:pt>
              </c:strCache>
            </c:strRef>
          </c:cat>
          <c:val>
            <c:numRef>
              <c:f>Sheet8!$D$2:$D$16</c:f>
              <c:numCache>
                <c:formatCode>General</c:formatCode>
                <c:ptCount val="15"/>
                <c:pt idx="0">
                  <c:v>0</c:v>
                </c:pt>
                <c:pt idx="5">
                  <c:v>266</c:v>
                </c:pt>
                <c:pt idx="6">
                  <c:v>266</c:v>
                </c:pt>
                <c:pt idx="7">
                  <c:v>178</c:v>
                </c:pt>
                <c:pt idx="8">
                  <c:v>49</c:v>
                </c:pt>
                <c:pt idx="9">
                  <c:v>135</c:v>
                </c:pt>
                <c:pt idx="10">
                  <c:v>674</c:v>
                </c:pt>
                <c:pt idx="11">
                  <c:v>37</c:v>
                </c:pt>
                <c:pt idx="12">
                  <c:v>154</c:v>
                </c:pt>
                <c:pt idx="13">
                  <c:v>185</c:v>
                </c:pt>
                <c:pt idx="14">
                  <c:v>140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03E0-4F44-85CB-645057D92CBC}"/>
            </c:ext>
          </c:extLst>
        </c:ser>
        <c:ser>
          <c:idx val="2"/>
          <c:order val="2"/>
          <c:tx>
            <c:strRef>
              <c:f>Sheet8!$E$1</c:f>
              <c:strCache>
                <c:ptCount val="1"/>
                <c:pt idx="0">
                  <c:v>Total (tonnes)</c:v>
                </c:pt>
              </c:strCache>
            </c:strRef>
          </c:tx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lang="en-US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trendline>
            <c:spPr>
              <a:ln w="38100"/>
            </c:spPr>
            <c:trendlineType val="linear"/>
            <c:dispRSqr val="0"/>
            <c:dispEq val="0"/>
          </c:trendline>
          <c:cat>
            <c:strRef>
              <c:f>Sheet8!$B$2:$B$16</c:f>
              <c:strCache>
                <c:ptCount val="15"/>
                <c:pt idx="0">
                  <c:v>1996</c:v>
                </c:pt>
                <c:pt idx="1">
                  <c:v>1998</c:v>
                </c:pt>
                <c:pt idx="2">
                  <c:v>2000</c:v>
                </c:pt>
                <c:pt idx="3">
                  <c:v>2002</c:v>
                </c:pt>
                <c:pt idx="4">
                  <c:v>2004</c:v>
                </c:pt>
                <c:pt idx="5">
                  <c:v>2006</c:v>
                </c:pt>
                <c:pt idx="6">
                  <c:v>2007</c:v>
                </c:pt>
                <c:pt idx="7">
                  <c:v>2008</c:v>
                </c:pt>
                <c:pt idx="8">
                  <c:v>2009</c:v>
                </c:pt>
                <c:pt idx="9">
                  <c:v>2010</c:v>
                </c:pt>
                <c:pt idx="10">
                  <c:v>2011</c:v>
                </c:pt>
                <c:pt idx="11">
                  <c:v>2012</c:v>
                </c:pt>
                <c:pt idx="12">
                  <c:v>2013</c:v>
                </c:pt>
                <c:pt idx="13">
                  <c:v>2014</c:v>
                </c:pt>
                <c:pt idx="14">
                  <c:v>2015</c:v>
                </c:pt>
              </c:strCache>
            </c:strRef>
          </c:cat>
          <c:val>
            <c:numRef>
              <c:f>Sheet8!$E$2:$E$16</c:f>
              <c:numCache>
                <c:formatCode>General</c:formatCode>
                <c:ptCount val="15"/>
                <c:pt idx="0">
                  <c:v>33</c:v>
                </c:pt>
                <c:pt idx="1">
                  <c:v>391</c:v>
                </c:pt>
                <c:pt idx="2">
                  <c:v>290</c:v>
                </c:pt>
                <c:pt idx="3">
                  <c:v>459</c:v>
                </c:pt>
                <c:pt idx="4">
                  <c:v>656</c:v>
                </c:pt>
                <c:pt idx="5">
                  <c:v>1176</c:v>
                </c:pt>
                <c:pt idx="6">
                  <c:v>994</c:v>
                </c:pt>
                <c:pt idx="7">
                  <c:v>866</c:v>
                </c:pt>
                <c:pt idx="8">
                  <c:v>663</c:v>
                </c:pt>
                <c:pt idx="9">
                  <c:v>1037</c:v>
                </c:pt>
                <c:pt idx="10">
                  <c:v>1346</c:v>
                </c:pt>
                <c:pt idx="11">
                  <c:v>633</c:v>
                </c:pt>
                <c:pt idx="12">
                  <c:v>674</c:v>
                </c:pt>
                <c:pt idx="13">
                  <c:v>1019</c:v>
                </c:pt>
                <c:pt idx="14">
                  <c:v>980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03E0-4F44-85CB-645057D92CBC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smooth val="0"/>
        <c:axId val="176457216"/>
        <c:axId val="176458752"/>
      </c:lineChart>
      <c:catAx>
        <c:axId val="176457216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txPr>
          <a:bodyPr/>
          <a:lstStyle/>
          <a:p>
            <a:pPr>
              <a:defRPr lang="en-US"/>
            </a:pPr>
            <a:endParaRPr lang="en-US"/>
          </a:p>
        </c:txPr>
        <c:crossAx val="176458752"/>
        <c:crosses val="autoZero"/>
        <c:auto val="1"/>
        <c:lblAlgn val="ctr"/>
        <c:lblOffset val="100"/>
        <c:noMultiLvlLbl val="0"/>
      </c:catAx>
      <c:valAx>
        <c:axId val="176458752"/>
        <c:scaling>
          <c:orientation val="minMax"/>
        </c:scaling>
        <c:delete val="0"/>
        <c:axPos val="l"/>
        <c:majorGridlines/>
        <c:numFmt formatCode="General" sourceLinked="1"/>
        <c:majorTickMark val="none"/>
        <c:minorTickMark val="none"/>
        <c:tickLblPos val="nextTo"/>
        <c:txPr>
          <a:bodyPr/>
          <a:lstStyle/>
          <a:p>
            <a:pPr>
              <a:defRPr lang="en-US"/>
            </a:pPr>
            <a:endParaRPr lang="en-US"/>
          </a:p>
        </c:txPr>
        <c:crossAx val="176457216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82729299863158179"/>
          <c:y val="0.31052333015382588"/>
          <c:w val="0.16487605715952178"/>
          <c:h val="0.46404944341001475"/>
        </c:manualLayout>
      </c:layout>
      <c:overlay val="0"/>
      <c:txPr>
        <a:bodyPr/>
        <a:lstStyle/>
        <a:p>
          <a:pPr>
            <a:defRPr lang="en-US"/>
          </a:pPr>
          <a:endParaRPr lang="en-US"/>
        </a:p>
      </c:txPr>
    </c:legend>
    <c:plotVisOnly val="1"/>
    <c:dispBlanksAs val="gap"/>
    <c:showDLblsOverMax val="0"/>
  </c:chart>
  <c:externalData r:id="rId1">
    <c:autoUpdate val="0"/>
  </c:externalData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30E51D5-29BD-4665-86AC-6225B9154183}" type="doc">
      <dgm:prSet loTypeId="urn:microsoft.com/office/officeart/2005/8/layout/orgChart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380DCA95-2877-4F9A-B2B8-892AA2405382}">
      <dgm:prSet phldrT="[Text]" custT="1"/>
      <dgm:spPr>
        <a:solidFill>
          <a:schemeClr val="accent6">
            <a:lumMod val="75000"/>
          </a:schemeClr>
        </a:solidFill>
        <a:ln>
          <a:solidFill>
            <a:schemeClr val="accent6">
              <a:lumMod val="50000"/>
            </a:schemeClr>
          </a:solidFill>
        </a:ln>
      </dgm:spPr>
      <dgm:t>
        <a:bodyPr/>
        <a:lstStyle/>
        <a:p>
          <a:pPr algn="ctr"/>
          <a:r>
            <a:rPr lang="en-US" sz="1600" b="1" dirty="0">
              <a:solidFill>
                <a:sysClr val="windowText" lastClr="000000"/>
              </a:solidFill>
              <a:latin typeface="Times New Roman" pitchFamily="18" charset="0"/>
              <a:cs typeface="Times New Roman" pitchFamily="18" charset="0"/>
            </a:rPr>
            <a:t>Chief Executive Officer</a:t>
          </a:r>
        </a:p>
      </dgm:t>
    </dgm:pt>
    <dgm:pt modelId="{34FD7C95-45DA-4322-A8BC-A5A68276EF3F}" type="parTrans" cxnId="{230ABA5F-0E42-4505-AAC6-4FCF25ECB196}">
      <dgm:prSet/>
      <dgm:spPr/>
      <dgm:t>
        <a:bodyPr/>
        <a:lstStyle/>
        <a:p>
          <a:pPr algn="ctr"/>
          <a:endParaRPr lang="en-US"/>
        </a:p>
      </dgm:t>
    </dgm:pt>
    <dgm:pt modelId="{239D780E-5387-4C69-92A8-546379547992}" type="sibTrans" cxnId="{230ABA5F-0E42-4505-AAC6-4FCF25ECB196}">
      <dgm:prSet/>
      <dgm:spPr/>
      <dgm:t>
        <a:bodyPr/>
        <a:lstStyle/>
        <a:p>
          <a:pPr algn="ctr"/>
          <a:endParaRPr lang="en-US"/>
        </a:p>
      </dgm:t>
    </dgm:pt>
    <dgm:pt modelId="{D9BA778A-35EB-4E59-B105-AD8CDA02C875}">
      <dgm:prSet phldrT="[Text]" custT="1"/>
      <dgm:spPr>
        <a:solidFill>
          <a:srgbClr val="00B050"/>
        </a:solidFill>
        <a:ln>
          <a:solidFill>
            <a:schemeClr val="tx1"/>
          </a:solidFill>
        </a:ln>
      </dgm:spPr>
      <dgm:t>
        <a:bodyPr/>
        <a:lstStyle/>
        <a:p>
          <a:pPr algn="ctr"/>
          <a:r>
            <a:rPr lang="en-US" sz="1400" b="1" dirty="0" smtClean="0">
              <a:solidFill>
                <a:sysClr val="windowText" lastClr="000000"/>
              </a:solidFill>
              <a:latin typeface="Times New Roman" pitchFamily="18" charset="0"/>
              <a:cs typeface="Times New Roman" pitchFamily="18" charset="0"/>
            </a:rPr>
            <a:t>Manager Research/Extension</a:t>
          </a:r>
        </a:p>
      </dgm:t>
    </dgm:pt>
    <dgm:pt modelId="{F739EE27-37CE-4841-8FF7-6440F0EAEC84}" type="parTrans" cxnId="{1D1344BA-1EDB-4F08-B4F2-D0889299D810}">
      <dgm:prSet/>
      <dgm:spPr/>
      <dgm:t>
        <a:bodyPr/>
        <a:lstStyle/>
        <a:p>
          <a:pPr algn="ctr"/>
          <a:endParaRPr lang="en-US"/>
        </a:p>
      </dgm:t>
    </dgm:pt>
    <dgm:pt modelId="{70DC0859-2726-4593-8A17-FB67B45842E7}" type="sibTrans" cxnId="{1D1344BA-1EDB-4F08-B4F2-D0889299D810}">
      <dgm:prSet/>
      <dgm:spPr/>
      <dgm:t>
        <a:bodyPr/>
        <a:lstStyle/>
        <a:p>
          <a:pPr algn="ctr"/>
          <a:endParaRPr lang="en-US"/>
        </a:p>
      </dgm:t>
    </dgm:pt>
    <dgm:pt modelId="{D8420231-98ED-4840-892A-FFC5435A7149}">
      <dgm:prSet custT="1"/>
      <dgm:spPr>
        <a:solidFill>
          <a:srgbClr val="00B050"/>
        </a:solidFill>
        <a:ln>
          <a:solidFill>
            <a:schemeClr val="tx1"/>
          </a:solidFill>
        </a:ln>
      </dgm:spPr>
      <dgm:t>
        <a:bodyPr/>
        <a:lstStyle/>
        <a:p>
          <a:pPr algn="ctr"/>
          <a:endParaRPr lang="en-US" sz="1400" b="1" dirty="0" smtClean="0">
            <a:solidFill>
              <a:sysClr val="windowText" lastClr="000000"/>
            </a:solidFill>
          </a:endParaRPr>
        </a:p>
        <a:p>
          <a:pPr algn="ctr"/>
          <a:r>
            <a:rPr lang="en-US" sz="1400" b="1" dirty="0" smtClean="0">
              <a:solidFill>
                <a:sysClr val="windowText" lastClr="000000"/>
              </a:solidFill>
            </a:rPr>
            <a:t>Manager Administration /HR</a:t>
          </a:r>
        </a:p>
        <a:p>
          <a:pPr algn="ctr"/>
          <a:endParaRPr lang="en-US" sz="1400" b="1" dirty="0">
            <a:solidFill>
              <a:sysClr val="windowText" lastClr="000000"/>
            </a:solidFill>
          </a:endParaRPr>
        </a:p>
      </dgm:t>
    </dgm:pt>
    <dgm:pt modelId="{90A6F313-908E-4362-98AB-DB8491CFBBD3}" type="parTrans" cxnId="{719D1E2A-DB10-41A6-9309-215659434A1B}">
      <dgm:prSet/>
      <dgm:spPr/>
      <dgm:t>
        <a:bodyPr/>
        <a:lstStyle/>
        <a:p>
          <a:pPr algn="ctr"/>
          <a:endParaRPr lang="en-US"/>
        </a:p>
      </dgm:t>
    </dgm:pt>
    <dgm:pt modelId="{AC516E6C-DBC9-4E4D-ACD1-9F86E79DD45E}" type="sibTrans" cxnId="{719D1E2A-DB10-41A6-9309-215659434A1B}">
      <dgm:prSet/>
      <dgm:spPr/>
      <dgm:t>
        <a:bodyPr/>
        <a:lstStyle/>
        <a:p>
          <a:pPr algn="ctr"/>
          <a:endParaRPr lang="en-US"/>
        </a:p>
      </dgm:t>
    </dgm:pt>
    <dgm:pt modelId="{D6A8D1C5-DA5D-4F70-9A4B-D673D61D7237}">
      <dgm:prSet custT="1"/>
      <dgm:spPr>
        <a:solidFill>
          <a:schemeClr val="accent4">
            <a:lumMod val="75000"/>
          </a:schemeClr>
        </a:solidFill>
      </dgm:spPr>
      <dgm:t>
        <a:bodyPr/>
        <a:lstStyle/>
        <a:p>
          <a:pPr algn="ctr"/>
          <a:r>
            <a:rPr lang="en-US" sz="1400" b="1" dirty="0" smtClean="0">
              <a:solidFill>
                <a:schemeClr val="accent6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rPr>
            <a:t>Manager Operations</a:t>
          </a:r>
          <a:endParaRPr lang="en-US" sz="1400" b="1" dirty="0">
            <a:solidFill>
              <a:schemeClr val="accent6">
                <a:lumMod val="75000"/>
              </a:schemeClr>
            </a:solidFill>
            <a:latin typeface="Times New Roman" pitchFamily="18" charset="0"/>
            <a:cs typeface="Times New Roman" pitchFamily="18" charset="0"/>
          </a:endParaRPr>
        </a:p>
      </dgm:t>
    </dgm:pt>
    <dgm:pt modelId="{86A64000-D29A-4B39-9C0D-DF44BFBD7B23}" type="parTrans" cxnId="{2B23684C-A901-4358-8FC4-D5C298A49AEA}">
      <dgm:prSet/>
      <dgm:spPr/>
      <dgm:t>
        <a:bodyPr/>
        <a:lstStyle/>
        <a:p>
          <a:pPr algn="ctr"/>
          <a:endParaRPr lang="en-US"/>
        </a:p>
      </dgm:t>
    </dgm:pt>
    <dgm:pt modelId="{BAA8BCC2-B5FE-426E-9DD4-2FACF3B92B7A}" type="sibTrans" cxnId="{2B23684C-A901-4358-8FC4-D5C298A49AEA}">
      <dgm:prSet/>
      <dgm:spPr/>
      <dgm:t>
        <a:bodyPr/>
        <a:lstStyle/>
        <a:p>
          <a:pPr algn="ctr"/>
          <a:endParaRPr lang="en-US"/>
        </a:p>
      </dgm:t>
    </dgm:pt>
    <dgm:pt modelId="{087D02B6-C43C-46BE-9DCB-778B4D7CEE67}">
      <dgm:prSet custT="1"/>
      <dgm:spPr>
        <a:solidFill>
          <a:schemeClr val="accent4">
            <a:lumMod val="75000"/>
          </a:schemeClr>
        </a:solidFill>
      </dgm:spPr>
      <dgm:t>
        <a:bodyPr/>
        <a:lstStyle/>
        <a:p>
          <a:pPr algn="ctr"/>
          <a:r>
            <a:rPr lang="en-US" sz="1400" b="1" dirty="0" smtClean="0">
              <a:solidFill>
                <a:schemeClr val="accent6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rPr>
            <a:t>HTFA Operators</a:t>
          </a:r>
        </a:p>
        <a:p>
          <a:pPr algn="ctr"/>
          <a:r>
            <a:rPr lang="en-US" sz="1400" b="1" dirty="0" smtClean="0">
              <a:solidFill>
                <a:schemeClr val="accent6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rPr>
            <a:t>Graders/Packers</a:t>
          </a:r>
          <a:endParaRPr lang="en-US" sz="1400" b="1" dirty="0">
            <a:solidFill>
              <a:schemeClr val="accent6">
                <a:lumMod val="75000"/>
              </a:schemeClr>
            </a:solidFill>
            <a:latin typeface="Times New Roman" pitchFamily="18" charset="0"/>
            <a:cs typeface="Times New Roman" pitchFamily="18" charset="0"/>
          </a:endParaRPr>
        </a:p>
      </dgm:t>
    </dgm:pt>
    <dgm:pt modelId="{712B9E1E-C12D-4A72-B17C-C85F90122F89}" type="parTrans" cxnId="{586C6C6A-23A1-4ADA-B846-913854BF6783}">
      <dgm:prSet/>
      <dgm:spPr/>
      <dgm:t>
        <a:bodyPr/>
        <a:lstStyle/>
        <a:p>
          <a:pPr algn="ctr"/>
          <a:endParaRPr lang="en-US"/>
        </a:p>
      </dgm:t>
    </dgm:pt>
    <dgm:pt modelId="{9670E3B3-18BE-4EDF-ACA5-2C910801CAE0}" type="sibTrans" cxnId="{586C6C6A-23A1-4ADA-B846-913854BF6783}">
      <dgm:prSet/>
      <dgm:spPr/>
      <dgm:t>
        <a:bodyPr/>
        <a:lstStyle/>
        <a:p>
          <a:pPr algn="ctr"/>
          <a:endParaRPr lang="en-US"/>
        </a:p>
      </dgm:t>
    </dgm:pt>
    <dgm:pt modelId="{DD118E00-9466-44FB-9143-B126D92288A6}">
      <dgm:prSet phldrT="[Text]" custT="1"/>
      <dgm:spPr>
        <a:solidFill>
          <a:srgbClr val="00B050"/>
        </a:solidFill>
        <a:ln>
          <a:solidFill>
            <a:schemeClr val="tx1"/>
          </a:solidFill>
        </a:ln>
      </dgm:spPr>
      <dgm:t>
        <a:bodyPr/>
        <a:lstStyle/>
        <a:p>
          <a:pPr algn="ctr"/>
          <a:r>
            <a:rPr lang="en-US" sz="1800" b="1" dirty="0" smtClean="0">
              <a:solidFill>
                <a:sysClr val="windowText" lastClr="000000"/>
              </a:solidFill>
              <a:latin typeface="Times New Roman" pitchFamily="18" charset="0"/>
              <a:cs typeface="Times New Roman" pitchFamily="18" charset="0"/>
            </a:rPr>
            <a:t>Manager Accounts</a:t>
          </a:r>
          <a:endParaRPr lang="en-US" sz="1800" b="1" dirty="0">
            <a:solidFill>
              <a:sysClr val="windowText" lastClr="000000"/>
            </a:solidFill>
            <a:latin typeface="Times New Roman" pitchFamily="18" charset="0"/>
            <a:cs typeface="Times New Roman" pitchFamily="18" charset="0"/>
          </a:endParaRPr>
        </a:p>
      </dgm:t>
    </dgm:pt>
    <dgm:pt modelId="{973119D1-C9BE-4199-B843-4284DC419241}" type="sibTrans" cxnId="{26FDE19B-0AD4-466B-AE98-F182882B9928}">
      <dgm:prSet/>
      <dgm:spPr/>
      <dgm:t>
        <a:bodyPr/>
        <a:lstStyle/>
        <a:p>
          <a:pPr algn="ctr"/>
          <a:endParaRPr lang="en-US"/>
        </a:p>
      </dgm:t>
    </dgm:pt>
    <dgm:pt modelId="{04A80841-00AA-48F4-81F9-203DF97E969E}" type="parTrans" cxnId="{26FDE19B-0AD4-466B-AE98-F182882B9928}">
      <dgm:prSet/>
      <dgm:spPr/>
      <dgm:t>
        <a:bodyPr/>
        <a:lstStyle/>
        <a:p>
          <a:pPr algn="ctr"/>
          <a:endParaRPr lang="en-US"/>
        </a:p>
      </dgm:t>
    </dgm:pt>
    <dgm:pt modelId="{41792D57-6F15-4E18-B694-F6DCFA8A30B1}">
      <dgm:prSet phldrT="[Text]" custT="1"/>
      <dgm:spPr>
        <a:solidFill>
          <a:srgbClr val="00B050"/>
        </a:solidFill>
        <a:ln>
          <a:solidFill>
            <a:schemeClr val="tx1"/>
          </a:solidFill>
        </a:ln>
      </dgm:spPr>
      <dgm:t>
        <a:bodyPr/>
        <a:lstStyle/>
        <a:p>
          <a:pPr algn="ctr"/>
          <a:r>
            <a:rPr lang="en-US" sz="1400" b="1" dirty="0" smtClean="0">
              <a:solidFill>
                <a:sysClr val="windowText" lastClr="000000"/>
              </a:solidFill>
              <a:latin typeface="Times New Roman" pitchFamily="18" charset="0"/>
              <a:cs typeface="Times New Roman" pitchFamily="18" charset="0"/>
            </a:rPr>
            <a:t>3 Research/Extension Officers</a:t>
          </a:r>
        </a:p>
      </dgm:t>
    </dgm:pt>
    <dgm:pt modelId="{9BBDED01-BFC5-4141-8FDA-963ABBD63EB3}" type="parTrans" cxnId="{47E518E3-FEDF-4B9B-A171-C0AC758B0FA0}">
      <dgm:prSet/>
      <dgm:spPr/>
      <dgm:t>
        <a:bodyPr/>
        <a:lstStyle/>
        <a:p>
          <a:endParaRPr lang="en-NZ"/>
        </a:p>
      </dgm:t>
    </dgm:pt>
    <dgm:pt modelId="{D1F7814C-E00C-4986-A69F-D89869F73FA1}" type="sibTrans" cxnId="{47E518E3-FEDF-4B9B-A171-C0AC758B0FA0}">
      <dgm:prSet/>
      <dgm:spPr/>
      <dgm:t>
        <a:bodyPr/>
        <a:lstStyle/>
        <a:p>
          <a:endParaRPr lang="en-NZ"/>
        </a:p>
      </dgm:t>
    </dgm:pt>
    <dgm:pt modelId="{00AD4349-8370-4CBC-B3DA-1B397D04B5B5}" type="pres">
      <dgm:prSet presAssocID="{D30E51D5-29BD-4665-86AC-6225B9154183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FE6828F0-883D-44D8-9329-A9FEA61FDF47}" type="pres">
      <dgm:prSet presAssocID="{380DCA95-2877-4F9A-B2B8-892AA2405382}" presName="hierRoot1" presStyleCnt="0">
        <dgm:presLayoutVars>
          <dgm:hierBranch val="init"/>
        </dgm:presLayoutVars>
      </dgm:prSet>
      <dgm:spPr/>
    </dgm:pt>
    <dgm:pt modelId="{60DFC789-4186-438C-90CF-8F340F59DCF4}" type="pres">
      <dgm:prSet presAssocID="{380DCA95-2877-4F9A-B2B8-892AA2405382}" presName="rootComposite1" presStyleCnt="0"/>
      <dgm:spPr/>
    </dgm:pt>
    <dgm:pt modelId="{FA806D9B-955C-4B62-9802-F6A2160FDBDE}" type="pres">
      <dgm:prSet presAssocID="{380DCA95-2877-4F9A-B2B8-892AA2405382}" presName="rootText1" presStyleLbl="node0" presStyleIdx="0" presStyleCnt="1" custAng="0" custScaleX="269682" custScaleY="118714" custLinFactNeighborX="7580" custLinFactNeighborY="-86627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A4F84711-ADBB-471E-A7DF-E571ED231F4D}" type="pres">
      <dgm:prSet presAssocID="{380DCA95-2877-4F9A-B2B8-892AA2405382}" presName="rootConnector1" presStyleLbl="node1" presStyleIdx="0" presStyleCnt="0"/>
      <dgm:spPr/>
      <dgm:t>
        <a:bodyPr/>
        <a:lstStyle/>
        <a:p>
          <a:endParaRPr lang="en-US"/>
        </a:p>
      </dgm:t>
    </dgm:pt>
    <dgm:pt modelId="{F91A1B50-29F4-44C8-8A2C-744B8E38A6A0}" type="pres">
      <dgm:prSet presAssocID="{380DCA95-2877-4F9A-B2B8-892AA2405382}" presName="hierChild2" presStyleCnt="0"/>
      <dgm:spPr/>
    </dgm:pt>
    <dgm:pt modelId="{6893E7FE-AB9E-47EB-B622-4E41947A5463}" type="pres">
      <dgm:prSet presAssocID="{F739EE27-37CE-4841-8FF7-6440F0EAEC84}" presName="Name37" presStyleLbl="parChTrans1D2" presStyleIdx="0" presStyleCnt="4"/>
      <dgm:spPr/>
      <dgm:t>
        <a:bodyPr/>
        <a:lstStyle/>
        <a:p>
          <a:endParaRPr lang="en-US"/>
        </a:p>
      </dgm:t>
    </dgm:pt>
    <dgm:pt modelId="{0BB4BC64-126F-451A-9A01-35360472ECF5}" type="pres">
      <dgm:prSet presAssocID="{D9BA778A-35EB-4E59-B105-AD8CDA02C875}" presName="hierRoot2" presStyleCnt="0">
        <dgm:presLayoutVars>
          <dgm:hierBranch val="init"/>
        </dgm:presLayoutVars>
      </dgm:prSet>
      <dgm:spPr/>
    </dgm:pt>
    <dgm:pt modelId="{DBAEC980-7721-4684-8037-1849D54A8C2D}" type="pres">
      <dgm:prSet presAssocID="{D9BA778A-35EB-4E59-B105-AD8CDA02C875}" presName="rootComposite" presStyleCnt="0"/>
      <dgm:spPr/>
    </dgm:pt>
    <dgm:pt modelId="{198D9C0E-0625-43A2-90E0-0AAC226E08AC}" type="pres">
      <dgm:prSet presAssocID="{D9BA778A-35EB-4E59-B105-AD8CDA02C875}" presName="rootText" presStyleLbl="node2" presStyleIdx="0" presStyleCnt="4" custScaleX="119150" custScaleY="9791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D48BADD3-BAE5-4A29-A296-7DB548A60FD6}" type="pres">
      <dgm:prSet presAssocID="{D9BA778A-35EB-4E59-B105-AD8CDA02C875}" presName="rootConnector" presStyleLbl="node2" presStyleIdx="0" presStyleCnt="4"/>
      <dgm:spPr/>
      <dgm:t>
        <a:bodyPr/>
        <a:lstStyle/>
        <a:p>
          <a:endParaRPr lang="en-US"/>
        </a:p>
      </dgm:t>
    </dgm:pt>
    <dgm:pt modelId="{A3436B52-04C6-4464-B124-A85C17350E55}" type="pres">
      <dgm:prSet presAssocID="{D9BA778A-35EB-4E59-B105-AD8CDA02C875}" presName="hierChild4" presStyleCnt="0"/>
      <dgm:spPr/>
    </dgm:pt>
    <dgm:pt modelId="{8FCDE3CD-F89E-41A7-A46C-356C6F1677BD}" type="pres">
      <dgm:prSet presAssocID="{9BBDED01-BFC5-4141-8FDA-963ABBD63EB3}" presName="Name37" presStyleLbl="parChTrans1D3" presStyleIdx="0" presStyleCnt="2"/>
      <dgm:spPr/>
      <dgm:t>
        <a:bodyPr/>
        <a:lstStyle/>
        <a:p>
          <a:endParaRPr lang="en-NZ"/>
        </a:p>
      </dgm:t>
    </dgm:pt>
    <dgm:pt modelId="{8EFE2BBB-3F88-4542-9EDC-E77FA564E668}" type="pres">
      <dgm:prSet presAssocID="{41792D57-6F15-4E18-B694-F6DCFA8A30B1}" presName="hierRoot2" presStyleCnt="0">
        <dgm:presLayoutVars>
          <dgm:hierBranch val="init"/>
        </dgm:presLayoutVars>
      </dgm:prSet>
      <dgm:spPr/>
    </dgm:pt>
    <dgm:pt modelId="{5A8BE82D-B1AF-4946-8F32-435915B004D5}" type="pres">
      <dgm:prSet presAssocID="{41792D57-6F15-4E18-B694-F6DCFA8A30B1}" presName="rootComposite" presStyleCnt="0"/>
      <dgm:spPr/>
    </dgm:pt>
    <dgm:pt modelId="{C9736F69-9976-4BAB-A987-9E30DF2D70F8}" type="pres">
      <dgm:prSet presAssocID="{41792D57-6F15-4E18-B694-F6DCFA8A30B1}" presName="rootText" presStyleLbl="node3" presStyleIdx="0" presStyleCnt="2" custScaleX="137664" custScaleY="136162">
        <dgm:presLayoutVars>
          <dgm:chPref val="3"/>
        </dgm:presLayoutVars>
      </dgm:prSet>
      <dgm:spPr/>
      <dgm:t>
        <a:bodyPr/>
        <a:lstStyle/>
        <a:p>
          <a:endParaRPr lang="en-NZ"/>
        </a:p>
      </dgm:t>
    </dgm:pt>
    <dgm:pt modelId="{EA3A9A24-D2F0-46F6-B31B-DA92748ABED6}" type="pres">
      <dgm:prSet presAssocID="{41792D57-6F15-4E18-B694-F6DCFA8A30B1}" presName="rootConnector" presStyleLbl="node3" presStyleIdx="0" presStyleCnt="2"/>
      <dgm:spPr/>
      <dgm:t>
        <a:bodyPr/>
        <a:lstStyle/>
        <a:p>
          <a:endParaRPr lang="en-NZ"/>
        </a:p>
      </dgm:t>
    </dgm:pt>
    <dgm:pt modelId="{1D8986F1-9AB9-4A12-9A74-CEA1A06F6B7D}" type="pres">
      <dgm:prSet presAssocID="{41792D57-6F15-4E18-B694-F6DCFA8A30B1}" presName="hierChild4" presStyleCnt="0"/>
      <dgm:spPr/>
    </dgm:pt>
    <dgm:pt modelId="{6D9F0292-B6BB-4035-816E-7FE29C7D0C93}" type="pres">
      <dgm:prSet presAssocID="{41792D57-6F15-4E18-B694-F6DCFA8A30B1}" presName="hierChild5" presStyleCnt="0"/>
      <dgm:spPr/>
    </dgm:pt>
    <dgm:pt modelId="{4B7B7ABF-E1AC-456D-BE21-6B945D66E6CD}" type="pres">
      <dgm:prSet presAssocID="{D9BA778A-35EB-4E59-B105-AD8CDA02C875}" presName="hierChild5" presStyleCnt="0"/>
      <dgm:spPr/>
    </dgm:pt>
    <dgm:pt modelId="{764F5A40-10F1-4F3C-8829-EC8BDD99BDD0}" type="pres">
      <dgm:prSet presAssocID="{86A64000-D29A-4B39-9C0D-DF44BFBD7B23}" presName="Name37" presStyleLbl="parChTrans1D2" presStyleIdx="1" presStyleCnt="4"/>
      <dgm:spPr/>
      <dgm:t>
        <a:bodyPr/>
        <a:lstStyle/>
        <a:p>
          <a:endParaRPr lang="en-US"/>
        </a:p>
      </dgm:t>
    </dgm:pt>
    <dgm:pt modelId="{A47C62AF-CAA5-40C7-A169-6414BE341EA6}" type="pres">
      <dgm:prSet presAssocID="{D6A8D1C5-DA5D-4F70-9A4B-D673D61D7237}" presName="hierRoot2" presStyleCnt="0">
        <dgm:presLayoutVars>
          <dgm:hierBranch val="init"/>
        </dgm:presLayoutVars>
      </dgm:prSet>
      <dgm:spPr/>
    </dgm:pt>
    <dgm:pt modelId="{4486EE83-D800-49A4-9210-BD6B31F2070F}" type="pres">
      <dgm:prSet presAssocID="{D6A8D1C5-DA5D-4F70-9A4B-D673D61D7237}" presName="rootComposite" presStyleCnt="0"/>
      <dgm:spPr/>
    </dgm:pt>
    <dgm:pt modelId="{EC73793D-B6F5-4BEF-9EFA-99A8B38250F8}" type="pres">
      <dgm:prSet presAssocID="{D6A8D1C5-DA5D-4F70-9A4B-D673D61D7237}" presName="rootText" presStyleLbl="node2" presStyleIdx="1" presStyleCnt="4" custScaleX="158507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44BC9D4F-B1CC-46F4-A3BE-68649CF62A74}" type="pres">
      <dgm:prSet presAssocID="{D6A8D1C5-DA5D-4F70-9A4B-D673D61D7237}" presName="rootConnector" presStyleLbl="node2" presStyleIdx="1" presStyleCnt="4"/>
      <dgm:spPr/>
      <dgm:t>
        <a:bodyPr/>
        <a:lstStyle/>
        <a:p>
          <a:endParaRPr lang="en-US"/>
        </a:p>
      </dgm:t>
    </dgm:pt>
    <dgm:pt modelId="{59AC7673-19E6-4A3B-801A-4C9163218A41}" type="pres">
      <dgm:prSet presAssocID="{D6A8D1C5-DA5D-4F70-9A4B-D673D61D7237}" presName="hierChild4" presStyleCnt="0"/>
      <dgm:spPr/>
    </dgm:pt>
    <dgm:pt modelId="{49915290-5917-4EA5-85A8-21B57724EEC9}" type="pres">
      <dgm:prSet presAssocID="{712B9E1E-C12D-4A72-B17C-C85F90122F89}" presName="Name37" presStyleLbl="parChTrans1D3" presStyleIdx="1" presStyleCnt="2"/>
      <dgm:spPr/>
      <dgm:t>
        <a:bodyPr/>
        <a:lstStyle/>
        <a:p>
          <a:endParaRPr lang="en-US"/>
        </a:p>
      </dgm:t>
    </dgm:pt>
    <dgm:pt modelId="{B8C4CA09-0141-4B70-BBDE-D7B2CF62DD1C}" type="pres">
      <dgm:prSet presAssocID="{087D02B6-C43C-46BE-9DCB-778B4D7CEE67}" presName="hierRoot2" presStyleCnt="0">
        <dgm:presLayoutVars>
          <dgm:hierBranch val="hang"/>
        </dgm:presLayoutVars>
      </dgm:prSet>
      <dgm:spPr/>
    </dgm:pt>
    <dgm:pt modelId="{FC34DA44-9A75-47EA-B137-B3969A896129}" type="pres">
      <dgm:prSet presAssocID="{087D02B6-C43C-46BE-9DCB-778B4D7CEE67}" presName="rootComposite" presStyleCnt="0"/>
      <dgm:spPr/>
    </dgm:pt>
    <dgm:pt modelId="{9CC6D125-C78A-4AAF-B36A-0440BDA83BEB}" type="pres">
      <dgm:prSet presAssocID="{087D02B6-C43C-46BE-9DCB-778B4D7CEE67}" presName="rootText" presStyleLbl="node3" presStyleIdx="1" presStyleCnt="2" custScaleX="159525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0E83F46A-BA6A-4DE8-9812-38116708AD3A}" type="pres">
      <dgm:prSet presAssocID="{087D02B6-C43C-46BE-9DCB-778B4D7CEE67}" presName="rootConnector" presStyleLbl="node3" presStyleIdx="1" presStyleCnt="2"/>
      <dgm:spPr/>
      <dgm:t>
        <a:bodyPr/>
        <a:lstStyle/>
        <a:p>
          <a:endParaRPr lang="en-US"/>
        </a:p>
      </dgm:t>
    </dgm:pt>
    <dgm:pt modelId="{6A0D7D0C-FE68-4562-A765-B225494FE052}" type="pres">
      <dgm:prSet presAssocID="{087D02B6-C43C-46BE-9DCB-778B4D7CEE67}" presName="hierChild4" presStyleCnt="0"/>
      <dgm:spPr/>
    </dgm:pt>
    <dgm:pt modelId="{75EF640F-8D1B-4CE3-948A-23BCC81D7EF4}" type="pres">
      <dgm:prSet presAssocID="{087D02B6-C43C-46BE-9DCB-778B4D7CEE67}" presName="hierChild5" presStyleCnt="0"/>
      <dgm:spPr/>
    </dgm:pt>
    <dgm:pt modelId="{EE321E5C-82FB-4D0C-A0F9-53490112BA22}" type="pres">
      <dgm:prSet presAssocID="{D6A8D1C5-DA5D-4F70-9A4B-D673D61D7237}" presName="hierChild5" presStyleCnt="0"/>
      <dgm:spPr/>
    </dgm:pt>
    <dgm:pt modelId="{39F21BF4-1B68-476A-91E0-A8A0E0BE2546}" type="pres">
      <dgm:prSet presAssocID="{04A80841-00AA-48F4-81F9-203DF97E969E}" presName="Name37" presStyleLbl="parChTrans1D2" presStyleIdx="2" presStyleCnt="4"/>
      <dgm:spPr/>
      <dgm:t>
        <a:bodyPr/>
        <a:lstStyle/>
        <a:p>
          <a:endParaRPr lang="en-US"/>
        </a:p>
      </dgm:t>
    </dgm:pt>
    <dgm:pt modelId="{C72B1968-3FC3-43FC-9380-6272347981B7}" type="pres">
      <dgm:prSet presAssocID="{DD118E00-9466-44FB-9143-B126D92288A6}" presName="hierRoot2" presStyleCnt="0">
        <dgm:presLayoutVars>
          <dgm:hierBranch val="init"/>
        </dgm:presLayoutVars>
      </dgm:prSet>
      <dgm:spPr/>
    </dgm:pt>
    <dgm:pt modelId="{8A9088E1-1063-4C51-9FE8-335654E0EC6A}" type="pres">
      <dgm:prSet presAssocID="{DD118E00-9466-44FB-9143-B126D92288A6}" presName="rootComposite" presStyleCnt="0"/>
      <dgm:spPr/>
    </dgm:pt>
    <dgm:pt modelId="{8457BDA7-5E24-4530-A5F2-E7D76AE5533D}" type="pres">
      <dgm:prSet presAssocID="{DD118E00-9466-44FB-9143-B126D92288A6}" presName="rootText" presStyleLbl="node2" presStyleIdx="2" presStyleCnt="4" custLinFactNeighborX="-3322" custLinFactNeighborY="866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EA321B2F-2E26-4F23-964D-231BFD3F2600}" type="pres">
      <dgm:prSet presAssocID="{DD118E00-9466-44FB-9143-B126D92288A6}" presName="rootConnector" presStyleLbl="node2" presStyleIdx="2" presStyleCnt="4"/>
      <dgm:spPr/>
      <dgm:t>
        <a:bodyPr/>
        <a:lstStyle/>
        <a:p>
          <a:endParaRPr lang="en-US"/>
        </a:p>
      </dgm:t>
    </dgm:pt>
    <dgm:pt modelId="{C953C0C3-75B9-4B25-849A-45014F984736}" type="pres">
      <dgm:prSet presAssocID="{DD118E00-9466-44FB-9143-B126D92288A6}" presName="hierChild4" presStyleCnt="0"/>
      <dgm:spPr/>
    </dgm:pt>
    <dgm:pt modelId="{DC678A21-EB0C-4334-B104-66214F33D763}" type="pres">
      <dgm:prSet presAssocID="{DD118E00-9466-44FB-9143-B126D92288A6}" presName="hierChild5" presStyleCnt="0"/>
      <dgm:spPr/>
    </dgm:pt>
    <dgm:pt modelId="{4BDE6553-E769-4C9D-8C0A-3313CFE0B786}" type="pres">
      <dgm:prSet presAssocID="{90A6F313-908E-4362-98AB-DB8491CFBBD3}" presName="Name37" presStyleLbl="parChTrans1D2" presStyleIdx="3" presStyleCnt="4"/>
      <dgm:spPr/>
      <dgm:t>
        <a:bodyPr/>
        <a:lstStyle/>
        <a:p>
          <a:endParaRPr lang="en-US"/>
        </a:p>
      </dgm:t>
    </dgm:pt>
    <dgm:pt modelId="{FAF0C345-4CE2-49A4-A852-033B3E6299CF}" type="pres">
      <dgm:prSet presAssocID="{D8420231-98ED-4840-892A-FFC5435A7149}" presName="hierRoot2" presStyleCnt="0">
        <dgm:presLayoutVars>
          <dgm:hierBranch val="init"/>
        </dgm:presLayoutVars>
      </dgm:prSet>
      <dgm:spPr/>
    </dgm:pt>
    <dgm:pt modelId="{32B0A68F-B2CC-43CB-8E7F-8EE1F723569B}" type="pres">
      <dgm:prSet presAssocID="{D8420231-98ED-4840-892A-FFC5435A7149}" presName="rootComposite" presStyleCnt="0"/>
      <dgm:spPr/>
    </dgm:pt>
    <dgm:pt modelId="{3528761F-999D-4214-A913-A55CEE3CA3DD}" type="pres">
      <dgm:prSet presAssocID="{D8420231-98ED-4840-892A-FFC5435A7149}" presName="rootText" presStyleLbl="node2" presStyleIdx="3" presStyleCnt="4" custLinFactNeighborX="3547" custLinFactNeighborY="866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DE6FB27E-ABCF-4950-987A-591FCAD0729D}" type="pres">
      <dgm:prSet presAssocID="{D8420231-98ED-4840-892A-FFC5435A7149}" presName="rootConnector" presStyleLbl="node2" presStyleIdx="3" presStyleCnt="4"/>
      <dgm:spPr/>
      <dgm:t>
        <a:bodyPr/>
        <a:lstStyle/>
        <a:p>
          <a:endParaRPr lang="en-US"/>
        </a:p>
      </dgm:t>
    </dgm:pt>
    <dgm:pt modelId="{F1A9D02D-EFA5-4726-B845-F86497798DE7}" type="pres">
      <dgm:prSet presAssocID="{D8420231-98ED-4840-892A-FFC5435A7149}" presName="hierChild4" presStyleCnt="0"/>
      <dgm:spPr/>
    </dgm:pt>
    <dgm:pt modelId="{D1297B4A-EBA2-4314-9E6C-F56F05EB032C}" type="pres">
      <dgm:prSet presAssocID="{D8420231-98ED-4840-892A-FFC5435A7149}" presName="hierChild5" presStyleCnt="0"/>
      <dgm:spPr/>
    </dgm:pt>
    <dgm:pt modelId="{7E7DAA9F-55B0-41C6-8518-8897A4328930}" type="pres">
      <dgm:prSet presAssocID="{380DCA95-2877-4F9A-B2B8-892AA2405382}" presName="hierChild3" presStyleCnt="0"/>
      <dgm:spPr/>
    </dgm:pt>
  </dgm:ptLst>
  <dgm:cxnLst>
    <dgm:cxn modelId="{96B45ED1-426D-4968-866B-E811EBD423A0}" type="presOf" srcId="{DD118E00-9466-44FB-9143-B126D92288A6}" destId="{EA321B2F-2E26-4F23-964D-231BFD3F2600}" srcOrd="1" destOrd="0" presId="urn:microsoft.com/office/officeart/2005/8/layout/orgChart1"/>
    <dgm:cxn modelId="{C26F5277-7A4C-4D6D-8AB3-24D2050EA606}" type="presOf" srcId="{9BBDED01-BFC5-4141-8FDA-963ABBD63EB3}" destId="{8FCDE3CD-F89E-41A7-A46C-356C6F1677BD}" srcOrd="0" destOrd="0" presId="urn:microsoft.com/office/officeart/2005/8/layout/orgChart1"/>
    <dgm:cxn modelId="{47E518E3-FEDF-4B9B-A171-C0AC758B0FA0}" srcId="{D9BA778A-35EB-4E59-B105-AD8CDA02C875}" destId="{41792D57-6F15-4E18-B694-F6DCFA8A30B1}" srcOrd="0" destOrd="0" parTransId="{9BBDED01-BFC5-4141-8FDA-963ABBD63EB3}" sibTransId="{D1F7814C-E00C-4986-A69F-D89869F73FA1}"/>
    <dgm:cxn modelId="{BAFCF779-3070-4959-B7BD-22AC016A9507}" type="presOf" srcId="{380DCA95-2877-4F9A-B2B8-892AA2405382}" destId="{A4F84711-ADBB-471E-A7DF-E571ED231F4D}" srcOrd="1" destOrd="0" presId="urn:microsoft.com/office/officeart/2005/8/layout/orgChart1"/>
    <dgm:cxn modelId="{586C6C6A-23A1-4ADA-B846-913854BF6783}" srcId="{D6A8D1C5-DA5D-4F70-9A4B-D673D61D7237}" destId="{087D02B6-C43C-46BE-9DCB-778B4D7CEE67}" srcOrd="0" destOrd="0" parTransId="{712B9E1E-C12D-4A72-B17C-C85F90122F89}" sibTransId="{9670E3B3-18BE-4EDF-ACA5-2C910801CAE0}"/>
    <dgm:cxn modelId="{230ABA5F-0E42-4505-AAC6-4FCF25ECB196}" srcId="{D30E51D5-29BD-4665-86AC-6225B9154183}" destId="{380DCA95-2877-4F9A-B2B8-892AA2405382}" srcOrd="0" destOrd="0" parTransId="{34FD7C95-45DA-4322-A8BC-A5A68276EF3F}" sibTransId="{239D780E-5387-4C69-92A8-546379547992}"/>
    <dgm:cxn modelId="{EF8DA755-F54A-486D-9E76-FFD57C91995F}" type="presOf" srcId="{D6A8D1C5-DA5D-4F70-9A4B-D673D61D7237}" destId="{EC73793D-B6F5-4BEF-9EFA-99A8B38250F8}" srcOrd="0" destOrd="0" presId="urn:microsoft.com/office/officeart/2005/8/layout/orgChart1"/>
    <dgm:cxn modelId="{A9A37756-05A2-421C-91D3-4A7D23319224}" type="presOf" srcId="{D9BA778A-35EB-4E59-B105-AD8CDA02C875}" destId="{198D9C0E-0625-43A2-90E0-0AAC226E08AC}" srcOrd="0" destOrd="0" presId="urn:microsoft.com/office/officeart/2005/8/layout/orgChart1"/>
    <dgm:cxn modelId="{2B23684C-A901-4358-8FC4-D5C298A49AEA}" srcId="{380DCA95-2877-4F9A-B2B8-892AA2405382}" destId="{D6A8D1C5-DA5D-4F70-9A4B-D673D61D7237}" srcOrd="1" destOrd="0" parTransId="{86A64000-D29A-4B39-9C0D-DF44BFBD7B23}" sibTransId="{BAA8BCC2-B5FE-426E-9DD4-2FACF3B92B7A}"/>
    <dgm:cxn modelId="{894C29CC-939D-4BFA-BF91-8DB1D56889BE}" type="presOf" srcId="{D6A8D1C5-DA5D-4F70-9A4B-D673D61D7237}" destId="{44BC9D4F-B1CC-46F4-A3BE-68649CF62A74}" srcOrd="1" destOrd="0" presId="urn:microsoft.com/office/officeart/2005/8/layout/orgChart1"/>
    <dgm:cxn modelId="{0D34F1DE-F65A-4ECD-B186-841B1D3C2631}" type="presOf" srcId="{D30E51D5-29BD-4665-86AC-6225B9154183}" destId="{00AD4349-8370-4CBC-B3DA-1B397D04B5B5}" srcOrd="0" destOrd="0" presId="urn:microsoft.com/office/officeart/2005/8/layout/orgChart1"/>
    <dgm:cxn modelId="{26FDE19B-0AD4-466B-AE98-F182882B9928}" srcId="{380DCA95-2877-4F9A-B2B8-892AA2405382}" destId="{DD118E00-9466-44FB-9143-B126D92288A6}" srcOrd="2" destOrd="0" parTransId="{04A80841-00AA-48F4-81F9-203DF97E969E}" sibTransId="{973119D1-C9BE-4199-B843-4284DC419241}"/>
    <dgm:cxn modelId="{D87760DD-D7BC-4022-8FC0-77A52632218C}" type="presOf" srcId="{90A6F313-908E-4362-98AB-DB8491CFBBD3}" destId="{4BDE6553-E769-4C9D-8C0A-3313CFE0B786}" srcOrd="0" destOrd="0" presId="urn:microsoft.com/office/officeart/2005/8/layout/orgChart1"/>
    <dgm:cxn modelId="{30E17A99-7908-4F35-B3E4-B9D2E44FCAAF}" type="presOf" srcId="{41792D57-6F15-4E18-B694-F6DCFA8A30B1}" destId="{C9736F69-9976-4BAB-A987-9E30DF2D70F8}" srcOrd="0" destOrd="0" presId="urn:microsoft.com/office/officeart/2005/8/layout/orgChart1"/>
    <dgm:cxn modelId="{0B1EFA15-9327-4312-901E-C2DA14D3512B}" type="presOf" srcId="{087D02B6-C43C-46BE-9DCB-778B4D7CEE67}" destId="{0E83F46A-BA6A-4DE8-9812-38116708AD3A}" srcOrd="1" destOrd="0" presId="urn:microsoft.com/office/officeart/2005/8/layout/orgChart1"/>
    <dgm:cxn modelId="{53AA7C0D-44DD-49BA-AE8A-D45143B73803}" type="presOf" srcId="{D8420231-98ED-4840-892A-FFC5435A7149}" destId="{3528761F-999D-4214-A913-A55CEE3CA3DD}" srcOrd="0" destOrd="0" presId="urn:microsoft.com/office/officeart/2005/8/layout/orgChart1"/>
    <dgm:cxn modelId="{1D1344BA-1EDB-4F08-B4F2-D0889299D810}" srcId="{380DCA95-2877-4F9A-B2B8-892AA2405382}" destId="{D9BA778A-35EB-4E59-B105-AD8CDA02C875}" srcOrd="0" destOrd="0" parTransId="{F739EE27-37CE-4841-8FF7-6440F0EAEC84}" sibTransId="{70DC0859-2726-4593-8A17-FB67B45842E7}"/>
    <dgm:cxn modelId="{590D972E-2A4E-48BF-BAF6-1A92C1781EE5}" type="presOf" srcId="{380DCA95-2877-4F9A-B2B8-892AA2405382}" destId="{FA806D9B-955C-4B62-9802-F6A2160FDBDE}" srcOrd="0" destOrd="0" presId="urn:microsoft.com/office/officeart/2005/8/layout/orgChart1"/>
    <dgm:cxn modelId="{914884EE-91FD-4B3B-ABC9-563927B0DF12}" type="presOf" srcId="{41792D57-6F15-4E18-B694-F6DCFA8A30B1}" destId="{EA3A9A24-D2F0-46F6-B31B-DA92748ABED6}" srcOrd="1" destOrd="0" presId="urn:microsoft.com/office/officeart/2005/8/layout/orgChart1"/>
    <dgm:cxn modelId="{C5274113-9B6C-43BE-9380-42DBBC6D0B68}" type="presOf" srcId="{04A80841-00AA-48F4-81F9-203DF97E969E}" destId="{39F21BF4-1B68-476A-91E0-A8A0E0BE2546}" srcOrd="0" destOrd="0" presId="urn:microsoft.com/office/officeart/2005/8/layout/orgChart1"/>
    <dgm:cxn modelId="{A572C3C9-0A73-42C0-BB65-135DB1B4644F}" type="presOf" srcId="{D8420231-98ED-4840-892A-FFC5435A7149}" destId="{DE6FB27E-ABCF-4950-987A-591FCAD0729D}" srcOrd="1" destOrd="0" presId="urn:microsoft.com/office/officeart/2005/8/layout/orgChart1"/>
    <dgm:cxn modelId="{FDD670BB-23B9-45FF-83B6-0685C941E7F7}" type="presOf" srcId="{DD118E00-9466-44FB-9143-B126D92288A6}" destId="{8457BDA7-5E24-4530-A5F2-E7D76AE5533D}" srcOrd="0" destOrd="0" presId="urn:microsoft.com/office/officeart/2005/8/layout/orgChart1"/>
    <dgm:cxn modelId="{A0E16D5E-1A9F-4E50-A57D-55E6A68BDAC0}" type="presOf" srcId="{D9BA778A-35EB-4E59-B105-AD8CDA02C875}" destId="{D48BADD3-BAE5-4A29-A296-7DB548A60FD6}" srcOrd="1" destOrd="0" presId="urn:microsoft.com/office/officeart/2005/8/layout/orgChart1"/>
    <dgm:cxn modelId="{E83BA1B1-7C86-464E-A05D-B330E862CCCF}" type="presOf" srcId="{712B9E1E-C12D-4A72-B17C-C85F90122F89}" destId="{49915290-5917-4EA5-85A8-21B57724EEC9}" srcOrd="0" destOrd="0" presId="urn:microsoft.com/office/officeart/2005/8/layout/orgChart1"/>
    <dgm:cxn modelId="{719D1E2A-DB10-41A6-9309-215659434A1B}" srcId="{380DCA95-2877-4F9A-B2B8-892AA2405382}" destId="{D8420231-98ED-4840-892A-FFC5435A7149}" srcOrd="3" destOrd="0" parTransId="{90A6F313-908E-4362-98AB-DB8491CFBBD3}" sibTransId="{AC516E6C-DBC9-4E4D-ACD1-9F86E79DD45E}"/>
    <dgm:cxn modelId="{981260D7-5F5C-4720-9BDF-623182F592CF}" type="presOf" srcId="{F739EE27-37CE-4841-8FF7-6440F0EAEC84}" destId="{6893E7FE-AB9E-47EB-B622-4E41947A5463}" srcOrd="0" destOrd="0" presId="urn:microsoft.com/office/officeart/2005/8/layout/orgChart1"/>
    <dgm:cxn modelId="{53B3FCCD-47FC-4F0A-8125-6D7AA7B8F129}" type="presOf" srcId="{86A64000-D29A-4B39-9C0D-DF44BFBD7B23}" destId="{764F5A40-10F1-4F3C-8829-EC8BDD99BDD0}" srcOrd="0" destOrd="0" presId="urn:microsoft.com/office/officeart/2005/8/layout/orgChart1"/>
    <dgm:cxn modelId="{781B6773-F503-4BAE-B211-087EEBFCB1C3}" type="presOf" srcId="{087D02B6-C43C-46BE-9DCB-778B4D7CEE67}" destId="{9CC6D125-C78A-4AAF-B36A-0440BDA83BEB}" srcOrd="0" destOrd="0" presId="urn:microsoft.com/office/officeart/2005/8/layout/orgChart1"/>
    <dgm:cxn modelId="{2AF067A5-FD08-44C7-A02D-6762145E97A8}" type="presParOf" srcId="{00AD4349-8370-4CBC-B3DA-1B397D04B5B5}" destId="{FE6828F0-883D-44D8-9329-A9FEA61FDF47}" srcOrd="0" destOrd="0" presId="urn:microsoft.com/office/officeart/2005/8/layout/orgChart1"/>
    <dgm:cxn modelId="{02CD8DF7-D892-4007-A7B4-78B92C6A3289}" type="presParOf" srcId="{FE6828F0-883D-44D8-9329-A9FEA61FDF47}" destId="{60DFC789-4186-438C-90CF-8F340F59DCF4}" srcOrd="0" destOrd="0" presId="urn:microsoft.com/office/officeart/2005/8/layout/orgChart1"/>
    <dgm:cxn modelId="{4F438C75-0C91-41C8-A8AE-0509F8FFF8EA}" type="presParOf" srcId="{60DFC789-4186-438C-90CF-8F340F59DCF4}" destId="{FA806D9B-955C-4B62-9802-F6A2160FDBDE}" srcOrd="0" destOrd="0" presId="urn:microsoft.com/office/officeart/2005/8/layout/orgChart1"/>
    <dgm:cxn modelId="{398A299A-C358-41DC-A0F5-DF532CEDE265}" type="presParOf" srcId="{60DFC789-4186-438C-90CF-8F340F59DCF4}" destId="{A4F84711-ADBB-471E-A7DF-E571ED231F4D}" srcOrd="1" destOrd="0" presId="urn:microsoft.com/office/officeart/2005/8/layout/orgChart1"/>
    <dgm:cxn modelId="{D6021A84-0F77-40E5-AD28-3FDA45D8638A}" type="presParOf" srcId="{FE6828F0-883D-44D8-9329-A9FEA61FDF47}" destId="{F91A1B50-29F4-44C8-8A2C-744B8E38A6A0}" srcOrd="1" destOrd="0" presId="urn:microsoft.com/office/officeart/2005/8/layout/orgChart1"/>
    <dgm:cxn modelId="{FA95299C-09EA-48F6-9433-9A8E42F1D7F9}" type="presParOf" srcId="{F91A1B50-29F4-44C8-8A2C-744B8E38A6A0}" destId="{6893E7FE-AB9E-47EB-B622-4E41947A5463}" srcOrd="0" destOrd="0" presId="urn:microsoft.com/office/officeart/2005/8/layout/orgChart1"/>
    <dgm:cxn modelId="{D338DA59-4957-4708-AB2C-AA3DB11B76CB}" type="presParOf" srcId="{F91A1B50-29F4-44C8-8A2C-744B8E38A6A0}" destId="{0BB4BC64-126F-451A-9A01-35360472ECF5}" srcOrd="1" destOrd="0" presId="urn:microsoft.com/office/officeart/2005/8/layout/orgChart1"/>
    <dgm:cxn modelId="{49535EDE-30F8-4281-85D8-A492EEF57DDC}" type="presParOf" srcId="{0BB4BC64-126F-451A-9A01-35360472ECF5}" destId="{DBAEC980-7721-4684-8037-1849D54A8C2D}" srcOrd="0" destOrd="0" presId="urn:microsoft.com/office/officeart/2005/8/layout/orgChart1"/>
    <dgm:cxn modelId="{C102CCDC-4170-456C-93E8-5488B85D6C55}" type="presParOf" srcId="{DBAEC980-7721-4684-8037-1849D54A8C2D}" destId="{198D9C0E-0625-43A2-90E0-0AAC226E08AC}" srcOrd="0" destOrd="0" presId="urn:microsoft.com/office/officeart/2005/8/layout/orgChart1"/>
    <dgm:cxn modelId="{EA348CBB-F767-4F94-8ED6-94D54131447A}" type="presParOf" srcId="{DBAEC980-7721-4684-8037-1849D54A8C2D}" destId="{D48BADD3-BAE5-4A29-A296-7DB548A60FD6}" srcOrd="1" destOrd="0" presId="urn:microsoft.com/office/officeart/2005/8/layout/orgChart1"/>
    <dgm:cxn modelId="{30DD3022-7D2D-4CDF-BC3E-B1094E0016ED}" type="presParOf" srcId="{0BB4BC64-126F-451A-9A01-35360472ECF5}" destId="{A3436B52-04C6-4464-B124-A85C17350E55}" srcOrd="1" destOrd="0" presId="urn:microsoft.com/office/officeart/2005/8/layout/orgChart1"/>
    <dgm:cxn modelId="{3C86FD40-FDDF-4C02-941D-F8D6C90741B9}" type="presParOf" srcId="{A3436B52-04C6-4464-B124-A85C17350E55}" destId="{8FCDE3CD-F89E-41A7-A46C-356C6F1677BD}" srcOrd="0" destOrd="0" presId="urn:microsoft.com/office/officeart/2005/8/layout/orgChart1"/>
    <dgm:cxn modelId="{1E6FEE60-A0B6-4CF9-82C6-D0BF823E7682}" type="presParOf" srcId="{A3436B52-04C6-4464-B124-A85C17350E55}" destId="{8EFE2BBB-3F88-4542-9EDC-E77FA564E668}" srcOrd="1" destOrd="0" presId="urn:microsoft.com/office/officeart/2005/8/layout/orgChart1"/>
    <dgm:cxn modelId="{6DD14F07-07CC-4FDD-B6BC-F88BFB6A6583}" type="presParOf" srcId="{8EFE2BBB-3F88-4542-9EDC-E77FA564E668}" destId="{5A8BE82D-B1AF-4946-8F32-435915B004D5}" srcOrd="0" destOrd="0" presId="urn:microsoft.com/office/officeart/2005/8/layout/orgChart1"/>
    <dgm:cxn modelId="{7CFFABB0-0B37-486F-A420-7AB734E630A1}" type="presParOf" srcId="{5A8BE82D-B1AF-4946-8F32-435915B004D5}" destId="{C9736F69-9976-4BAB-A987-9E30DF2D70F8}" srcOrd="0" destOrd="0" presId="urn:microsoft.com/office/officeart/2005/8/layout/orgChart1"/>
    <dgm:cxn modelId="{A70AC6DE-0313-400F-A674-12B3F2730DA7}" type="presParOf" srcId="{5A8BE82D-B1AF-4946-8F32-435915B004D5}" destId="{EA3A9A24-D2F0-46F6-B31B-DA92748ABED6}" srcOrd="1" destOrd="0" presId="urn:microsoft.com/office/officeart/2005/8/layout/orgChart1"/>
    <dgm:cxn modelId="{27DA0C84-DB7B-444A-82C7-F615A474BA44}" type="presParOf" srcId="{8EFE2BBB-3F88-4542-9EDC-E77FA564E668}" destId="{1D8986F1-9AB9-4A12-9A74-CEA1A06F6B7D}" srcOrd="1" destOrd="0" presId="urn:microsoft.com/office/officeart/2005/8/layout/orgChart1"/>
    <dgm:cxn modelId="{AB924B4F-D709-4DF4-AC33-7A728819C633}" type="presParOf" srcId="{8EFE2BBB-3F88-4542-9EDC-E77FA564E668}" destId="{6D9F0292-B6BB-4035-816E-7FE29C7D0C93}" srcOrd="2" destOrd="0" presId="urn:microsoft.com/office/officeart/2005/8/layout/orgChart1"/>
    <dgm:cxn modelId="{DCA813FA-A305-466C-B77C-E52E53FFC541}" type="presParOf" srcId="{0BB4BC64-126F-451A-9A01-35360472ECF5}" destId="{4B7B7ABF-E1AC-456D-BE21-6B945D66E6CD}" srcOrd="2" destOrd="0" presId="urn:microsoft.com/office/officeart/2005/8/layout/orgChart1"/>
    <dgm:cxn modelId="{DD9D6F7F-5A2B-4413-B355-1AE1E3BFA7DA}" type="presParOf" srcId="{F91A1B50-29F4-44C8-8A2C-744B8E38A6A0}" destId="{764F5A40-10F1-4F3C-8829-EC8BDD99BDD0}" srcOrd="2" destOrd="0" presId="urn:microsoft.com/office/officeart/2005/8/layout/orgChart1"/>
    <dgm:cxn modelId="{1918ADDA-DB36-497E-B53A-2EE93E116AF1}" type="presParOf" srcId="{F91A1B50-29F4-44C8-8A2C-744B8E38A6A0}" destId="{A47C62AF-CAA5-40C7-A169-6414BE341EA6}" srcOrd="3" destOrd="0" presId="urn:microsoft.com/office/officeart/2005/8/layout/orgChart1"/>
    <dgm:cxn modelId="{DC57CB9B-8962-4D87-A879-0EBC5EFE4CEC}" type="presParOf" srcId="{A47C62AF-CAA5-40C7-A169-6414BE341EA6}" destId="{4486EE83-D800-49A4-9210-BD6B31F2070F}" srcOrd="0" destOrd="0" presId="urn:microsoft.com/office/officeart/2005/8/layout/orgChart1"/>
    <dgm:cxn modelId="{D7710AB4-45EB-4B95-80C2-5D005B152B40}" type="presParOf" srcId="{4486EE83-D800-49A4-9210-BD6B31F2070F}" destId="{EC73793D-B6F5-4BEF-9EFA-99A8B38250F8}" srcOrd="0" destOrd="0" presId="urn:microsoft.com/office/officeart/2005/8/layout/orgChart1"/>
    <dgm:cxn modelId="{9EE29901-40E0-47B2-8A2C-F2E537701F79}" type="presParOf" srcId="{4486EE83-D800-49A4-9210-BD6B31F2070F}" destId="{44BC9D4F-B1CC-46F4-A3BE-68649CF62A74}" srcOrd="1" destOrd="0" presId="urn:microsoft.com/office/officeart/2005/8/layout/orgChart1"/>
    <dgm:cxn modelId="{7D381E1B-0659-4AA7-89FF-B95A3C1ADEB7}" type="presParOf" srcId="{A47C62AF-CAA5-40C7-A169-6414BE341EA6}" destId="{59AC7673-19E6-4A3B-801A-4C9163218A41}" srcOrd="1" destOrd="0" presId="urn:microsoft.com/office/officeart/2005/8/layout/orgChart1"/>
    <dgm:cxn modelId="{49F9D009-0D87-451A-81D4-9C4150937AEB}" type="presParOf" srcId="{59AC7673-19E6-4A3B-801A-4C9163218A41}" destId="{49915290-5917-4EA5-85A8-21B57724EEC9}" srcOrd="0" destOrd="0" presId="urn:microsoft.com/office/officeart/2005/8/layout/orgChart1"/>
    <dgm:cxn modelId="{8728D0EC-861B-4BD0-A67A-A05201A79850}" type="presParOf" srcId="{59AC7673-19E6-4A3B-801A-4C9163218A41}" destId="{B8C4CA09-0141-4B70-BBDE-D7B2CF62DD1C}" srcOrd="1" destOrd="0" presId="urn:microsoft.com/office/officeart/2005/8/layout/orgChart1"/>
    <dgm:cxn modelId="{BEFC51E3-6B58-423F-A132-A64B8B9BBFC9}" type="presParOf" srcId="{B8C4CA09-0141-4B70-BBDE-D7B2CF62DD1C}" destId="{FC34DA44-9A75-47EA-B137-B3969A896129}" srcOrd="0" destOrd="0" presId="urn:microsoft.com/office/officeart/2005/8/layout/orgChart1"/>
    <dgm:cxn modelId="{CCE3D91D-B1D3-4754-9796-8FFA539081F0}" type="presParOf" srcId="{FC34DA44-9A75-47EA-B137-B3969A896129}" destId="{9CC6D125-C78A-4AAF-B36A-0440BDA83BEB}" srcOrd="0" destOrd="0" presId="urn:microsoft.com/office/officeart/2005/8/layout/orgChart1"/>
    <dgm:cxn modelId="{C907F661-ECB9-4DC3-BAF4-7A3B674A7F69}" type="presParOf" srcId="{FC34DA44-9A75-47EA-B137-B3969A896129}" destId="{0E83F46A-BA6A-4DE8-9812-38116708AD3A}" srcOrd="1" destOrd="0" presId="urn:microsoft.com/office/officeart/2005/8/layout/orgChart1"/>
    <dgm:cxn modelId="{43BE7288-4E22-4479-9846-68181543A56A}" type="presParOf" srcId="{B8C4CA09-0141-4B70-BBDE-D7B2CF62DD1C}" destId="{6A0D7D0C-FE68-4562-A765-B225494FE052}" srcOrd="1" destOrd="0" presId="urn:microsoft.com/office/officeart/2005/8/layout/orgChart1"/>
    <dgm:cxn modelId="{8572A4C4-1E7F-45F2-805C-06596D3B3030}" type="presParOf" srcId="{B8C4CA09-0141-4B70-BBDE-D7B2CF62DD1C}" destId="{75EF640F-8D1B-4CE3-948A-23BCC81D7EF4}" srcOrd="2" destOrd="0" presId="urn:microsoft.com/office/officeart/2005/8/layout/orgChart1"/>
    <dgm:cxn modelId="{74EB0802-E11A-416B-94CC-A6116AB1383F}" type="presParOf" srcId="{A47C62AF-CAA5-40C7-A169-6414BE341EA6}" destId="{EE321E5C-82FB-4D0C-A0F9-53490112BA22}" srcOrd="2" destOrd="0" presId="urn:microsoft.com/office/officeart/2005/8/layout/orgChart1"/>
    <dgm:cxn modelId="{A8AFD4C8-6A59-46FA-BB32-81A59FBD1B82}" type="presParOf" srcId="{F91A1B50-29F4-44C8-8A2C-744B8E38A6A0}" destId="{39F21BF4-1B68-476A-91E0-A8A0E0BE2546}" srcOrd="4" destOrd="0" presId="urn:microsoft.com/office/officeart/2005/8/layout/orgChart1"/>
    <dgm:cxn modelId="{5ACACF8A-50AC-4934-B837-D4DB0EBEF8AB}" type="presParOf" srcId="{F91A1B50-29F4-44C8-8A2C-744B8E38A6A0}" destId="{C72B1968-3FC3-43FC-9380-6272347981B7}" srcOrd="5" destOrd="0" presId="urn:microsoft.com/office/officeart/2005/8/layout/orgChart1"/>
    <dgm:cxn modelId="{83C3C272-C7A6-496D-B973-89EF3C8CBD1C}" type="presParOf" srcId="{C72B1968-3FC3-43FC-9380-6272347981B7}" destId="{8A9088E1-1063-4C51-9FE8-335654E0EC6A}" srcOrd="0" destOrd="0" presId="urn:microsoft.com/office/officeart/2005/8/layout/orgChart1"/>
    <dgm:cxn modelId="{5CAD4A85-DA78-43A4-8EF2-54A83EDFCF81}" type="presParOf" srcId="{8A9088E1-1063-4C51-9FE8-335654E0EC6A}" destId="{8457BDA7-5E24-4530-A5F2-E7D76AE5533D}" srcOrd="0" destOrd="0" presId="urn:microsoft.com/office/officeart/2005/8/layout/orgChart1"/>
    <dgm:cxn modelId="{9EA3718F-286D-4BCA-898F-F59DC9EFC504}" type="presParOf" srcId="{8A9088E1-1063-4C51-9FE8-335654E0EC6A}" destId="{EA321B2F-2E26-4F23-964D-231BFD3F2600}" srcOrd="1" destOrd="0" presId="urn:microsoft.com/office/officeart/2005/8/layout/orgChart1"/>
    <dgm:cxn modelId="{728CF3B7-DBF7-45EA-8345-B6E33A80C33C}" type="presParOf" srcId="{C72B1968-3FC3-43FC-9380-6272347981B7}" destId="{C953C0C3-75B9-4B25-849A-45014F984736}" srcOrd="1" destOrd="0" presId="urn:microsoft.com/office/officeart/2005/8/layout/orgChart1"/>
    <dgm:cxn modelId="{8633E5AE-94F9-4190-A826-712DDF0EBA8D}" type="presParOf" srcId="{C72B1968-3FC3-43FC-9380-6272347981B7}" destId="{DC678A21-EB0C-4334-B104-66214F33D763}" srcOrd="2" destOrd="0" presId="urn:microsoft.com/office/officeart/2005/8/layout/orgChart1"/>
    <dgm:cxn modelId="{24B44150-5435-413F-94CE-59BBEDDA20C7}" type="presParOf" srcId="{F91A1B50-29F4-44C8-8A2C-744B8E38A6A0}" destId="{4BDE6553-E769-4C9D-8C0A-3313CFE0B786}" srcOrd="6" destOrd="0" presId="urn:microsoft.com/office/officeart/2005/8/layout/orgChart1"/>
    <dgm:cxn modelId="{89A4F4A5-B602-4E01-838A-0CE4E1EEE216}" type="presParOf" srcId="{F91A1B50-29F4-44C8-8A2C-744B8E38A6A0}" destId="{FAF0C345-4CE2-49A4-A852-033B3E6299CF}" srcOrd="7" destOrd="0" presId="urn:microsoft.com/office/officeart/2005/8/layout/orgChart1"/>
    <dgm:cxn modelId="{8F83E18D-BECF-4DB6-943F-8DDFE850F7EB}" type="presParOf" srcId="{FAF0C345-4CE2-49A4-A852-033B3E6299CF}" destId="{32B0A68F-B2CC-43CB-8E7F-8EE1F723569B}" srcOrd="0" destOrd="0" presId="urn:microsoft.com/office/officeart/2005/8/layout/orgChart1"/>
    <dgm:cxn modelId="{2E4758FD-CC9A-4474-99C4-2C95B343D3C2}" type="presParOf" srcId="{32B0A68F-B2CC-43CB-8E7F-8EE1F723569B}" destId="{3528761F-999D-4214-A913-A55CEE3CA3DD}" srcOrd="0" destOrd="0" presId="urn:microsoft.com/office/officeart/2005/8/layout/orgChart1"/>
    <dgm:cxn modelId="{EE9E0617-B0F0-4134-8986-46BFF4DD9CC1}" type="presParOf" srcId="{32B0A68F-B2CC-43CB-8E7F-8EE1F723569B}" destId="{DE6FB27E-ABCF-4950-987A-591FCAD0729D}" srcOrd="1" destOrd="0" presId="urn:microsoft.com/office/officeart/2005/8/layout/orgChart1"/>
    <dgm:cxn modelId="{766F3A77-99D2-4B00-AE0D-63BAB6EBF280}" type="presParOf" srcId="{FAF0C345-4CE2-49A4-A852-033B3E6299CF}" destId="{F1A9D02D-EFA5-4726-B845-F86497798DE7}" srcOrd="1" destOrd="0" presId="urn:microsoft.com/office/officeart/2005/8/layout/orgChart1"/>
    <dgm:cxn modelId="{8A82B30C-4AB5-4FAC-A9DE-82BBEFE318F9}" type="presParOf" srcId="{FAF0C345-4CE2-49A4-A852-033B3E6299CF}" destId="{D1297B4A-EBA2-4314-9E6C-F56F05EB032C}" srcOrd="2" destOrd="0" presId="urn:microsoft.com/office/officeart/2005/8/layout/orgChart1"/>
    <dgm:cxn modelId="{A049E45D-F918-4ED8-A3C7-A39F153613BC}" type="presParOf" srcId="{FE6828F0-883D-44D8-9329-A9FEA61FDF47}" destId="{7E7DAA9F-55B0-41C6-8518-8897A4328930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BDE6553-E769-4C9D-8C0A-3313CFE0B786}">
      <dsp:nvSpPr>
        <dsp:cNvPr id="0" name=""/>
        <dsp:cNvSpPr/>
      </dsp:nvSpPr>
      <dsp:spPr>
        <a:xfrm>
          <a:off x="3993357" y="1312002"/>
          <a:ext cx="3072202" cy="91530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766872"/>
              </a:lnTo>
              <a:lnTo>
                <a:pt x="3072202" y="766872"/>
              </a:lnTo>
              <a:lnTo>
                <a:pt x="3072202" y="915309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9F21BF4-1B68-476A-91E0-A8A0E0BE2546}">
      <dsp:nvSpPr>
        <dsp:cNvPr id="0" name=""/>
        <dsp:cNvSpPr/>
      </dsp:nvSpPr>
      <dsp:spPr>
        <a:xfrm>
          <a:off x="3993357" y="1312002"/>
          <a:ext cx="1311385" cy="91530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766872"/>
              </a:lnTo>
              <a:lnTo>
                <a:pt x="1311385" y="766872"/>
              </a:lnTo>
              <a:lnTo>
                <a:pt x="1311385" y="915309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9915290-5917-4EA5-85A8-21B57724EEC9}">
      <dsp:nvSpPr>
        <dsp:cNvPr id="0" name=""/>
        <dsp:cNvSpPr/>
      </dsp:nvSpPr>
      <dsp:spPr>
        <a:xfrm>
          <a:off x="2331286" y="2928031"/>
          <a:ext cx="336117" cy="65029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650293"/>
              </a:lnTo>
              <a:lnTo>
                <a:pt x="336117" y="650293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64F5A40-10F1-4F3C-8829-EC8BDD99BDD0}">
      <dsp:nvSpPr>
        <dsp:cNvPr id="0" name=""/>
        <dsp:cNvSpPr/>
      </dsp:nvSpPr>
      <dsp:spPr>
        <a:xfrm>
          <a:off x="3227599" y="1312002"/>
          <a:ext cx="765757" cy="909187"/>
        </a:xfrm>
        <a:custGeom>
          <a:avLst/>
          <a:gdLst/>
          <a:ahLst/>
          <a:cxnLst/>
          <a:rect l="0" t="0" r="0" b="0"/>
          <a:pathLst>
            <a:path>
              <a:moveTo>
                <a:pt x="765757" y="0"/>
              </a:moveTo>
              <a:lnTo>
                <a:pt x="765757" y="760751"/>
              </a:lnTo>
              <a:lnTo>
                <a:pt x="0" y="760751"/>
              </a:lnTo>
              <a:lnTo>
                <a:pt x="0" y="909187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FCDE3CD-F89E-41A7-A46C-356C6F1677BD}">
      <dsp:nvSpPr>
        <dsp:cNvPr id="0" name=""/>
        <dsp:cNvSpPr/>
      </dsp:nvSpPr>
      <dsp:spPr>
        <a:xfrm>
          <a:off x="171740" y="2913279"/>
          <a:ext cx="252660" cy="77809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778097"/>
              </a:lnTo>
              <a:lnTo>
                <a:pt x="252660" y="778097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893E7FE-AB9E-47EB-B622-4E41947A5463}">
      <dsp:nvSpPr>
        <dsp:cNvPr id="0" name=""/>
        <dsp:cNvSpPr/>
      </dsp:nvSpPr>
      <dsp:spPr>
        <a:xfrm>
          <a:off x="845500" y="1312002"/>
          <a:ext cx="3147856" cy="909187"/>
        </a:xfrm>
        <a:custGeom>
          <a:avLst/>
          <a:gdLst/>
          <a:ahLst/>
          <a:cxnLst/>
          <a:rect l="0" t="0" r="0" b="0"/>
          <a:pathLst>
            <a:path>
              <a:moveTo>
                <a:pt x="3147856" y="0"/>
              </a:moveTo>
              <a:lnTo>
                <a:pt x="3147856" y="760751"/>
              </a:lnTo>
              <a:lnTo>
                <a:pt x="0" y="760751"/>
              </a:lnTo>
              <a:lnTo>
                <a:pt x="0" y="909187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A806D9B-955C-4B62-9802-F6A2160FDBDE}">
      <dsp:nvSpPr>
        <dsp:cNvPr id="0" name=""/>
        <dsp:cNvSpPr/>
      </dsp:nvSpPr>
      <dsp:spPr>
        <a:xfrm>
          <a:off x="2087135" y="472884"/>
          <a:ext cx="3812443" cy="839118"/>
        </a:xfrm>
        <a:prstGeom prst="rect">
          <a:avLst/>
        </a:prstGeom>
        <a:solidFill>
          <a:schemeClr val="accent6">
            <a:lumMod val="75000"/>
          </a:schemeClr>
        </a:solidFill>
        <a:ln w="25400" cap="flat" cmpd="sng" algn="ctr">
          <a:solidFill>
            <a:schemeClr val="accent6">
              <a:lumMod val="5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kern="1200" dirty="0">
              <a:solidFill>
                <a:sysClr val="windowText" lastClr="000000"/>
              </a:solidFill>
              <a:latin typeface="Times New Roman" pitchFamily="18" charset="0"/>
              <a:cs typeface="Times New Roman" pitchFamily="18" charset="0"/>
            </a:rPr>
            <a:t>Chief Executive Officer</a:t>
          </a:r>
        </a:p>
      </dsp:txBody>
      <dsp:txXfrm>
        <a:off x="2087135" y="472884"/>
        <a:ext cx="3812443" cy="839118"/>
      </dsp:txXfrm>
    </dsp:sp>
    <dsp:sp modelId="{198D9C0E-0625-43A2-90E0-0AAC226E08AC}">
      <dsp:nvSpPr>
        <dsp:cNvPr id="0" name=""/>
        <dsp:cNvSpPr/>
      </dsp:nvSpPr>
      <dsp:spPr>
        <a:xfrm>
          <a:off x="3300" y="2221190"/>
          <a:ext cx="1684401" cy="692088"/>
        </a:xfrm>
        <a:prstGeom prst="rect">
          <a:avLst/>
        </a:prstGeom>
        <a:solidFill>
          <a:srgbClr val="00B050"/>
        </a:solidFill>
        <a:ln w="25400" cap="flat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kern="1200" dirty="0" smtClean="0">
              <a:solidFill>
                <a:sysClr val="windowText" lastClr="000000"/>
              </a:solidFill>
              <a:latin typeface="Times New Roman" pitchFamily="18" charset="0"/>
              <a:cs typeface="Times New Roman" pitchFamily="18" charset="0"/>
            </a:rPr>
            <a:t>Manager Research/Extension</a:t>
          </a:r>
        </a:p>
      </dsp:txBody>
      <dsp:txXfrm>
        <a:off x="3300" y="2221190"/>
        <a:ext cx="1684401" cy="692088"/>
      </dsp:txXfrm>
    </dsp:sp>
    <dsp:sp modelId="{C9736F69-9976-4BAB-A987-9E30DF2D70F8}">
      <dsp:nvSpPr>
        <dsp:cNvPr id="0" name=""/>
        <dsp:cNvSpPr/>
      </dsp:nvSpPr>
      <dsp:spPr>
        <a:xfrm>
          <a:off x="424400" y="3210152"/>
          <a:ext cx="1946130" cy="962448"/>
        </a:xfrm>
        <a:prstGeom prst="rect">
          <a:avLst/>
        </a:prstGeom>
        <a:solidFill>
          <a:srgbClr val="00B050"/>
        </a:solidFill>
        <a:ln w="25400" cap="flat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kern="1200" dirty="0" smtClean="0">
              <a:solidFill>
                <a:sysClr val="windowText" lastClr="000000"/>
              </a:solidFill>
              <a:latin typeface="Times New Roman" pitchFamily="18" charset="0"/>
              <a:cs typeface="Times New Roman" pitchFamily="18" charset="0"/>
            </a:rPr>
            <a:t>3 Research/Extension Officers</a:t>
          </a:r>
        </a:p>
      </dsp:txBody>
      <dsp:txXfrm>
        <a:off x="424400" y="3210152"/>
        <a:ext cx="1946130" cy="962448"/>
      </dsp:txXfrm>
    </dsp:sp>
    <dsp:sp modelId="{EC73793D-B6F5-4BEF-9EFA-99A8B38250F8}">
      <dsp:nvSpPr>
        <dsp:cNvPr id="0" name=""/>
        <dsp:cNvSpPr/>
      </dsp:nvSpPr>
      <dsp:spPr>
        <a:xfrm>
          <a:off x="2107207" y="2221190"/>
          <a:ext cx="2240783" cy="706840"/>
        </a:xfrm>
        <a:prstGeom prst="rect">
          <a:avLst/>
        </a:prstGeom>
        <a:solidFill>
          <a:schemeClr val="accent4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kern="1200" dirty="0" smtClean="0">
              <a:solidFill>
                <a:schemeClr val="accent6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rPr>
            <a:t>Manager Operations</a:t>
          </a:r>
          <a:endParaRPr lang="en-US" sz="1400" b="1" kern="1200" dirty="0">
            <a:solidFill>
              <a:schemeClr val="accent6">
                <a:lumMod val="75000"/>
              </a:schemeClr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2107207" y="2221190"/>
        <a:ext cx="2240783" cy="706840"/>
      </dsp:txXfrm>
    </dsp:sp>
    <dsp:sp modelId="{9CC6D125-C78A-4AAF-B36A-0440BDA83BEB}">
      <dsp:nvSpPr>
        <dsp:cNvPr id="0" name=""/>
        <dsp:cNvSpPr/>
      </dsp:nvSpPr>
      <dsp:spPr>
        <a:xfrm>
          <a:off x="2667403" y="3224904"/>
          <a:ext cx="2255174" cy="706840"/>
        </a:xfrm>
        <a:prstGeom prst="rect">
          <a:avLst/>
        </a:prstGeom>
        <a:solidFill>
          <a:schemeClr val="accent4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kern="1200" dirty="0" smtClean="0">
              <a:solidFill>
                <a:schemeClr val="accent6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rPr>
            <a:t>HTFA Operators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kern="1200" dirty="0" smtClean="0">
              <a:solidFill>
                <a:schemeClr val="accent6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rPr>
            <a:t>Graders/Packers</a:t>
          </a:r>
          <a:endParaRPr lang="en-US" sz="1400" b="1" kern="1200" dirty="0">
            <a:solidFill>
              <a:schemeClr val="accent6">
                <a:lumMod val="75000"/>
              </a:schemeClr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2667403" y="3224904"/>
        <a:ext cx="2255174" cy="706840"/>
      </dsp:txXfrm>
    </dsp:sp>
    <dsp:sp modelId="{8457BDA7-5E24-4530-A5F2-E7D76AE5533D}">
      <dsp:nvSpPr>
        <dsp:cNvPr id="0" name=""/>
        <dsp:cNvSpPr/>
      </dsp:nvSpPr>
      <dsp:spPr>
        <a:xfrm>
          <a:off x="4597901" y="2227312"/>
          <a:ext cx="1413681" cy="706840"/>
        </a:xfrm>
        <a:prstGeom prst="rect">
          <a:avLst/>
        </a:prstGeom>
        <a:solidFill>
          <a:srgbClr val="00B050"/>
        </a:solidFill>
        <a:ln w="25400" cap="flat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 dirty="0" smtClean="0">
              <a:solidFill>
                <a:sysClr val="windowText" lastClr="000000"/>
              </a:solidFill>
              <a:latin typeface="Times New Roman" pitchFamily="18" charset="0"/>
              <a:cs typeface="Times New Roman" pitchFamily="18" charset="0"/>
            </a:rPr>
            <a:t>Manager Accounts</a:t>
          </a:r>
          <a:endParaRPr lang="en-US" sz="1800" b="1" kern="1200" dirty="0">
            <a:solidFill>
              <a:sysClr val="windowText" lastClr="000000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4597901" y="2227312"/>
        <a:ext cx="1413681" cy="706840"/>
      </dsp:txXfrm>
    </dsp:sp>
    <dsp:sp modelId="{3528761F-999D-4214-A913-A55CEE3CA3DD}">
      <dsp:nvSpPr>
        <dsp:cNvPr id="0" name=""/>
        <dsp:cNvSpPr/>
      </dsp:nvSpPr>
      <dsp:spPr>
        <a:xfrm>
          <a:off x="6358718" y="2227312"/>
          <a:ext cx="1413681" cy="706840"/>
        </a:xfrm>
        <a:prstGeom prst="rect">
          <a:avLst/>
        </a:prstGeom>
        <a:solidFill>
          <a:srgbClr val="00B050"/>
        </a:solidFill>
        <a:ln w="25400" cap="flat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400" b="1" kern="1200" dirty="0" smtClean="0">
            <a:solidFill>
              <a:sysClr val="windowText" lastClr="000000"/>
            </a:solidFill>
          </a:endParaRP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kern="1200" dirty="0" smtClean="0">
              <a:solidFill>
                <a:sysClr val="windowText" lastClr="000000"/>
              </a:solidFill>
            </a:rPr>
            <a:t>Manager Administration /HR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400" b="1" kern="1200" dirty="0">
            <a:solidFill>
              <a:sysClr val="windowText" lastClr="000000"/>
            </a:solidFill>
          </a:endParaRPr>
        </a:p>
      </dsp:txBody>
      <dsp:txXfrm>
        <a:off x="6358718" y="2227312"/>
        <a:ext cx="1413681" cy="70684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861A901-4BE0-488A-BD9E-20F4093EDF0E}" type="datetimeFigureOut">
              <a:rPr lang="en-GB" smtClean="0"/>
              <a:t>15/09/2016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24328CC-93A4-47A3-BF20-5AD44AA3327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6822580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371600" y="1143000"/>
            <a:ext cx="4114800" cy="30861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14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fr-FR" altLang="en-US" dirty="0" smtClean="0"/>
          </a:p>
        </p:txBody>
      </p:sp>
      <p:sp>
        <p:nvSpPr>
          <p:cNvPr id="614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defTabSz="4572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4572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4572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4572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4572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1B5E96E7-62C6-4099-91B9-5B03F0FDBF72}" type="slidenum">
              <a:rPr kumimoji="0" lang="en-AU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pPr marL="0" marR="0" lvl="0" indent="0" algn="r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AU" altLang="en-US" sz="12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8452205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NZ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F6E42E-02E1-4736-8CE4-BF4B982B6B2C}" type="datetimeFigureOut">
              <a:rPr lang="en-NZ" smtClean="0"/>
              <a:pPr/>
              <a:t>15/09/2016</a:t>
            </a:fld>
            <a:endParaRPr lang="en-N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2BC028-C4FD-4035-B2E1-1274805776F8}" type="slidenum">
              <a:rPr lang="en-NZ" smtClean="0"/>
              <a:pPr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33596414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F6E42E-02E1-4736-8CE4-BF4B982B6B2C}" type="datetimeFigureOut">
              <a:rPr lang="en-NZ" smtClean="0"/>
              <a:pPr/>
              <a:t>15/09/2016</a:t>
            </a:fld>
            <a:endParaRPr lang="en-N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2BC028-C4FD-4035-B2E1-1274805776F8}" type="slidenum">
              <a:rPr lang="en-NZ" smtClean="0"/>
              <a:pPr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3705578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F6E42E-02E1-4736-8CE4-BF4B982B6B2C}" type="datetimeFigureOut">
              <a:rPr lang="en-NZ" smtClean="0"/>
              <a:pPr/>
              <a:t>15/09/2016</a:t>
            </a:fld>
            <a:endParaRPr lang="en-N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2BC028-C4FD-4035-B2E1-1274805776F8}" type="slidenum">
              <a:rPr lang="en-NZ" smtClean="0"/>
              <a:pPr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342973066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B19C15A-05D2-4B6B-9225-201C49B6F6F0}" type="datetimeFigureOut">
              <a:rPr lang="fr-FR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15/09/2016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3EBF76B-B0DF-4550-839D-882AE6C98074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466071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B19C15A-05D2-4B6B-9225-201C49B6F6F0}" type="datetimeFigureOut">
              <a:rPr lang="fr-FR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15/09/2016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22C8383-33F8-49B0-9472-E8811E66E25D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041740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B19C15A-05D2-4B6B-9225-201C49B6F6F0}" type="datetimeFigureOut">
              <a:rPr lang="fr-FR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15/09/2016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3F47FB0-30E2-4D8E-806B-F6D10807AA3E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430537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B19C15A-05D2-4B6B-9225-201C49B6F6F0}" type="datetimeFigureOut">
              <a:rPr lang="fr-FR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15/09/2016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BAA6AFE-1B41-4DDE-9ACD-9459FD33C3AA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342495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B19C15A-05D2-4B6B-9225-201C49B6F6F0}" type="datetimeFigureOut">
              <a:rPr lang="fr-FR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15/09/2016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7FC02C0-2B8E-4CAA-AB02-3ABC2B9ABC66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116293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B19C15A-05D2-4B6B-9225-201C49B6F6F0}" type="datetimeFigureOut">
              <a:rPr lang="fr-FR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15/09/2016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E587F7B-A5CE-406B-89BA-A4D8CE6A9879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201073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B19C15A-05D2-4B6B-9225-201C49B6F6F0}" type="datetimeFigureOut">
              <a:rPr lang="fr-FR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15/09/2016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769257D-9A34-4781-81BD-174E4BE6313F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995875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B19C15A-05D2-4B6B-9225-201C49B6F6F0}" type="datetimeFigureOut">
              <a:rPr lang="fr-FR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15/09/2016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F2D0EA9-C30A-4EA5-A6B8-0426C45C18B2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71638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F6E42E-02E1-4736-8CE4-BF4B982B6B2C}" type="datetimeFigureOut">
              <a:rPr lang="en-NZ" smtClean="0"/>
              <a:pPr/>
              <a:t>15/09/2016</a:t>
            </a:fld>
            <a:endParaRPr lang="en-N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2BC028-C4FD-4035-B2E1-1274805776F8}" type="slidenum">
              <a:rPr lang="en-NZ" smtClean="0"/>
              <a:pPr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87022808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B19C15A-05D2-4B6B-9225-201C49B6F6F0}" type="datetimeFigureOut">
              <a:rPr lang="fr-FR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15/09/2016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628E6C0-8E61-4190-8881-EF2FF67EF2A0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901157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B19C15A-05D2-4B6B-9225-201C49B6F6F0}" type="datetimeFigureOut">
              <a:rPr lang="fr-FR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15/09/2016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97F7709-12A6-43E1-BD4B-DCC694D55773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87305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B19C15A-05D2-4B6B-9225-201C49B6F6F0}" type="datetimeFigureOut">
              <a:rPr lang="fr-FR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15/09/2016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57817A6-4A98-4803-B659-E50445881848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43237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F6E42E-02E1-4736-8CE4-BF4B982B6B2C}" type="datetimeFigureOut">
              <a:rPr lang="en-NZ" smtClean="0"/>
              <a:pPr/>
              <a:t>15/09/2016</a:t>
            </a:fld>
            <a:endParaRPr lang="en-N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2BC028-C4FD-4035-B2E1-1274805776F8}" type="slidenum">
              <a:rPr lang="en-NZ" smtClean="0"/>
              <a:pPr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20168787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F6E42E-02E1-4736-8CE4-BF4B982B6B2C}" type="datetimeFigureOut">
              <a:rPr lang="en-NZ" smtClean="0"/>
              <a:pPr/>
              <a:t>15/09/2016</a:t>
            </a:fld>
            <a:endParaRPr lang="en-N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2BC028-C4FD-4035-B2E1-1274805776F8}" type="slidenum">
              <a:rPr lang="en-NZ" smtClean="0"/>
              <a:pPr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24543970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F6E42E-02E1-4736-8CE4-BF4B982B6B2C}" type="datetimeFigureOut">
              <a:rPr lang="en-NZ" smtClean="0"/>
              <a:pPr/>
              <a:t>15/09/2016</a:t>
            </a:fld>
            <a:endParaRPr lang="en-N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2BC028-C4FD-4035-B2E1-1274805776F8}" type="slidenum">
              <a:rPr lang="en-NZ" smtClean="0"/>
              <a:pPr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1848119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F6E42E-02E1-4736-8CE4-BF4B982B6B2C}" type="datetimeFigureOut">
              <a:rPr lang="en-NZ" smtClean="0"/>
              <a:pPr/>
              <a:t>15/09/2016</a:t>
            </a:fld>
            <a:endParaRPr lang="en-N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2BC028-C4FD-4035-B2E1-1274805776F8}" type="slidenum">
              <a:rPr lang="en-NZ" smtClean="0"/>
              <a:pPr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42855482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F6E42E-02E1-4736-8CE4-BF4B982B6B2C}" type="datetimeFigureOut">
              <a:rPr lang="en-NZ" smtClean="0"/>
              <a:pPr/>
              <a:t>15/09/2016</a:t>
            </a:fld>
            <a:endParaRPr lang="en-NZ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2BC028-C4FD-4035-B2E1-1274805776F8}" type="slidenum">
              <a:rPr lang="en-NZ" smtClean="0"/>
              <a:pPr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33772000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F6E42E-02E1-4736-8CE4-BF4B982B6B2C}" type="datetimeFigureOut">
              <a:rPr lang="en-NZ" smtClean="0"/>
              <a:pPr/>
              <a:t>15/09/2016</a:t>
            </a:fld>
            <a:endParaRPr lang="en-N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2BC028-C4FD-4035-B2E1-1274805776F8}" type="slidenum">
              <a:rPr lang="en-NZ" smtClean="0"/>
              <a:pPr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39996834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NZ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F6E42E-02E1-4736-8CE4-BF4B982B6B2C}" type="datetimeFigureOut">
              <a:rPr lang="en-NZ" smtClean="0"/>
              <a:pPr/>
              <a:t>15/09/2016</a:t>
            </a:fld>
            <a:endParaRPr lang="en-N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2BC028-C4FD-4035-B2E1-1274805776F8}" type="slidenum">
              <a:rPr lang="en-NZ" smtClean="0"/>
              <a:pPr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37958908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4F6E42E-02E1-4736-8CE4-BF4B982B6B2C}" type="datetimeFigureOut">
              <a:rPr lang="en-NZ" smtClean="0"/>
              <a:pPr/>
              <a:t>15/09/2016</a:t>
            </a:fld>
            <a:endParaRPr lang="en-N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N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2BC028-C4FD-4035-B2E1-1274805776F8}" type="slidenum">
              <a:rPr lang="en-NZ" smtClean="0"/>
              <a:pPr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23602276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5B19C15A-05D2-4B6B-9225-201C49B6F6F0}" type="datetimeFigureOut">
              <a:rPr lang="fr-FR" smtClean="0">
                <a:solidFill>
                  <a:prstClr val="black">
                    <a:tint val="75000"/>
                  </a:prstClr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15/09/2016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AA9B9A7-6003-4FD7-9DAE-8158F0BF887C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14464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19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file:///C:\Users\user\Desktop\NWC%202016%20High%20Res%20mp4.mp4" TargetMode="External"/><Relationship Id="rId1" Type="http://schemas.microsoft.com/office/2007/relationships/media" Target="file:///C:\Users\user\Desktop\NWC%202016%20High%20Res%20mp4.mp4" TargetMode="Externa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57300" y="4401108"/>
            <a:ext cx="6600825" cy="870887"/>
          </a:xfrm>
          <a:solidFill>
            <a:schemeClr val="bg2">
              <a:lumMod val="75000"/>
            </a:schemeClr>
          </a:solidFill>
        </p:spPr>
        <p:txBody>
          <a:bodyPr rtlCol="0">
            <a:noAutofit/>
          </a:bodyPr>
          <a:lstStyle/>
          <a:p>
            <a:pPr algn="l" fontAlgn="auto">
              <a:spcAft>
                <a:spcPts val="0"/>
              </a:spcAft>
              <a:defRPr/>
            </a:pPr>
            <a:r>
              <a:rPr lang="nl-NL" sz="2100" b="1" dirty="0">
                <a:latin typeface="Arial Rounded MT Bold" panose="020F0704030504030204" pitchFamily="34" charset="0"/>
              </a:rPr>
              <a:t/>
            </a:r>
            <a:br>
              <a:rPr lang="nl-NL" sz="2100" b="1" dirty="0">
                <a:latin typeface="Arial Rounded MT Bold" panose="020F0704030504030204" pitchFamily="34" charset="0"/>
              </a:rPr>
            </a:br>
            <a:r>
              <a:rPr lang="nl-NL" sz="2100" b="1" dirty="0">
                <a:latin typeface="Arial Rounded MT Bold" panose="020F0704030504030204" pitchFamily="34" charset="0"/>
              </a:rPr>
              <a:t/>
            </a:r>
            <a:br>
              <a:rPr lang="nl-NL" sz="2100" b="1" dirty="0">
                <a:latin typeface="Arial Rounded MT Bold" panose="020F0704030504030204" pitchFamily="34" charset="0"/>
              </a:rPr>
            </a:br>
            <a:r>
              <a:rPr lang="nl-NL" sz="2100" b="1" dirty="0">
                <a:latin typeface="Arial Rounded MT Bold" panose="020F0704030504030204" pitchFamily="34" charset="0"/>
              </a:rPr>
              <a:t/>
            </a:r>
            <a:br>
              <a:rPr lang="nl-NL" sz="2100" b="1" dirty="0">
                <a:latin typeface="Arial Rounded MT Bold" panose="020F0704030504030204" pitchFamily="34" charset="0"/>
              </a:rPr>
            </a:br>
            <a:r>
              <a:rPr lang="nl-NL" sz="2100" b="1" dirty="0">
                <a:latin typeface="Arial Rounded MT Bold" panose="020F0704030504030204" pitchFamily="34" charset="0"/>
              </a:rPr>
              <a:t/>
            </a:r>
            <a:br>
              <a:rPr lang="nl-NL" sz="2100" b="1" dirty="0">
                <a:latin typeface="Arial Rounded MT Bold" panose="020F0704030504030204" pitchFamily="34" charset="0"/>
              </a:rPr>
            </a:br>
            <a:r>
              <a:rPr lang="nl-NL" sz="2100" b="1" dirty="0" smtClean="0">
                <a:latin typeface="Arial Rounded MT Bold" panose="020F0704030504030204" pitchFamily="34" charset="0"/>
              </a:rPr>
              <a:t>“</a:t>
            </a:r>
            <a:r>
              <a:rPr lang="en-US" sz="2100" b="1" dirty="0">
                <a:latin typeface="Arial Rounded MT Bold" panose="020F0704030504030204" pitchFamily="34" charset="0"/>
              </a:rPr>
              <a:t>Nature’s Way </a:t>
            </a:r>
            <a:r>
              <a:rPr lang="en-US" sz="2100" b="1" dirty="0" smtClean="0">
                <a:latin typeface="Arial Rounded MT Bold" panose="020F0704030504030204" pitchFamily="34" charset="0"/>
              </a:rPr>
              <a:t>Cooperative: A </a:t>
            </a:r>
            <a:r>
              <a:rPr lang="en-US" sz="2100" b="1" dirty="0">
                <a:latin typeface="Arial Rounded MT Bold" panose="020F0704030504030204" pitchFamily="34" charset="0"/>
              </a:rPr>
              <a:t>Model for Agribusiness Service Provision”</a:t>
            </a:r>
            <a:endParaRPr lang="en-US" sz="2100" b="1" dirty="0">
              <a:latin typeface="Arial Rounded MT Bold" panose="020F0704030504030204" pitchFamily="34" charset="0"/>
            </a:endParaRPr>
          </a:p>
        </p:txBody>
      </p:sp>
      <p:sp>
        <p:nvSpPr>
          <p:cNvPr id="5123" name="Subtitle 2"/>
          <p:cNvSpPr>
            <a:spLocks noGrp="1"/>
          </p:cNvSpPr>
          <p:nvPr>
            <p:ph type="subTitle" idx="1"/>
          </p:nvPr>
        </p:nvSpPr>
        <p:spPr bwMode="auto">
          <a:xfrm>
            <a:off x="1257300" y="5271995"/>
            <a:ext cx="6600825" cy="533400"/>
          </a:xfrm>
          <a:solidFill>
            <a:schemeClr val="bg1"/>
          </a:solidFill>
        </p:spPr>
        <p:txBody>
          <a:bodyPr wrap="square" numCol="1" anchor="t" anchorCtr="0" compatLnSpc="1">
            <a:prstTxWarp prst="textNoShape">
              <a:avLst/>
            </a:prstTxWarp>
            <a:normAutofit lnSpcReduction="10000"/>
          </a:bodyPr>
          <a:lstStyle/>
          <a:p>
            <a:pPr algn="l">
              <a:spcBef>
                <a:spcPct val="0"/>
              </a:spcBef>
            </a:pPr>
            <a:endParaRPr lang="en-GB" altLang="en-US" sz="1650" b="1" dirty="0">
              <a:latin typeface="Arial Rounded MT Bold" panose="020F0704030504030204" pitchFamily="34" charset="0"/>
            </a:endParaRPr>
          </a:p>
          <a:p>
            <a:pPr algn="l">
              <a:spcBef>
                <a:spcPct val="0"/>
              </a:spcBef>
            </a:pPr>
            <a:r>
              <a:rPr lang="en-GB" altLang="en-US" sz="1650" b="1" dirty="0" smtClean="0">
                <a:latin typeface="Arial Rounded MT Bold" panose="020F0704030504030204" pitchFamily="34" charset="0"/>
              </a:rPr>
              <a:t>Michael </a:t>
            </a:r>
            <a:r>
              <a:rPr lang="en-GB" altLang="en-US" sz="1650" b="1" dirty="0" err="1">
                <a:latin typeface="Arial Rounded MT Bold" panose="020F0704030504030204" pitchFamily="34" charset="0"/>
              </a:rPr>
              <a:t>F</a:t>
            </a:r>
            <a:r>
              <a:rPr lang="en-GB" altLang="en-US" sz="1650" b="1" dirty="0" err="1" smtClean="0">
                <a:latin typeface="Arial Rounded MT Bold" panose="020F0704030504030204" pitchFamily="34" charset="0"/>
              </a:rPr>
              <a:t>inau</a:t>
            </a:r>
            <a:r>
              <a:rPr lang="en-GB" altLang="en-US" sz="1650" b="1" dirty="0" smtClean="0">
                <a:latin typeface="Arial Rounded MT Bold" panose="020F0704030504030204" pitchFamily="34" charset="0"/>
              </a:rPr>
              <a:t> Brown, </a:t>
            </a:r>
            <a:r>
              <a:rPr lang="en-GB" altLang="en-US" sz="1650" dirty="0">
                <a:latin typeface="Arial Rounded MT Bold" panose="020F0704030504030204" pitchFamily="34" charset="0"/>
              </a:rPr>
              <a:t>CEO NWC </a:t>
            </a:r>
            <a:r>
              <a:rPr lang="en-GB" altLang="en-US" sz="1650" dirty="0" err="1">
                <a:latin typeface="Arial Rounded MT Bold" panose="020F0704030504030204" pitchFamily="34" charset="0"/>
              </a:rPr>
              <a:t>Nadi</a:t>
            </a:r>
            <a:r>
              <a:rPr lang="en-GB" altLang="en-US" sz="1650" dirty="0">
                <a:latin typeface="Arial Rounded MT Bold" panose="020F0704030504030204" pitchFamily="34" charset="0"/>
              </a:rPr>
              <a:t> Airport Fiji</a:t>
            </a:r>
            <a:endParaRPr lang="en-GB" altLang="en-US" sz="1650" dirty="0">
              <a:latin typeface="Arial Rounded MT Bold" panose="020F07040305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174783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543" y="539631"/>
            <a:ext cx="8229600" cy="1143000"/>
          </a:xfrm>
        </p:spPr>
        <p:txBody>
          <a:bodyPr>
            <a:normAutofit/>
          </a:bodyPr>
          <a:lstStyle/>
          <a:p>
            <a:r>
              <a:rPr lang="en-NZ" sz="6000" b="1" dirty="0" smtClean="0"/>
              <a:t>Key success factors </a:t>
            </a:r>
            <a:r>
              <a:rPr lang="en-NZ" sz="6000" b="1" dirty="0"/>
              <a:t>	</a:t>
            </a:r>
            <a:endParaRPr lang="en-NZ" sz="6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56999" y="2004904"/>
            <a:ext cx="8229600" cy="4525963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NZ" sz="3900" b="1" u="sng" dirty="0" smtClean="0"/>
              <a:t>Strong and focused leadership</a:t>
            </a:r>
          </a:p>
          <a:p>
            <a:r>
              <a:rPr lang="en-NZ" dirty="0" smtClean="0"/>
              <a:t>Agribusiness approach to service provision with a focus on ‘profits’ and risk mitigation</a:t>
            </a:r>
          </a:p>
          <a:p>
            <a:r>
              <a:rPr lang="en-NZ" dirty="0" smtClean="0"/>
              <a:t>Mediating between various stakeholders to keep them together and engaged over common goals</a:t>
            </a:r>
          </a:p>
          <a:p>
            <a:r>
              <a:rPr lang="en-NZ" dirty="0" smtClean="0"/>
              <a:t>Enabling exporters and growers to interact with transparency and build long lasting business relations</a:t>
            </a:r>
            <a:endParaRPr lang="en-NZ" dirty="0"/>
          </a:p>
        </p:txBody>
      </p:sp>
      <p:pic>
        <p:nvPicPr>
          <p:cNvPr id="5" name="Content Placeholder 8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23398" y="202241"/>
            <a:ext cx="867202" cy="14652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73545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 descr="fijibis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1" y="4703425"/>
            <a:ext cx="3429000" cy="20059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accp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0" y="4703425"/>
            <a:ext cx="2628900" cy="18915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2706"/>
          <a:stretch/>
        </p:blipFill>
        <p:spPr>
          <a:xfrm>
            <a:off x="914400" y="-3412"/>
            <a:ext cx="7150608" cy="46815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85538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543" y="539631"/>
            <a:ext cx="8229600" cy="1143000"/>
          </a:xfrm>
        </p:spPr>
        <p:txBody>
          <a:bodyPr>
            <a:normAutofit/>
          </a:bodyPr>
          <a:lstStyle/>
          <a:p>
            <a:r>
              <a:rPr lang="en-NZ" sz="6000" b="1" dirty="0" smtClean="0"/>
              <a:t>Key success factors </a:t>
            </a:r>
            <a:r>
              <a:rPr lang="en-NZ" sz="6000" b="1" dirty="0"/>
              <a:t>	</a:t>
            </a:r>
            <a:endParaRPr lang="en-NZ" sz="6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56999" y="2004904"/>
            <a:ext cx="8229600" cy="4525963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NZ" sz="3900" b="1" u="sng" dirty="0" smtClean="0"/>
              <a:t>Focus on problem solving and innovation</a:t>
            </a:r>
          </a:p>
          <a:p>
            <a:r>
              <a:rPr lang="en-NZ" dirty="0" smtClean="0"/>
              <a:t>NWC Research and Extension Programme has been very active over the past 10 years at solving problems and driving innovations</a:t>
            </a:r>
          </a:p>
          <a:p>
            <a:r>
              <a:rPr lang="en-NZ" dirty="0" smtClean="0"/>
              <a:t>Focus on improving profitability for all actors in the value chain</a:t>
            </a:r>
          </a:p>
          <a:p>
            <a:r>
              <a:rPr lang="en-NZ" dirty="0" smtClean="0"/>
              <a:t>NWC and the export industry likely would not have survived the various threats and challenges without this mechanism</a:t>
            </a:r>
            <a:endParaRPr lang="en-NZ" dirty="0"/>
          </a:p>
        </p:txBody>
      </p:sp>
      <p:pic>
        <p:nvPicPr>
          <p:cNvPr id="5" name="Content Placeholder 8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23398" y="202241"/>
            <a:ext cx="867202" cy="14652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21301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5181600" cy="3882687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543" r="6209"/>
          <a:stretch/>
        </p:blipFill>
        <p:spPr>
          <a:xfrm>
            <a:off x="4862013" y="3366334"/>
            <a:ext cx="4343401" cy="352059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482510"/>
            <a:ext cx="5105400" cy="34036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00014" y="0"/>
            <a:ext cx="5133834" cy="34225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39292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363377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NZ" sz="6000" b="1" dirty="0" smtClean="0"/>
              <a:t>Additional benefits of a thriving export industry</a:t>
            </a:r>
            <a:r>
              <a:rPr lang="en-NZ" sz="6000" b="1" dirty="0"/>
              <a:t>	</a:t>
            </a:r>
            <a:endParaRPr lang="en-NZ" sz="6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56999" y="2004904"/>
            <a:ext cx="8229600" cy="4525963"/>
          </a:xfrm>
        </p:spPr>
        <p:txBody>
          <a:bodyPr>
            <a:normAutofit/>
          </a:bodyPr>
          <a:lstStyle/>
          <a:p>
            <a:r>
              <a:rPr lang="en-NZ" dirty="0" smtClean="0"/>
              <a:t>High quality ‘Fiji Red’ papaya is widely available for local tourist and non-tourist markets (except after TC Winston).</a:t>
            </a:r>
          </a:p>
          <a:p>
            <a:r>
              <a:rPr lang="en-NZ" dirty="0" smtClean="0"/>
              <a:t>Export farmers engage more successfully in domestic trading with their ‘agribusiness’ experience</a:t>
            </a:r>
          </a:p>
          <a:p>
            <a:r>
              <a:rPr lang="en-NZ" dirty="0" smtClean="0"/>
              <a:t>Export traders also supply local markets with better service, quality and price. </a:t>
            </a:r>
            <a:endParaRPr lang="en-NZ" dirty="0"/>
          </a:p>
        </p:txBody>
      </p:sp>
      <p:pic>
        <p:nvPicPr>
          <p:cNvPr id="5" name="Content Placeholder 8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23398" y="202241"/>
            <a:ext cx="867202" cy="14652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76953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Z" b="1" dirty="0" smtClean="0"/>
              <a:t>Local Market Opportunities </a:t>
            </a:r>
            <a:endParaRPr lang="en-NZ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NZ" sz="1100" dirty="0" smtClean="0"/>
          </a:p>
          <a:p>
            <a:r>
              <a:rPr lang="en-NZ" sz="4000" dirty="0" smtClean="0"/>
              <a:t>NWC registered growers export 50% of quality produce to overseas markets (Australia and New Zealand)</a:t>
            </a:r>
          </a:p>
          <a:p>
            <a:r>
              <a:rPr lang="en-NZ" sz="4000" dirty="0" smtClean="0"/>
              <a:t>The other 50% is channelled to the hotels  and local municipal markets. </a:t>
            </a:r>
          </a:p>
          <a:p>
            <a:endParaRPr lang="en-NZ" dirty="0"/>
          </a:p>
        </p:txBody>
      </p:sp>
      <p:pic>
        <p:nvPicPr>
          <p:cNvPr id="5" name="Content Placeholder 8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23398" y="202241"/>
            <a:ext cx="867202" cy="146527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363377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NZ" b="1" dirty="0" smtClean="0"/>
              <a:t>Additional opportunities in Regional Markets</a:t>
            </a:r>
            <a:endParaRPr lang="en-NZ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dirty="0">
                <a:ea typeface="ＭＳ Ｐゴシック" pitchFamily="34" charset="-128"/>
              </a:rPr>
              <a:t>Australia – breadfruit, eggplant and  fresh ginger</a:t>
            </a:r>
          </a:p>
          <a:p>
            <a:r>
              <a:rPr lang="en-US" altLang="en-US" dirty="0">
                <a:ea typeface="ＭＳ Ｐゴシック" pitchFamily="34" charset="-128"/>
              </a:rPr>
              <a:t>USA  - papaya and breadfruit </a:t>
            </a:r>
            <a:endParaRPr lang="en-AU" altLang="en-US" dirty="0">
              <a:ea typeface="ＭＳ Ｐゴシック" pitchFamily="34" charset="-128"/>
            </a:endParaRPr>
          </a:p>
          <a:p>
            <a:r>
              <a:rPr lang="en-US" altLang="en-US" dirty="0">
                <a:ea typeface="ＭＳ Ｐゴシック" pitchFamily="34" charset="-128"/>
              </a:rPr>
              <a:t>New Zealand – </a:t>
            </a:r>
            <a:r>
              <a:rPr lang="en-US" altLang="en-US" dirty="0" err="1">
                <a:ea typeface="ＭＳ Ｐゴシック" pitchFamily="34" charset="-128"/>
              </a:rPr>
              <a:t>wi</a:t>
            </a:r>
            <a:r>
              <a:rPr lang="en-US" altLang="en-US" dirty="0">
                <a:ea typeface="ＭＳ Ｐゴシック" pitchFamily="34" charset="-128"/>
              </a:rPr>
              <a:t>, bitter melon, other gourds, jackfruit  </a:t>
            </a:r>
          </a:p>
          <a:p>
            <a:endParaRPr lang="en-NZ" dirty="0"/>
          </a:p>
        </p:txBody>
      </p:sp>
      <p:pic>
        <p:nvPicPr>
          <p:cNvPr id="5" name="Picture 3" descr="wi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263"/>
          <a:stretch/>
        </p:blipFill>
        <p:spPr bwMode="auto">
          <a:xfrm>
            <a:off x="6085114" y="4267200"/>
            <a:ext cx="3058886" cy="25908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4" descr="bottle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4267200"/>
            <a:ext cx="2438400" cy="25908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4" descr="My Photos 018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75" t="18851" r="1336" b="13937"/>
          <a:stretch/>
        </p:blipFill>
        <p:spPr bwMode="auto">
          <a:xfrm>
            <a:off x="2514600" y="4267200"/>
            <a:ext cx="3570513" cy="25908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Content Placeholder 8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23398" y="202241"/>
            <a:ext cx="867202" cy="14652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60190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-152400" y="2438400"/>
            <a:ext cx="8686800" cy="3962400"/>
          </a:xfrm>
        </p:spPr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en-NZ" sz="9600" dirty="0" smtClean="0"/>
              <a:t>			Vinaka</a:t>
            </a:r>
          </a:p>
          <a:p>
            <a:pPr marL="0" indent="0">
              <a:buNone/>
            </a:pPr>
            <a:r>
              <a:rPr lang="en-NZ" sz="9600" dirty="0"/>
              <a:t>		</a:t>
            </a:r>
            <a:r>
              <a:rPr lang="en-NZ" sz="9600" dirty="0" smtClean="0"/>
              <a:t>www.nwcfiji.com</a:t>
            </a:r>
            <a:endParaRPr lang="en-NZ" sz="9600" dirty="0"/>
          </a:p>
        </p:txBody>
      </p:sp>
      <p:pic>
        <p:nvPicPr>
          <p:cNvPr id="4" name="Picture 2" descr="C:\Users\user\Documents\Kyle Work\breadfruit\The Big Breadfruit project\Breadfruit photo archive\Livai orchard pics\IMG_036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" y="234009"/>
            <a:ext cx="7848600" cy="440878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5630771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423022"/>
            <a:ext cx="7772400" cy="2133600"/>
          </a:xfrm>
        </p:spPr>
        <p:txBody>
          <a:bodyPr>
            <a:normAutofit fontScale="90000"/>
          </a:bodyPr>
          <a:lstStyle/>
          <a:p>
            <a:r>
              <a:rPr lang="en-NZ" sz="6000" b="1" dirty="0" smtClean="0"/>
              <a:t>Nature’s Way Cooperative</a:t>
            </a:r>
            <a:r>
              <a:rPr lang="en-NZ" b="1" dirty="0" smtClean="0"/>
              <a:t/>
            </a:r>
            <a:br>
              <a:rPr lang="en-NZ" b="1" dirty="0" smtClean="0"/>
            </a:br>
            <a:r>
              <a:rPr lang="en-NZ" b="1" dirty="0" smtClean="0"/>
              <a:t>A Model for Agribusiness Service </a:t>
            </a:r>
            <a:r>
              <a:rPr lang="en-NZ" b="1" dirty="0"/>
              <a:t>P</a:t>
            </a:r>
            <a:r>
              <a:rPr lang="en-NZ" b="1" dirty="0" smtClean="0"/>
              <a:t>rovision</a:t>
            </a:r>
            <a:endParaRPr lang="en-NZ" b="1" dirty="0"/>
          </a:p>
        </p:txBody>
      </p:sp>
      <p:pic>
        <p:nvPicPr>
          <p:cNvPr id="4" name="Picture 4" descr="Fiji red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576"/>
          <a:stretch>
            <a:fillRect/>
          </a:stretch>
        </p:blipFill>
        <p:spPr bwMode="auto">
          <a:xfrm>
            <a:off x="-31392" y="2424576"/>
            <a:ext cx="4393912" cy="32366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Content Placeholder 8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493300"/>
            <a:ext cx="1143000" cy="1931276"/>
          </a:xfrm>
          <a:prstGeom prst="rect">
            <a:avLst/>
          </a:prstGeom>
        </p:spPr>
      </p:pic>
      <p:pic>
        <p:nvPicPr>
          <p:cNvPr id="7" name="Content Placeholder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02528" y="2424576"/>
            <a:ext cx="5072864" cy="3236672"/>
          </a:xfrm>
          <a:prstGeom prst="rect">
            <a:avLst/>
          </a:prstGeom>
        </p:spPr>
      </p:pic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0" y="6021288"/>
            <a:ext cx="9175392" cy="655178"/>
          </a:xfrm>
        </p:spPr>
        <p:txBody>
          <a:bodyPr>
            <a:normAutofit/>
          </a:bodyPr>
          <a:lstStyle/>
          <a:p>
            <a:r>
              <a:rPr lang="en-AU" sz="2400" b="1" dirty="0" smtClean="0"/>
              <a:t>Michael Finau Brown- CEO NWC Nadi Airport Fiji</a:t>
            </a:r>
            <a:endParaRPr lang="en-AU" sz="2400" b="1" dirty="0"/>
          </a:p>
        </p:txBody>
      </p:sp>
    </p:spTree>
    <p:extLst>
      <p:ext uri="{BB962C8B-B14F-4D97-AF65-F5344CB8AC3E}">
        <p14:creationId xmlns:p14="http://schemas.microsoft.com/office/powerpoint/2010/main" val="34514028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4267200" y="1676400"/>
            <a:ext cx="4648200" cy="3657600"/>
          </a:xfrm>
        </p:spPr>
        <p:txBody>
          <a:bodyPr>
            <a:normAutofit/>
          </a:bodyPr>
          <a:lstStyle/>
          <a:p>
            <a:r>
              <a:rPr lang="en-US" dirty="0" smtClean="0"/>
              <a:t>Proudly serving our members since 1995</a:t>
            </a:r>
            <a:endParaRPr lang="en-US" dirty="0"/>
          </a:p>
        </p:txBody>
      </p:sp>
      <p:pic>
        <p:nvPicPr>
          <p:cNvPr id="9" name="Content Placeholder 8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-1"/>
            <a:ext cx="4067944" cy="68734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67744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NWC 2016 High Res mp4.mp4">
            <a:hlinkClick r:id="" action="ppaction://media"/>
          </p:cNvPr>
          <p:cNvPicPr>
            <a:picLocks noGrp="1" noChangeAspect="1"/>
          </p:cNvPicPr>
          <p:nvPr>
            <p:ph idx="1"/>
            <a:vide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4" cstate="print"/>
          <a:stretch>
            <a:fillRect/>
          </a:stretch>
        </p:blipFill>
        <p:spPr>
          <a:xfrm>
            <a:off x="-6379" y="0"/>
            <a:ext cx="9150379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52982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AU" altLang="en-US" b="1" dirty="0">
                <a:ea typeface="ＭＳ Ｐゴシック" pitchFamily="34" charset="-128"/>
              </a:rPr>
              <a:t>Natures Way Cooperative (Fiji) Ltd:</a:t>
            </a:r>
            <a:br>
              <a:rPr lang="en-AU" altLang="en-US" b="1" dirty="0">
                <a:ea typeface="ＭＳ Ｐゴシック" pitchFamily="34" charset="-128"/>
              </a:rPr>
            </a:br>
            <a:r>
              <a:rPr lang="en-AU" altLang="en-US" b="1" dirty="0">
                <a:ea typeface="ＭＳ Ｐゴシック" pitchFamily="34" charset="-128"/>
              </a:rPr>
              <a:t>From small business to substantial </a:t>
            </a:r>
            <a:r>
              <a:rPr lang="en-AU" altLang="en-US" b="1" dirty="0" smtClean="0">
                <a:ea typeface="ＭＳ Ｐゴシック" pitchFamily="34" charset="-128"/>
              </a:rPr>
              <a:t>Agribusiness </a:t>
            </a:r>
            <a:endParaRPr lang="en-NZ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20903785"/>
              </p:ext>
            </p:extLst>
          </p:nvPr>
        </p:nvGraphicFramePr>
        <p:xfrm>
          <a:off x="76200" y="1905000"/>
          <a:ext cx="8915400" cy="492004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3007426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1"/>
          <p:cNvSpPr txBox="1">
            <a:spLocks/>
          </p:cNvSpPr>
          <p:nvPr/>
        </p:nvSpPr>
        <p:spPr>
          <a:xfrm>
            <a:off x="527144" y="1931276"/>
            <a:ext cx="8229600" cy="4800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Arial" charset="0"/>
              <a:buNone/>
              <a:defRPr/>
            </a:pPr>
            <a:r>
              <a:rPr lang="en-AU" dirty="0" smtClean="0"/>
              <a:t>NWC was established in 1995 to undertake mandatory quarantine HTFA treatment on behalf of Fiji’s fruit and vegetable export industry. </a:t>
            </a:r>
          </a:p>
          <a:p>
            <a:pPr>
              <a:buFont typeface="Arial" charset="0"/>
              <a:buNone/>
            </a:pPr>
            <a:r>
              <a:rPr lang="en-AU" altLang="en-US" dirty="0" smtClean="0">
                <a:ea typeface="ＭＳ Ｐゴシック" pitchFamily="34" charset="-128"/>
              </a:rPr>
              <a:t>Natures’ Way Cooperative (Fiji) Ltd is registered under the Fiji Cooperative Act of 1996 and is owned and operated by the Fiji fresh produce export industry. </a:t>
            </a:r>
          </a:p>
          <a:p>
            <a:pPr>
              <a:buFont typeface="Arial" charset="0"/>
              <a:buNone/>
              <a:defRPr/>
            </a:pPr>
            <a:endParaRPr lang="en-AU" dirty="0" smtClean="0"/>
          </a:p>
          <a:p>
            <a:pPr>
              <a:buFont typeface="Arial" charset="0"/>
              <a:buNone/>
              <a:defRPr/>
            </a:pPr>
            <a:endParaRPr lang="en-US" sz="3600" dirty="0" smtClean="0"/>
          </a:p>
          <a:p>
            <a:pPr>
              <a:buFont typeface="Arial" charset="0"/>
              <a:buNone/>
              <a:defRPr/>
            </a:pPr>
            <a:endParaRPr lang="en-US" dirty="0"/>
          </a:p>
        </p:txBody>
      </p:sp>
      <p:sp>
        <p:nvSpPr>
          <p:cNvPr id="5" name="Title 2"/>
          <p:cNvSpPr txBox="1">
            <a:spLocks/>
          </p:cNvSpPr>
          <p:nvPr/>
        </p:nvSpPr>
        <p:spPr>
          <a:xfrm>
            <a:off x="304800" y="60960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en-US" sz="6000" b="1" dirty="0" smtClean="0">
                <a:ea typeface="ＭＳ Ｐゴシック" pitchFamily="34" charset="-128"/>
              </a:rPr>
              <a:t>Core business</a:t>
            </a:r>
            <a:endParaRPr lang="en-US" altLang="en-US" sz="6000" b="1" dirty="0">
              <a:ea typeface="ＭＳ Ｐゴシック" pitchFamily="34" charset="-128"/>
            </a:endParaRPr>
          </a:p>
        </p:txBody>
      </p:sp>
      <p:pic>
        <p:nvPicPr>
          <p:cNvPr id="7" name="Content Placeholder 8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75230" y="113495"/>
            <a:ext cx="1054290" cy="17813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11942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1463835706"/>
              </p:ext>
            </p:extLst>
          </p:nvPr>
        </p:nvGraphicFramePr>
        <p:xfrm>
          <a:off x="838200" y="2209800"/>
          <a:ext cx="7772400" cy="5257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2667000" y="1371600"/>
            <a:ext cx="4576763" cy="674688"/>
          </a:xfrm>
          <a:prstGeom prst="rect">
            <a:avLst/>
          </a:prstGeom>
          <a:solidFill>
            <a:srgbClr val="C0504D"/>
          </a:solidFill>
          <a:ln w="127000" cmpd="dbl">
            <a:solidFill>
              <a:srgbClr val="C0504D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spcAft>
                <a:spcPts val="1000"/>
              </a:spcAft>
              <a:buFontTx/>
              <a:buNone/>
            </a:pPr>
            <a:r>
              <a:rPr lang="en-US" altLang="en-US" sz="2000" b="1" dirty="0">
                <a:latin typeface="Times New Roman" pitchFamily="18" charset="0"/>
              </a:rPr>
              <a:t>BOARD OF NATUER’S WAY COOPERATIVE (FIJI) LTD</a:t>
            </a:r>
            <a:endParaRPr lang="en-US" altLang="en-US" sz="2000" b="1" dirty="0">
              <a:latin typeface="Arial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0" y="219824"/>
            <a:ext cx="9180975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NZ" sz="6000" b="1" dirty="0" smtClean="0"/>
              <a:t>NWC Organization Structure</a:t>
            </a:r>
            <a:endParaRPr lang="en-NZ" sz="6000" b="1" dirty="0"/>
          </a:p>
        </p:txBody>
      </p:sp>
    </p:spTree>
    <p:extLst>
      <p:ext uri="{BB962C8B-B14F-4D97-AF65-F5344CB8AC3E}">
        <p14:creationId xmlns:p14="http://schemas.microsoft.com/office/powerpoint/2010/main" val="38426015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9961" y="363377"/>
            <a:ext cx="8229600" cy="1143000"/>
          </a:xfrm>
        </p:spPr>
        <p:txBody>
          <a:bodyPr>
            <a:normAutofit/>
          </a:bodyPr>
          <a:lstStyle/>
          <a:p>
            <a:r>
              <a:rPr lang="en-NZ" sz="6000" b="1" dirty="0"/>
              <a:t>Key success factors 	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057400"/>
            <a:ext cx="8229600" cy="4648200"/>
          </a:xfrm>
        </p:spPr>
        <p:txBody>
          <a:bodyPr/>
          <a:lstStyle/>
          <a:p>
            <a:pPr marL="0" indent="0">
              <a:buNone/>
            </a:pPr>
            <a:r>
              <a:rPr lang="en-NZ" sz="3600" b="1" u="sng" dirty="0" smtClean="0"/>
              <a:t>PPP (Private Public Partnership)</a:t>
            </a:r>
          </a:p>
          <a:p>
            <a:pPr lvl="1"/>
            <a:r>
              <a:rPr lang="en-AU" altLang="en-US" sz="3600" dirty="0">
                <a:ea typeface="ＭＳ Ｐゴシック" pitchFamily="34" charset="-128"/>
              </a:rPr>
              <a:t>The public sector cannot be successful on its own nor can the private sector. </a:t>
            </a:r>
          </a:p>
          <a:p>
            <a:pPr lvl="1"/>
            <a:r>
              <a:rPr lang="en-AU" altLang="en-US" sz="3600" dirty="0" smtClean="0">
                <a:ea typeface="ＭＳ Ｐゴシック" pitchFamily="34" charset="-128"/>
              </a:rPr>
              <a:t>Success </a:t>
            </a:r>
            <a:r>
              <a:rPr lang="en-AU" altLang="en-US" sz="3600" dirty="0">
                <a:ea typeface="ＭＳ Ｐゴシック" pitchFamily="34" charset="-128"/>
              </a:rPr>
              <a:t>can be achieved when both sectors are working </a:t>
            </a:r>
            <a:r>
              <a:rPr lang="en-AU" altLang="en-US" sz="3600" dirty="0" smtClean="0">
                <a:ea typeface="ＭＳ Ｐゴシック" pitchFamily="34" charset="-128"/>
              </a:rPr>
              <a:t>together appropriately</a:t>
            </a:r>
            <a:endParaRPr lang="en-AU" altLang="en-US" sz="3600" dirty="0">
              <a:ea typeface="ＭＳ Ｐゴシック" pitchFamily="34" charset="-128"/>
            </a:endParaRPr>
          </a:p>
          <a:p>
            <a:endParaRPr lang="en-NZ" dirty="0"/>
          </a:p>
        </p:txBody>
      </p:sp>
      <p:pic>
        <p:nvPicPr>
          <p:cNvPr id="5" name="Content Placeholder 8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23398" y="202241"/>
            <a:ext cx="867202" cy="14652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48421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275"/>
            <a:ext cx="8915400" cy="6686550"/>
          </a:xfrm>
        </p:spPr>
      </p:pic>
    </p:spTree>
    <p:extLst>
      <p:ext uri="{BB962C8B-B14F-4D97-AF65-F5344CB8AC3E}">
        <p14:creationId xmlns:p14="http://schemas.microsoft.com/office/powerpoint/2010/main" val="24639454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386</Words>
  <Application>Microsoft Office PowerPoint</Application>
  <PresentationFormat>On-screen Show (4:3)</PresentationFormat>
  <Paragraphs>52</Paragraphs>
  <Slides>17</Slides>
  <Notes>1</Notes>
  <HiddenSlides>0</HiddenSlides>
  <MMClips>1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17</vt:i4>
      </vt:variant>
    </vt:vector>
  </HeadingPairs>
  <TitlesOfParts>
    <vt:vector size="25" baseType="lpstr">
      <vt:lpstr>MS PGothic</vt:lpstr>
      <vt:lpstr>Arial</vt:lpstr>
      <vt:lpstr>Arial Rounded MT Bold</vt:lpstr>
      <vt:lpstr>Calibri</vt:lpstr>
      <vt:lpstr>Calibri Light</vt:lpstr>
      <vt:lpstr>Times New Roman</vt:lpstr>
      <vt:lpstr>Office Theme</vt:lpstr>
      <vt:lpstr>1_Office Theme</vt:lpstr>
      <vt:lpstr>    “Nature’s Way Cooperative: A Model for Agribusiness Service Provision”</vt:lpstr>
      <vt:lpstr>Nature’s Way Cooperative A Model for Agribusiness Service Provision</vt:lpstr>
      <vt:lpstr>Proudly serving our members since 1995</vt:lpstr>
      <vt:lpstr>PowerPoint Presentation</vt:lpstr>
      <vt:lpstr>Natures Way Cooperative (Fiji) Ltd: From small business to substantial Agribusiness </vt:lpstr>
      <vt:lpstr>PowerPoint Presentation</vt:lpstr>
      <vt:lpstr>PowerPoint Presentation</vt:lpstr>
      <vt:lpstr>Key success factors  </vt:lpstr>
      <vt:lpstr>PowerPoint Presentation</vt:lpstr>
      <vt:lpstr>Key success factors  </vt:lpstr>
      <vt:lpstr>PowerPoint Presentation</vt:lpstr>
      <vt:lpstr>Key success factors  </vt:lpstr>
      <vt:lpstr>PowerPoint Presentation</vt:lpstr>
      <vt:lpstr>Additional benefits of a thriving export industry </vt:lpstr>
      <vt:lpstr>Local Market Opportunities </vt:lpstr>
      <vt:lpstr>Additional opportunities in Regional Markets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Michael F. Brown</dc:creator>
  <cp:lastModifiedBy>Walker, David</cp:lastModifiedBy>
  <cp:revision>35</cp:revision>
  <dcterms:created xsi:type="dcterms:W3CDTF">2016-08-01T23:44:38Z</dcterms:created>
  <dcterms:modified xsi:type="dcterms:W3CDTF">2016-09-15T10:10:58Z</dcterms:modified>
</cp:coreProperties>
</file>