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colors2.xml" ContentType="application/vnd.openxmlformats-officedocument.drawingml.diagramColor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Default Extension="png" ContentType="image/png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37" r:id="rId1"/>
    <p:sldMasterId id="2147483754" r:id="rId2"/>
  </p:sldMasterIdLst>
  <p:notesMasterIdLst>
    <p:notesMasterId r:id="rId19"/>
  </p:notesMasterIdLst>
  <p:handoutMasterIdLst>
    <p:handoutMasterId r:id="rId20"/>
  </p:handout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9144000" cy="6858000" type="screen4x3"/>
  <p:notesSz cx="6808788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256" autoAdjust="0"/>
    <p:restoredTop sz="94660"/>
  </p:normalViewPr>
  <p:slideViewPr>
    <p:cSldViewPr>
      <p:cViewPr varScale="1">
        <p:scale>
          <a:sx n="92" d="100"/>
          <a:sy n="92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Tourism  Arrivals 2006 - 2015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International Air 2006 - 15</c:v>
                </c:pt>
                <c:pt idx="1">
                  <c:v>Cruise passengers 2006 - 15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68179.0</c:v>
                </c:pt>
                <c:pt idx="1">
                  <c:v>85922.0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93-4FE9-B006-913FE949A7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International Air 2006 - 15</c:v>
                </c:pt>
                <c:pt idx="1">
                  <c:v>Cruise passengers 2006 - 15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81345.0</c:v>
                </c:pt>
                <c:pt idx="1">
                  <c:v>85737.0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93-4FE9-B006-913FE949A7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International Air 2006 - 15</c:v>
                </c:pt>
                <c:pt idx="1">
                  <c:v>Cruise passengers 2006 - 15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90062.0</c:v>
                </c:pt>
                <c:pt idx="1">
                  <c:v>106138.0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93-4FE9-B006-913FE949A7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International Air 2006 - 15</c:v>
                </c:pt>
                <c:pt idx="1">
                  <c:v>Cruise passengers 2006 - 15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100187.0</c:v>
                </c:pt>
                <c:pt idx="1">
                  <c:v>124818.0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93-4FE9-B006-913FE949A7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International Air 2006 - 15</c:v>
                </c:pt>
                <c:pt idx="1">
                  <c:v>Cruise passengers 2006 - 15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97180.0</c:v>
                </c:pt>
                <c:pt idx="1">
                  <c:v>140468.0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93-4FE9-B006-913FE949A79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International Air 2006 - 15</c:v>
                </c:pt>
                <c:pt idx="1">
                  <c:v>Cruise passengers 2006 - 15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93960.0</c:v>
                </c:pt>
                <c:pt idx="1">
                  <c:v>154983.0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93-4FE9-B006-913FE949A79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International Air 2006 - 15</c:v>
                </c:pt>
                <c:pt idx="1">
                  <c:v>Cruise passengers 2006 - 15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108161.0</c:v>
                </c:pt>
                <c:pt idx="1">
                  <c:v>213242.0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93-4FE9-B006-913FE949A79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International Air 2006 - 15</c:v>
                </c:pt>
                <c:pt idx="1">
                  <c:v>Cruise passengers 2006 - 15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110109.0</c:v>
                </c:pt>
                <c:pt idx="1">
                  <c:v>247296.0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493-4FE9-B006-913FE949A79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International Air 2006 - 15</c:v>
                </c:pt>
                <c:pt idx="1">
                  <c:v>Cruise passengers 2006 - 15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108808.0</c:v>
                </c:pt>
                <c:pt idx="1">
                  <c:v>220205.0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93-4FE9-B006-913FE949A79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International Air 2006 - 15</c:v>
                </c:pt>
                <c:pt idx="1">
                  <c:v>Cruise passengers 2006 - 15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89952.0</c:v>
                </c:pt>
                <c:pt idx="1">
                  <c:v>197471.0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493-4FE9-B006-913FE949A79B}"/>
            </c:ext>
          </c:extLst>
        </c:ser>
        <c:gapWidth val="219"/>
        <c:overlap val="-27"/>
        <c:axId val="304427496"/>
        <c:axId val="304431416"/>
      </c:barChart>
      <c:catAx>
        <c:axId val="304427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431416"/>
        <c:crosses val="autoZero"/>
        <c:auto val="1"/>
        <c:lblAlgn val="ctr"/>
        <c:lblOffset val="100"/>
      </c:catAx>
      <c:valAx>
        <c:axId val="3044314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427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52C76-B67E-4710-A548-38E8F82625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7C18021F-972A-436F-AF83-D3933414F32D}">
      <dgm:prSet phldrT="[Text]" custT="1"/>
      <dgm:spPr/>
      <dgm:t>
        <a:bodyPr/>
        <a:lstStyle/>
        <a:p>
          <a:r>
            <a:rPr lang="en-NZ" sz="1600" dirty="0"/>
            <a:t>Situation Analysis</a:t>
          </a:r>
        </a:p>
      </dgm:t>
    </dgm:pt>
    <dgm:pt modelId="{3B412492-A4FD-4B94-A344-E64716C404F1}" type="parTrans" cxnId="{1784617C-C442-43A9-B1A4-04F08A0B1C71}">
      <dgm:prSet/>
      <dgm:spPr/>
      <dgm:t>
        <a:bodyPr/>
        <a:lstStyle/>
        <a:p>
          <a:endParaRPr lang="en-NZ"/>
        </a:p>
      </dgm:t>
    </dgm:pt>
    <dgm:pt modelId="{16A7191C-0BF4-4D07-9D16-2E0FBE02C932}" type="sibTrans" cxnId="{1784617C-C442-43A9-B1A4-04F08A0B1C71}">
      <dgm:prSet/>
      <dgm:spPr/>
      <dgm:t>
        <a:bodyPr/>
        <a:lstStyle/>
        <a:p>
          <a:endParaRPr lang="en-NZ"/>
        </a:p>
      </dgm:t>
    </dgm:pt>
    <dgm:pt modelId="{2EFC7DA9-16D1-418F-A82D-D16924F0FFFB}">
      <dgm:prSet phldrT="[Text]" custT="1"/>
      <dgm:spPr/>
      <dgm:t>
        <a:bodyPr/>
        <a:lstStyle/>
        <a:p>
          <a:r>
            <a:rPr lang="en-NZ" sz="1100" dirty="0"/>
            <a:t> </a:t>
          </a:r>
          <a:r>
            <a:rPr lang="en-NZ" sz="1400" dirty="0"/>
            <a:t>CTA Policy Dialogue Workshop</a:t>
          </a:r>
        </a:p>
      </dgm:t>
    </dgm:pt>
    <dgm:pt modelId="{F7A5E094-80AA-4218-8D8A-5203550B6FE4}" type="parTrans" cxnId="{72A36370-7224-480D-9A09-D3DA7417A233}">
      <dgm:prSet/>
      <dgm:spPr/>
      <dgm:t>
        <a:bodyPr/>
        <a:lstStyle/>
        <a:p>
          <a:endParaRPr lang="en-NZ"/>
        </a:p>
      </dgm:t>
    </dgm:pt>
    <dgm:pt modelId="{6ED350DB-691F-47EA-BD11-63B37F581E62}" type="sibTrans" cxnId="{72A36370-7224-480D-9A09-D3DA7417A233}">
      <dgm:prSet/>
      <dgm:spPr/>
      <dgm:t>
        <a:bodyPr/>
        <a:lstStyle/>
        <a:p>
          <a:endParaRPr lang="en-NZ"/>
        </a:p>
      </dgm:t>
    </dgm:pt>
    <dgm:pt modelId="{13FAA540-C59C-4FC4-BCD5-6DD520DD3396}">
      <dgm:prSet phldrT="[Text]" custT="1"/>
      <dgm:spPr/>
      <dgm:t>
        <a:bodyPr/>
        <a:lstStyle/>
        <a:p>
          <a:r>
            <a:rPr lang="en-NZ" sz="1600" dirty="0"/>
            <a:t>Stakeholder Consultation</a:t>
          </a:r>
        </a:p>
      </dgm:t>
    </dgm:pt>
    <dgm:pt modelId="{A0B9D965-902D-4615-97C4-6E4FE52D69A7}" type="parTrans" cxnId="{F160B9F3-D0F0-4158-BF6A-7F4FF476547A}">
      <dgm:prSet/>
      <dgm:spPr/>
      <dgm:t>
        <a:bodyPr/>
        <a:lstStyle/>
        <a:p>
          <a:endParaRPr lang="en-NZ"/>
        </a:p>
      </dgm:t>
    </dgm:pt>
    <dgm:pt modelId="{55307A1C-110A-43FC-A554-22DC2A02D117}" type="sibTrans" cxnId="{F160B9F3-D0F0-4158-BF6A-7F4FF476547A}">
      <dgm:prSet/>
      <dgm:spPr/>
      <dgm:t>
        <a:bodyPr/>
        <a:lstStyle/>
        <a:p>
          <a:endParaRPr lang="en-NZ"/>
        </a:p>
      </dgm:t>
    </dgm:pt>
    <dgm:pt modelId="{FA295D73-5F1B-46FD-A19E-F100BDADC869}">
      <dgm:prSet phldrT="[Text]"/>
      <dgm:spPr/>
      <dgm:t>
        <a:bodyPr/>
        <a:lstStyle/>
        <a:p>
          <a:r>
            <a:rPr lang="en-NZ" dirty="0"/>
            <a:t>Consultation with ASC and public private stakeholders August 2016)</a:t>
          </a:r>
        </a:p>
      </dgm:t>
    </dgm:pt>
    <dgm:pt modelId="{6C8B17CE-0DB4-4B2D-8621-D81CFABFF5DE}" type="parTrans" cxnId="{005F01A9-DE8A-48A6-84EF-87F524D43DB6}">
      <dgm:prSet/>
      <dgm:spPr/>
      <dgm:t>
        <a:bodyPr/>
        <a:lstStyle/>
        <a:p>
          <a:endParaRPr lang="en-NZ"/>
        </a:p>
      </dgm:t>
    </dgm:pt>
    <dgm:pt modelId="{D4227DAF-D2BC-4E5D-9A34-EAE75BF96BA0}" type="sibTrans" cxnId="{005F01A9-DE8A-48A6-84EF-87F524D43DB6}">
      <dgm:prSet/>
      <dgm:spPr/>
      <dgm:t>
        <a:bodyPr/>
        <a:lstStyle/>
        <a:p>
          <a:endParaRPr lang="en-NZ"/>
        </a:p>
      </dgm:t>
    </dgm:pt>
    <dgm:pt modelId="{1A2BA11E-AF80-46B0-9EFB-E2D8C5B1BDEC}">
      <dgm:prSet phldrT="[Text]"/>
      <dgm:spPr/>
      <dgm:t>
        <a:bodyPr/>
        <a:lstStyle/>
        <a:p>
          <a:r>
            <a:rPr lang="en-NZ" b="1" dirty="0"/>
            <a:t>Agritourism Planning Workshop (September 2016) with stakeholders</a:t>
          </a:r>
        </a:p>
      </dgm:t>
    </dgm:pt>
    <dgm:pt modelId="{654AE9DA-8F22-4DA9-A504-98CB406B9156}" type="parTrans" cxnId="{64B49E64-CB6A-4B07-BDCC-2E7F586F5DC1}">
      <dgm:prSet/>
      <dgm:spPr/>
      <dgm:t>
        <a:bodyPr/>
        <a:lstStyle/>
        <a:p>
          <a:endParaRPr lang="en-NZ"/>
        </a:p>
      </dgm:t>
    </dgm:pt>
    <dgm:pt modelId="{7EFC650C-6DB9-4828-AD06-F126857FCA09}" type="sibTrans" cxnId="{64B49E64-CB6A-4B07-BDCC-2E7F586F5DC1}">
      <dgm:prSet/>
      <dgm:spPr/>
      <dgm:t>
        <a:bodyPr/>
        <a:lstStyle/>
        <a:p>
          <a:endParaRPr lang="en-NZ"/>
        </a:p>
      </dgm:t>
    </dgm:pt>
    <dgm:pt modelId="{6AB7436F-3227-46E7-B89E-9B2564BEE873}">
      <dgm:prSet phldrT="[Text]" custT="1"/>
      <dgm:spPr/>
      <dgm:t>
        <a:bodyPr/>
        <a:lstStyle/>
        <a:p>
          <a:r>
            <a:rPr lang="en-NZ" sz="1600" dirty="0"/>
            <a:t>Draft and Final VASP</a:t>
          </a:r>
        </a:p>
      </dgm:t>
    </dgm:pt>
    <dgm:pt modelId="{DAE5C799-13BF-4F36-B9A9-9657E9AD96CF}" type="parTrans" cxnId="{EBE587BD-17C0-4F81-A442-E1D09FAF91C4}">
      <dgm:prSet/>
      <dgm:spPr/>
      <dgm:t>
        <a:bodyPr/>
        <a:lstStyle/>
        <a:p>
          <a:endParaRPr lang="en-NZ"/>
        </a:p>
      </dgm:t>
    </dgm:pt>
    <dgm:pt modelId="{152CCD6C-C36D-49DC-AEE6-7136D078473F}" type="sibTrans" cxnId="{EBE587BD-17C0-4F81-A442-E1D09FAF91C4}">
      <dgm:prSet/>
      <dgm:spPr/>
      <dgm:t>
        <a:bodyPr/>
        <a:lstStyle/>
        <a:p>
          <a:endParaRPr lang="en-NZ"/>
        </a:p>
      </dgm:t>
    </dgm:pt>
    <dgm:pt modelId="{445D9B42-25BE-4F3B-B00C-76754A03B8B7}">
      <dgm:prSet phldrT="[Text]"/>
      <dgm:spPr/>
      <dgm:t>
        <a:bodyPr/>
        <a:lstStyle/>
        <a:p>
          <a:r>
            <a:rPr lang="en-NZ" dirty="0"/>
            <a:t>Draft VASAP (October 2016)</a:t>
          </a:r>
        </a:p>
      </dgm:t>
    </dgm:pt>
    <dgm:pt modelId="{E6B83529-215C-4A48-9AC5-12BB784851FC}" type="parTrans" cxnId="{FD4ECF41-F128-4937-B944-B2DC5B38273B}">
      <dgm:prSet/>
      <dgm:spPr/>
      <dgm:t>
        <a:bodyPr/>
        <a:lstStyle/>
        <a:p>
          <a:endParaRPr lang="en-NZ"/>
        </a:p>
      </dgm:t>
    </dgm:pt>
    <dgm:pt modelId="{9C4A88D2-3D22-48F3-A29D-58F5014FCC2E}" type="sibTrans" cxnId="{FD4ECF41-F128-4937-B944-B2DC5B38273B}">
      <dgm:prSet/>
      <dgm:spPr/>
      <dgm:t>
        <a:bodyPr/>
        <a:lstStyle/>
        <a:p>
          <a:endParaRPr lang="en-NZ"/>
        </a:p>
      </dgm:t>
    </dgm:pt>
    <dgm:pt modelId="{368D1D19-8084-4098-B444-3536E3F4BD2D}">
      <dgm:prSet phldrT="[Text]"/>
      <dgm:spPr/>
      <dgm:t>
        <a:bodyPr/>
        <a:lstStyle/>
        <a:p>
          <a:r>
            <a:rPr lang="en-NZ" dirty="0"/>
            <a:t>Written comments and stakeholder feedback (October 2016)</a:t>
          </a:r>
        </a:p>
      </dgm:t>
    </dgm:pt>
    <dgm:pt modelId="{7265DE00-4593-481D-AECA-DC911CC1BEB1}" type="parTrans" cxnId="{F66F17FB-77BF-43C9-A651-C6673663D1E3}">
      <dgm:prSet/>
      <dgm:spPr/>
      <dgm:t>
        <a:bodyPr/>
        <a:lstStyle/>
        <a:p>
          <a:endParaRPr lang="en-NZ"/>
        </a:p>
      </dgm:t>
    </dgm:pt>
    <dgm:pt modelId="{C615CD12-5A27-4107-9679-C2CAD6FF7F54}" type="sibTrans" cxnId="{F66F17FB-77BF-43C9-A651-C6673663D1E3}">
      <dgm:prSet/>
      <dgm:spPr/>
      <dgm:t>
        <a:bodyPr/>
        <a:lstStyle/>
        <a:p>
          <a:endParaRPr lang="en-NZ"/>
        </a:p>
      </dgm:t>
    </dgm:pt>
    <dgm:pt modelId="{D6DF1DFD-0C87-4D2C-933E-0A12B6F83CE9}">
      <dgm:prSet phldrT="[Text]"/>
      <dgm:spPr/>
      <dgm:t>
        <a:bodyPr/>
        <a:lstStyle/>
        <a:p>
          <a:r>
            <a:rPr lang="en-NZ" b="0" dirty="0"/>
            <a:t>Consultation with regional organisations and donors (July/August 2016</a:t>
          </a:r>
          <a:r>
            <a:rPr lang="en-NZ" b="1" dirty="0"/>
            <a:t>)</a:t>
          </a:r>
        </a:p>
      </dgm:t>
    </dgm:pt>
    <dgm:pt modelId="{B4BF30F1-CA12-4552-A0BF-C3D2E68C7B19}" type="parTrans" cxnId="{2733F73E-8BDA-49E9-9B93-E15AA540EE59}">
      <dgm:prSet/>
      <dgm:spPr/>
      <dgm:t>
        <a:bodyPr/>
        <a:lstStyle/>
        <a:p>
          <a:endParaRPr lang="en-NZ"/>
        </a:p>
      </dgm:t>
    </dgm:pt>
    <dgm:pt modelId="{43155C48-70FF-4725-8AD1-0818349B7185}" type="sibTrans" cxnId="{2733F73E-8BDA-49E9-9B93-E15AA540EE59}">
      <dgm:prSet/>
      <dgm:spPr/>
      <dgm:t>
        <a:bodyPr/>
        <a:lstStyle/>
        <a:p>
          <a:endParaRPr lang="en-NZ"/>
        </a:p>
      </dgm:t>
    </dgm:pt>
    <dgm:pt modelId="{EA389AE3-8DB8-4C73-AD52-3E043EBEE813}">
      <dgm:prSet phldrT="[Text]"/>
      <dgm:spPr/>
      <dgm:t>
        <a:bodyPr/>
        <a:lstStyle/>
        <a:p>
          <a:r>
            <a:rPr lang="en-NZ" dirty="0"/>
            <a:t>Final VASAP (November 2016)</a:t>
          </a:r>
        </a:p>
      </dgm:t>
    </dgm:pt>
    <dgm:pt modelId="{E5CB2AAE-F4C1-44C5-BA98-DD65719F9A8B}" type="parTrans" cxnId="{DA020B47-9677-4D46-8614-142E9E26843C}">
      <dgm:prSet/>
      <dgm:spPr/>
      <dgm:t>
        <a:bodyPr/>
        <a:lstStyle/>
        <a:p>
          <a:endParaRPr lang="en-NZ"/>
        </a:p>
      </dgm:t>
    </dgm:pt>
    <dgm:pt modelId="{2DFDE393-B555-4864-8B1E-7DD5F1401300}" type="sibTrans" cxnId="{DA020B47-9677-4D46-8614-142E9E26843C}">
      <dgm:prSet/>
      <dgm:spPr/>
      <dgm:t>
        <a:bodyPr/>
        <a:lstStyle/>
        <a:p>
          <a:endParaRPr lang="en-NZ"/>
        </a:p>
      </dgm:t>
    </dgm:pt>
    <dgm:pt modelId="{CD10D87F-462E-48E5-89D4-E4A1BE7BD444}">
      <dgm:prSet phldrT="[Text]" custT="1"/>
      <dgm:spPr/>
      <dgm:t>
        <a:bodyPr/>
        <a:lstStyle/>
        <a:p>
          <a:r>
            <a:rPr lang="en-NZ" sz="1400" dirty="0"/>
            <a:t>Definition of stakeholder roles and activities</a:t>
          </a:r>
        </a:p>
      </dgm:t>
    </dgm:pt>
    <dgm:pt modelId="{62FB860E-F40C-48C2-B47F-9B723F862CD5}" type="parTrans" cxnId="{5B62BC26-AC0E-4965-A9EB-0B06BA1E69E6}">
      <dgm:prSet/>
      <dgm:spPr/>
      <dgm:t>
        <a:bodyPr/>
        <a:lstStyle/>
        <a:p>
          <a:endParaRPr lang="en-NZ"/>
        </a:p>
      </dgm:t>
    </dgm:pt>
    <dgm:pt modelId="{717005BF-1DB4-49A4-8A69-B6457936F32C}" type="sibTrans" cxnId="{5B62BC26-AC0E-4965-A9EB-0B06BA1E69E6}">
      <dgm:prSet/>
      <dgm:spPr/>
      <dgm:t>
        <a:bodyPr/>
        <a:lstStyle/>
        <a:p>
          <a:endParaRPr lang="en-NZ"/>
        </a:p>
      </dgm:t>
    </dgm:pt>
    <dgm:pt modelId="{BEAE82BD-13E4-4259-BBFC-E19013CFFA42}">
      <dgm:prSet phldrT="[Text]" custT="1"/>
      <dgm:spPr/>
      <dgm:t>
        <a:bodyPr/>
        <a:lstStyle/>
        <a:p>
          <a:r>
            <a:rPr lang="en-NZ" sz="1400" dirty="0"/>
            <a:t>Identification of key issues and strategic implications and constraints </a:t>
          </a:r>
        </a:p>
      </dgm:t>
    </dgm:pt>
    <dgm:pt modelId="{3299B12C-83E3-47B0-ACDC-AE2E8AC002C1}" type="parTrans" cxnId="{B38758E2-E92D-4083-B743-54F2EC7CACE7}">
      <dgm:prSet/>
      <dgm:spPr/>
      <dgm:t>
        <a:bodyPr/>
        <a:lstStyle/>
        <a:p>
          <a:endParaRPr lang="en-NZ"/>
        </a:p>
      </dgm:t>
    </dgm:pt>
    <dgm:pt modelId="{6D9DCE60-EB9C-4F8B-8D65-079AB4CBA301}" type="sibTrans" cxnId="{B38758E2-E92D-4083-B743-54F2EC7CACE7}">
      <dgm:prSet/>
      <dgm:spPr/>
      <dgm:t>
        <a:bodyPr/>
        <a:lstStyle/>
        <a:p>
          <a:endParaRPr lang="en-NZ"/>
        </a:p>
      </dgm:t>
    </dgm:pt>
    <dgm:pt modelId="{B0253FFB-0B32-40C0-B345-6B4163A419C8}">
      <dgm:prSet phldrT="[Text]" custT="1"/>
      <dgm:spPr/>
      <dgm:t>
        <a:bodyPr/>
        <a:lstStyle/>
        <a:p>
          <a:r>
            <a:rPr lang="en-NZ" sz="1400" dirty="0"/>
            <a:t>Review of global/regional literature on </a:t>
          </a:r>
          <a:r>
            <a:rPr lang="en-NZ" sz="1400" dirty="0" err="1"/>
            <a:t>agritourism</a:t>
          </a:r>
          <a:r>
            <a:rPr lang="en-NZ" sz="1400" dirty="0"/>
            <a:t> development </a:t>
          </a:r>
        </a:p>
      </dgm:t>
    </dgm:pt>
    <dgm:pt modelId="{A0022BA9-A86F-4581-BA88-EACA0B71BFA0}" type="parTrans" cxnId="{41B9F79C-2A4B-4CC4-8EC7-DFC52BFF40EE}">
      <dgm:prSet/>
      <dgm:spPr/>
      <dgm:t>
        <a:bodyPr/>
        <a:lstStyle/>
        <a:p>
          <a:endParaRPr lang="en-NZ"/>
        </a:p>
      </dgm:t>
    </dgm:pt>
    <dgm:pt modelId="{B5C52788-BC38-4976-A125-49322820AFBF}" type="sibTrans" cxnId="{41B9F79C-2A4B-4CC4-8EC7-DFC52BFF40EE}">
      <dgm:prSet/>
      <dgm:spPr/>
      <dgm:t>
        <a:bodyPr/>
        <a:lstStyle/>
        <a:p>
          <a:endParaRPr lang="en-NZ"/>
        </a:p>
      </dgm:t>
    </dgm:pt>
    <dgm:pt modelId="{833D097D-1481-4388-A574-C2D21A24C80D}">
      <dgm:prSet phldrT="[Text]" custT="1"/>
      <dgm:spPr/>
      <dgm:t>
        <a:bodyPr/>
        <a:lstStyle/>
        <a:p>
          <a:r>
            <a:rPr lang="en-NZ" sz="1400" b="0" dirty="0"/>
            <a:t>Situation Analysis Report</a:t>
          </a:r>
        </a:p>
      </dgm:t>
    </dgm:pt>
    <dgm:pt modelId="{CAB07451-1BCB-4788-86C7-CB8B59EA2053}" type="parTrans" cxnId="{19A31657-9752-40F0-A4D5-A95978F57D87}">
      <dgm:prSet/>
      <dgm:spPr/>
      <dgm:t>
        <a:bodyPr/>
        <a:lstStyle/>
        <a:p>
          <a:endParaRPr lang="en-NZ"/>
        </a:p>
      </dgm:t>
    </dgm:pt>
    <dgm:pt modelId="{58DFAD08-6CA4-4901-8409-A806CD5610E7}" type="sibTrans" cxnId="{19A31657-9752-40F0-A4D5-A95978F57D87}">
      <dgm:prSet/>
      <dgm:spPr/>
      <dgm:t>
        <a:bodyPr/>
        <a:lstStyle/>
        <a:p>
          <a:endParaRPr lang="en-NZ"/>
        </a:p>
      </dgm:t>
    </dgm:pt>
    <dgm:pt modelId="{43780248-5FDB-4718-9887-910B9791CA96}">
      <dgm:prSet phldrT="[Text]"/>
      <dgm:spPr/>
      <dgm:t>
        <a:bodyPr/>
        <a:lstStyle/>
        <a:p>
          <a:r>
            <a:rPr lang="en-NZ" dirty="0"/>
            <a:t>Identification of possible 'Early Wins'</a:t>
          </a:r>
        </a:p>
      </dgm:t>
    </dgm:pt>
    <dgm:pt modelId="{444F568E-733D-4252-B7ED-5C088B043EB4}" type="parTrans" cxnId="{F0B43100-0A49-47C5-B0DF-8E26C440E0EF}">
      <dgm:prSet/>
      <dgm:spPr/>
      <dgm:t>
        <a:bodyPr/>
        <a:lstStyle/>
        <a:p>
          <a:endParaRPr lang="en-NZ"/>
        </a:p>
      </dgm:t>
    </dgm:pt>
    <dgm:pt modelId="{48EB56FD-7C6F-4043-83FD-A6077A75A46E}" type="sibTrans" cxnId="{F0B43100-0A49-47C5-B0DF-8E26C440E0EF}">
      <dgm:prSet/>
      <dgm:spPr/>
      <dgm:t>
        <a:bodyPr/>
        <a:lstStyle/>
        <a:p>
          <a:endParaRPr lang="en-NZ"/>
        </a:p>
      </dgm:t>
    </dgm:pt>
    <dgm:pt modelId="{A0FB8D88-2756-4906-80C6-D09C81ABE07A}">
      <dgm:prSet phldrT="[Text]"/>
      <dgm:spPr/>
      <dgm:t>
        <a:bodyPr/>
        <a:lstStyle/>
        <a:p>
          <a:r>
            <a:rPr lang="en-NZ" dirty="0"/>
            <a:t>MFAT Vanuatu Agritourism Programme Design and Implementation (2017)</a:t>
          </a:r>
        </a:p>
      </dgm:t>
    </dgm:pt>
    <dgm:pt modelId="{91967945-77B6-42AB-A4F5-7EC3EEA54D2A}" type="parTrans" cxnId="{C6F25F76-9DCB-4BB8-9BD4-8E35A6161458}">
      <dgm:prSet/>
      <dgm:spPr/>
      <dgm:t>
        <a:bodyPr/>
        <a:lstStyle/>
        <a:p>
          <a:endParaRPr lang="en-US"/>
        </a:p>
      </dgm:t>
    </dgm:pt>
    <dgm:pt modelId="{5801273C-5607-4B0B-A101-AFBFBBA6820F}" type="sibTrans" cxnId="{C6F25F76-9DCB-4BB8-9BD4-8E35A6161458}">
      <dgm:prSet/>
      <dgm:spPr/>
      <dgm:t>
        <a:bodyPr/>
        <a:lstStyle/>
        <a:p>
          <a:endParaRPr lang="en-US"/>
        </a:p>
      </dgm:t>
    </dgm:pt>
    <dgm:pt modelId="{B9132824-BB09-4197-B55C-4C8BCAB0EDF7}">
      <dgm:prSet phldrT="[Text]" custT="1"/>
      <dgm:spPr/>
      <dgm:t>
        <a:bodyPr/>
        <a:lstStyle/>
        <a:p>
          <a:r>
            <a:rPr lang="en-NZ" sz="1400" dirty="0"/>
            <a:t>Review of Vanuatu agricultural and tourism sector policies and studies </a:t>
          </a:r>
        </a:p>
      </dgm:t>
    </dgm:pt>
    <dgm:pt modelId="{98E75F47-70EB-4433-856E-98B086CB017F}" type="parTrans" cxnId="{42A0A0B5-7517-4E45-B6C5-DA8799DE3C68}">
      <dgm:prSet/>
      <dgm:spPr/>
      <dgm:t>
        <a:bodyPr/>
        <a:lstStyle/>
        <a:p>
          <a:endParaRPr lang="en-US"/>
        </a:p>
      </dgm:t>
    </dgm:pt>
    <dgm:pt modelId="{2977E96F-0283-40AD-9B55-87EBE4D54D2B}" type="sibTrans" cxnId="{42A0A0B5-7517-4E45-B6C5-DA8799DE3C68}">
      <dgm:prSet/>
      <dgm:spPr/>
      <dgm:t>
        <a:bodyPr/>
        <a:lstStyle/>
        <a:p>
          <a:endParaRPr lang="en-US"/>
        </a:p>
      </dgm:t>
    </dgm:pt>
    <dgm:pt modelId="{5EB14F11-0FBF-4A0A-9C3D-7C24060AD8C4}" type="pres">
      <dgm:prSet presAssocID="{28B52C76-B67E-4710-A548-38E8F82625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8D904-61EA-4DE9-9AFF-792A7A39F475}" type="pres">
      <dgm:prSet presAssocID="{7C18021F-972A-436F-AF83-D3933414F32D}" presName="composite" presStyleCnt="0"/>
      <dgm:spPr/>
    </dgm:pt>
    <dgm:pt modelId="{B0CAD1C1-0B97-42DE-9A03-9760284BFA45}" type="pres">
      <dgm:prSet presAssocID="{7C18021F-972A-436F-AF83-D3933414F32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9DFB1-BE0F-475D-9481-A06500BD2BBB}" type="pres">
      <dgm:prSet presAssocID="{7C18021F-972A-436F-AF83-D3933414F32D}" presName="descendantText" presStyleLbl="alignAcc1" presStyleIdx="0" presStyleCnt="3" custScaleY="105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BA2C9-2B40-4A08-AEF1-CE1C2A7C4AB4}" type="pres">
      <dgm:prSet presAssocID="{16A7191C-0BF4-4D07-9D16-2E0FBE02C932}" presName="sp" presStyleCnt="0"/>
      <dgm:spPr/>
    </dgm:pt>
    <dgm:pt modelId="{579110E0-8DA2-437B-8822-5B1387FE411D}" type="pres">
      <dgm:prSet presAssocID="{13FAA540-C59C-4FC4-BCD5-6DD520DD3396}" presName="composite" presStyleCnt="0"/>
      <dgm:spPr/>
    </dgm:pt>
    <dgm:pt modelId="{00AA0651-0806-49EE-8376-6CC4B22FCA6D}" type="pres">
      <dgm:prSet presAssocID="{13FAA540-C59C-4FC4-BCD5-6DD520DD33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542A3-E1F9-4C1D-B82C-7AC8C9E77EAA}" type="pres">
      <dgm:prSet presAssocID="{13FAA540-C59C-4FC4-BCD5-6DD520DD339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1B573-C946-46C4-B261-DFA5814122A3}" type="pres">
      <dgm:prSet presAssocID="{55307A1C-110A-43FC-A554-22DC2A02D117}" presName="sp" presStyleCnt="0"/>
      <dgm:spPr/>
    </dgm:pt>
    <dgm:pt modelId="{D56756AC-C5F2-49CE-A141-163D3B451DF0}" type="pres">
      <dgm:prSet presAssocID="{6AB7436F-3227-46E7-B89E-9B2564BEE873}" presName="composite" presStyleCnt="0"/>
      <dgm:spPr/>
    </dgm:pt>
    <dgm:pt modelId="{603395FC-8DA9-4398-B31D-0D9FEE37183B}" type="pres">
      <dgm:prSet presAssocID="{6AB7436F-3227-46E7-B89E-9B2564BEE87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64F88-8919-49DF-9165-F43164AF9218}" type="pres">
      <dgm:prSet presAssocID="{6AB7436F-3227-46E7-B89E-9B2564BEE87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8758E2-E92D-4083-B743-54F2EC7CACE7}" srcId="{7C18021F-972A-436F-AF83-D3933414F32D}" destId="{BEAE82BD-13E4-4259-BBFC-E19013CFFA42}" srcOrd="4" destOrd="0" parTransId="{3299B12C-83E3-47B0-ACDC-AE2E8AC002C1}" sibTransId="{6D9DCE60-EB9C-4F8B-8D65-079AB4CBA301}"/>
    <dgm:cxn modelId="{909EDA60-E041-9C47-A065-2B4D47B2F29A}" type="presOf" srcId="{CD10D87F-462E-48E5-89D4-E4A1BE7BD444}" destId="{2629DFB1-BE0F-475D-9481-A06500BD2BBB}" srcOrd="0" destOrd="3" presId="urn:microsoft.com/office/officeart/2005/8/layout/chevron2"/>
    <dgm:cxn modelId="{C7FA6274-3DBA-2146-9A71-FCD10188155F}" type="presOf" srcId="{13FAA540-C59C-4FC4-BCD5-6DD520DD3396}" destId="{00AA0651-0806-49EE-8376-6CC4B22FCA6D}" srcOrd="0" destOrd="0" presId="urn:microsoft.com/office/officeart/2005/8/layout/chevron2"/>
    <dgm:cxn modelId="{FD4ECF41-F128-4937-B944-B2DC5B38273B}" srcId="{6AB7436F-3227-46E7-B89E-9B2564BEE873}" destId="{445D9B42-25BE-4F3B-B00C-76754A03B8B7}" srcOrd="0" destOrd="0" parTransId="{E6B83529-215C-4A48-9AC5-12BB784851FC}" sibTransId="{9C4A88D2-3D22-48F3-A29D-58F5014FCC2E}"/>
    <dgm:cxn modelId="{72A36370-7224-480D-9A09-D3DA7417A233}" srcId="{7C18021F-972A-436F-AF83-D3933414F32D}" destId="{2EFC7DA9-16D1-418F-A82D-D16924F0FFFB}" srcOrd="0" destOrd="0" parTransId="{F7A5E094-80AA-4218-8D8A-5203550B6FE4}" sibTransId="{6ED350DB-691F-47EA-BD11-63B37F581E62}"/>
    <dgm:cxn modelId="{41B9F79C-2A4B-4CC4-8EC7-DFC52BFF40EE}" srcId="{7C18021F-972A-436F-AF83-D3933414F32D}" destId="{B0253FFB-0B32-40C0-B345-6B4163A419C8}" srcOrd="2" destOrd="0" parTransId="{A0022BA9-A86F-4581-BA88-EACA0B71BFA0}" sibTransId="{B5C52788-BC38-4976-A125-49322820AFBF}"/>
    <dgm:cxn modelId="{8D869223-3435-8743-AD55-D342A80E3C9A}" type="presOf" srcId="{B9132824-BB09-4197-B55C-4C8BCAB0EDF7}" destId="{2629DFB1-BE0F-475D-9481-A06500BD2BBB}" srcOrd="0" destOrd="1" presId="urn:microsoft.com/office/officeart/2005/8/layout/chevron2"/>
    <dgm:cxn modelId="{42A0A0B5-7517-4E45-B6C5-DA8799DE3C68}" srcId="{7C18021F-972A-436F-AF83-D3933414F32D}" destId="{B9132824-BB09-4197-B55C-4C8BCAB0EDF7}" srcOrd="1" destOrd="0" parTransId="{98E75F47-70EB-4433-856E-98B086CB017F}" sibTransId="{2977E96F-0283-40AD-9B55-87EBE4D54D2B}"/>
    <dgm:cxn modelId="{6B24190F-87F0-3243-A5A8-2084588F1A0C}" type="presOf" srcId="{833D097D-1481-4388-A574-C2D21A24C80D}" destId="{2629DFB1-BE0F-475D-9481-A06500BD2BBB}" srcOrd="0" destOrd="5" presId="urn:microsoft.com/office/officeart/2005/8/layout/chevron2"/>
    <dgm:cxn modelId="{005F01A9-DE8A-48A6-84EF-87F524D43DB6}" srcId="{13FAA540-C59C-4FC4-BCD5-6DD520DD3396}" destId="{FA295D73-5F1B-46FD-A19E-F100BDADC869}" srcOrd="0" destOrd="0" parTransId="{6C8B17CE-0DB4-4B2D-8621-D81CFABFF5DE}" sibTransId="{D4227DAF-D2BC-4E5D-9A34-EAE75BF96BA0}"/>
    <dgm:cxn modelId="{E4768C23-15C1-8C44-AB32-17BEB292A307}" type="presOf" srcId="{D6DF1DFD-0C87-4D2C-933E-0A12B6F83CE9}" destId="{722542A3-E1F9-4C1D-B82C-7AC8C9E77EAA}" srcOrd="0" destOrd="1" presId="urn:microsoft.com/office/officeart/2005/8/layout/chevron2"/>
    <dgm:cxn modelId="{F0B43100-0A49-47C5-B0DF-8E26C440E0EF}" srcId="{13FAA540-C59C-4FC4-BCD5-6DD520DD3396}" destId="{43780248-5FDB-4718-9887-910B9791CA96}" srcOrd="2" destOrd="0" parTransId="{444F568E-733D-4252-B7ED-5C088B043EB4}" sibTransId="{48EB56FD-7C6F-4043-83FD-A6077A75A46E}"/>
    <dgm:cxn modelId="{C6F25F76-9DCB-4BB8-9BD4-8E35A6161458}" srcId="{6AB7436F-3227-46E7-B89E-9B2564BEE873}" destId="{A0FB8D88-2756-4906-80C6-D09C81ABE07A}" srcOrd="3" destOrd="0" parTransId="{91967945-77B6-42AB-A4F5-7EC3EEA54D2A}" sibTransId="{5801273C-5607-4B0B-A101-AFBFBBA6820F}"/>
    <dgm:cxn modelId="{C43D7EA7-B042-BB45-9191-C487DF8B1ED6}" type="presOf" srcId="{7C18021F-972A-436F-AF83-D3933414F32D}" destId="{B0CAD1C1-0B97-42DE-9A03-9760284BFA45}" srcOrd="0" destOrd="0" presId="urn:microsoft.com/office/officeart/2005/8/layout/chevron2"/>
    <dgm:cxn modelId="{FAF6388F-3017-EB4D-8A56-01CB0060C858}" type="presOf" srcId="{43780248-5FDB-4718-9887-910B9791CA96}" destId="{722542A3-E1F9-4C1D-B82C-7AC8C9E77EAA}" srcOrd="0" destOrd="2" presId="urn:microsoft.com/office/officeart/2005/8/layout/chevron2"/>
    <dgm:cxn modelId="{BD40D2FF-01F1-2E41-8AE0-BA5FD183FC4C}" type="presOf" srcId="{B0253FFB-0B32-40C0-B345-6B4163A419C8}" destId="{2629DFB1-BE0F-475D-9481-A06500BD2BBB}" srcOrd="0" destOrd="2" presId="urn:microsoft.com/office/officeart/2005/8/layout/chevron2"/>
    <dgm:cxn modelId="{F66F17FB-77BF-43C9-A651-C6673663D1E3}" srcId="{6AB7436F-3227-46E7-B89E-9B2564BEE873}" destId="{368D1D19-8084-4098-B444-3536E3F4BD2D}" srcOrd="1" destOrd="0" parTransId="{7265DE00-4593-481D-AECA-DC911CC1BEB1}" sibTransId="{C615CD12-5A27-4107-9679-C2CAD6FF7F54}"/>
    <dgm:cxn modelId="{1784617C-C442-43A9-B1A4-04F08A0B1C71}" srcId="{28B52C76-B67E-4710-A548-38E8F826250F}" destId="{7C18021F-972A-436F-AF83-D3933414F32D}" srcOrd="0" destOrd="0" parTransId="{3B412492-A4FD-4B94-A344-E64716C404F1}" sibTransId="{16A7191C-0BF4-4D07-9D16-2E0FBE02C932}"/>
    <dgm:cxn modelId="{CF876077-5B5C-B54A-A373-33BEA3504403}" type="presOf" srcId="{2EFC7DA9-16D1-418F-A82D-D16924F0FFFB}" destId="{2629DFB1-BE0F-475D-9481-A06500BD2BBB}" srcOrd="0" destOrd="0" presId="urn:microsoft.com/office/officeart/2005/8/layout/chevron2"/>
    <dgm:cxn modelId="{F160B9F3-D0F0-4158-BF6A-7F4FF476547A}" srcId="{28B52C76-B67E-4710-A548-38E8F826250F}" destId="{13FAA540-C59C-4FC4-BCD5-6DD520DD3396}" srcOrd="1" destOrd="0" parTransId="{A0B9D965-902D-4615-97C4-6E4FE52D69A7}" sibTransId="{55307A1C-110A-43FC-A554-22DC2A02D117}"/>
    <dgm:cxn modelId="{D0B7A08A-A719-4347-A430-6679E2F7EB04}" type="presOf" srcId="{EA389AE3-8DB8-4C73-AD52-3E043EBEE813}" destId="{A5564F88-8919-49DF-9165-F43164AF9218}" srcOrd="0" destOrd="2" presId="urn:microsoft.com/office/officeart/2005/8/layout/chevron2"/>
    <dgm:cxn modelId="{7A41C31D-285E-954B-8146-BC6EE1938FC1}" type="presOf" srcId="{1A2BA11E-AF80-46B0-9EFB-E2D8C5B1BDEC}" destId="{722542A3-E1F9-4C1D-B82C-7AC8C9E77EAA}" srcOrd="0" destOrd="3" presId="urn:microsoft.com/office/officeart/2005/8/layout/chevron2"/>
    <dgm:cxn modelId="{2733F73E-8BDA-49E9-9B93-E15AA540EE59}" srcId="{13FAA540-C59C-4FC4-BCD5-6DD520DD3396}" destId="{D6DF1DFD-0C87-4D2C-933E-0A12B6F83CE9}" srcOrd="1" destOrd="0" parTransId="{B4BF30F1-CA12-4552-A0BF-C3D2E68C7B19}" sibTransId="{43155C48-70FF-4725-8AD1-0818349B7185}"/>
    <dgm:cxn modelId="{FEDA8FD3-2CD2-4444-AB6B-F38F88FFE5AB}" type="presOf" srcId="{BEAE82BD-13E4-4259-BBFC-E19013CFFA42}" destId="{2629DFB1-BE0F-475D-9481-A06500BD2BBB}" srcOrd="0" destOrd="4" presId="urn:microsoft.com/office/officeart/2005/8/layout/chevron2"/>
    <dgm:cxn modelId="{5B62BC26-AC0E-4965-A9EB-0B06BA1E69E6}" srcId="{7C18021F-972A-436F-AF83-D3933414F32D}" destId="{CD10D87F-462E-48E5-89D4-E4A1BE7BD444}" srcOrd="3" destOrd="0" parTransId="{62FB860E-F40C-48C2-B47F-9B723F862CD5}" sibTransId="{717005BF-1DB4-49A4-8A69-B6457936F32C}"/>
    <dgm:cxn modelId="{3BFD786D-30D2-F04B-8477-1792676A99C5}" type="presOf" srcId="{445D9B42-25BE-4F3B-B00C-76754A03B8B7}" destId="{A5564F88-8919-49DF-9165-F43164AF9218}" srcOrd="0" destOrd="0" presId="urn:microsoft.com/office/officeart/2005/8/layout/chevron2"/>
    <dgm:cxn modelId="{7A5A19DE-7B9E-E349-BE48-B9EAE9392ACD}" type="presOf" srcId="{FA295D73-5F1B-46FD-A19E-F100BDADC869}" destId="{722542A3-E1F9-4C1D-B82C-7AC8C9E77EAA}" srcOrd="0" destOrd="0" presId="urn:microsoft.com/office/officeart/2005/8/layout/chevron2"/>
    <dgm:cxn modelId="{06127E93-0345-E046-9283-4493E4BD39FC}" type="presOf" srcId="{368D1D19-8084-4098-B444-3536E3F4BD2D}" destId="{A5564F88-8919-49DF-9165-F43164AF9218}" srcOrd="0" destOrd="1" presId="urn:microsoft.com/office/officeart/2005/8/layout/chevron2"/>
    <dgm:cxn modelId="{2AD618E6-4769-A64D-AA33-7437FE2EC8F6}" type="presOf" srcId="{A0FB8D88-2756-4906-80C6-D09C81ABE07A}" destId="{A5564F88-8919-49DF-9165-F43164AF9218}" srcOrd="0" destOrd="3" presId="urn:microsoft.com/office/officeart/2005/8/layout/chevron2"/>
    <dgm:cxn modelId="{DA020B47-9677-4D46-8614-142E9E26843C}" srcId="{6AB7436F-3227-46E7-B89E-9B2564BEE873}" destId="{EA389AE3-8DB8-4C73-AD52-3E043EBEE813}" srcOrd="2" destOrd="0" parTransId="{E5CB2AAE-F4C1-44C5-BA98-DD65719F9A8B}" sibTransId="{2DFDE393-B555-4864-8B1E-7DD5F1401300}"/>
    <dgm:cxn modelId="{3C9B3EC7-1FD9-404B-AE6D-90865EB74042}" type="presOf" srcId="{6AB7436F-3227-46E7-B89E-9B2564BEE873}" destId="{603395FC-8DA9-4398-B31D-0D9FEE37183B}" srcOrd="0" destOrd="0" presId="urn:microsoft.com/office/officeart/2005/8/layout/chevron2"/>
    <dgm:cxn modelId="{19A31657-9752-40F0-A4D5-A95978F57D87}" srcId="{7C18021F-972A-436F-AF83-D3933414F32D}" destId="{833D097D-1481-4388-A574-C2D21A24C80D}" srcOrd="5" destOrd="0" parTransId="{CAB07451-1BCB-4788-86C7-CB8B59EA2053}" sibTransId="{58DFAD08-6CA4-4901-8409-A806CD5610E7}"/>
    <dgm:cxn modelId="{64B49E64-CB6A-4B07-BDCC-2E7F586F5DC1}" srcId="{13FAA540-C59C-4FC4-BCD5-6DD520DD3396}" destId="{1A2BA11E-AF80-46B0-9EFB-E2D8C5B1BDEC}" srcOrd="3" destOrd="0" parTransId="{654AE9DA-8F22-4DA9-A504-98CB406B9156}" sibTransId="{7EFC650C-6DB9-4828-AD06-F126857FCA09}"/>
    <dgm:cxn modelId="{EBE587BD-17C0-4F81-A442-E1D09FAF91C4}" srcId="{28B52C76-B67E-4710-A548-38E8F826250F}" destId="{6AB7436F-3227-46E7-B89E-9B2564BEE873}" srcOrd="2" destOrd="0" parTransId="{DAE5C799-13BF-4F36-B9A9-9657E9AD96CF}" sibTransId="{152CCD6C-C36D-49DC-AEE6-7136D078473F}"/>
    <dgm:cxn modelId="{A074C56A-243D-4F4C-B5C1-6A9988D3777A}" type="presOf" srcId="{28B52C76-B67E-4710-A548-38E8F826250F}" destId="{5EB14F11-0FBF-4A0A-9C3D-7C24060AD8C4}" srcOrd="0" destOrd="0" presId="urn:microsoft.com/office/officeart/2005/8/layout/chevron2"/>
    <dgm:cxn modelId="{B26A77CC-D282-1F4C-AB09-93D64451CDF8}" type="presParOf" srcId="{5EB14F11-0FBF-4A0A-9C3D-7C24060AD8C4}" destId="{FFD8D904-61EA-4DE9-9AFF-792A7A39F475}" srcOrd="0" destOrd="0" presId="urn:microsoft.com/office/officeart/2005/8/layout/chevron2"/>
    <dgm:cxn modelId="{8BBF7232-EB75-0B4A-A91A-D351B994F108}" type="presParOf" srcId="{FFD8D904-61EA-4DE9-9AFF-792A7A39F475}" destId="{B0CAD1C1-0B97-42DE-9A03-9760284BFA45}" srcOrd="0" destOrd="0" presId="urn:microsoft.com/office/officeart/2005/8/layout/chevron2"/>
    <dgm:cxn modelId="{44FC1DEA-C8FF-7C4B-A42D-D6D36853F2AA}" type="presParOf" srcId="{FFD8D904-61EA-4DE9-9AFF-792A7A39F475}" destId="{2629DFB1-BE0F-475D-9481-A06500BD2BBB}" srcOrd="1" destOrd="0" presId="urn:microsoft.com/office/officeart/2005/8/layout/chevron2"/>
    <dgm:cxn modelId="{D3A62C19-3883-DB42-B3D4-2859BC8A50A8}" type="presParOf" srcId="{5EB14F11-0FBF-4A0A-9C3D-7C24060AD8C4}" destId="{7B1BA2C9-2B40-4A08-AEF1-CE1C2A7C4AB4}" srcOrd="1" destOrd="0" presId="urn:microsoft.com/office/officeart/2005/8/layout/chevron2"/>
    <dgm:cxn modelId="{417FC8D7-E19B-9F48-AA13-E92F70812171}" type="presParOf" srcId="{5EB14F11-0FBF-4A0A-9C3D-7C24060AD8C4}" destId="{579110E0-8DA2-437B-8822-5B1387FE411D}" srcOrd="2" destOrd="0" presId="urn:microsoft.com/office/officeart/2005/8/layout/chevron2"/>
    <dgm:cxn modelId="{711A4DA4-73F3-8649-9A51-4CCF94FDD418}" type="presParOf" srcId="{579110E0-8DA2-437B-8822-5B1387FE411D}" destId="{00AA0651-0806-49EE-8376-6CC4B22FCA6D}" srcOrd="0" destOrd="0" presId="urn:microsoft.com/office/officeart/2005/8/layout/chevron2"/>
    <dgm:cxn modelId="{0CE650D7-F4F7-EB49-96C1-C68FADA63274}" type="presParOf" srcId="{579110E0-8DA2-437B-8822-5B1387FE411D}" destId="{722542A3-E1F9-4C1D-B82C-7AC8C9E77EAA}" srcOrd="1" destOrd="0" presId="urn:microsoft.com/office/officeart/2005/8/layout/chevron2"/>
    <dgm:cxn modelId="{A966291F-CA3B-4540-9574-4709164F89B2}" type="presParOf" srcId="{5EB14F11-0FBF-4A0A-9C3D-7C24060AD8C4}" destId="{FEF1B573-C946-46C4-B261-DFA5814122A3}" srcOrd="3" destOrd="0" presId="urn:microsoft.com/office/officeart/2005/8/layout/chevron2"/>
    <dgm:cxn modelId="{97D3AA59-7418-8049-ABEE-AFD0AA513714}" type="presParOf" srcId="{5EB14F11-0FBF-4A0A-9C3D-7C24060AD8C4}" destId="{D56756AC-C5F2-49CE-A141-163D3B451DF0}" srcOrd="4" destOrd="0" presId="urn:microsoft.com/office/officeart/2005/8/layout/chevron2"/>
    <dgm:cxn modelId="{7A56F884-EE94-3C4B-B79B-C2B1EB26F985}" type="presParOf" srcId="{D56756AC-C5F2-49CE-A141-163D3B451DF0}" destId="{603395FC-8DA9-4398-B31D-0D9FEE37183B}" srcOrd="0" destOrd="0" presId="urn:microsoft.com/office/officeart/2005/8/layout/chevron2"/>
    <dgm:cxn modelId="{489B44F2-C742-354A-A737-A5DE76776D62}" type="presParOf" srcId="{D56756AC-C5F2-49CE-A141-163D3B451DF0}" destId="{A5564F88-8919-49DF-9165-F43164AF92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72637-1F3F-4E58-A2DE-9122B04DDAC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E884312-1FC5-4068-82D3-76241D559C04}">
      <dgm:prSet phldrT="[Text]" custT="1"/>
      <dgm:spPr/>
      <dgm:t>
        <a:bodyPr/>
        <a:lstStyle/>
        <a:p>
          <a:endParaRPr lang="en-NZ" sz="2000" dirty="0"/>
        </a:p>
        <a:p>
          <a:r>
            <a:rPr lang="en-NZ" sz="1600" dirty="0" err="1"/>
            <a:t>Agribased</a:t>
          </a:r>
          <a:r>
            <a:rPr lang="en-NZ" sz="1600" dirty="0"/>
            <a:t> </a:t>
          </a:r>
        </a:p>
        <a:p>
          <a:r>
            <a:rPr lang="en-NZ" sz="1600" dirty="0"/>
            <a:t>Attractions </a:t>
          </a:r>
        </a:p>
        <a:p>
          <a:r>
            <a:rPr lang="en-NZ" sz="1600" dirty="0"/>
            <a:t>and Tours</a:t>
          </a:r>
        </a:p>
      </dgm:t>
    </dgm:pt>
    <dgm:pt modelId="{065409CB-0CEF-45C2-9DCF-97584A153A52}" type="parTrans" cxnId="{34215487-6EA1-451C-B08E-445C2B7FD6C6}">
      <dgm:prSet/>
      <dgm:spPr/>
      <dgm:t>
        <a:bodyPr/>
        <a:lstStyle/>
        <a:p>
          <a:endParaRPr lang="en-NZ"/>
        </a:p>
      </dgm:t>
    </dgm:pt>
    <dgm:pt modelId="{217ED44B-9A0D-4DF2-9714-3FCC20A2604D}" type="sibTrans" cxnId="{34215487-6EA1-451C-B08E-445C2B7FD6C6}">
      <dgm:prSet/>
      <dgm:spPr/>
      <dgm:t>
        <a:bodyPr/>
        <a:lstStyle/>
        <a:p>
          <a:endParaRPr lang="en-NZ"/>
        </a:p>
      </dgm:t>
    </dgm:pt>
    <dgm:pt modelId="{2036473D-C668-4BB3-8017-8DA9A8BAEB10}">
      <dgm:prSet phldrT="[Text]" custT="1"/>
      <dgm:spPr/>
      <dgm:t>
        <a:bodyPr/>
        <a:lstStyle/>
        <a:p>
          <a:r>
            <a:rPr lang="en-NZ" sz="1600" dirty="0"/>
            <a:t>Value Added Agritourism Products</a:t>
          </a:r>
        </a:p>
      </dgm:t>
    </dgm:pt>
    <dgm:pt modelId="{7E5BB153-FDE4-4789-A675-E6B5E8672735}" type="parTrans" cxnId="{CFFE889D-B237-4286-AB6F-3EE4DB709A9B}">
      <dgm:prSet/>
      <dgm:spPr/>
      <dgm:t>
        <a:bodyPr/>
        <a:lstStyle/>
        <a:p>
          <a:endParaRPr lang="en-NZ"/>
        </a:p>
      </dgm:t>
    </dgm:pt>
    <dgm:pt modelId="{8445253B-C6A4-4BFA-88C7-452B21150ED9}" type="sibTrans" cxnId="{CFFE889D-B237-4286-AB6F-3EE4DB709A9B}">
      <dgm:prSet/>
      <dgm:spPr/>
      <dgm:t>
        <a:bodyPr/>
        <a:lstStyle/>
        <a:p>
          <a:endParaRPr lang="en-NZ"/>
        </a:p>
      </dgm:t>
    </dgm:pt>
    <dgm:pt modelId="{0AA0EAC2-2D1A-4597-B1C1-FC2BF32393D7}">
      <dgm:prSet phldrT="[Text]" custT="1"/>
      <dgm:spPr/>
      <dgm:t>
        <a:bodyPr/>
        <a:lstStyle/>
        <a:p>
          <a:r>
            <a:rPr lang="en-NZ" sz="1800" dirty="0"/>
            <a:t>Tourism and Productive Sector Linkages</a:t>
          </a:r>
        </a:p>
      </dgm:t>
    </dgm:pt>
    <dgm:pt modelId="{76B18019-3E7B-4D31-83A0-925F1B88AD33}" type="parTrans" cxnId="{11A79168-2EE1-4FE8-A928-D137E64E7990}">
      <dgm:prSet/>
      <dgm:spPr/>
      <dgm:t>
        <a:bodyPr/>
        <a:lstStyle/>
        <a:p>
          <a:endParaRPr lang="en-NZ"/>
        </a:p>
      </dgm:t>
    </dgm:pt>
    <dgm:pt modelId="{4A5C1660-4AD6-4317-AD05-9B34507B6F76}" type="sibTrans" cxnId="{11A79168-2EE1-4FE8-A928-D137E64E7990}">
      <dgm:prSet/>
      <dgm:spPr/>
      <dgm:t>
        <a:bodyPr/>
        <a:lstStyle/>
        <a:p>
          <a:endParaRPr lang="en-NZ"/>
        </a:p>
      </dgm:t>
    </dgm:pt>
    <dgm:pt modelId="{75E8A39E-BEAA-4193-A4ED-9CFCAD1BE158}" type="pres">
      <dgm:prSet presAssocID="{64A72637-1F3F-4E58-A2DE-9122B04DDAC5}" presName="Name0" presStyleCnt="0">
        <dgm:presLayoutVars>
          <dgm:dir/>
          <dgm:animLvl val="lvl"/>
          <dgm:resizeHandles val="exact"/>
        </dgm:presLayoutVars>
      </dgm:prSet>
      <dgm:spPr/>
    </dgm:pt>
    <dgm:pt modelId="{DD7BEE06-45CD-48A4-90CD-8192ED9F80F9}" type="pres">
      <dgm:prSet presAssocID="{BE884312-1FC5-4068-82D3-76241D559C04}" presName="Name8" presStyleCnt="0"/>
      <dgm:spPr/>
    </dgm:pt>
    <dgm:pt modelId="{BBAEE73E-58D9-4260-870D-38FFFC8F727F}" type="pres">
      <dgm:prSet presAssocID="{BE884312-1FC5-4068-82D3-76241D559C04}" presName="level" presStyleLbl="node1" presStyleIdx="0" presStyleCnt="3" custScaleY="1558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80982-65FF-4482-92E7-95466B546A57}" type="pres">
      <dgm:prSet presAssocID="{BE884312-1FC5-4068-82D3-76241D559C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AD8B4-58D7-4167-A0A1-3A38FB688B29}" type="pres">
      <dgm:prSet presAssocID="{2036473D-C668-4BB3-8017-8DA9A8BAEB10}" presName="Name8" presStyleCnt="0"/>
      <dgm:spPr/>
    </dgm:pt>
    <dgm:pt modelId="{60CB659C-F4F6-4791-BD25-C3DC0CCE3AEB}" type="pres">
      <dgm:prSet presAssocID="{2036473D-C668-4BB3-8017-8DA9A8BAEB1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FBFD5-AAFA-4740-9272-FF7328BD0E92}" type="pres">
      <dgm:prSet presAssocID="{2036473D-C668-4BB3-8017-8DA9A8BAEB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796A1-C6E7-48AD-A202-13627DBE42FA}" type="pres">
      <dgm:prSet presAssocID="{0AA0EAC2-2D1A-4597-B1C1-FC2BF32393D7}" presName="Name8" presStyleCnt="0"/>
      <dgm:spPr/>
    </dgm:pt>
    <dgm:pt modelId="{185CDD1D-2C73-4620-B746-F4A78AB6438D}" type="pres">
      <dgm:prSet presAssocID="{0AA0EAC2-2D1A-4597-B1C1-FC2BF32393D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9AF34-86AD-4C59-BF9D-DE0D903A2BAE}" type="pres">
      <dgm:prSet presAssocID="{0AA0EAC2-2D1A-4597-B1C1-FC2BF32393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243C68-6731-4A4C-B07D-96A2BB265622}" type="presOf" srcId="{0AA0EAC2-2D1A-4597-B1C1-FC2BF32393D7}" destId="{185CDD1D-2C73-4620-B746-F4A78AB6438D}" srcOrd="0" destOrd="0" presId="urn:microsoft.com/office/officeart/2005/8/layout/pyramid1"/>
    <dgm:cxn modelId="{CA330AFD-B1E5-E24D-BC90-4200135A0EE4}" type="presOf" srcId="{2036473D-C668-4BB3-8017-8DA9A8BAEB10}" destId="{60CB659C-F4F6-4791-BD25-C3DC0CCE3AEB}" srcOrd="0" destOrd="0" presId="urn:microsoft.com/office/officeart/2005/8/layout/pyramid1"/>
    <dgm:cxn modelId="{484F0468-5097-3848-A999-41952EE96AA6}" type="presOf" srcId="{0AA0EAC2-2D1A-4597-B1C1-FC2BF32393D7}" destId="{64F9AF34-86AD-4C59-BF9D-DE0D903A2BAE}" srcOrd="1" destOrd="0" presId="urn:microsoft.com/office/officeart/2005/8/layout/pyramid1"/>
    <dgm:cxn modelId="{B166B773-3644-D14E-80DF-385335943FED}" type="presOf" srcId="{2036473D-C668-4BB3-8017-8DA9A8BAEB10}" destId="{E51FBFD5-AAFA-4740-9272-FF7328BD0E92}" srcOrd="1" destOrd="0" presId="urn:microsoft.com/office/officeart/2005/8/layout/pyramid1"/>
    <dgm:cxn modelId="{A5A2F0D5-0198-3C40-ACDD-A9172E32AAA9}" type="presOf" srcId="{64A72637-1F3F-4E58-A2DE-9122B04DDAC5}" destId="{75E8A39E-BEAA-4193-A4ED-9CFCAD1BE158}" srcOrd="0" destOrd="0" presId="urn:microsoft.com/office/officeart/2005/8/layout/pyramid1"/>
    <dgm:cxn modelId="{11A79168-2EE1-4FE8-A928-D137E64E7990}" srcId="{64A72637-1F3F-4E58-A2DE-9122B04DDAC5}" destId="{0AA0EAC2-2D1A-4597-B1C1-FC2BF32393D7}" srcOrd="2" destOrd="0" parTransId="{76B18019-3E7B-4D31-83A0-925F1B88AD33}" sibTransId="{4A5C1660-4AD6-4317-AD05-9B34507B6F76}"/>
    <dgm:cxn modelId="{BAC0CEAA-C3CF-884C-B086-030FA6CAC1F7}" type="presOf" srcId="{BE884312-1FC5-4068-82D3-76241D559C04}" destId="{BBAEE73E-58D9-4260-870D-38FFFC8F727F}" srcOrd="0" destOrd="0" presId="urn:microsoft.com/office/officeart/2005/8/layout/pyramid1"/>
    <dgm:cxn modelId="{34215487-6EA1-451C-B08E-445C2B7FD6C6}" srcId="{64A72637-1F3F-4E58-A2DE-9122B04DDAC5}" destId="{BE884312-1FC5-4068-82D3-76241D559C04}" srcOrd="0" destOrd="0" parTransId="{065409CB-0CEF-45C2-9DCF-97584A153A52}" sibTransId="{217ED44B-9A0D-4DF2-9714-3FCC20A2604D}"/>
    <dgm:cxn modelId="{CFFE889D-B237-4286-AB6F-3EE4DB709A9B}" srcId="{64A72637-1F3F-4E58-A2DE-9122B04DDAC5}" destId="{2036473D-C668-4BB3-8017-8DA9A8BAEB10}" srcOrd="1" destOrd="0" parTransId="{7E5BB153-FDE4-4789-A675-E6B5E8672735}" sibTransId="{8445253B-C6A4-4BFA-88C7-452B21150ED9}"/>
    <dgm:cxn modelId="{7C582981-7659-0D40-9AD7-95455F556C64}" type="presOf" srcId="{BE884312-1FC5-4068-82D3-76241D559C04}" destId="{96880982-65FF-4482-92E7-95466B546A57}" srcOrd="1" destOrd="0" presId="urn:microsoft.com/office/officeart/2005/8/layout/pyramid1"/>
    <dgm:cxn modelId="{D264C531-413D-F64F-AD79-91ABD5310D6B}" type="presParOf" srcId="{75E8A39E-BEAA-4193-A4ED-9CFCAD1BE158}" destId="{DD7BEE06-45CD-48A4-90CD-8192ED9F80F9}" srcOrd="0" destOrd="0" presId="urn:microsoft.com/office/officeart/2005/8/layout/pyramid1"/>
    <dgm:cxn modelId="{5BD9BA9B-FDA0-E54A-9A7B-6619FD19E10B}" type="presParOf" srcId="{DD7BEE06-45CD-48A4-90CD-8192ED9F80F9}" destId="{BBAEE73E-58D9-4260-870D-38FFFC8F727F}" srcOrd="0" destOrd="0" presId="urn:microsoft.com/office/officeart/2005/8/layout/pyramid1"/>
    <dgm:cxn modelId="{9CC617B6-34E4-FD48-9E62-EC842A02B66B}" type="presParOf" srcId="{DD7BEE06-45CD-48A4-90CD-8192ED9F80F9}" destId="{96880982-65FF-4482-92E7-95466B546A57}" srcOrd="1" destOrd="0" presId="urn:microsoft.com/office/officeart/2005/8/layout/pyramid1"/>
    <dgm:cxn modelId="{EE940A9F-D98C-7248-99CE-5431F927728C}" type="presParOf" srcId="{75E8A39E-BEAA-4193-A4ED-9CFCAD1BE158}" destId="{5D7AD8B4-58D7-4167-A0A1-3A38FB688B29}" srcOrd="1" destOrd="0" presId="urn:microsoft.com/office/officeart/2005/8/layout/pyramid1"/>
    <dgm:cxn modelId="{E13421E1-213D-1D48-8324-86553995C6BC}" type="presParOf" srcId="{5D7AD8B4-58D7-4167-A0A1-3A38FB688B29}" destId="{60CB659C-F4F6-4791-BD25-C3DC0CCE3AEB}" srcOrd="0" destOrd="0" presId="urn:microsoft.com/office/officeart/2005/8/layout/pyramid1"/>
    <dgm:cxn modelId="{F472A0A3-D954-F941-BA8E-7E59DBD0B974}" type="presParOf" srcId="{5D7AD8B4-58D7-4167-A0A1-3A38FB688B29}" destId="{E51FBFD5-AAFA-4740-9272-FF7328BD0E92}" srcOrd="1" destOrd="0" presId="urn:microsoft.com/office/officeart/2005/8/layout/pyramid1"/>
    <dgm:cxn modelId="{026D211A-65DD-3441-9D7D-B8D42C5F0ED9}" type="presParOf" srcId="{75E8A39E-BEAA-4193-A4ED-9CFCAD1BE158}" destId="{C7B796A1-C6E7-48AD-A202-13627DBE42FA}" srcOrd="2" destOrd="0" presId="urn:microsoft.com/office/officeart/2005/8/layout/pyramid1"/>
    <dgm:cxn modelId="{E9C8EF85-418A-B643-AC4F-11873A44082A}" type="presParOf" srcId="{C7B796A1-C6E7-48AD-A202-13627DBE42FA}" destId="{185CDD1D-2C73-4620-B746-F4A78AB6438D}" srcOrd="0" destOrd="0" presId="urn:microsoft.com/office/officeart/2005/8/layout/pyramid1"/>
    <dgm:cxn modelId="{8385844A-EE0B-0543-9F27-D2384FA635B8}" type="presParOf" srcId="{C7B796A1-C6E7-48AD-A202-13627DBE42FA}" destId="{64F9AF34-86AD-4C59-BF9D-DE0D903A2BA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CAD1C1-0B97-42DE-9A03-9760284BFA45}">
      <dsp:nvSpPr>
        <dsp:cNvPr id="0" name=""/>
        <dsp:cNvSpPr/>
      </dsp:nvSpPr>
      <dsp:spPr>
        <a:xfrm rot="5400000">
          <a:off x="-287004" y="328547"/>
          <a:ext cx="1913361" cy="13393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/>
            <a:t>Situation Analysis</a:t>
          </a:r>
        </a:p>
      </dsp:txBody>
      <dsp:txXfrm rot="5400000">
        <a:off x="-287004" y="328547"/>
        <a:ext cx="1913361" cy="1339352"/>
      </dsp:txXfrm>
    </dsp:sp>
    <dsp:sp modelId="{2629DFB1-BE0F-475D-9481-A06500BD2BBB}">
      <dsp:nvSpPr>
        <dsp:cNvPr id="0" name=""/>
        <dsp:cNvSpPr/>
      </dsp:nvSpPr>
      <dsp:spPr>
        <a:xfrm rot="5400000">
          <a:off x="4128557" y="-2781737"/>
          <a:ext cx="1311838" cy="6890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100" kern="1200" dirty="0"/>
            <a:t> </a:t>
          </a:r>
          <a:r>
            <a:rPr lang="en-NZ" sz="1400" kern="1200" dirty="0"/>
            <a:t>CTA Policy Dialogue Workshop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/>
            <a:t>Review of Vanuatu agricultural and tourism sector policies and studies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/>
            <a:t>Review of global/regional literature on </a:t>
          </a:r>
          <a:r>
            <a:rPr lang="en-NZ" sz="1400" kern="1200" dirty="0" err="1"/>
            <a:t>agritourism</a:t>
          </a:r>
          <a:r>
            <a:rPr lang="en-NZ" sz="1400" kern="1200" dirty="0"/>
            <a:t> development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/>
            <a:t>Definition of stakeholder roles and activities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/>
            <a:t>Identification of key issues and strategic implications and constraints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b="0" kern="1200" dirty="0"/>
            <a:t>Situation Analysis Report</a:t>
          </a:r>
        </a:p>
      </dsp:txBody>
      <dsp:txXfrm rot="5400000">
        <a:off x="4128557" y="-2781737"/>
        <a:ext cx="1311838" cy="6890247"/>
      </dsp:txXfrm>
    </dsp:sp>
    <dsp:sp modelId="{00AA0651-0806-49EE-8376-6CC4B22FCA6D}">
      <dsp:nvSpPr>
        <dsp:cNvPr id="0" name=""/>
        <dsp:cNvSpPr/>
      </dsp:nvSpPr>
      <dsp:spPr>
        <a:xfrm rot="5400000">
          <a:off x="-287004" y="2052461"/>
          <a:ext cx="1913361" cy="13393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/>
            <a:t>Stakeholder Consultation</a:t>
          </a:r>
        </a:p>
      </dsp:txBody>
      <dsp:txXfrm rot="5400000">
        <a:off x="-287004" y="2052461"/>
        <a:ext cx="1913361" cy="1339352"/>
      </dsp:txXfrm>
    </dsp:sp>
    <dsp:sp modelId="{722542A3-E1F9-4C1D-B82C-7AC8C9E77EAA}">
      <dsp:nvSpPr>
        <dsp:cNvPr id="0" name=""/>
        <dsp:cNvSpPr/>
      </dsp:nvSpPr>
      <dsp:spPr>
        <a:xfrm rot="5400000">
          <a:off x="4162634" y="-1057823"/>
          <a:ext cx="1243684" cy="6890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kern="1200" dirty="0"/>
            <a:t>Consultation with ASC and public private stakeholders August 2016)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b="0" kern="1200" dirty="0"/>
            <a:t>Consultation with regional organisations and donors (July/August 2016</a:t>
          </a:r>
          <a:r>
            <a:rPr lang="en-NZ" sz="1500" b="1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kern="1200" dirty="0"/>
            <a:t>Identification of possible 'Early Wins'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b="1" kern="1200" dirty="0"/>
            <a:t>Agritourism Planning Workshop (September 2016) with stakeholders</a:t>
          </a:r>
        </a:p>
      </dsp:txBody>
      <dsp:txXfrm rot="5400000">
        <a:off x="4162634" y="-1057823"/>
        <a:ext cx="1243684" cy="6890247"/>
      </dsp:txXfrm>
    </dsp:sp>
    <dsp:sp modelId="{603395FC-8DA9-4398-B31D-0D9FEE37183B}">
      <dsp:nvSpPr>
        <dsp:cNvPr id="0" name=""/>
        <dsp:cNvSpPr/>
      </dsp:nvSpPr>
      <dsp:spPr>
        <a:xfrm rot="5400000">
          <a:off x="-287004" y="3776375"/>
          <a:ext cx="1913361" cy="13393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/>
            <a:t>Draft and Final VASP</a:t>
          </a:r>
        </a:p>
      </dsp:txBody>
      <dsp:txXfrm rot="5400000">
        <a:off x="-287004" y="3776375"/>
        <a:ext cx="1913361" cy="1339352"/>
      </dsp:txXfrm>
    </dsp:sp>
    <dsp:sp modelId="{A5564F88-8919-49DF-9165-F43164AF9218}">
      <dsp:nvSpPr>
        <dsp:cNvPr id="0" name=""/>
        <dsp:cNvSpPr/>
      </dsp:nvSpPr>
      <dsp:spPr>
        <a:xfrm rot="5400000">
          <a:off x="4162634" y="666089"/>
          <a:ext cx="1243684" cy="6890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kern="1200" dirty="0"/>
            <a:t>Draft VASAP (October 2016)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kern="1200" dirty="0"/>
            <a:t>Written comments and stakeholder feedback (October 2016)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kern="1200" dirty="0"/>
            <a:t>Final VASAP (November 2016)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500" kern="1200" dirty="0"/>
            <a:t>MFAT Vanuatu Agritourism Programme Design and Implementation (2017)</a:t>
          </a:r>
        </a:p>
      </dsp:txBody>
      <dsp:txXfrm rot="5400000">
        <a:off x="4162634" y="666089"/>
        <a:ext cx="1243684" cy="68902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AEE73E-58D9-4260-870D-38FFFC8F727F}">
      <dsp:nvSpPr>
        <dsp:cNvPr id="0" name=""/>
        <dsp:cNvSpPr/>
      </dsp:nvSpPr>
      <dsp:spPr>
        <a:xfrm>
          <a:off x="1783788" y="0"/>
          <a:ext cx="2780836" cy="1700211"/>
        </a:xfrm>
        <a:prstGeom prst="trapezoid">
          <a:avLst>
            <a:gd name="adj" fmla="val 817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err="1"/>
            <a:t>Agribased</a:t>
          </a:r>
          <a:r>
            <a:rPr lang="en-NZ" sz="1600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/>
            <a:t>Attractions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/>
            <a:t>and Tours</a:t>
          </a:r>
        </a:p>
      </dsp:txBody>
      <dsp:txXfrm>
        <a:off x="1783788" y="0"/>
        <a:ext cx="2780836" cy="1700211"/>
      </dsp:txXfrm>
    </dsp:sp>
    <dsp:sp modelId="{60CB659C-F4F6-4791-BD25-C3DC0CCE3AEB}">
      <dsp:nvSpPr>
        <dsp:cNvPr id="0" name=""/>
        <dsp:cNvSpPr/>
      </dsp:nvSpPr>
      <dsp:spPr>
        <a:xfrm>
          <a:off x="891894" y="1700211"/>
          <a:ext cx="4564624" cy="1090612"/>
        </a:xfrm>
        <a:prstGeom prst="trapezoid">
          <a:avLst>
            <a:gd name="adj" fmla="val 817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/>
            <a:t>Value Added Agritourism Products</a:t>
          </a:r>
        </a:p>
      </dsp:txBody>
      <dsp:txXfrm>
        <a:off x="1690703" y="1700211"/>
        <a:ext cx="2967006" cy="1090612"/>
      </dsp:txXfrm>
    </dsp:sp>
    <dsp:sp modelId="{185CDD1D-2C73-4620-B746-F4A78AB6438D}">
      <dsp:nvSpPr>
        <dsp:cNvPr id="0" name=""/>
        <dsp:cNvSpPr/>
      </dsp:nvSpPr>
      <dsp:spPr>
        <a:xfrm>
          <a:off x="0" y="2790824"/>
          <a:ext cx="6348413" cy="1090612"/>
        </a:xfrm>
        <a:prstGeom prst="trapezoid">
          <a:avLst>
            <a:gd name="adj" fmla="val 8177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/>
            <a:t>Tourism and Productive Sector Linkages</a:t>
          </a:r>
        </a:p>
      </dsp:txBody>
      <dsp:txXfrm>
        <a:off x="1110972" y="2790824"/>
        <a:ext cx="4126468" cy="1090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678" cy="498129"/>
          </a:xfrm>
          <a:prstGeom prst="rect">
            <a:avLst/>
          </a:prstGeom>
        </p:spPr>
        <p:txBody>
          <a:bodyPr vert="horz" lIns="88358" tIns="44179" rIns="88358" bIns="4417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589" y="0"/>
            <a:ext cx="2950678" cy="498129"/>
          </a:xfrm>
          <a:prstGeom prst="rect">
            <a:avLst/>
          </a:prstGeom>
        </p:spPr>
        <p:txBody>
          <a:bodyPr vert="horz" lIns="88358" tIns="44179" rIns="88358" bIns="44179" rtlCol="0"/>
          <a:lstStyle>
            <a:lvl1pPr algn="r">
              <a:defRPr sz="1200"/>
            </a:lvl1pPr>
          </a:lstStyle>
          <a:p>
            <a:fld id="{FFCD0ED9-A2BB-4B9A-A1FF-B183341BBE7D}" type="datetimeFigureOut">
              <a:rPr lang="en-AU" smtClean="0"/>
              <a:pPr/>
              <a:t>9/17/16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385"/>
            <a:ext cx="2950678" cy="498129"/>
          </a:xfrm>
          <a:prstGeom prst="rect">
            <a:avLst/>
          </a:prstGeom>
        </p:spPr>
        <p:txBody>
          <a:bodyPr vert="horz" lIns="88358" tIns="44179" rIns="88358" bIns="4417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589" y="9444385"/>
            <a:ext cx="2950678" cy="498129"/>
          </a:xfrm>
          <a:prstGeom prst="rect">
            <a:avLst/>
          </a:prstGeom>
        </p:spPr>
        <p:txBody>
          <a:bodyPr vert="horz" lIns="88358" tIns="44179" rIns="88358" bIns="44179" rtlCol="0" anchor="b"/>
          <a:lstStyle>
            <a:lvl1pPr algn="r">
              <a:defRPr sz="1200"/>
            </a:lvl1pPr>
          </a:lstStyle>
          <a:p>
            <a:fld id="{98286A6F-79E8-41F0-A71A-E43A30557C2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224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26C49-D214-418A-BD34-ECFC6092B1E5}" type="datetimeFigureOut">
              <a:rPr lang="en-AU" smtClean="0"/>
              <a:pPr/>
              <a:t>9/17/16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516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07345-22A9-4E42-9140-A46A9B1BB10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577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07345-22A9-4E42-9140-A46A9B1BB107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698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39CF-D7FC-4312-910A-BA1B8809F2B4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191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0BDA-D978-4E5E-B676-2890912EC47E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69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D103-F698-43C7-9C5D-1353560904A6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552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2F62-3656-4C3E-9C20-1793EF88FAB0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8955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FE02-91BB-4960-A386-8A4D65307834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742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29A3-948B-459E-AA23-BEB9F83B0A84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680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B404-2057-460C-BCD2-1A72C9551331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999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AE77-F472-479D-A6D7-604CEEFF5F99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847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C15A-05D2-4B6B-9225-201C49B6F6F0}" type="datetimeFigureOut">
              <a:rPr lang="fr-FR" smtClean="0"/>
              <a:pPr/>
              <a:t>9/17/16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D1D8-BB63-45B4-9B2B-E21A91ADBA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2116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C15A-05D2-4B6B-9225-201C49B6F6F0}" type="datetimeFigureOut">
              <a:rPr lang="fr-FR" smtClean="0"/>
              <a:pPr/>
              <a:t>9/17/16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D1D8-BB63-45B4-9B2B-E21A91ADBA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341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C15A-05D2-4B6B-9225-201C49B6F6F0}" type="datetimeFigureOut">
              <a:rPr lang="fr-FR" smtClean="0"/>
              <a:pPr/>
              <a:t>9/17/16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D1D8-BB63-45B4-9B2B-E21A91ADBA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23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4AA5-388A-421E-BA87-42DC14D4CE25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3732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C15A-05D2-4B6B-9225-201C49B6F6F0}" type="datetimeFigureOut">
              <a:rPr lang="fr-FR" smtClean="0"/>
              <a:pPr/>
              <a:t>9/17/16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D1D8-BB63-45B4-9B2B-E21A91ADBA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706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C15A-05D2-4B6B-9225-201C49B6F6F0}" type="datetimeFigureOut">
              <a:rPr lang="fr-FR" smtClean="0"/>
              <a:pPr/>
              <a:t>9/17/16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D1D8-BB63-45B4-9B2B-E21A91ADBA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903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C15A-05D2-4B6B-9225-201C49B6F6F0}" type="datetimeFigureOut">
              <a:rPr lang="fr-FR" smtClean="0"/>
              <a:pPr/>
              <a:t>9/17/16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D1D8-BB63-45B4-9B2B-E21A91ADBA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2974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C15A-05D2-4B6B-9225-201C49B6F6F0}" type="datetimeFigureOut">
              <a:rPr lang="fr-FR" smtClean="0"/>
              <a:pPr/>
              <a:t>9/17/16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D1D8-BB63-45B4-9B2B-E21A91ADBA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2781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C15A-05D2-4B6B-9225-201C49B6F6F0}" type="datetimeFigureOut">
              <a:rPr lang="fr-FR" smtClean="0"/>
              <a:pPr/>
              <a:t>9/17/16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D1D8-BB63-45B4-9B2B-E21A91ADBA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5314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C15A-05D2-4B6B-9225-201C49B6F6F0}" type="datetimeFigureOut">
              <a:rPr lang="fr-FR" smtClean="0"/>
              <a:pPr/>
              <a:t>9/17/16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D1D8-BB63-45B4-9B2B-E21A91ADBA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5351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C15A-05D2-4B6B-9225-201C49B6F6F0}" type="datetimeFigureOut">
              <a:rPr lang="fr-FR" smtClean="0"/>
              <a:pPr/>
              <a:t>9/17/16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D1D8-BB63-45B4-9B2B-E21A91ADBA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142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C15A-05D2-4B6B-9225-201C49B6F6F0}" type="datetimeFigureOut">
              <a:rPr lang="fr-FR" smtClean="0"/>
              <a:pPr/>
              <a:t>9/17/16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D1D8-BB63-45B4-9B2B-E21A91ADBA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337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15FB-2A49-4D25-905D-D4D8F165F8A5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454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86E4-61FB-418E-9F32-B46C765962A7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588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F51B-0516-45F4-982B-9ADDF2F73A64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70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4951-0E93-4EB2-B0C3-95F226BC8436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641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3911-3A7E-4A7E-927C-034A8C527EDA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015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BE0D-7E4C-4132-B087-9627D81140DD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520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B806-7B64-46E4-A5EC-2A00409D0AE9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63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83B5-8227-4D39-8E0B-B5E73FC4AE97}" type="datetime1">
              <a:rPr lang="en-US" smtClean="0"/>
              <a:pPr/>
              <a:t>9/17/16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www,tripconsultants.co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011CB8-9045-47CA-BE6E-75D3ED1BD9C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87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C15A-05D2-4B6B-9225-201C49B6F6F0}" type="datetimeFigureOut">
              <a:rPr lang="fr-FR" smtClean="0"/>
              <a:pPr/>
              <a:t>9/17/16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ED1D8-BB63-45B4-9B2B-E21A91ADBA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45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E1BB.D83B3D70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69995"/>
            <a:ext cx="8876772" cy="122600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 Rounded MT Bold" panose="020F0704030504030204" pitchFamily="34" charset="0"/>
              </a:rPr>
              <a:t/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latin typeface="Arial Rounded MT Bold" panose="020F0704030504030204" pitchFamily="34" charset="0"/>
              </a:rPr>
            </a:br>
            <a:r>
              <a:rPr lang="en-US" sz="2800" b="1" dirty="0" smtClean="0">
                <a:latin typeface="Arial Rounded MT Bold" panose="020F0704030504030204" pitchFamily="34" charset="0"/>
              </a:rPr>
              <a:t/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latin typeface="Arial Rounded MT Bold" panose="020F0704030504030204" pitchFamily="34" charset="0"/>
              </a:rPr>
            </a:br>
            <a:r>
              <a:rPr lang="en-US" sz="2800" b="1" dirty="0" smtClean="0">
                <a:latin typeface="Arial Rounded MT Bold" panose="020F0704030504030204" pitchFamily="34" charset="0"/>
              </a:rPr>
              <a:t/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 smtClean="0">
                <a:latin typeface="Arial Rounded MT Bold" panose="020F0704030504030204" pitchFamily="34" charset="0"/>
              </a:rPr>
              <a:t/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 smtClean="0">
                <a:latin typeface="Arial Rounded MT Bold" panose="020F0704030504030204" pitchFamily="34" charset="0"/>
              </a:rPr>
              <a:t/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r>
              <a:rPr lang="en-US" sz="2800" b="1" dirty="0" smtClean="0">
                <a:latin typeface="Arial Rounded MT Bold" panose="020F0704030504030204" pitchFamily="34" charset="0"/>
              </a:rPr>
              <a:t>“Vanuatu </a:t>
            </a:r>
            <a:r>
              <a:rPr lang="en-US" sz="2800" b="1" dirty="0">
                <a:latin typeface="Arial Rounded MT Bold" panose="020F0704030504030204" pitchFamily="34" charset="0"/>
              </a:rPr>
              <a:t>Agritourism Strategic Action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Plan”</a:t>
            </a:r>
            <a:br>
              <a:rPr lang="en-US" sz="2800" b="1" dirty="0" smtClean="0">
                <a:latin typeface="Arial Rounded MT Bold" panose="020F0704030504030204" pitchFamily="34" charset="0"/>
              </a:rPr>
            </a:br>
            <a:endParaRPr lang="fr-FR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096000"/>
            <a:ext cx="8876772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200" b="1" dirty="0" smtClean="0">
                <a:latin typeface="Arial Rounded MT Bold" panose="020F0704030504030204" pitchFamily="34" charset="0"/>
              </a:rPr>
              <a:t>Ross Hopkins</a:t>
            </a:r>
            <a:r>
              <a:rPr lang="en-US" sz="2200" dirty="0" smtClean="0">
                <a:latin typeface="Arial Rounded MT Bold" panose="020F0704030504030204" pitchFamily="34" charset="0"/>
              </a:rPr>
              <a:t>, Principal</a:t>
            </a:r>
            <a:r>
              <a:rPr lang="en-US" sz="2200" dirty="0">
                <a:latin typeface="Arial Rounded MT Bold" panose="020F0704030504030204" pitchFamily="34" charset="0"/>
              </a:rPr>
              <a:t>, TRIP Consultants</a:t>
            </a:r>
          </a:p>
          <a:p>
            <a:pPr algn="l"/>
            <a:endParaRPr lang="fr-FR" sz="75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24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2790182" cy="1092196"/>
          </a:xfrm>
        </p:spPr>
        <p:txBody>
          <a:bodyPr>
            <a:normAutofit/>
          </a:bodyPr>
          <a:lstStyle/>
          <a:p>
            <a:r>
              <a:rPr lang="en-NZ" sz="2400" dirty="0"/>
              <a:t>Agritourism Attractions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3400" y="1752600"/>
            <a:ext cx="2790182" cy="4571999"/>
          </a:xfrm>
        </p:spPr>
        <p:txBody>
          <a:bodyPr>
            <a:normAutofit fontScale="77500" lnSpcReduction="20000"/>
          </a:bodyPr>
          <a:lstStyle/>
          <a:p>
            <a:r>
              <a:rPr lang="en-NZ" sz="2300" dirty="0"/>
              <a:t>Most attractions are component of larger tourism experience or tour rather than major attraction of </a:t>
            </a:r>
            <a:r>
              <a:rPr lang="en-NZ" sz="2300" dirty="0" err="1"/>
              <a:t>agritourism</a:t>
            </a:r>
            <a:r>
              <a:rPr lang="en-NZ" sz="2300" dirty="0"/>
              <a:t> tour</a:t>
            </a:r>
          </a:p>
          <a:p>
            <a:r>
              <a:rPr lang="en-NZ" sz="2300" dirty="0"/>
              <a:t>Agritourism products showcase the strengths of Vanuatu – unspoilt natural/organic  product and unspoilt people and environment</a:t>
            </a:r>
          </a:p>
          <a:p>
            <a:r>
              <a:rPr lang="en-NZ" sz="2300" dirty="0"/>
              <a:t>Constraints exist for many businesses including inadequate marketing and limited access to finance</a:t>
            </a:r>
          </a:p>
          <a:p>
            <a:endParaRPr lang="en-NZ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267200" y="609600"/>
            <a:ext cx="3386138" cy="25396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3386138" cy="2209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2790182" cy="1278466"/>
          </a:xfrm>
        </p:spPr>
        <p:txBody>
          <a:bodyPr/>
          <a:lstStyle/>
          <a:p>
            <a:r>
              <a:rPr lang="en-NZ" dirty="0"/>
              <a:t>Agritourism – Tourism and Productive Sector Linkages</a:t>
            </a:r>
          </a:p>
        </p:txBody>
      </p:sp>
      <p:pic>
        <p:nvPicPr>
          <p:cNvPr id="7" name="Content Placeholder 6" descr="DSC02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8" y="533400"/>
            <a:ext cx="4343392" cy="2484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1752600"/>
            <a:ext cx="2790182" cy="4495799"/>
          </a:xfrm>
        </p:spPr>
        <p:txBody>
          <a:bodyPr>
            <a:normAutofit fontScale="92500" lnSpcReduction="20000"/>
          </a:bodyPr>
          <a:lstStyle/>
          <a:p>
            <a:r>
              <a:rPr lang="en-NZ" sz="2000" dirty="0"/>
              <a:t>Agritourism  includes  the supply and demand linkages between the productive sector and tourism</a:t>
            </a:r>
          </a:p>
          <a:p>
            <a:endParaRPr lang="en-NZ" sz="2000" dirty="0"/>
          </a:p>
          <a:p>
            <a:r>
              <a:rPr lang="en-NZ" sz="2000" dirty="0"/>
              <a:t>Tourism  operations (restaurants and hotels) are significant consumers of local produce</a:t>
            </a:r>
          </a:p>
          <a:p>
            <a:endParaRPr lang="en-NZ" sz="2000" dirty="0"/>
          </a:p>
          <a:p>
            <a:r>
              <a:rPr lang="en-NZ" dirty="0"/>
              <a:t> </a:t>
            </a:r>
            <a:r>
              <a:rPr lang="en-NZ" sz="2000" dirty="0"/>
              <a:t>However substantial gaps exist in the supply chain resulting  in a high level of imports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733801" y="3733800"/>
            <a:ext cx="4343399" cy="2484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838200"/>
          </a:xfrm>
        </p:spPr>
        <p:txBody>
          <a:bodyPr/>
          <a:lstStyle/>
          <a:p>
            <a:r>
              <a:rPr lang="en-NZ" dirty="0"/>
              <a:t>Supply Side Constraints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143000"/>
            <a:ext cx="6347714" cy="4953000"/>
          </a:xfrm>
        </p:spPr>
        <p:txBody>
          <a:bodyPr>
            <a:normAutofit/>
          </a:bodyPr>
          <a:lstStyle/>
          <a:p>
            <a:r>
              <a:rPr lang="en-GB" dirty="0"/>
              <a:t>Hotels and restaurants identify a lack of reliable supply of high quality local produce as the key constraint </a:t>
            </a:r>
          </a:p>
          <a:p>
            <a:r>
              <a:rPr lang="en-GB" dirty="0"/>
              <a:t>There are a number of productive constraints, including: </a:t>
            </a:r>
            <a:endParaRPr lang="en-NZ" dirty="0"/>
          </a:p>
          <a:p>
            <a:pPr lvl="1"/>
            <a:r>
              <a:rPr lang="en-GB" dirty="0"/>
              <a:t>A lack of modern infrastructure, technology and farming techniques </a:t>
            </a:r>
            <a:endParaRPr lang="en-NZ" dirty="0"/>
          </a:p>
          <a:p>
            <a:pPr lvl="1"/>
            <a:r>
              <a:rPr lang="en-GB" dirty="0"/>
              <a:t>Inefficiencies of inter-island shipping, storage and road transport resulting in high cost and quality reduction</a:t>
            </a:r>
            <a:endParaRPr lang="en-NZ" dirty="0"/>
          </a:p>
          <a:p>
            <a:pPr lvl="1"/>
            <a:r>
              <a:rPr lang="en-GB" dirty="0"/>
              <a:t>Poor access to training and extension services and lack of advisory and agribusiness skills </a:t>
            </a:r>
          </a:p>
          <a:p>
            <a:pPr lvl="1"/>
            <a:r>
              <a:rPr lang="en-GB" dirty="0"/>
              <a:t>Lack of established and functional farmers associations/coops  and low numbers of larger  (lead) farmers</a:t>
            </a:r>
            <a:endParaRPr lang="en-NZ" dirty="0"/>
          </a:p>
          <a:p>
            <a:pPr lvl="1"/>
            <a:r>
              <a:rPr lang="en-GB" dirty="0"/>
              <a:t>Lack of linkages between the buyers (hotels and restaurants) and the farmers (consolidators and lead farmers)</a:t>
            </a:r>
          </a:p>
          <a:p>
            <a:pPr lvl="1">
              <a:buNone/>
            </a:pPr>
            <a:endParaRPr lang="en-NZ" dirty="0"/>
          </a:p>
          <a:p>
            <a:pPr lvl="1"/>
            <a:endParaRPr lang="en-NZ" dirty="0"/>
          </a:p>
          <a:p>
            <a:endParaRPr lang="en-N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4593563"/>
          </a:xfrm>
        </p:spPr>
        <p:txBody>
          <a:bodyPr>
            <a:normAutofit/>
          </a:bodyPr>
          <a:lstStyle/>
          <a:p>
            <a:r>
              <a:rPr lang="en-NZ" sz="2000" dirty="0"/>
              <a:t>Increased production of fruit and vegetables through lead producer/aggregator model and scaling up existing commercial farmers </a:t>
            </a:r>
            <a:r>
              <a:rPr lang="en-NZ" sz="2000" dirty="0" err="1"/>
              <a:t>ie</a:t>
            </a:r>
            <a:r>
              <a:rPr lang="en-NZ" sz="2000" dirty="0"/>
              <a:t> </a:t>
            </a:r>
            <a:r>
              <a:rPr lang="en-NZ" sz="2000" dirty="0" err="1"/>
              <a:t>Nasi</a:t>
            </a:r>
            <a:r>
              <a:rPr lang="en-NZ" sz="2000" dirty="0"/>
              <a:t> Tuan model, Efate producers</a:t>
            </a:r>
          </a:p>
          <a:p>
            <a:r>
              <a:rPr lang="en-NZ" sz="2000" dirty="0"/>
              <a:t>Improving product quality through targeted extension support and technical advice </a:t>
            </a:r>
            <a:r>
              <a:rPr lang="en-NZ" sz="2000" dirty="0" err="1"/>
              <a:t>ie</a:t>
            </a:r>
            <a:r>
              <a:rPr lang="en-NZ" sz="2000" dirty="0"/>
              <a:t> crop planning, pest and disease control,  agribusiness skills, harvesting, handling, storage  and packaging</a:t>
            </a:r>
          </a:p>
          <a:p>
            <a:r>
              <a:rPr lang="en-NZ" sz="2000" dirty="0"/>
              <a:t>Extend growing season – irrigation, better seeds, farm management, technology – hydroponics and greenhouses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1600"/>
            <a:ext cx="6347714" cy="4288763"/>
          </a:xfrm>
        </p:spPr>
        <p:txBody>
          <a:bodyPr>
            <a:normAutofit/>
          </a:bodyPr>
          <a:lstStyle/>
          <a:p>
            <a:endParaRPr lang="en-NZ" dirty="0"/>
          </a:p>
          <a:p>
            <a:r>
              <a:rPr lang="en-NZ" sz="2000" dirty="0"/>
              <a:t>Improve knowledge and increase direct links between hotels and production – </a:t>
            </a:r>
            <a:r>
              <a:rPr lang="en-NZ" sz="2000" dirty="0" err="1"/>
              <a:t>ie</a:t>
            </a:r>
            <a:r>
              <a:rPr lang="en-NZ" sz="2000" dirty="0"/>
              <a:t> information exchange, hotel sponsored gardens (</a:t>
            </a:r>
            <a:r>
              <a:rPr lang="en-NZ" sz="2000" dirty="0" err="1"/>
              <a:t>Ratua</a:t>
            </a:r>
            <a:r>
              <a:rPr lang="en-NZ" sz="2000" dirty="0"/>
              <a:t>/Oyster Is), B2B</a:t>
            </a:r>
          </a:p>
          <a:p>
            <a:r>
              <a:rPr lang="en-NZ" sz="2000" dirty="0"/>
              <a:t>Increase demand for local produce and agribusiness attractions – </a:t>
            </a:r>
            <a:r>
              <a:rPr lang="en-NZ" sz="2000" dirty="0" err="1"/>
              <a:t>destinational</a:t>
            </a:r>
            <a:r>
              <a:rPr lang="en-NZ" sz="2000" dirty="0"/>
              <a:t> marketing and value added showcasing and packaging, information for tourists and business support</a:t>
            </a:r>
          </a:p>
          <a:p>
            <a:r>
              <a:rPr lang="en-NZ" sz="2000" dirty="0"/>
              <a:t>Build stronger producer organisations – through lead farmer model, training and supply chain support </a:t>
            </a:r>
            <a:r>
              <a:rPr lang="en-NZ" sz="2000" dirty="0" err="1"/>
              <a:t>ie</a:t>
            </a:r>
            <a:r>
              <a:rPr lang="en-NZ" sz="2000" dirty="0"/>
              <a:t> targeted extension, storage, transport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Agritourism Strategic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sz="2000" dirty="0"/>
              <a:t>Strategic Goal </a:t>
            </a:r>
          </a:p>
          <a:p>
            <a:r>
              <a:rPr lang="en-NZ" sz="2000" dirty="0"/>
              <a:t>Enhanced Economic Growth from strengthened linkages between the productive sectors and tourism </a:t>
            </a:r>
          </a:p>
          <a:p>
            <a:r>
              <a:rPr lang="en-NZ" sz="2000" dirty="0"/>
              <a:t>Three Strategic Areas</a:t>
            </a:r>
          </a:p>
          <a:p>
            <a:pPr lvl="1"/>
            <a:r>
              <a:rPr lang="en-NZ" sz="2000" dirty="0"/>
              <a:t> Stronger Agritourism Attractions</a:t>
            </a:r>
          </a:p>
          <a:p>
            <a:pPr lvl="1"/>
            <a:r>
              <a:rPr lang="en-NZ" sz="2000" dirty="0"/>
              <a:t>Enhanced Value-added Agritourism Products</a:t>
            </a:r>
          </a:p>
          <a:p>
            <a:pPr lvl="1"/>
            <a:r>
              <a:rPr lang="en-NZ" sz="2000" dirty="0"/>
              <a:t>Increased supply and usage by tourism operators of local productive sector inputs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Thank Yu </a:t>
            </a:r>
            <a:r>
              <a:rPr lang="en-NZ" dirty="0" err="1"/>
              <a:t>Tumas</a:t>
            </a:r>
            <a:r>
              <a:rPr lang="en-NZ" dirty="0"/>
              <a:t> and </a:t>
            </a:r>
            <a:r>
              <a:rPr lang="en-NZ" dirty="0" err="1"/>
              <a:t>Fa’afetai</a:t>
            </a:r>
            <a:endParaRPr lang="en-NZ" dirty="0"/>
          </a:p>
        </p:txBody>
      </p:sp>
      <p:pic>
        <p:nvPicPr>
          <p:cNvPr id="4" name="Content Placeholder 3" descr="DSC02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729" y="2160588"/>
            <a:ext cx="5822155" cy="388143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53400" cy="1828800"/>
          </a:xfrm>
        </p:spPr>
        <p:txBody>
          <a:bodyPr>
            <a:normAutofit/>
          </a:bodyPr>
          <a:lstStyle/>
          <a:p>
            <a:pPr algn="ctr"/>
            <a:r>
              <a:rPr lang="en-NZ" dirty="0"/>
              <a:t>Vanuatu Agritourism Strategic Action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Ross Hopkins</a:t>
            </a:r>
          </a:p>
          <a:p>
            <a:r>
              <a:rPr lang="en-NZ" dirty="0"/>
              <a:t>August 2016</a:t>
            </a:r>
          </a:p>
        </p:txBody>
      </p:sp>
      <p:pic>
        <p:nvPicPr>
          <p:cNvPr id="4" name="Picture 3" descr="cid:image001.jpg@01D1E1BB.D83B3D7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3400" y="5105400"/>
            <a:ext cx="1651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086600" y="5105400"/>
            <a:ext cx="1752600" cy="1422400"/>
          </a:xfrm>
          <a:prstGeom prst="rect">
            <a:avLst/>
          </a:prstGeom>
        </p:spPr>
      </p:pic>
      <p:pic>
        <p:nvPicPr>
          <p:cNvPr id="6" name="Picture 5" descr="original-1083-315208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5562600"/>
            <a:ext cx="3352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65" y="201232"/>
            <a:ext cx="6347713" cy="1320800"/>
          </a:xfrm>
        </p:spPr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79" y="890940"/>
            <a:ext cx="6347714" cy="4976460"/>
          </a:xfrm>
        </p:spPr>
        <p:txBody>
          <a:bodyPr>
            <a:noAutofit/>
          </a:bodyPr>
          <a:lstStyle/>
          <a:p>
            <a:r>
              <a:rPr lang="en-AU" sz="2400" dirty="0"/>
              <a:t>Increased awareness of benefits and opportunities of agritourism</a:t>
            </a:r>
          </a:p>
          <a:p>
            <a:r>
              <a:rPr lang="en-AU" sz="2400" dirty="0"/>
              <a:t>Agritourism Policy Dialogue – CTA -June 2016</a:t>
            </a:r>
          </a:p>
          <a:p>
            <a:r>
              <a:rPr lang="en-AU" sz="2400" dirty="0"/>
              <a:t>IFC Baseline Demand Study – highlighted the opportunity for import replacement</a:t>
            </a:r>
          </a:p>
          <a:p>
            <a:r>
              <a:rPr lang="en-AU" sz="2400" dirty="0"/>
              <a:t>Agritourism Steering Committee formed</a:t>
            </a:r>
          </a:p>
          <a:p>
            <a:r>
              <a:rPr lang="en-AU" sz="2400" dirty="0"/>
              <a:t>New Zealand Government support to develop Agritourism Strategic Action Plan</a:t>
            </a:r>
          </a:p>
          <a:p>
            <a:r>
              <a:rPr lang="en-AU" sz="2400" dirty="0"/>
              <a:t>Complements other MFAT support in tourism and agriculture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8460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33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NZ" dirty="0"/>
              <a:t>Tourism Sector Leakage </a:t>
            </a:r>
          </a:p>
        </p:txBody>
      </p:sp>
      <p:sp>
        <p:nvSpPr>
          <p:cNvPr id="135" name="Content Placeholder 13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8288"/>
          </a:xfrm>
        </p:spPr>
        <p:txBody>
          <a:bodyPr>
            <a:noAutofit/>
          </a:bodyPr>
          <a:lstStyle/>
          <a:p>
            <a:r>
              <a:rPr lang="en-GB" sz="2800" dirty="0"/>
              <a:t>The IFC’s 2015 study into </a:t>
            </a:r>
            <a:r>
              <a:rPr lang="en-GB" sz="2800" dirty="0" err="1"/>
              <a:t>agritourism</a:t>
            </a:r>
            <a:r>
              <a:rPr lang="en-GB" sz="2800" dirty="0"/>
              <a:t> linkages highlights the high level of food imports used by hotels and restaurants  </a:t>
            </a:r>
          </a:p>
          <a:p>
            <a:r>
              <a:rPr lang="en-GB" sz="2800" dirty="0"/>
              <a:t> The study estimates that approximately 54 percent of all fresh produce used by hotels and restaurants in Vanuatu are imported (equivalent to  VUV1.5 billion (USD $15.6 million)</a:t>
            </a:r>
            <a:endParaRPr lang="en-NZ" sz="2800" dirty="0"/>
          </a:p>
          <a:p>
            <a:r>
              <a:rPr lang="en-GB" sz="2800" dirty="0"/>
              <a:t>Import levels are high for vegetables (50 %), fruit (30 %) and meat, seafood and dairy products (60 %).   </a:t>
            </a:r>
            <a:endParaRPr lang="en-NZ" sz="2800" dirty="0"/>
          </a:p>
          <a:p>
            <a:r>
              <a:rPr lang="en-GB" sz="2800" dirty="0"/>
              <a:t>The level of imported supplies (leakage) is increasing (post Cyclone Pam)</a:t>
            </a:r>
            <a:endParaRPr lang="en-NZ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228600"/>
            <a:ext cx="8229600" cy="1066800"/>
          </a:xfrm>
        </p:spPr>
        <p:txBody>
          <a:bodyPr/>
          <a:lstStyle/>
          <a:p>
            <a:r>
              <a:rPr lang="en-NZ" dirty="0"/>
              <a:t>VASAP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40048393"/>
              </p:ext>
            </p:extLst>
          </p:nvPr>
        </p:nvGraphicFramePr>
        <p:xfrm>
          <a:off x="457200" y="990600"/>
          <a:ext cx="8229600" cy="54101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r>
              <a:rPr lang="en-AU" dirty="0"/>
              <a:t>Vanuatu Tourism Arrivals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  <p:graphicFrame>
        <p:nvGraphicFramePr>
          <p:cNvPr id="5" name="Objec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427238886"/>
              </p:ext>
            </p:extLst>
          </p:nvPr>
        </p:nvGraphicFramePr>
        <p:xfrm>
          <a:off x="609600" y="1600200"/>
          <a:ext cx="7086600" cy="44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522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Agritourism Definition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21248693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305799" cy="6019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634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304800"/>
            <a:ext cx="2790182" cy="1278466"/>
          </a:xfrm>
        </p:spPr>
        <p:txBody>
          <a:bodyPr>
            <a:normAutofit/>
          </a:bodyPr>
          <a:lstStyle/>
          <a:p>
            <a:r>
              <a:rPr lang="en-NZ" sz="2400" dirty="0"/>
              <a:t>Agritourism – Tourism Products</a:t>
            </a:r>
          </a:p>
        </p:txBody>
      </p:sp>
      <p:pic>
        <p:nvPicPr>
          <p:cNvPr id="5" name="Content Placeholder 4" descr="DSC02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22654" y="762000"/>
            <a:ext cx="3826704" cy="2484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031" y="1676401"/>
            <a:ext cx="2790182" cy="4296832"/>
          </a:xfrm>
        </p:spPr>
        <p:txBody>
          <a:bodyPr>
            <a:normAutofit lnSpcReduction="10000"/>
          </a:bodyPr>
          <a:lstStyle/>
          <a:p>
            <a:r>
              <a:rPr lang="en-NZ" sz="2000" dirty="0"/>
              <a:t>Agritourism includes attractions and tours which have a significant agricultural focus</a:t>
            </a:r>
          </a:p>
          <a:p>
            <a:endParaRPr lang="en-NZ" sz="2000" dirty="0"/>
          </a:p>
          <a:p>
            <a:r>
              <a:rPr lang="en-NZ" sz="2000" dirty="0"/>
              <a:t>Examples include the markets, attractions such as </a:t>
            </a:r>
            <a:r>
              <a:rPr lang="en-NZ" sz="2000" dirty="0" err="1"/>
              <a:t>Tanna</a:t>
            </a:r>
            <a:r>
              <a:rPr lang="en-NZ" sz="2000" dirty="0"/>
              <a:t> Coffee Centre, the Summit Gardens and Eden on the River, ACTIV as well as farm and plantation tours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190999" y="4038602"/>
            <a:ext cx="3858359" cy="248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www,tripconsultants.co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956</TotalTime>
  <Words>813</Words>
  <Application>Microsoft Macintosh PowerPoint</Application>
  <PresentationFormat>On-screen Show (4:3)</PresentationFormat>
  <Paragraphs>99</Paragraphs>
  <Slides>16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Facet</vt:lpstr>
      <vt:lpstr>Office Theme</vt:lpstr>
      <vt:lpstr>       “Vanuatu Agritourism Strategic Action Plan” </vt:lpstr>
      <vt:lpstr>Vanuatu Agritourism Strategic Action Plan</vt:lpstr>
      <vt:lpstr>Background</vt:lpstr>
      <vt:lpstr>Tourism Sector Leakage </vt:lpstr>
      <vt:lpstr>VASAP Process</vt:lpstr>
      <vt:lpstr>Vanuatu Tourism Arrivals </vt:lpstr>
      <vt:lpstr>Agritourism Definition </vt:lpstr>
      <vt:lpstr>Slide 8</vt:lpstr>
      <vt:lpstr>Agritourism – Tourism Products</vt:lpstr>
      <vt:lpstr>Agritourism Attractions</vt:lpstr>
      <vt:lpstr>Agritourism – Tourism and Productive Sector Linkages</vt:lpstr>
      <vt:lpstr>Supply Side Constraints</vt:lpstr>
      <vt:lpstr>Opportunities</vt:lpstr>
      <vt:lpstr>Opportunities</vt:lpstr>
      <vt:lpstr>Agritourism Strategic Framework</vt:lpstr>
      <vt:lpstr>Thank Yu Tumas and Fa’afetai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Vanuatu Agritourism (Strategy) Action Plan</dc:title>
  <dc:creator>Owner</dc:creator>
  <cp:lastModifiedBy>David Walker</cp:lastModifiedBy>
  <cp:revision>50</cp:revision>
  <cp:lastPrinted>2016-08-19T03:09:50Z</cp:lastPrinted>
  <dcterms:created xsi:type="dcterms:W3CDTF">2016-09-17T16:57:50Z</dcterms:created>
  <dcterms:modified xsi:type="dcterms:W3CDTF">2016-09-17T17:23:33Z</dcterms:modified>
</cp:coreProperties>
</file>