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323" r:id="rId2"/>
    <p:sldId id="322" r:id="rId3"/>
    <p:sldId id="324" r:id="rId4"/>
    <p:sldId id="274" r:id="rId5"/>
    <p:sldId id="321" r:id="rId6"/>
    <p:sldId id="308" r:id="rId7"/>
    <p:sldId id="309" r:id="rId8"/>
    <p:sldId id="316" r:id="rId9"/>
    <p:sldId id="315" r:id="rId10"/>
    <p:sldId id="307" r:id="rId11"/>
    <p:sldId id="318" r:id="rId12"/>
    <p:sldId id="326" r:id="rId13"/>
    <p:sldId id="325" r:id="rId14"/>
    <p:sldId id="303" r:id="rId15"/>
    <p:sldId id="306" r:id="rId16"/>
    <p:sldId id="319" r:id="rId17"/>
    <p:sldId id="311" r:id="rId18"/>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477" autoAdjust="0"/>
  </p:normalViewPr>
  <p:slideViewPr>
    <p:cSldViewPr>
      <p:cViewPr>
        <p:scale>
          <a:sx n="73" d="100"/>
          <a:sy n="73" d="100"/>
        </p:scale>
        <p:origin x="-129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6740" tIns="48371" rIns="96740" bIns="48371" rtlCol="0"/>
          <a:lstStyle>
            <a:lvl1pPr algn="l">
              <a:defRPr sz="1200"/>
            </a:lvl1pPr>
          </a:lstStyle>
          <a:p>
            <a:endParaRPr lang="en-US" dirty="0"/>
          </a:p>
        </p:txBody>
      </p:sp>
      <p:sp>
        <p:nvSpPr>
          <p:cNvPr id="3" name="Date Placeholder 2"/>
          <p:cNvSpPr>
            <a:spLocks noGrp="1"/>
          </p:cNvSpPr>
          <p:nvPr>
            <p:ph type="dt" sz="quarter" idx="1"/>
          </p:nvPr>
        </p:nvSpPr>
        <p:spPr>
          <a:xfrm>
            <a:off x="3854940" y="0"/>
            <a:ext cx="2949099" cy="496967"/>
          </a:xfrm>
          <a:prstGeom prst="rect">
            <a:avLst/>
          </a:prstGeom>
        </p:spPr>
        <p:txBody>
          <a:bodyPr vert="horz" lIns="96740" tIns="48371" rIns="96740" bIns="48371" rtlCol="0"/>
          <a:lstStyle>
            <a:lvl1pPr algn="r">
              <a:defRPr sz="1200"/>
            </a:lvl1pPr>
          </a:lstStyle>
          <a:p>
            <a:fld id="{1591E937-1D2A-482C-B453-724858E261BD}" type="datetimeFigureOut">
              <a:rPr lang="en-US" smtClean="0"/>
              <a:pPr/>
              <a:t>9/21/2016</a:t>
            </a:fld>
            <a:endParaRPr lang="en-US" dirty="0"/>
          </a:p>
        </p:txBody>
      </p:sp>
      <p:sp>
        <p:nvSpPr>
          <p:cNvPr id="4" name="Footer Placeholder 3"/>
          <p:cNvSpPr>
            <a:spLocks noGrp="1"/>
          </p:cNvSpPr>
          <p:nvPr>
            <p:ph type="ftr" sz="quarter" idx="2"/>
          </p:nvPr>
        </p:nvSpPr>
        <p:spPr>
          <a:xfrm>
            <a:off x="0" y="9440647"/>
            <a:ext cx="2949099" cy="496967"/>
          </a:xfrm>
          <a:prstGeom prst="rect">
            <a:avLst/>
          </a:prstGeom>
        </p:spPr>
        <p:txBody>
          <a:bodyPr vert="horz" lIns="96740" tIns="48371" rIns="96740" bIns="4837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4940" y="9440647"/>
            <a:ext cx="2949099" cy="496967"/>
          </a:xfrm>
          <a:prstGeom prst="rect">
            <a:avLst/>
          </a:prstGeom>
        </p:spPr>
        <p:txBody>
          <a:bodyPr vert="horz" lIns="96740" tIns="48371" rIns="96740" bIns="48371" rtlCol="0" anchor="b"/>
          <a:lstStyle>
            <a:lvl1pPr algn="r">
              <a:defRPr sz="1200"/>
            </a:lvl1pPr>
          </a:lstStyle>
          <a:p>
            <a:fld id="{FE86B9D4-E2AB-49CF-BA45-529E358973F7}"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6740" tIns="48371" rIns="96740" bIns="48371" rtlCol="0"/>
          <a:lstStyle>
            <a:lvl1pPr algn="l">
              <a:defRPr sz="1200"/>
            </a:lvl1pPr>
          </a:lstStyle>
          <a:p>
            <a:endParaRPr lang="en-US" dirty="0"/>
          </a:p>
        </p:txBody>
      </p:sp>
      <p:sp>
        <p:nvSpPr>
          <p:cNvPr id="3" name="Date Placeholder 2"/>
          <p:cNvSpPr>
            <a:spLocks noGrp="1"/>
          </p:cNvSpPr>
          <p:nvPr>
            <p:ph type="dt" idx="1"/>
          </p:nvPr>
        </p:nvSpPr>
        <p:spPr>
          <a:xfrm>
            <a:off x="3854940" y="0"/>
            <a:ext cx="2949099" cy="496967"/>
          </a:xfrm>
          <a:prstGeom prst="rect">
            <a:avLst/>
          </a:prstGeom>
        </p:spPr>
        <p:txBody>
          <a:bodyPr vert="horz" lIns="96740" tIns="48371" rIns="96740" bIns="48371" rtlCol="0"/>
          <a:lstStyle>
            <a:lvl1pPr algn="r">
              <a:defRPr sz="1200"/>
            </a:lvl1pPr>
          </a:lstStyle>
          <a:p>
            <a:fld id="{81856FEF-4C71-45CD-8B87-4E468B3E1F18}" type="datetimeFigureOut">
              <a:rPr lang="en-US" smtClean="0"/>
              <a:pPr/>
              <a:t>9/21/2016</a:t>
            </a:fld>
            <a:endParaRPr lang="en-US" dirty="0"/>
          </a:p>
        </p:txBody>
      </p:sp>
      <p:sp>
        <p:nvSpPr>
          <p:cNvPr id="4" name="Slide Image Placeholder 3"/>
          <p:cNvSpPr>
            <a:spLocks noGrp="1" noRot="1" noChangeAspect="1"/>
          </p:cNvSpPr>
          <p:nvPr>
            <p:ph type="sldImg" idx="2"/>
          </p:nvPr>
        </p:nvSpPr>
        <p:spPr>
          <a:xfrm>
            <a:off x="919163" y="744538"/>
            <a:ext cx="4967287" cy="3727450"/>
          </a:xfrm>
          <a:prstGeom prst="rect">
            <a:avLst/>
          </a:prstGeom>
          <a:noFill/>
          <a:ln w="12700">
            <a:solidFill>
              <a:prstClr val="black"/>
            </a:solidFill>
          </a:ln>
        </p:spPr>
        <p:txBody>
          <a:bodyPr vert="horz" lIns="96740" tIns="48371" rIns="96740" bIns="48371" rtlCol="0" anchor="ctr"/>
          <a:lstStyle/>
          <a:p>
            <a:endParaRPr lang="en-US" dirty="0"/>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6740" tIns="48371" rIns="96740" bIns="483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0647"/>
            <a:ext cx="2949099" cy="496967"/>
          </a:xfrm>
          <a:prstGeom prst="rect">
            <a:avLst/>
          </a:prstGeom>
        </p:spPr>
        <p:txBody>
          <a:bodyPr vert="horz" lIns="96740" tIns="48371" rIns="96740" bIns="483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4940" y="9440647"/>
            <a:ext cx="2949099" cy="496967"/>
          </a:xfrm>
          <a:prstGeom prst="rect">
            <a:avLst/>
          </a:prstGeom>
        </p:spPr>
        <p:txBody>
          <a:bodyPr vert="horz" lIns="96740" tIns="48371" rIns="96740" bIns="48371" rtlCol="0" anchor="b"/>
          <a:lstStyle>
            <a:lvl1pPr algn="r">
              <a:defRPr sz="1200"/>
            </a:lvl1pPr>
          </a:lstStyle>
          <a:p>
            <a:fld id="{182A9914-9026-4003-85AB-8501C35C3AC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5884ED-3B9E-44EB-A15B-69CA3321C1FF}" type="slidenum">
              <a:rPr lang="en-AU" smtClean="0"/>
              <a:pPr/>
              <a:t>2</a:t>
            </a:fld>
            <a:endParaRPr lang="en-AU"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A9914-9026-4003-85AB-8501C35C3AC7}"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A9914-9026-4003-85AB-8501C35C3AC7}"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A9914-9026-4003-85AB-8501C35C3AC7}" type="slidenum">
              <a:rPr lang="en-US" smtClean="0"/>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2A9914-9026-4003-85AB-8501C35C3AC7}" type="slidenum">
              <a:rPr lang="en-US" smtClean="0"/>
              <a:pPr/>
              <a:t>8</a:t>
            </a:fld>
            <a:endParaRPr lang="en-US" dirty="0"/>
          </a:p>
        </p:txBody>
      </p:sp>
    </p:spTree>
    <p:extLst>
      <p:ext uri="{BB962C8B-B14F-4D97-AF65-F5344CB8AC3E}">
        <p14:creationId xmlns:p14="http://schemas.microsoft.com/office/powerpoint/2010/main" xmlns="" val="397981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A9914-9026-4003-85AB-8501C35C3AC7}"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82A9914-9026-4003-85AB-8501C35C3AC7}"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CDCE91-25C6-4F49-8086-ABF3878291E0}" type="datetimeFigureOut">
              <a:rPr lang="en-US" smtClean="0"/>
              <a:pPr/>
              <a:t>9/21/2016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0448C3-9C09-4915-9E01-7DB6024241C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DCE91-25C6-4F49-8086-ABF3878291E0}" type="datetimeFigureOut">
              <a:rPr lang="en-US" smtClean="0"/>
              <a:pPr/>
              <a:t>9/21/2016</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448C3-9C09-4915-9E01-7DB6024241C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43200"/>
            <a:ext cx="7772400" cy="1470025"/>
          </a:xfrm>
        </p:spPr>
        <p:txBody>
          <a:bodyPr>
            <a:noAutofit/>
          </a:bodyPr>
          <a:lstStyle/>
          <a:p>
            <a:r>
              <a:rPr lang="en-NZ" sz="3000" b="1" dirty="0" smtClean="0">
                <a:latin typeface="Veneer" pitchFamily="2" charset="0"/>
              </a:rPr>
              <a:t>Agribusiness development in sids: the potential of tourism related markets</a:t>
            </a:r>
            <a:endParaRPr lang="en-US" sz="3000" dirty="0">
              <a:latin typeface="Impact" pitchFamily="34" charset="0"/>
            </a:endParaRPr>
          </a:p>
        </p:txBody>
      </p:sp>
      <p:sp>
        <p:nvSpPr>
          <p:cNvPr id="3" name="Subtitle 2"/>
          <p:cNvSpPr>
            <a:spLocks noGrp="1"/>
          </p:cNvSpPr>
          <p:nvPr>
            <p:ph type="subTitle" idx="1"/>
          </p:nvPr>
        </p:nvSpPr>
        <p:spPr>
          <a:xfrm>
            <a:off x="1371602" y="4114800"/>
            <a:ext cx="6400800" cy="1030103"/>
          </a:xfrm>
        </p:spPr>
        <p:txBody>
          <a:bodyPr>
            <a:noAutofit/>
          </a:bodyPr>
          <a:lstStyle/>
          <a:p>
            <a:r>
              <a:rPr lang="en-US" sz="2800" dirty="0" smtClean="0">
                <a:solidFill>
                  <a:schemeClr val="tx1"/>
                </a:solidFill>
                <a:latin typeface="Alte Haas Grotesk" pitchFamily="2" charset="0"/>
              </a:rPr>
              <a:t>Brussels Development Briefing 46</a:t>
            </a:r>
          </a:p>
          <a:p>
            <a:r>
              <a:rPr lang="en-US" sz="2800" dirty="0" smtClean="0">
                <a:solidFill>
                  <a:schemeClr val="tx1"/>
                </a:solidFill>
                <a:latin typeface="Alte Haas Grotesk" pitchFamily="2" charset="0"/>
              </a:rPr>
              <a:t>Wednesday 21</a:t>
            </a:r>
            <a:r>
              <a:rPr lang="en-US" sz="2800" baseline="30000" dirty="0" smtClean="0">
                <a:solidFill>
                  <a:schemeClr val="tx1"/>
                </a:solidFill>
                <a:latin typeface="Alte Haas Grotesk" pitchFamily="2" charset="0"/>
              </a:rPr>
              <a:t>st</a:t>
            </a:r>
            <a:r>
              <a:rPr lang="en-US" sz="2800" dirty="0" smtClean="0">
                <a:solidFill>
                  <a:schemeClr val="tx1"/>
                </a:solidFill>
                <a:latin typeface="Alte Haas Grotesk" pitchFamily="2" charset="0"/>
              </a:rPr>
              <a:t> September 2016</a:t>
            </a:r>
            <a:endParaRPr lang="en-US" sz="2800" dirty="0">
              <a:solidFill>
                <a:schemeClr val="tx1"/>
              </a:solidFill>
              <a:latin typeface="Alte Haas Grotesk" pitchFamily="2" charset="0"/>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382" y="6172200"/>
            <a:ext cx="9125235" cy="344466"/>
          </a:xfrm>
          <a:prstGeom prst="rect">
            <a:avLst/>
          </a:prstGeom>
        </p:spPr>
      </p:pic>
      <p:sp>
        <p:nvSpPr>
          <p:cNvPr id="7" name="TextBox 6"/>
          <p:cNvSpPr txBox="1"/>
          <p:nvPr/>
        </p:nvSpPr>
        <p:spPr>
          <a:xfrm>
            <a:off x="4724400" y="5334000"/>
            <a:ext cx="4419600" cy="830997"/>
          </a:xfrm>
          <a:prstGeom prst="rect">
            <a:avLst/>
          </a:prstGeom>
          <a:noFill/>
        </p:spPr>
        <p:txBody>
          <a:bodyPr wrap="square" rtlCol="0">
            <a:spAutoFit/>
          </a:bodyPr>
          <a:lstStyle/>
          <a:p>
            <a:r>
              <a:rPr lang="en-NZ" sz="1600" dirty="0" smtClean="0"/>
              <a:t>Papalii </a:t>
            </a:r>
            <a:r>
              <a:rPr lang="en-NZ" sz="1600" b="1" dirty="0" smtClean="0"/>
              <a:t>Sonja</a:t>
            </a:r>
            <a:r>
              <a:rPr lang="en-NZ" sz="1600" dirty="0" smtClean="0"/>
              <a:t> Hunter</a:t>
            </a:r>
          </a:p>
          <a:p>
            <a:r>
              <a:rPr lang="en-NZ" sz="1600" dirty="0" smtClean="0"/>
              <a:t>CEO Samoa Tourism Authority</a:t>
            </a:r>
          </a:p>
          <a:p>
            <a:r>
              <a:rPr lang="en-NZ" sz="1600" dirty="0" smtClean="0"/>
              <a:t>Chairperson South Pacific Tourism Organisation</a:t>
            </a:r>
            <a:endParaRPr lang="en-NZ" sz="1600" dirty="0"/>
          </a:p>
        </p:txBody>
      </p:sp>
      <p:pic>
        <p:nvPicPr>
          <p:cNvPr id="10" name="Picture 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44000" cy="259770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761999"/>
          </a:xfrm>
        </p:spPr>
        <p:txBody>
          <a:bodyPr>
            <a:noAutofit/>
          </a:bodyPr>
          <a:lstStyle/>
          <a:p>
            <a:r>
              <a:rPr lang="en-US" sz="3200" dirty="0" smtClean="0">
                <a:latin typeface="Veneer" pitchFamily="2" charset="0"/>
              </a:rPr>
              <a:t>LINKs TO ENSURE USAGE OF AGR PRODUTS &amp; SERVICES</a:t>
            </a:r>
            <a:endParaRPr lang="en-US" sz="3200" dirty="0">
              <a:latin typeface="Veneer" pitchFamily="2" charset="0"/>
            </a:endParaRPr>
          </a:p>
        </p:txBody>
      </p:sp>
      <p:pic>
        <p:nvPicPr>
          <p:cNvPr id="4" name="Picture 3" descr="STA-Border_1.jpg"/>
          <p:cNvPicPr>
            <a:picLocks noChangeAspect="1"/>
          </p:cNvPicPr>
          <p:nvPr/>
        </p:nvPicPr>
        <p:blipFill>
          <a:blip r:embed="rId3" cstate="print"/>
          <a:stretch>
            <a:fillRect/>
          </a:stretch>
        </p:blipFill>
        <p:spPr>
          <a:xfrm>
            <a:off x="0" y="6019800"/>
            <a:ext cx="9144000" cy="344466"/>
          </a:xfrm>
          <a:prstGeom prst="rect">
            <a:avLst/>
          </a:prstGeom>
        </p:spPr>
      </p:pic>
      <p:sp>
        <p:nvSpPr>
          <p:cNvPr id="5" name="Subtitle 4"/>
          <p:cNvSpPr>
            <a:spLocks noGrp="1"/>
          </p:cNvSpPr>
          <p:nvPr>
            <p:ph type="subTitle" idx="1"/>
          </p:nvPr>
        </p:nvSpPr>
        <p:spPr>
          <a:xfrm>
            <a:off x="1143000" y="990600"/>
            <a:ext cx="6705600" cy="4876800"/>
          </a:xfrm>
        </p:spPr>
        <p:txBody>
          <a:bodyPr>
            <a:normAutofit fontScale="62500" lnSpcReduction="20000"/>
          </a:bodyPr>
          <a:lstStyle/>
          <a:p>
            <a:pPr marL="457200" indent="-457200" algn="l">
              <a:buAutoNum type="arabicPeriod"/>
            </a:pPr>
            <a:r>
              <a:rPr lang="en-NZ" sz="3500" dirty="0" smtClean="0">
                <a:solidFill>
                  <a:schemeClr val="tx1"/>
                </a:solidFill>
                <a:latin typeface="Alte Haas Grotesk"/>
              </a:rPr>
              <a:t>Samoa, 2015,  spent SAT$214 million  (approx 85 million USD) on the importing of food products</a:t>
            </a:r>
          </a:p>
          <a:p>
            <a:pPr marL="457200" indent="-457200" algn="l"/>
            <a:endParaRPr lang="en-NZ" sz="3500" dirty="0" smtClean="0">
              <a:solidFill>
                <a:schemeClr val="tx1"/>
              </a:solidFill>
              <a:latin typeface="Alte Haas Grotesk"/>
            </a:endParaRPr>
          </a:p>
          <a:p>
            <a:pPr marL="457200" indent="-457200" algn="l">
              <a:buAutoNum type="arabicPeriod" startAt="2"/>
            </a:pPr>
            <a:r>
              <a:rPr lang="en-NZ" sz="3500" dirty="0" smtClean="0">
                <a:solidFill>
                  <a:schemeClr val="tx1"/>
                </a:solidFill>
                <a:latin typeface="Alte Haas Grotesk"/>
              </a:rPr>
              <a:t>20% or equivalent SAT$43m (approx 17 million USD) directly attributed to the import of fresh fruits, vegetables, animal and fish products by the tourism industry.</a:t>
            </a:r>
          </a:p>
          <a:p>
            <a:pPr marL="457200" indent="-457200" algn="l">
              <a:buAutoNum type="arabicPeriod" startAt="2"/>
            </a:pPr>
            <a:endParaRPr lang="en-NZ" sz="3500" dirty="0" smtClean="0">
              <a:solidFill>
                <a:schemeClr val="tx1"/>
              </a:solidFill>
              <a:latin typeface="Alte Haas Grotesk"/>
            </a:endParaRPr>
          </a:p>
          <a:p>
            <a:pPr marL="457200" indent="-457200" algn="l"/>
            <a:r>
              <a:rPr lang="en-NZ" sz="3500" dirty="0" smtClean="0">
                <a:solidFill>
                  <a:schemeClr val="tx1"/>
                </a:solidFill>
                <a:latin typeface="Alte Haas Grotesk"/>
              </a:rPr>
              <a:t>3.	International Visitor Survey (IVS 2013)  </a:t>
            </a:r>
          </a:p>
          <a:p>
            <a:pPr marL="457200" indent="-457200" algn="l"/>
            <a:r>
              <a:rPr lang="en-NZ" sz="3500" dirty="0" smtClean="0">
                <a:solidFill>
                  <a:schemeClr val="tx1"/>
                </a:solidFill>
                <a:latin typeface="Alte Haas Grotesk"/>
              </a:rPr>
              <a:t>	Visitors spend an average of SAT$269 per day; and SAT$69 is spent on food and drinks per day. Visitors average stay is 10 days. </a:t>
            </a:r>
          </a:p>
          <a:p>
            <a:pPr marL="457200" indent="-457200" algn="l"/>
            <a:endParaRPr lang="en-NZ" sz="3500" dirty="0" smtClean="0">
              <a:solidFill>
                <a:schemeClr val="tx1"/>
              </a:solidFill>
              <a:latin typeface="Alte Haas Grotesk"/>
            </a:endParaRPr>
          </a:p>
          <a:p>
            <a:pPr marL="457200" indent="-457200" algn="l">
              <a:buAutoNum type="arabicPeriod" startAt="4"/>
            </a:pPr>
            <a:r>
              <a:rPr lang="en-NZ" sz="3500" dirty="0" smtClean="0">
                <a:solidFill>
                  <a:schemeClr val="tx1"/>
                </a:solidFill>
                <a:latin typeface="Alte Haas Grotesk"/>
              </a:rPr>
              <a:t>Based on 2015 visitors numbers, SAT$96million was spent on  food and drinks. An equivalent of 26% of total tourism earning of SAT$363 million.</a:t>
            </a:r>
          </a:p>
          <a:p>
            <a:pPr marL="457200" indent="-457200" algn="l"/>
            <a:endParaRPr lang="en-NZ" sz="2500" dirty="0" smtClean="0">
              <a:solidFill>
                <a:schemeClr val="tx1"/>
              </a:solidFill>
              <a:latin typeface="Alte Haas Grotesk"/>
            </a:endParaRPr>
          </a:p>
          <a:p>
            <a:pPr marL="457200" indent="-457200" algn="l"/>
            <a:r>
              <a:rPr lang="en-NZ" sz="2500" dirty="0" smtClean="0">
                <a:solidFill>
                  <a:schemeClr val="tx1"/>
                </a:solidFill>
                <a:latin typeface="Alte Haas Grotesk"/>
              </a:rPr>
              <a:t>Source: Ministry of Finance &amp; Central Bank of Samoa Reports</a:t>
            </a:r>
          </a:p>
          <a:p>
            <a:pPr marL="914400" lvl="1" indent="-457200" algn="l">
              <a:buAutoNum type="arabicPeriod"/>
            </a:pPr>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endParaRPr lang="en-NZ" sz="2100" dirty="0" smtClean="0">
              <a:latin typeface="Alte Haas Grotesk"/>
            </a:endParaRPr>
          </a:p>
          <a:p>
            <a:pPr marL="514350" indent="-514350" algn="l">
              <a:buAutoNum type="arabicPeriod"/>
            </a:pPr>
            <a:endParaRPr lang="en-NZ"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latin typeface="Veneer"/>
              </a:rPr>
              <a:t>AGRITOURISM </a:t>
            </a:r>
            <a:r>
              <a:rPr lang="en-US" dirty="0" smtClean="0">
                <a:latin typeface="Veneer"/>
              </a:rPr>
              <a:t>ACTIVITIES</a:t>
            </a:r>
            <a:endParaRPr lang="en-US" dirty="0">
              <a:latin typeface="Veneer"/>
            </a:endParaRPr>
          </a:p>
        </p:txBody>
      </p:sp>
      <p:sp>
        <p:nvSpPr>
          <p:cNvPr id="3" name="Content Placeholder 2"/>
          <p:cNvSpPr>
            <a:spLocks noGrp="1"/>
          </p:cNvSpPr>
          <p:nvPr>
            <p:ph idx="1"/>
          </p:nvPr>
        </p:nvSpPr>
        <p:spPr>
          <a:xfrm>
            <a:off x="457200" y="1295401"/>
            <a:ext cx="8229600" cy="4830764"/>
          </a:xfrm>
        </p:spPr>
        <p:txBody>
          <a:bodyPr>
            <a:normAutofit/>
          </a:bodyPr>
          <a:lstStyle/>
          <a:p>
            <a:r>
              <a:rPr lang="en-US" dirty="0" smtClean="0">
                <a:solidFill>
                  <a:schemeClr val="bg1">
                    <a:lumMod val="50000"/>
                  </a:schemeClr>
                </a:solidFill>
                <a:latin typeface="Alte Haas Grotesk" pitchFamily="2" charset="0"/>
              </a:rPr>
              <a:t>Swimming with turtles at Satoalepai</a:t>
            </a:r>
          </a:p>
          <a:p>
            <a:endParaRPr lang="en-US" sz="2300" dirty="0" smtClean="0">
              <a:solidFill>
                <a:schemeClr val="bg1">
                  <a:lumMod val="50000"/>
                </a:schemeClr>
              </a:solidFill>
              <a:latin typeface="Alte Haas Grotesk" pitchFamily="2" charset="0"/>
            </a:endParaRPr>
          </a:p>
          <a:p>
            <a:endParaRPr lang="en-US" sz="2300" dirty="0">
              <a:solidFill>
                <a:schemeClr val="bg1">
                  <a:lumMod val="50000"/>
                </a:schemeClr>
              </a:solidFill>
              <a:latin typeface="Alte Haas Grotesk" pitchFamily="2" charset="0"/>
            </a:endParaRPr>
          </a:p>
          <a:p>
            <a:endParaRPr lang="en-US" sz="2300" dirty="0" smtClean="0">
              <a:solidFill>
                <a:schemeClr val="bg1">
                  <a:lumMod val="50000"/>
                </a:schemeClr>
              </a:solidFill>
              <a:latin typeface="Alte Haas Grotesk" pitchFamily="2" charset="0"/>
            </a:endParaRPr>
          </a:p>
          <a:p>
            <a:endParaRPr lang="en-US" sz="2300" dirty="0">
              <a:solidFill>
                <a:schemeClr val="bg1">
                  <a:lumMod val="50000"/>
                </a:schemeClr>
              </a:solidFill>
              <a:latin typeface="Alte Haas Grotesk" pitchFamily="2" charset="0"/>
            </a:endParaRPr>
          </a:p>
          <a:p>
            <a:r>
              <a:rPr lang="en-US" dirty="0" err="1" smtClean="0">
                <a:solidFill>
                  <a:schemeClr val="bg1">
                    <a:lumMod val="50000"/>
                  </a:schemeClr>
                </a:solidFill>
                <a:latin typeface="Alte Haas Grotesk" pitchFamily="2" charset="0"/>
              </a:rPr>
              <a:t>Lotofaga</a:t>
            </a:r>
            <a:r>
              <a:rPr lang="en-US" dirty="0" smtClean="0">
                <a:solidFill>
                  <a:schemeClr val="bg1">
                    <a:lumMod val="50000"/>
                  </a:schemeClr>
                </a:solidFill>
                <a:latin typeface="Alte Haas Grotesk" pitchFamily="2" charset="0"/>
              </a:rPr>
              <a:t> Tilapia </a:t>
            </a:r>
            <a:r>
              <a:rPr lang="en-US" dirty="0" smtClean="0">
                <a:solidFill>
                  <a:schemeClr val="bg1">
                    <a:lumMod val="50000"/>
                  </a:schemeClr>
                </a:solidFill>
                <a:latin typeface="Alte Haas Grotesk" pitchFamily="2" charset="0"/>
              </a:rPr>
              <a:t>Farm</a:t>
            </a:r>
          </a:p>
          <a:p>
            <a:r>
              <a:rPr lang="en-US" dirty="0" smtClean="0">
                <a:solidFill>
                  <a:schemeClr val="bg1">
                    <a:lumMod val="50000"/>
                  </a:schemeClr>
                </a:solidFill>
                <a:latin typeface="Alte Haas Grotesk" pitchFamily="2" charset="0"/>
              </a:rPr>
              <a:t>Samoa International </a:t>
            </a:r>
          </a:p>
          <a:p>
            <a:pPr>
              <a:buNone/>
            </a:pPr>
            <a:r>
              <a:rPr lang="en-US" dirty="0" smtClean="0">
                <a:solidFill>
                  <a:schemeClr val="bg1">
                    <a:lumMod val="50000"/>
                  </a:schemeClr>
                </a:solidFill>
                <a:latin typeface="Alte Haas Grotesk" pitchFamily="2" charset="0"/>
              </a:rPr>
              <a:t>	</a:t>
            </a:r>
            <a:r>
              <a:rPr lang="en-US" dirty="0" smtClean="0">
                <a:solidFill>
                  <a:schemeClr val="bg1">
                    <a:lumMod val="50000"/>
                  </a:schemeClr>
                </a:solidFill>
                <a:latin typeface="Alte Haas Grotesk" pitchFamily="2" charset="0"/>
              </a:rPr>
              <a:t>Game </a:t>
            </a:r>
            <a:r>
              <a:rPr lang="en-US" dirty="0" smtClean="0">
                <a:solidFill>
                  <a:schemeClr val="bg1">
                    <a:lumMod val="50000"/>
                  </a:schemeClr>
                </a:solidFill>
                <a:latin typeface="Alte Haas Grotesk" pitchFamily="2" charset="0"/>
              </a:rPr>
              <a:t>Fishing</a:t>
            </a:r>
          </a:p>
          <a:p>
            <a:pPr>
              <a:buNone/>
            </a:pPr>
            <a:r>
              <a:rPr lang="en-US" dirty="0" smtClean="0">
                <a:solidFill>
                  <a:schemeClr val="bg1">
                    <a:lumMod val="50000"/>
                  </a:schemeClr>
                </a:solidFill>
                <a:latin typeface="Alte Haas Grotesk" pitchFamily="2" charset="0"/>
              </a:rPr>
              <a:t>	</a:t>
            </a:r>
            <a:r>
              <a:rPr lang="en-US" dirty="0" smtClean="0">
                <a:solidFill>
                  <a:schemeClr val="bg1">
                    <a:lumMod val="50000"/>
                  </a:schemeClr>
                </a:solidFill>
                <a:latin typeface="Alte Haas Grotesk" pitchFamily="2" charset="0"/>
              </a:rPr>
              <a:t>Tournament</a:t>
            </a:r>
            <a:r>
              <a:rPr lang="en-US" dirty="0" smtClean="0">
                <a:solidFill>
                  <a:schemeClr val="bg1">
                    <a:lumMod val="50000"/>
                  </a:schemeClr>
                </a:solidFill>
                <a:latin typeface="Alte Haas Grotesk" pitchFamily="2" charset="0"/>
              </a:rPr>
              <a:t> </a:t>
            </a:r>
            <a:endParaRPr lang="en-US" dirty="0" smtClean="0">
              <a:solidFill>
                <a:schemeClr val="bg1">
                  <a:lumMod val="50000"/>
                </a:schemeClr>
              </a:solidFill>
              <a:latin typeface="Alte Haas Grotesk" pitchFamily="2" charset="0"/>
            </a:endParaRPr>
          </a:p>
          <a:p>
            <a:endParaRPr lang="en-US" sz="2300" dirty="0">
              <a:solidFill>
                <a:schemeClr val="bg1">
                  <a:lumMod val="50000"/>
                </a:schemeClr>
              </a:solidFill>
              <a:latin typeface="Alte Haas Grotesk" pitchFamily="2" charset="0"/>
            </a:endParaRPr>
          </a:p>
          <a:p>
            <a:endParaRPr lang="en-US" sz="2300" dirty="0">
              <a:solidFill>
                <a:schemeClr val="bg1">
                  <a:lumMod val="50000"/>
                </a:schemeClr>
              </a:solidFill>
              <a:latin typeface="Alte Haas Grotesk" pitchFamily="2" charset="0"/>
            </a:endParaRPr>
          </a:p>
        </p:txBody>
      </p:sp>
      <p:pic>
        <p:nvPicPr>
          <p:cNvPr id="4" name="Picture 3" descr="STA-Border_1.jpg"/>
          <p:cNvPicPr>
            <a:picLocks noChangeAspect="1"/>
          </p:cNvPicPr>
          <p:nvPr/>
        </p:nvPicPr>
        <p:blipFill>
          <a:blip r:embed="rId2" cstate="print"/>
          <a:stretch>
            <a:fillRect/>
          </a:stretch>
        </p:blipFill>
        <p:spPr>
          <a:xfrm>
            <a:off x="0" y="6284934"/>
            <a:ext cx="9144000" cy="344466"/>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1200" y="1314994"/>
            <a:ext cx="2619375" cy="174307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descr="https://scontent-lax3-1.xx.fbcdn.net/v/t1.0-9/14095813_1174178439312524_5005938472967397705_n.jpg?oh=771cd0a1b15e4f6c2cae435d3d7fbe6c&amp;oe=5859081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86199" y="3505200"/>
            <a:ext cx="4524375" cy="2544962"/>
          </a:xfrm>
          <a:prstGeom prst="rect">
            <a:avLst/>
          </a:prstGeom>
          <a:noFill/>
          <a:ln w="3175">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8458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p:cNvPicPr>
          <p:nvPr/>
        </p:nvPicPr>
        <p:blipFill>
          <a:blip r:embed="rId2" cstate="print"/>
          <a:srcRect/>
          <a:stretch>
            <a:fillRect/>
          </a:stretch>
        </p:blipFill>
        <p:spPr bwMode="auto">
          <a:xfrm>
            <a:off x="0" y="0"/>
            <a:ext cx="9144000" cy="2597150"/>
          </a:xfrm>
          <a:prstGeom prst="rect">
            <a:avLst/>
          </a:prstGeom>
          <a:noFill/>
          <a:ln w="9525">
            <a:noFill/>
            <a:miter lim="800000"/>
            <a:headEnd/>
            <a:tailEnd/>
          </a:ln>
        </p:spPr>
      </p:pic>
      <p:sp>
        <p:nvSpPr>
          <p:cNvPr id="5123" name="TextBox 1"/>
          <p:cNvSpPr txBox="1">
            <a:spLocks noChangeArrowheads="1"/>
          </p:cNvSpPr>
          <p:nvPr/>
        </p:nvSpPr>
        <p:spPr bwMode="auto">
          <a:xfrm>
            <a:off x="1752600" y="2590800"/>
            <a:ext cx="5981700" cy="523220"/>
          </a:xfrm>
          <a:prstGeom prst="rect">
            <a:avLst/>
          </a:prstGeom>
          <a:noFill/>
          <a:ln w="9525">
            <a:noFill/>
            <a:miter lim="800000"/>
            <a:headEnd/>
            <a:tailEnd/>
          </a:ln>
        </p:spPr>
        <p:txBody>
          <a:bodyPr wrap="square">
            <a:spAutoFit/>
          </a:bodyPr>
          <a:lstStyle/>
          <a:p>
            <a:pPr algn="ctr"/>
            <a:r>
              <a:rPr lang="en-US" sz="2800" b="1" dirty="0" smtClean="0">
                <a:latin typeface="Calibri" pitchFamily="34" charset="0"/>
              </a:rPr>
              <a:t>Way Forward</a:t>
            </a:r>
            <a:endParaRPr lang="en-US" sz="2800" b="1" dirty="0">
              <a:latin typeface="Calibri" pitchFamily="34" charset="0"/>
            </a:endParaRPr>
          </a:p>
        </p:txBody>
      </p:sp>
      <p:sp>
        <p:nvSpPr>
          <p:cNvPr id="18" name="Rectangle 17"/>
          <p:cNvSpPr/>
          <p:nvPr/>
        </p:nvSpPr>
        <p:spPr>
          <a:xfrm>
            <a:off x="990600" y="3048000"/>
            <a:ext cx="7391400" cy="3816429"/>
          </a:xfrm>
          <a:prstGeom prst="rect">
            <a:avLst/>
          </a:prstGeom>
        </p:spPr>
        <p:txBody>
          <a:bodyPr wrap="square">
            <a:spAutoFit/>
          </a:bodyPr>
          <a:lstStyle/>
          <a:p>
            <a:pPr marL="914400" lvl="1" indent="-457200">
              <a:buFont typeface="+mj-lt"/>
              <a:buAutoNum type="arabicPeriod"/>
            </a:pPr>
            <a:r>
              <a:rPr lang="en-NZ" sz="2200" dirty="0" smtClean="0">
                <a:latin typeface="Alte Haas Grotesk"/>
              </a:rPr>
              <a:t>Important to Work Towards </a:t>
            </a:r>
            <a:r>
              <a:rPr lang="en-NZ" sz="2200" dirty="0" smtClean="0">
                <a:latin typeface="Alte Haas Grotesk"/>
              </a:rPr>
              <a:t>the establishment of a Samoa </a:t>
            </a:r>
            <a:r>
              <a:rPr lang="en-NZ" sz="2200" dirty="0" smtClean="0">
                <a:latin typeface="Alte Haas Grotesk"/>
              </a:rPr>
              <a:t>Agritourism </a:t>
            </a:r>
            <a:r>
              <a:rPr lang="en-NZ" sz="2200" dirty="0" smtClean="0">
                <a:latin typeface="Alte Haas Grotesk"/>
              </a:rPr>
              <a:t>Strategy</a:t>
            </a:r>
            <a:endParaRPr lang="en-NZ" sz="2200" dirty="0" smtClean="0">
              <a:latin typeface="Alte Haas Grotesk"/>
            </a:endParaRPr>
          </a:p>
          <a:p>
            <a:pPr marL="914400" lvl="1" indent="-457200">
              <a:buFont typeface="+mj-lt"/>
              <a:buAutoNum type="arabicPeriod"/>
            </a:pPr>
            <a:r>
              <a:rPr lang="en-NZ" sz="2200" dirty="0" smtClean="0">
                <a:latin typeface="Alte Haas Grotesk"/>
              </a:rPr>
              <a:t>Mainstream Agritourism Strategy into Sector </a:t>
            </a:r>
            <a:r>
              <a:rPr lang="en-NZ" sz="2200" dirty="0" smtClean="0">
                <a:latin typeface="Alte Haas Grotesk"/>
              </a:rPr>
              <a:t>Development </a:t>
            </a:r>
            <a:r>
              <a:rPr lang="en-NZ" sz="2200" dirty="0" smtClean="0">
                <a:latin typeface="Alte Haas Grotesk"/>
              </a:rPr>
              <a:t>Plans to ensure well coordinated cross-</a:t>
            </a:r>
            <a:r>
              <a:rPr lang="en-NZ" sz="2200" dirty="0" err="1" smtClean="0">
                <a:latin typeface="Alte Haas Grotesk"/>
              </a:rPr>
              <a:t>sectoral</a:t>
            </a:r>
            <a:r>
              <a:rPr lang="en-NZ" sz="2200" dirty="0" smtClean="0">
                <a:latin typeface="Alte Haas Grotesk"/>
              </a:rPr>
              <a:t> </a:t>
            </a:r>
            <a:r>
              <a:rPr lang="en-NZ" sz="2200" dirty="0" smtClean="0">
                <a:latin typeface="Alte Haas Grotesk"/>
              </a:rPr>
              <a:t>programmes </a:t>
            </a:r>
            <a:r>
              <a:rPr lang="en-NZ" sz="2200" dirty="0" smtClean="0">
                <a:latin typeface="Alte Haas Grotesk"/>
              </a:rPr>
              <a:t>that upscale farm to table successes (</a:t>
            </a:r>
            <a:r>
              <a:rPr lang="en-NZ" sz="2200" dirty="0" err="1" smtClean="0">
                <a:latin typeface="Alte Haas Grotesk"/>
              </a:rPr>
              <a:t>eg</a:t>
            </a:r>
            <a:r>
              <a:rPr lang="en-NZ" sz="2200" dirty="0" smtClean="0">
                <a:latin typeface="Alte Haas Grotesk"/>
              </a:rPr>
              <a:t>. WIBDI), training of Chefs to use local fresh produce and encourage research on value added products and usage in all tourism</a:t>
            </a:r>
            <a:endParaRPr lang="en-NZ" sz="2200" dirty="0" smtClean="0">
              <a:latin typeface="Alte Haas Grotesk"/>
            </a:endParaRPr>
          </a:p>
          <a:p>
            <a:pPr marL="914400" lvl="1" indent="-457200">
              <a:buFont typeface="+mj-lt"/>
              <a:buAutoNum type="arabicPeriod"/>
            </a:pPr>
            <a:r>
              <a:rPr lang="en-NZ" sz="2200" dirty="0" smtClean="0">
                <a:latin typeface="Alte Haas Grotesk"/>
              </a:rPr>
              <a:t>All Strategies to lead to the achievement of applicable SIDS and Sustainable Development Agenda 2030 </a:t>
            </a:r>
            <a:r>
              <a:rPr lang="en-NZ" sz="2200" dirty="0" smtClean="0">
                <a:latin typeface="Alte Haas Grotesk"/>
              </a:rPr>
              <a:t>Resolutions</a:t>
            </a:r>
            <a:endParaRPr lang="en-NZ" sz="2200" dirty="0" smtClean="0">
              <a:latin typeface="Alte Haas Grotesk"/>
            </a:endParaRPr>
          </a:p>
          <a:p>
            <a:pPr marL="914400" lvl="1" indent="-457200">
              <a:buFont typeface="+mj-lt"/>
              <a:buAutoNum type="arabicPeriod"/>
            </a:pPr>
            <a:r>
              <a:rPr lang="en-NZ" sz="2200" dirty="0" smtClean="0">
                <a:latin typeface="Alte Haas Grotesk"/>
              </a:rPr>
              <a:t>CTA </a:t>
            </a:r>
            <a:r>
              <a:rPr lang="en-NZ" sz="2200" dirty="0" smtClean="0">
                <a:latin typeface="Alte Haas Grotesk"/>
              </a:rPr>
              <a:t>to assist Samoa with </a:t>
            </a:r>
            <a:r>
              <a:rPr lang="en-NZ" sz="2200" dirty="0" smtClean="0">
                <a:latin typeface="Alte Haas Grotesk"/>
              </a:rPr>
              <a:t>the </a:t>
            </a:r>
            <a:r>
              <a:rPr lang="en-NZ" sz="2200" dirty="0" smtClean="0">
                <a:latin typeface="Alte Haas Grotesk"/>
              </a:rPr>
              <a:t>establishment of the Agritourism Strategy </a:t>
            </a:r>
            <a:r>
              <a:rPr lang="en-NZ" sz="2200" dirty="0" smtClean="0">
                <a:latin typeface="Alte Haas Grotesk"/>
              </a:rPr>
              <a:t>and Policy, and the piloting of the Samoa Agritourism Park as the Marketing Catalyst similar to Meaai Samoa</a:t>
            </a:r>
            <a:r>
              <a:rPr lang="en-NZ" sz="2200" dirty="0" smtClean="0">
                <a:latin typeface="Alte Haas Grotesk"/>
              </a:rPr>
              <a:t>.</a:t>
            </a:r>
            <a:endParaRPr lang="en-NZ" sz="2200" dirty="0" smtClean="0">
              <a:latin typeface="Alte Haas Grotesk"/>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2" cstate="print"/>
          <a:srcRect/>
          <a:stretch>
            <a:fillRect/>
          </a:stretch>
        </p:blipFill>
        <p:spPr bwMode="auto">
          <a:xfrm>
            <a:off x="76200" y="30163"/>
            <a:ext cx="8931275" cy="6751637"/>
          </a:xfrm>
          <a:prstGeom prst="rect">
            <a:avLst/>
          </a:prstGeom>
          <a:noFill/>
          <a:ln w="9525">
            <a:noFill/>
            <a:miter lim="800000"/>
            <a:headEnd/>
            <a:tailEnd/>
          </a:ln>
        </p:spPr>
      </p:pic>
      <p:sp>
        <p:nvSpPr>
          <p:cNvPr id="7171" name="Title 1"/>
          <p:cNvSpPr>
            <a:spLocks noGrp="1"/>
          </p:cNvSpPr>
          <p:nvPr>
            <p:ph type="title"/>
          </p:nvPr>
        </p:nvSpPr>
        <p:spPr>
          <a:xfrm>
            <a:off x="609600" y="5562600"/>
            <a:ext cx="5562600" cy="1066800"/>
          </a:xfrm>
        </p:spPr>
        <p:txBody>
          <a:bodyPr>
            <a:normAutofit fontScale="90000"/>
          </a:bodyPr>
          <a:lstStyle/>
          <a:p>
            <a:r>
              <a:rPr lang="en-US" sz="3000" b="1" smtClean="0">
                <a:solidFill>
                  <a:srgbClr val="713605"/>
                </a:solidFill>
                <a:latin typeface="Veneer" pitchFamily="2" charset="0"/>
              </a:rPr>
              <a:t/>
            </a:r>
            <a:br>
              <a:rPr lang="en-US" sz="3000" b="1" smtClean="0">
                <a:solidFill>
                  <a:srgbClr val="713605"/>
                </a:solidFill>
                <a:latin typeface="Veneer" pitchFamily="2" charset="0"/>
              </a:rPr>
            </a:br>
            <a:r>
              <a:rPr lang="en-US" sz="3000" b="1" smtClean="0">
                <a:solidFill>
                  <a:srgbClr val="713605"/>
                </a:solidFill>
                <a:latin typeface="Veneer" pitchFamily="2" charset="0"/>
              </a:rPr>
              <a:t>Thank you &amp; God Bless!</a:t>
            </a:r>
            <a:br>
              <a:rPr lang="en-US" sz="3000" b="1" smtClean="0">
                <a:solidFill>
                  <a:srgbClr val="713605"/>
                </a:solidFill>
                <a:latin typeface="Veneer" pitchFamily="2" charset="0"/>
              </a:rPr>
            </a:br>
            <a:endParaRPr lang="en-US" sz="3000" b="1" smtClean="0">
              <a:solidFill>
                <a:srgbClr val="713605"/>
              </a:solidFill>
              <a:latin typeface="Veneer" pitchFamily="2"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990600"/>
          </a:xfrm>
        </p:spPr>
        <p:txBody>
          <a:bodyPr>
            <a:noAutofit/>
          </a:bodyPr>
          <a:lstStyle/>
          <a:p>
            <a:r>
              <a:rPr lang="en-US" sz="5500" dirty="0" smtClean="0">
                <a:latin typeface="Veneer" pitchFamily="2" charset="0"/>
              </a:rPr>
              <a:t>Samoa Tourism Sector Plan</a:t>
            </a:r>
            <a:endParaRPr lang="en-US" sz="5500" dirty="0">
              <a:latin typeface="Veneer" pitchFamily="2" charset="0"/>
            </a:endParaRPr>
          </a:p>
        </p:txBody>
      </p:sp>
      <p:sp>
        <p:nvSpPr>
          <p:cNvPr id="3" name="Subtitle 2"/>
          <p:cNvSpPr>
            <a:spLocks noGrp="1"/>
          </p:cNvSpPr>
          <p:nvPr>
            <p:ph type="subTitle" idx="1"/>
          </p:nvPr>
        </p:nvSpPr>
        <p:spPr>
          <a:xfrm>
            <a:off x="228600" y="1295400"/>
            <a:ext cx="8610600" cy="4572000"/>
          </a:xfrm>
        </p:spPr>
        <p:txBody>
          <a:bodyPr>
            <a:normAutofit fontScale="70000" lnSpcReduction="20000"/>
          </a:bodyPr>
          <a:lstStyle/>
          <a:p>
            <a:pPr algn="just"/>
            <a:r>
              <a:rPr lang="en-US" dirty="0" smtClean="0">
                <a:latin typeface="Alte Haas Grotesk" pitchFamily="2" charset="0"/>
              </a:rPr>
              <a:t>Samoa Tourism Authority roles and responsibilities are guided under the </a:t>
            </a:r>
            <a:r>
              <a:rPr lang="en-US" b="1" dirty="0" smtClean="0">
                <a:latin typeface="Alte Haas Grotesk" pitchFamily="2" charset="0"/>
              </a:rPr>
              <a:t>Tourism Development Act </a:t>
            </a:r>
            <a:r>
              <a:rPr lang="en-US" dirty="0" smtClean="0">
                <a:latin typeface="Alte Haas Grotesk" pitchFamily="2" charset="0"/>
              </a:rPr>
              <a:t>2012 which stipulates and provides for the sustainable development, promotion and management of the tourism sector in Samoa through effective planning, administration, regulation, and for related purposes. </a:t>
            </a:r>
          </a:p>
          <a:p>
            <a:pPr algn="just"/>
            <a:endParaRPr lang="en-US" dirty="0" smtClean="0">
              <a:latin typeface="Alte Haas Grotesk" pitchFamily="2" charset="0"/>
            </a:endParaRPr>
          </a:p>
          <a:p>
            <a:pPr algn="just"/>
            <a:r>
              <a:rPr lang="en-US" dirty="0" smtClean="0">
                <a:latin typeface="Alte Haas Grotesk" pitchFamily="2" charset="0"/>
              </a:rPr>
              <a:t>1.1 </a:t>
            </a:r>
            <a:r>
              <a:rPr lang="en-US" b="1" dirty="0" smtClean="0">
                <a:latin typeface="Alte Haas Grotesk" pitchFamily="2" charset="0"/>
              </a:rPr>
              <a:t>Strategies for the Development of Samoa (SDS) 2012-2016 </a:t>
            </a:r>
            <a:r>
              <a:rPr lang="en-US" dirty="0" smtClean="0">
                <a:latin typeface="Alte Haas Grotesk" pitchFamily="2" charset="0"/>
              </a:rPr>
              <a:t>– Ensure quality product and service delivery through implementation of tourism operators standards; strengthened linkages between tourism and other sectors of the economy; Support and encourage the linkages amongst training providers to strengthen relevant training for the industry;</a:t>
            </a:r>
          </a:p>
          <a:p>
            <a:pPr algn="just"/>
            <a:endParaRPr lang="en-US" dirty="0" smtClean="0">
              <a:latin typeface="Alte Haas Grotesk" pitchFamily="2" charset="0"/>
            </a:endParaRPr>
          </a:p>
          <a:p>
            <a:pPr algn="just"/>
            <a:r>
              <a:rPr lang="en-US" dirty="0" smtClean="0">
                <a:latin typeface="Alte Haas Grotesk" pitchFamily="2" charset="0"/>
              </a:rPr>
              <a:t>1.2 </a:t>
            </a:r>
            <a:r>
              <a:rPr lang="en-US" b="1" dirty="0" smtClean="0">
                <a:latin typeface="Alte Haas Grotesk" pitchFamily="2" charset="0"/>
              </a:rPr>
              <a:t>Samoa Tourism Sector Plan (STSP) 2014-2019 </a:t>
            </a:r>
            <a:r>
              <a:rPr lang="en-US" dirty="0" smtClean="0">
                <a:latin typeface="Alte Haas Grotesk" pitchFamily="2" charset="0"/>
              </a:rPr>
              <a:t>– Overall lays the foundation for the coordinated and sustainable development of tourism for Samoa. Increase linkages between primary producers, handicrafts and tourism providers through business support and facilitation by lead agencies including WIBDI, STA, Manufacturer and Agricultural sector </a:t>
            </a:r>
          </a:p>
          <a:p>
            <a:endParaRPr lang="en-US" dirty="0" smtClean="0">
              <a:latin typeface="Alte Haas Grotesk" pitchFamily="2" charset="0"/>
            </a:endParaRPr>
          </a:p>
          <a:p>
            <a:pPr lvl="1" algn="just">
              <a:buFont typeface="Arial" pitchFamily="34" charset="0"/>
              <a:buChar char="•"/>
            </a:pPr>
            <a:endParaRPr lang="en-US" dirty="0" smtClean="0">
              <a:latin typeface="Alte Haas Grotesk" pitchFamily="2" charset="0"/>
            </a:endParaRPr>
          </a:p>
        </p:txBody>
      </p:sp>
      <p:pic>
        <p:nvPicPr>
          <p:cNvPr id="4" name="Picture 3" descr="STA-Border_1.jpg"/>
          <p:cNvPicPr>
            <a:picLocks noChangeAspect="1"/>
          </p:cNvPicPr>
          <p:nvPr/>
        </p:nvPicPr>
        <p:blipFill>
          <a:blip r:embed="rId3" cstate="print"/>
          <a:stretch>
            <a:fillRect/>
          </a:stretch>
        </p:blipFill>
        <p:spPr>
          <a:xfrm>
            <a:off x="0" y="6019800"/>
            <a:ext cx="9144000" cy="34446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 xmlns:a14="http://schemas.microsoft.com/office/drawing/2010/main" val="0"/>
              </a:ext>
            </a:extLst>
          </a:blip>
          <a:stretch>
            <a:fillRect/>
          </a:stretch>
        </p:blipFill>
        <p:spPr>
          <a:xfrm>
            <a:off x="0" y="762000"/>
            <a:ext cx="9144000" cy="6096000"/>
          </a:xfrm>
          <a:prstGeom prst="rect">
            <a:avLst/>
          </a:prstGeom>
        </p:spPr>
      </p:pic>
      <p:sp>
        <p:nvSpPr>
          <p:cNvPr id="4" name="TextBox 3"/>
          <p:cNvSpPr txBox="1"/>
          <p:nvPr/>
        </p:nvSpPr>
        <p:spPr>
          <a:xfrm>
            <a:off x="1447800" y="228600"/>
            <a:ext cx="6400800" cy="461665"/>
          </a:xfrm>
          <a:prstGeom prst="rect">
            <a:avLst/>
          </a:prstGeom>
          <a:noFill/>
        </p:spPr>
        <p:txBody>
          <a:bodyPr wrap="square" rtlCol="0">
            <a:spAutoFit/>
          </a:bodyPr>
          <a:lstStyle/>
          <a:p>
            <a:r>
              <a:rPr lang="en-NZ" sz="2400" b="1" dirty="0" smtClean="0"/>
              <a:t>Samoa Tourism Sector – Key Priority Areas</a:t>
            </a:r>
            <a:endParaRPr lang="en-NZ" sz="2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mia\NAPA 5 Inception Workshop\External Workshops\CC Workshop Presentation\Design for presentations\BG FOR PWRPNT PRESENTATI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Box 4"/>
          <p:cNvSpPr txBox="1">
            <a:spLocks noChangeArrowheads="1"/>
          </p:cNvSpPr>
          <p:nvPr/>
        </p:nvSpPr>
        <p:spPr bwMode="auto">
          <a:xfrm>
            <a:off x="468313" y="404813"/>
            <a:ext cx="828040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600" dirty="0"/>
              <a:t>Sustainable Tourism ‘a National Development Tool’</a:t>
            </a:r>
          </a:p>
        </p:txBody>
      </p:sp>
      <p:pic>
        <p:nvPicPr>
          <p:cNvPr id="6" name="Picture 57" descr="WORKING GROUPS.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2238" y="140543"/>
            <a:ext cx="8899525" cy="660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60861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xmlns="" val="0"/>
              </a:ext>
            </a:extLst>
          </a:blip>
          <a:stretch>
            <a:fillRect/>
          </a:stretch>
        </p:blipFill>
        <p:spPr>
          <a:xfrm>
            <a:off x="1475657" y="50236"/>
            <a:ext cx="6721706" cy="6547116"/>
          </a:xfrm>
          <a:prstGeom prst="rect">
            <a:avLst/>
          </a:prstGeom>
        </p:spPr>
      </p:pic>
      <p:sp>
        <p:nvSpPr>
          <p:cNvPr id="5" name="TextBox 4"/>
          <p:cNvSpPr txBox="1"/>
          <p:nvPr/>
        </p:nvSpPr>
        <p:spPr>
          <a:xfrm>
            <a:off x="611560" y="332656"/>
            <a:ext cx="1944216" cy="1384995"/>
          </a:xfrm>
          <a:prstGeom prst="rect">
            <a:avLst/>
          </a:prstGeom>
          <a:noFill/>
        </p:spPr>
        <p:txBody>
          <a:bodyPr wrap="square" rtlCol="0">
            <a:spAutoFit/>
          </a:bodyPr>
          <a:lstStyle/>
          <a:p>
            <a:r>
              <a:rPr lang="en-US" sz="2800" dirty="0" smtClean="0">
                <a:solidFill>
                  <a:srgbClr val="00B050"/>
                </a:solidFill>
                <a:latin typeface="Veneer" pitchFamily="2" charset="0"/>
              </a:rPr>
              <a:t>4A Tourism Coordination Model</a:t>
            </a:r>
            <a:endParaRPr lang="en-US" sz="2800" dirty="0">
              <a:solidFill>
                <a:srgbClr val="00B050"/>
              </a:solidFill>
              <a:latin typeface="Veneer" pitchFamily="2" charset="0"/>
            </a:endParaRPr>
          </a:p>
        </p:txBody>
      </p:sp>
    </p:spTree>
    <p:extLst>
      <p:ext uri="{BB962C8B-B14F-4D97-AF65-F5344CB8AC3E}">
        <p14:creationId xmlns:p14="http://schemas.microsoft.com/office/powerpoint/2010/main" xmlns="" val="258644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66800" y="990600"/>
            <a:ext cx="7162800" cy="1219200"/>
          </a:xfrm>
        </p:spPr>
        <p:txBody>
          <a:bodyPr/>
          <a:lstStyle/>
          <a:p>
            <a:pPr eaLnBrk="1" hangingPunct="1"/>
            <a:r>
              <a:rPr lang="en-US" sz="4000" dirty="0" smtClean="0"/>
              <a:t>Favourable Geographical Location</a:t>
            </a:r>
            <a:br>
              <a:rPr lang="en-US" sz="4000" dirty="0" smtClean="0"/>
            </a:br>
            <a:r>
              <a:rPr lang="en-US" sz="3200" b="1" dirty="0" smtClean="0">
                <a:latin typeface="Edwardian Script ITC" pitchFamily="66" charset="0"/>
              </a:rPr>
              <a:t>in the  Heart of  the Pacific and the World </a:t>
            </a:r>
            <a:endParaRPr lang="en-US" sz="4000" b="1" dirty="0" smtClean="0"/>
          </a:p>
        </p:txBody>
      </p:sp>
      <p:sp>
        <p:nvSpPr>
          <p:cNvPr id="6147" name="Rectangle 3"/>
          <p:cNvSpPr>
            <a:spLocks noGrp="1" noChangeArrowheads="1"/>
          </p:cNvSpPr>
          <p:nvPr>
            <p:ph type="body" idx="1"/>
          </p:nvPr>
        </p:nvSpPr>
        <p:spPr>
          <a:xfrm>
            <a:off x="228600" y="5943600"/>
            <a:ext cx="8763000" cy="762000"/>
          </a:xfrm>
        </p:spPr>
        <p:txBody>
          <a:bodyPr>
            <a:normAutofit fontScale="85000" lnSpcReduction="20000"/>
          </a:bodyPr>
          <a:lstStyle/>
          <a:p>
            <a:pPr eaLnBrk="1" hangingPunct="1">
              <a:buFont typeface="Helvetica Neue" charset="0"/>
              <a:buNone/>
            </a:pPr>
            <a:r>
              <a:rPr lang="en-US" dirty="0" smtClean="0"/>
              <a:t/>
            </a:r>
            <a:br>
              <a:rPr lang="en-US" dirty="0" smtClean="0"/>
            </a:br>
            <a:endParaRPr lang="en-US" dirty="0" smtClean="0"/>
          </a:p>
        </p:txBody>
      </p:sp>
      <p:pic>
        <p:nvPicPr>
          <p:cNvPr id="6148" name="Picture 10" descr="\\john\d$\D Drive\Samoa Images\STA_images#61F1.key\s40.jpg"/>
          <p:cNvPicPr>
            <a:picLocks noChangeAspect="1" noChangeArrowheads="1"/>
          </p:cNvPicPr>
          <p:nvPr/>
        </p:nvPicPr>
        <p:blipFill>
          <a:blip r:embed="rId3" cstate="print"/>
          <a:srcRect t="24165" b="18210"/>
          <a:stretch>
            <a:fillRect/>
          </a:stretch>
        </p:blipFill>
        <p:spPr bwMode="auto">
          <a:xfrm>
            <a:off x="1066800" y="228600"/>
            <a:ext cx="1981200" cy="727075"/>
          </a:xfrm>
          <a:prstGeom prst="rect">
            <a:avLst/>
          </a:prstGeom>
          <a:noFill/>
          <a:ln w="9525">
            <a:noFill/>
            <a:miter lim="800000"/>
            <a:headEnd/>
            <a:tailEnd/>
          </a:ln>
        </p:spPr>
      </p:pic>
      <p:pic>
        <p:nvPicPr>
          <p:cNvPr id="6149" name="Picture 8" descr="\\john\d$\D Drive\Samoa Images\STA_images#61F1.key\culture.jpg"/>
          <p:cNvPicPr>
            <a:picLocks noChangeAspect="1" noChangeArrowheads="1"/>
          </p:cNvPicPr>
          <p:nvPr/>
        </p:nvPicPr>
        <p:blipFill>
          <a:blip r:embed="rId4" cstate="print"/>
          <a:srcRect t="4713" b="60724"/>
          <a:stretch>
            <a:fillRect/>
          </a:stretch>
        </p:blipFill>
        <p:spPr bwMode="auto">
          <a:xfrm>
            <a:off x="3048000" y="228600"/>
            <a:ext cx="2955925" cy="727075"/>
          </a:xfrm>
          <a:prstGeom prst="rect">
            <a:avLst/>
          </a:prstGeom>
          <a:noFill/>
          <a:ln w="9525">
            <a:noFill/>
            <a:miter lim="800000"/>
            <a:headEnd/>
            <a:tailEnd/>
          </a:ln>
        </p:spPr>
      </p:pic>
      <p:pic>
        <p:nvPicPr>
          <p:cNvPr id="6150" name="Picture 9" descr="\\john\d$\D Drive\Samoa Images\STA_images#61F1.key\image4.jpg"/>
          <p:cNvPicPr>
            <a:picLocks noChangeAspect="1" noChangeArrowheads="1"/>
          </p:cNvPicPr>
          <p:nvPr/>
        </p:nvPicPr>
        <p:blipFill>
          <a:blip r:embed="rId5" cstate="print"/>
          <a:srcRect t="12737" b="34729"/>
          <a:stretch>
            <a:fillRect/>
          </a:stretch>
        </p:blipFill>
        <p:spPr bwMode="auto">
          <a:xfrm>
            <a:off x="6019800" y="228600"/>
            <a:ext cx="2209800" cy="727075"/>
          </a:xfrm>
          <a:prstGeom prst="rect">
            <a:avLst/>
          </a:prstGeom>
          <a:noFill/>
          <a:ln w="9525">
            <a:noFill/>
            <a:miter lim="800000"/>
            <a:headEnd/>
            <a:tailEnd/>
          </a:ln>
        </p:spPr>
      </p:pic>
      <p:sp>
        <p:nvSpPr>
          <p:cNvPr id="4103" name="Rectangle 2"/>
          <p:cNvSpPr txBox="1">
            <a:spLocks noChangeArrowheads="1"/>
          </p:cNvSpPr>
          <p:nvPr/>
        </p:nvSpPr>
        <p:spPr bwMode="auto">
          <a:xfrm>
            <a:off x="1295400" y="2057400"/>
            <a:ext cx="7162800" cy="3733800"/>
          </a:xfrm>
          <a:prstGeom prst="rect">
            <a:avLst/>
          </a:prstGeom>
          <a:noFill/>
          <a:ln w="9525">
            <a:noFill/>
            <a:miter lim="800000"/>
            <a:headEnd/>
            <a:tailEnd/>
          </a:ln>
        </p:spPr>
        <p:txBody>
          <a:bodyPr anchor="ctr"/>
          <a:lstStyle/>
          <a:p>
            <a:pPr>
              <a:defRPr/>
            </a:pPr>
            <a:endParaRPr lang="en-US" sz="2000" dirty="0">
              <a:ln w="15875">
                <a:solidFill>
                  <a:schemeClr val="tx1"/>
                </a:solidFill>
              </a:ln>
            </a:endParaRPr>
          </a:p>
        </p:txBody>
      </p:sp>
      <p:pic>
        <p:nvPicPr>
          <p:cNvPr id="6152" name="Picture 11" descr="F:\Pacific Map.jpg"/>
          <p:cNvPicPr>
            <a:picLocks noChangeAspect="1" noChangeArrowheads="1"/>
          </p:cNvPicPr>
          <p:nvPr/>
        </p:nvPicPr>
        <p:blipFill>
          <a:blip r:embed="rId6" cstate="print"/>
          <a:srcRect/>
          <a:stretch>
            <a:fillRect/>
          </a:stretch>
        </p:blipFill>
        <p:spPr bwMode="auto">
          <a:xfrm>
            <a:off x="914400" y="2286000"/>
            <a:ext cx="7315200" cy="4572000"/>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4959350" cy="5334000"/>
          </a:xfrm>
        </p:spPr>
        <p:txBody>
          <a:bodyPr rtlCol="0">
            <a:normAutofit fontScale="32500" lnSpcReduction="20000"/>
          </a:bodyPr>
          <a:lstStyle/>
          <a:p>
            <a:pPr fontAlgn="auto">
              <a:spcAft>
                <a:spcPts val="0"/>
              </a:spcAft>
              <a:defRPr/>
            </a:pPr>
            <a:r>
              <a:rPr lang="en-US" sz="4900" dirty="0"/>
              <a:t>Samoa consists of two (2) large islands of Upolu and Savaii and eight small islets. The climate is tropical throughout the year </a:t>
            </a:r>
            <a:r>
              <a:rPr lang="en-US" sz="4900" dirty="0" smtClean="0"/>
              <a:t>with a moderately wet season </a:t>
            </a:r>
            <a:r>
              <a:rPr lang="en-US" sz="4900" dirty="0"/>
              <a:t>from </a:t>
            </a:r>
            <a:r>
              <a:rPr lang="en-US" sz="4900" dirty="0" smtClean="0"/>
              <a:t>December to March.  </a:t>
            </a:r>
            <a:r>
              <a:rPr lang="en-US" sz="4900" b="1" dirty="0" smtClean="0"/>
              <a:t>Favourable Geographical in the Pacific.</a:t>
            </a:r>
          </a:p>
          <a:p>
            <a:pPr fontAlgn="auto">
              <a:spcAft>
                <a:spcPts val="0"/>
              </a:spcAft>
              <a:defRPr/>
            </a:pPr>
            <a:endParaRPr lang="en-US" sz="4900" dirty="0" smtClean="0"/>
          </a:p>
          <a:p>
            <a:pPr fontAlgn="auto">
              <a:spcAft>
                <a:spcPts val="0"/>
              </a:spcAft>
              <a:defRPr/>
            </a:pPr>
            <a:r>
              <a:rPr lang="en-US" sz="4900" b="1" dirty="0" smtClean="0"/>
              <a:t>Population</a:t>
            </a:r>
            <a:r>
              <a:rPr lang="en-US" sz="4900" dirty="0" smtClean="0"/>
              <a:t> : 193,000 (Est. 2015) </a:t>
            </a:r>
            <a:endParaRPr lang="en-US" sz="4900" dirty="0"/>
          </a:p>
          <a:p>
            <a:pPr fontAlgn="auto">
              <a:spcAft>
                <a:spcPts val="0"/>
              </a:spcAft>
              <a:defRPr/>
            </a:pPr>
            <a:endParaRPr lang="en-US" sz="4900" dirty="0" smtClean="0"/>
          </a:p>
          <a:p>
            <a:pPr fontAlgn="auto">
              <a:spcAft>
                <a:spcPts val="0"/>
              </a:spcAft>
              <a:defRPr/>
            </a:pPr>
            <a:r>
              <a:rPr lang="en-US" sz="4900" b="1" dirty="0" smtClean="0"/>
              <a:t>Infrastructure &amp; Utilities to 99% of Samoan Population</a:t>
            </a:r>
            <a:endParaRPr lang="en-US" sz="4900" b="1" dirty="0"/>
          </a:p>
          <a:p>
            <a:pPr fontAlgn="auto">
              <a:spcAft>
                <a:spcPts val="0"/>
              </a:spcAft>
              <a:defRPr/>
            </a:pPr>
            <a:endParaRPr lang="en-US" sz="4900" dirty="0"/>
          </a:p>
          <a:p>
            <a:pPr fontAlgn="auto">
              <a:spcAft>
                <a:spcPts val="0"/>
              </a:spcAft>
              <a:defRPr/>
            </a:pPr>
            <a:r>
              <a:rPr lang="en-US" sz="4900" b="1" dirty="0"/>
              <a:t>Official Languages </a:t>
            </a:r>
            <a:r>
              <a:rPr lang="en-US" sz="4900" dirty="0"/>
              <a:t>:  Samoan &amp; </a:t>
            </a:r>
            <a:r>
              <a:rPr lang="en-US" sz="4900" dirty="0" smtClean="0"/>
              <a:t>English</a:t>
            </a:r>
          </a:p>
          <a:p>
            <a:pPr fontAlgn="auto">
              <a:spcAft>
                <a:spcPts val="0"/>
              </a:spcAft>
              <a:defRPr/>
            </a:pPr>
            <a:endParaRPr lang="en-US" sz="4900" dirty="0"/>
          </a:p>
          <a:p>
            <a:pPr fontAlgn="auto">
              <a:spcAft>
                <a:spcPts val="0"/>
              </a:spcAft>
              <a:defRPr/>
            </a:pPr>
            <a:r>
              <a:rPr lang="en-US" sz="4900" b="1" dirty="0" smtClean="0"/>
              <a:t>Democratically Cultural Political Structure</a:t>
            </a:r>
            <a:endParaRPr lang="en-US" sz="4900" b="1" dirty="0"/>
          </a:p>
          <a:p>
            <a:pPr fontAlgn="auto">
              <a:spcAft>
                <a:spcPts val="0"/>
              </a:spcAft>
              <a:defRPr/>
            </a:pPr>
            <a:endParaRPr lang="en-US" sz="4900" dirty="0"/>
          </a:p>
          <a:p>
            <a:pPr fontAlgn="auto">
              <a:spcAft>
                <a:spcPts val="0"/>
              </a:spcAft>
              <a:defRPr/>
            </a:pPr>
            <a:r>
              <a:rPr lang="en-US" sz="4900" b="1" dirty="0" smtClean="0"/>
              <a:t>Weather</a:t>
            </a:r>
            <a:r>
              <a:rPr lang="en-US" sz="4900" dirty="0" smtClean="0"/>
              <a:t> </a:t>
            </a:r>
            <a:r>
              <a:rPr lang="en-US" sz="4900" dirty="0"/>
              <a:t>: Tropical </a:t>
            </a:r>
            <a:r>
              <a:rPr lang="en-US" sz="4900" dirty="0" smtClean="0"/>
              <a:t>with Average </a:t>
            </a:r>
            <a:r>
              <a:rPr lang="en-US" sz="4900" dirty="0"/>
              <a:t>Temp </a:t>
            </a:r>
            <a:r>
              <a:rPr lang="en-US" sz="4900" dirty="0" smtClean="0"/>
              <a:t>of 28 deg. cent</a:t>
            </a:r>
            <a:endParaRPr lang="en-US" sz="4900" dirty="0"/>
          </a:p>
          <a:p>
            <a:pPr fontAlgn="auto">
              <a:spcAft>
                <a:spcPts val="0"/>
              </a:spcAft>
              <a:defRPr/>
            </a:pPr>
            <a:endParaRPr lang="en-US" sz="4900" dirty="0"/>
          </a:p>
          <a:p>
            <a:pPr fontAlgn="auto">
              <a:spcAft>
                <a:spcPts val="0"/>
              </a:spcAft>
              <a:defRPr/>
            </a:pPr>
            <a:r>
              <a:rPr lang="en-US" sz="4900" b="1" dirty="0"/>
              <a:t>Capital :  Apia </a:t>
            </a:r>
            <a:r>
              <a:rPr lang="en-US" sz="4900" dirty="0"/>
              <a:t>(on the island of Upolu</a:t>
            </a:r>
            <a:r>
              <a:rPr lang="en-US" sz="4900" dirty="0" smtClean="0"/>
              <a:t>)</a:t>
            </a:r>
          </a:p>
          <a:p>
            <a:pPr fontAlgn="auto">
              <a:spcAft>
                <a:spcPts val="0"/>
              </a:spcAft>
              <a:defRPr/>
            </a:pPr>
            <a:endParaRPr lang="en-US" sz="4900" dirty="0"/>
          </a:p>
          <a:p>
            <a:pPr fontAlgn="auto">
              <a:spcAft>
                <a:spcPts val="0"/>
              </a:spcAft>
              <a:defRPr/>
            </a:pPr>
            <a:r>
              <a:rPr lang="en-US" sz="4900" b="1" dirty="0" smtClean="0"/>
              <a:t>Sustainable Tourism has been identified as a Priority and the Mainstay of the Samoa Economy.</a:t>
            </a:r>
            <a:endParaRPr lang="en-US" sz="4900" b="1" dirty="0"/>
          </a:p>
          <a:p>
            <a:pPr fontAlgn="auto">
              <a:spcAft>
                <a:spcPts val="0"/>
              </a:spcAft>
              <a:defRPr/>
            </a:pPr>
            <a:endParaRPr lang="en-US" sz="4400" dirty="0"/>
          </a:p>
          <a:p>
            <a:pPr fontAlgn="auto">
              <a:spcAft>
                <a:spcPts val="0"/>
              </a:spcAft>
              <a:defRPr/>
            </a:pPr>
            <a:endParaRPr lang="en-US" sz="4000" dirty="0" smtClean="0"/>
          </a:p>
          <a:p>
            <a:pPr marL="0" indent="0" fontAlgn="auto">
              <a:lnSpc>
                <a:spcPct val="170000"/>
              </a:lnSpc>
              <a:spcAft>
                <a:spcPts val="0"/>
              </a:spcAft>
              <a:buFont typeface="Arial" pitchFamily="34" charset="0"/>
              <a:buNone/>
              <a:defRPr/>
            </a:pPr>
            <a:endParaRPr lang="en-US" dirty="0"/>
          </a:p>
        </p:txBody>
      </p:sp>
      <p:pic>
        <p:nvPicPr>
          <p:cNvPr id="3075" name="Picture 3"/>
          <p:cNvPicPr>
            <a:picLocks noChangeAspect="1"/>
          </p:cNvPicPr>
          <p:nvPr/>
        </p:nvPicPr>
        <p:blipFill>
          <a:blip r:embed="rId2" cstate="print"/>
          <a:srcRect/>
          <a:stretch>
            <a:fillRect/>
          </a:stretch>
        </p:blipFill>
        <p:spPr bwMode="auto">
          <a:xfrm>
            <a:off x="5254625" y="603250"/>
            <a:ext cx="3582988" cy="5416550"/>
          </a:xfrm>
          <a:prstGeom prst="rect">
            <a:avLst/>
          </a:prstGeom>
          <a:noFill/>
          <a:ln w="9525">
            <a:noFill/>
            <a:miter lim="800000"/>
            <a:headEnd/>
            <a:tailEnd/>
          </a:ln>
        </p:spPr>
      </p:pic>
      <p:sp>
        <p:nvSpPr>
          <p:cNvPr id="2" name="Title 1"/>
          <p:cNvSpPr>
            <a:spLocks noGrp="1"/>
          </p:cNvSpPr>
          <p:nvPr>
            <p:ph type="title"/>
          </p:nvPr>
        </p:nvSpPr>
        <p:spPr>
          <a:xfrm>
            <a:off x="381000" y="381000"/>
            <a:ext cx="4191000" cy="990600"/>
          </a:xfrm>
        </p:spPr>
        <p:txBody>
          <a:bodyPr rtlCol="0">
            <a:noAutofit/>
          </a:bodyPr>
          <a:lstStyle/>
          <a:p>
            <a:pPr fontAlgn="auto">
              <a:spcAft>
                <a:spcPts val="0"/>
              </a:spcAft>
              <a:defRPr/>
            </a:pPr>
            <a:r>
              <a:rPr lang="en-US" sz="4000" dirty="0" smtClean="0">
                <a:solidFill>
                  <a:schemeClr val="tx2">
                    <a:lumMod val="75000"/>
                  </a:schemeClr>
                </a:solidFill>
                <a:latin typeface="Veneer" pitchFamily="2" charset="0"/>
              </a:rPr>
              <a:t>Overview of Samoa</a:t>
            </a:r>
            <a:endParaRPr lang="en-US" sz="4000" dirty="0">
              <a:solidFill>
                <a:schemeClr val="tx2">
                  <a:lumMod val="75000"/>
                </a:schemeClr>
              </a:solidFill>
              <a:latin typeface="Veneer" pitchFamily="2" charset="0"/>
            </a:endParaRPr>
          </a:p>
        </p:txBody>
      </p:sp>
      <p:sp>
        <p:nvSpPr>
          <p:cNvPr id="3077" name="TextBox 6"/>
          <p:cNvSpPr txBox="1">
            <a:spLocks noChangeArrowheads="1"/>
          </p:cNvSpPr>
          <p:nvPr/>
        </p:nvSpPr>
        <p:spPr bwMode="auto">
          <a:xfrm>
            <a:off x="533400" y="4532313"/>
            <a:ext cx="3810000" cy="923925"/>
          </a:xfrm>
          <a:prstGeom prst="rect">
            <a:avLst/>
          </a:prstGeom>
          <a:noFill/>
          <a:ln w="9525">
            <a:noFill/>
            <a:miter lim="800000"/>
            <a:headEnd/>
            <a:tailEnd/>
          </a:ln>
        </p:spPr>
        <p:txBody>
          <a:bodyPr>
            <a:spAutoFit/>
          </a:bodyPr>
          <a:lstStyle/>
          <a:p>
            <a:endParaRPr lang="en-US" dirty="0">
              <a:latin typeface="Calibri" pitchFamily="34" charset="0"/>
            </a:endParaRPr>
          </a:p>
          <a:p>
            <a:endParaRPr lang="en-US" dirty="0">
              <a:latin typeface="Calibri" pitchFamily="34" charset="0"/>
            </a:endParaRPr>
          </a:p>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209800"/>
            <a:ext cx="5791200" cy="304800"/>
          </a:xfrm>
        </p:spPr>
        <p:txBody>
          <a:bodyPr>
            <a:noAutofit/>
          </a:bodyPr>
          <a:lstStyle/>
          <a:p>
            <a:r>
              <a:rPr lang="en-US" sz="5500" dirty="0" smtClean="0">
                <a:latin typeface="Veneer" pitchFamily="2" charset="0"/>
              </a:rPr>
              <a:t>Performance</a:t>
            </a:r>
            <a:endParaRPr lang="en-US" sz="5500" dirty="0">
              <a:latin typeface="Veneer" pitchFamily="2" charset="0"/>
            </a:endParaRPr>
          </a:p>
        </p:txBody>
      </p:sp>
      <p:sp>
        <p:nvSpPr>
          <p:cNvPr id="3" name="Subtitle 2"/>
          <p:cNvSpPr>
            <a:spLocks noGrp="1"/>
          </p:cNvSpPr>
          <p:nvPr>
            <p:ph type="subTitle" idx="1"/>
          </p:nvPr>
        </p:nvSpPr>
        <p:spPr>
          <a:xfrm>
            <a:off x="304800" y="2438400"/>
            <a:ext cx="8610600" cy="3886200"/>
          </a:xfrm>
        </p:spPr>
        <p:txBody>
          <a:bodyPr>
            <a:normAutofit fontScale="85000" lnSpcReduction="20000"/>
          </a:bodyPr>
          <a:lstStyle/>
          <a:p>
            <a:pPr algn="just">
              <a:buFont typeface="Arial" pitchFamily="34" charset="0"/>
              <a:buChar char="•"/>
            </a:pPr>
            <a:r>
              <a:rPr lang="en-US" sz="2500" b="1" dirty="0" smtClean="0">
                <a:solidFill>
                  <a:schemeClr val="tx1"/>
                </a:solidFill>
                <a:latin typeface="Alte Haas Grotesk" pitchFamily="2" charset="0"/>
              </a:rPr>
              <a:t>Visitor Arrivals</a:t>
            </a:r>
          </a:p>
          <a:p>
            <a:pPr lvl="1" algn="just">
              <a:buFont typeface="Arial" pitchFamily="34" charset="0"/>
              <a:buChar char="•"/>
            </a:pPr>
            <a:r>
              <a:rPr lang="en-US" sz="2100" dirty="0" smtClean="0">
                <a:solidFill>
                  <a:schemeClr val="tx1"/>
                </a:solidFill>
                <a:latin typeface="Alte Haas Grotesk" pitchFamily="2" charset="0"/>
              </a:rPr>
              <a:t>2015 - 139,000 (5.5% Growth)</a:t>
            </a:r>
          </a:p>
          <a:p>
            <a:pPr lvl="1" algn="just">
              <a:buFont typeface="Arial" pitchFamily="34" charset="0"/>
              <a:buChar char="•"/>
            </a:pPr>
            <a:r>
              <a:rPr lang="en-US" sz="2100" dirty="0" smtClean="0">
                <a:solidFill>
                  <a:schemeClr val="tx1"/>
                </a:solidFill>
                <a:latin typeface="Alte Haas Grotesk" pitchFamily="2" charset="0"/>
              </a:rPr>
              <a:t>2016 – Forecast Growth of at least 10% (approx 153,000 V.A.)</a:t>
            </a:r>
          </a:p>
          <a:p>
            <a:pPr algn="just">
              <a:buFont typeface="Arial" pitchFamily="34" charset="0"/>
              <a:buChar char="•"/>
            </a:pPr>
            <a:r>
              <a:rPr lang="en-US" sz="2500" b="1" dirty="0" smtClean="0">
                <a:solidFill>
                  <a:schemeClr val="tx1"/>
                </a:solidFill>
                <a:latin typeface="Alte Haas Grotesk" pitchFamily="2" charset="0"/>
              </a:rPr>
              <a:t>Tourism Earnings</a:t>
            </a:r>
          </a:p>
          <a:p>
            <a:pPr lvl="1" algn="just">
              <a:buFont typeface="Arial" pitchFamily="34" charset="0"/>
              <a:buChar char="•"/>
            </a:pPr>
            <a:r>
              <a:rPr lang="en-US" sz="2100" dirty="0" smtClean="0">
                <a:solidFill>
                  <a:schemeClr val="tx1"/>
                </a:solidFill>
                <a:latin typeface="Alte Haas Grotesk" pitchFamily="2" charset="0"/>
              </a:rPr>
              <a:t>2015 – SAT$360 million (3.8% Growth)</a:t>
            </a:r>
          </a:p>
          <a:p>
            <a:pPr lvl="1" algn="just">
              <a:buFont typeface="Arial" pitchFamily="34" charset="0"/>
              <a:buChar char="•"/>
            </a:pPr>
            <a:r>
              <a:rPr lang="en-US" sz="2100" dirty="0" smtClean="0">
                <a:solidFill>
                  <a:schemeClr val="tx1"/>
                </a:solidFill>
                <a:latin typeface="Alte Haas Grotesk" pitchFamily="2" charset="0"/>
              </a:rPr>
              <a:t>2016 – Forecast Growth of at least 8% (approx SAT$390m)</a:t>
            </a:r>
          </a:p>
          <a:p>
            <a:pPr algn="just">
              <a:buFont typeface="Arial" pitchFamily="34" charset="0"/>
              <a:buChar char="•"/>
            </a:pPr>
            <a:r>
              <a:rPr lang="en-US" sz="2500" b="1" dirty="0" smtClean="0">
                <a:solidFill>
                  <a:schemeClr val="tx1"/>
                </a:solidFill>
                <a:latin typeface="Alte Haas Grotesk" pitchFamily="2" charset="0"/>
              </a:rPr>
              <a:t>Employment</a:t>
            </a:r>
          </a:p>
          <a:p>
            <a:pPr lvl="1" algn="just">
              <a:buFont typeface="Arial" pitchFamily="34" charset="0"/>
              <a:buChar char="•"/>
            </a:pPr>
            <a:r>
              <a:rPr lang="en-US" sz="2100" dirty="0" smtClean="0">
                <a:solidFill>
                  <a:schemeClr val="tx1"/>
                </a:solidFill>
                <a:latin typeface="Alte Haas Grotesk" pitchFamily="2" charset="0"/>
              </a:rPr>
              <a:t>Direct – approx 4,800 direct employment (which equates to 14% of total workforce)</a:t>
            </a:r>
          </a:p>
          <a:p>
            <a:pPr algn="just">
              <a:buFont typeface="Arial" pitchFamily="34" charset="0"/>
              <a:buChar char="•"/>
            </a:pPr>
            <a:r>
              <a:rPr lang="en-US" sz="2500" b="1" dirty="0" smtClean="0">
                <a:solidFill>
                  <a:schemeClr val="tx1"/>
                </a:solidFill>
                <a:latin typeface="Alte Haas Grotesk" pitchFamily="2" charset="0"/>
              </a:rPr>
              <a:t>Accommodation </a:t>
            </a:r>
          </a:p>
          <a:p>
            <a:pPr lvl="1" algn="just">
              <a:buFont typeface="Arial" pitchFamily="34" charset="0"/>
              <a:buChar char="•"/>
            </a:pPr>
            <a:r>
              <a:rPr lang="en-US" sz="2100" dirty="0" smtClean="0">
                <a:solidFill>
                  <a:schemeClr val="tx1"/>
                </a:solidFill>
                <a:latin typeface="Alte Haas Grotesk" pitchFamily="2" charset="0"/>
              </a:rPr>
              <a:t>Since 2009 -  22% increase in accommodation providers, with 84% of this being new establishments and 2324 rooms</a:t>
            </a:r>
          </a:p>
          <a:p>
            <a:pPr lvl="1" algn="just">
              <a:buFont typeface="Arial" pitchFamily="34" charset="0"/>
              <a:buChar char="•"/>
            </a:pPr>
            <a:r>
              <a:rPr lang="en-US" sz="2100" dirty="0" smtClean="0">
                <a:solidFill>
                  <a:schemeClr val="tx1"/>
                </a:solidFill>
                <a:latin typeface="Alte Haas Grotesk" pitchFamily="2" charset="0"/>
              </a:rPr>
              <a:t>Occupancy – 52% annual average for Deluxe Properties</a:t>
            </a:r>
          </a:p>
          <a:p>
            <a:pPr algn="just">
              <a:buFont typeface="Arial" pitchFamily="34" charset="0"/>
              <a:buChar char="•"/>
            </a:pPr>
            <a:r>
              <a:rPr lang="en-US" sz="2500" b="1" dirty="0" smtClean="0">
                <a:solidFill>
                  <a:schemeClr val="tx1"/>
                </a:solidFill>
                <a:latin typeface="Alte Haas Grotesk" pitchFamily="2" charset="0"/>
              </a:rPr>
              <a:t>Airline Access</a:t>
            </a:r>
          </a:p>
          <a:p>
            <a:pPr lvl="1" algn="just">
              <a:buFont typeface="Arial" pitchFamily="34" charset="0"/>
              <a:buChar char="•"/>
            </a:pPr>
            <a:r>
              <a:rPr lang="en-US" sz="2100" dirty="0" smtClean="0">
                <a:solidFill>
                  <a:schemeClr val="tx1"/>
                </a:solidFill>
                <a:latin typeface="Alte Haas Grotesk" pitchFamily="2" charset="0"/>
              </a:rPr>
              <a:t>2015 – Total Inbound Capacity of 212,000 seats, at 82% (175,000) seat utilization (representing 7.2% growth on 2014)</a:t>
            </a:r>
          </a:p>
          <a:p>
            <a:pPr algn="just">
              <a:buFont typeface="Arial" pitchFamily="34" charset="0"/>
              <a:buChar char="•"/>
            </a:pPr>
            <a:endParaRPr lang="en-US" sz="2500" dirty="0" smtClean="0">
              <a:latin typeface="Alte Haas Grotesk" pitchFamily="2" charset="0"/>
            </a:endParaRPr>
          </a:p>
          <a:p>
            <a:pPr algn="just">
              <a:buFont typeface="Arial" pitchFamily="34" charset="0"/>
              <a:buChar char="•"/>
            </a:pPr>
            <a:endParaRPr lang="en-US" sz="2900" dirty="0" smtClean="0">
              <a:latin typeface="Alte Haas Grotesk" pitchFamily="2" charset="0"/>
            </a:endParaRPr>
          </a:p>
          <a:p>
            <a:pPr algn="just"/>
            <a:endParaRPr lang="en-US" sz="2500" dirty="0" smtClean="0">
              <a:latin typeface="Alte Haas Grotesk" pitchFamily="2" charset="0"/>
            </a:endParaRPr>
          </a:p>
        </p:txBody>
      </p:sp>
      <p:pic>
        <p:nvPicPr>
          <p:cNvPr id="4" name="Picture 3" descr="STA-Border_1.jpg"/>
          <p:cNvPicPr>
            <a:picLocks noChangeAspect="1"/>
          </p:cNvPicPr>
          <p:nvPr/>
        </p:nvPicPr>
        <p:blipFill>
          <a:blip r:embed="rId2" cstate="print"/>
          <a:stretch>
            <a:fillRect/>
          </a:stretch>
        </p:blipFill>
        <p:spPr>
          <a:xfrm>
            <a:off x="0" y="6324600"/>
            <a:ext cx="9144000" cy="344466"/>
          </a:xfrm>
          <a:prstGeom prst="rect">
            <a:avLst/>
          </a:prstGeom>
        </p:spPr>
      </p:pic>
      <p:pic>
        <p:nvPicPr>
          <p:cNvPr id="6" name="Picture 5"/>
          <p:cNvPicPr>
            <a:picLocks noChangeAspect="1"/>
          </p:cNvPicPr>
          <p:nvPr/>
        </p:nvPicPr>
        <p:blipFill>
          <a:blip r:embed="rId3" cstate="print"/>
          <a:srcRect/>
          <a:stretch>
            <a:fillRect/>
          </a:stretch>
        </p:blipFill>
        <p:spPr bwMode="auto">
          <a:xfrm>
            <a:off x="152400" y="0"/>
            <a:ext cx="8686799"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90600"/>
            <a:ext cx="7772400" cy="990600"/>
          </a:xfrm>
        </p:spPr>
        <p:txBody>
          <a:bodyPr>
            <a:noAutofit/>
          </a:bodyPr>
          <a:lstStyle/>
          <a:p>
            <a:r>
              <a:rPr lang="en-US" sz="5500" dirty="0" smtClean="0">
                <a:latin typeface="Veneer" pitchFamily="2" charset="0"/>
              </a:rPr>
              <a:t>introduction</a:t>
            </a:r>
            <a:endParaRPr lang="en-US" sz="5500" dirty="0">
              <a:latin typeface="Veneer" pitchFamily="2" charset="0"/>
            </a:endParaRPr>
          </a:p>
        </p:txBody>
      </p:sp>
      <p:sp>
        <p:nvSpPr>
          <p:cNvPr id="3" name="Subtitle 2"/>
          <p:cNvSpPr>
            <a:spLocks noGrp="1"/>
          </p:cNvSpPr>
          <p:nvPr>
            <p:ph type="subTitle" idx="1"/>
          </p:nvPr>
        </p:nvSpPr>
        <p:spPr>
          <a:xfrm>
            <a:off x="381000" y="1600200"/>
            <a:ext cx="8458200" cy="4343400"/>
          </a:xfrm>
        </p:spPr>
        <p:txBody>
          <a:bodyPr>
            <a:normAutofit fontScale="77500" lnSpcReduction="20000"/>
          </a:bodyPr>
          <a:lstStyle/>
          <a:p>
            <a:pPr marL="457200" indent="-457200" algn="l"/>
            <a:endParaRPr lang="en-US" sz="1300" b="1" dirty="0" smtClean="0">
              <a:latin typeface="Alte Haas Grotesk" pitchFamily="2" charset="0"/>
            </a:endParaRPr>
          </a:p>
          <a:p>
            <a:pPr marL="457200" indent="-457200" algn="l"/>
            <a:r>
              <a:rPr lang="en-US" sz="3900" b="1" dirty="0" smtClean="0">
                <a:solidFill>
                  <a:schemeClr val="tx1"/>
                </a:solidFill>
                <a:latin typeface="Alte Haas Grotesk" pitchFamily="2" charset="0"/>
              </a:rPr>
              <a:t>Agritourism …. A form of Sustainable Tourism</a:t>
            </a:r>
            <a:endParaRPr lang="en-US" sz="2500" b="1" dirty="0" smtClean="0">
              <a:solidFill>
                <a:schemeClr val="tx1"/>
              </a:solidFill>
              <a:latin typeface="Alte Haas Grotesk" pitchFamily="2" charset="0"/>
            </a:endParaRPr>
          </a:p>
          <a:p>
            <a:pPr marL="457200" indent="-457200" algn="l"/>
            <a:r>
              <a:rPr lang="en-US" sz="2500" b="1" dirty="0" smtClean="0">
                <a:solidFill>
                  <a:schemeClr val="tx1"/>
                </a:solidFill>
                <a:latin typeface="Alte Haas Grotesk" pitchFamily="2" charset="0"/>
              </a:rPr>
              <a:t>UNWTO Definition:</a:t>
            </a:r>
          </a:p>
          <a:p>
            <a:pPr marL="457200" indent="-457200" algn="l"/>
            <a:r>
              <a:rPr lang="en-NZ" sz="2000" b="1" i="1" dirty="0" smtClean="0">
                <a:solidFill>
                  <a:schemeClr val="tx1"/>
                </a:solidFill>
              </a:rPr>
              <a:t>"Tourism that takes full account of its current and future economic, social and environmental impacts, addressing the needs of visitors, the industry, the environment and host communities"</a:t>
            </a:r>
            <a:endParaRPr lang="en-US" sz="2500" b="1" dirty="0" smtClean="0">
              <a:solidFill>
                <a:schemeClr val="tx1"/>
              </a:solidFill>
              <a:latin typeface="Alte Haas Grotesk" pitchFamily="2" charset="0"/>
            </a:endParaRPr>
          </a:p>
          <a:p>
            <a:pPr marL="457200" indent="-457200" algn="l"/>
            <a:endParaRPr lang="en-US" sz="2500" b="1" dirty="0" smtClean="0">
              <a:solidFill>
                <a:schemeClr val="tx1"/>
              </a:solidFill>
              <a:latin typeface="Alte Haas Grotesk" pitchFamily="2" charset="0"/>
            </a:endParaRPr>
          </a:p>
          <a:p>
            <a:pPr marL="457200" indent="-457200" algn="l"/>
            <a:r>
              <a:rPr lang="en-US" sz="2800" b="1" dirty="0" smtClean="0">
                <a:solidFill>
                  <a:schemeClr val="tx1"/>
                </a:solidFill>
                <a:latin typeface="Alte Haas Grotesk" pitchFamily="2" charset="0"/>
              </a:rPr>
              <a:t>Agritourism links Tourism with Agriculture in Agribusiness</a:t>
            </a:r>
          </a:p>
          <a:p>
            <a:pPr marL="457200" indent="-457200" algn="l"/>
            <a:r>
              <a:rPr lang="en-US" sz="2800" b="1" dirty="0" smtClean="0">
                <a:solidFill>
                  <a:schemeClr val="tx1"/>
                </a:solidFill>
                <a:latin typeface="Alte Haas Grotesk" pitchFamily="2" charset="0"/>
              </a:rPr>
              <a:t>“Set of policies establishing specific guidelines, obligations and incentives to assist and encourage farmers to diversify their entrepreneurial portfolio through tourism and hospitality services thereby fostering the development of </a:t>
            </a:r>
            <a:r>
              <a:rPr lang="en-US" sz="2800" b="1" dirty="0" err="1" smtClean="0">
                <a:solidFill>
                  <a:schemeClr val="tx1"/>
                </a:solidFill>
                <a:latin typeface="Alte Haas Grotesk" pitchFamily="2" charset="0"/>
              </a:rPr>
              <a:t>agritourism</a:t>
            </a:r>
            <a:r>
              <a:rPr lang="en-US" sz="2800" b="1" dirty="0" smtClean="0">
                <a:solidFill>
                  <a:schemeClr val="tx1"/>
                </a:solidFill>
                <a:latin typeface="Alte Haas Grotesk" pitchFamily="2" charset="0"/>
              </a:rPr>
              <a:t>.”	</a:t>
            </a:r>
          </a:p>
          <a:p>
            <a:pPr marL="457200" indent="-457200" algn="l">
              <a:buFont typeface="Arial" pitchFamily="34" charset="0"/>
              <a:buChar char="•"/>
            </a:pPr>
            <a:r>
              <a:rPr lang="en-NZ" sz="2800" b="1" dirty="0" smtClean="0">
                <a:solidFill>
                  <a:schemeClr val="tx1"/>
                </a:solidFill>
                <a:latin typeface="Alte Haas Grotesk"/>
              </a:rPr>
              <a:t>Agritourism links and </a:t>
            </a:r>
            <a:r>
              <a:rPr lang="en-NZ" sz="2800" b="1" dirty="0" smtClean="0">
                <a:solidFill>
                  <a:schemeClr val="tx1"/>
                </a:solidFill>
                <a:latin typeface="Alte Haas Grotesk"/>
              </a:rPr>
              <a:t>ensures </a:t>
            </a:r>
            <a:r>
              <a:rPr lang="en-NZ" sz="2800" b="1" dirty="0" smtClean="0">
                <a:solidFill>
                  <a:schemeClr val="tx1"/>
                </a:solidFill>
                <a:latin typeface="Alte Haas Grotesk"/>
              </a:rPr>
              <a:t>usage </a:t>
            </a:r>
            <a:r>
              <a:rPr lang="en-NZ" sz="2800" b="1" dirty="0" smtClean="0">
                <a:solidFill>
                  <a:schemeClr val="tx1"/>
                </a:solidFill>
                <a:latin typeface="Alte Haas Grotesk"/>
              </a:rPr>
              <a:t>of </a:t>
            </a:r>
            <a:r>
              <a:rPr lang="en-NZ" sz="2800" b="1" dirty="0" smtClean="0">
                <a:solidFill>
                  <a:schemeClr val="tx1"/>
                </a:solidFill>
                <a:latin typeface="Alte Haas Grotesk"/>
              </a:rPr>
              <a:t>Agriculture Products </a:t>
            </a:r>
            <a:r>
              <a:rPr lang="en-NZ" sz="2800" b="1" dirty="0" smtClean="0">
                <a:solidFill>
                  <a:schemeClr val="tx1"/>
                </a:solidFill>
                <a:latin typeface="Alte Haas Grotesk"/>
              </a:rPr>
              <a:t>and Services</a:t>
            </a:r>
          </a:p>
          <a:p>
            <a:pPr marL="457200" indent="-457200" algn="l">
              <a:buFont typeface="Arial" pitchFamily="34" charset="0"/>
              <a:buChar char="•"/>
            </a:pPr>
            <a:r>
              <a:rPr lang="en-NZ" sz="2800" b="1" dirty="0" smtClean="0">
                <a:solidFill>
                  <a:schemeClr val="tx1"/>
                </a:solidFill>
                <a:latin typeface="Alte Haas Grotesk"/>
              </a:rPr>
              <a:t>Agritourism refers to popular coordinated Agriculture </a:t>
            </a:r>
            <a:r>
              <a:rPr lang="en-NZ" sz="2800" b="1" dirty="0" smtClean="0">
                <a:solidFill>
                  <a:schemeClr val="tx1"/>
                </a:solidFill>
                <a:latin typeface="Alte Haas Grotesk"/>
              </a:rPr>
              <a:t>Based Attractions and Tours</a:t>
            </a:r>
          </a:p>
          <a:p>
            <a:pPr marL="457200" indent="-457200" algn="l">
              <a:buFont typeface="Arial" pitchFamily="34" charset="0"/>
              <a:buChar char="•"/>
            </a:pPr>
            <a:r>
              <a:rPr lang="en-NZ" sz="2800" b="1" dirty="0" smtClean="0">
                <a:solidFill>
                  <a:schemeClr val="tx1"/>
                </a:solidFill>
                <a:latin typeface="Alte Haas Grotesk"/>
              </a:rPr>
              <a:t>Agritourism promote Agribusiness </a:t>
            </a:r>
            <a:r>
              <a:rPr lang="en-NZ" sz="2800" b="1" dirty="0" smtClean="0">
                <a:solidFill>
                  <a:schemeClr val="tx1"/>
                </a:solidFill>
                <a:latin typeface="Alte Haas Grotesk"/>
              </a:rPr>
              <a:t>Value Added Personal Care and Health Products and Services </a:t>
            </a:r>
          </a:p>
          <a:p>
            <a:pPr marL="457200" indent="-457200" algn="l"/>
            <a:endParaRPr lang="en-NZ" sz="2500" b="1" dirty="0" smtClean="0">
              <a:latin typeface="Alte Haas Grotesk"/>
            </a:endParaRPr>
          </a:p>
          <a:p>
            <a:pPr marL="457200" indent="-457200" algn="just"/>
            <a:endParaRPr lang="en-NZ" sz="2500" dirty="0" smtClean="0">
              <a:latin typeface="Alte Haas Grotesk"/>
            </a:endParaRPr>
          </a:p>
          <a:p>
            <a:pPr marL="457200" indent="-457200" algn="just"/>
            <a:endParaRPr lang="en-US" sz="2500" dirty="0" smtClean="0">
              <a:latin typeface="Alte Haas Grotesk"/>
            </a:endParaRPr>
          </a:p>
          <a:p>
            <a:pPr algn="just">
              <a:buFont typeface="Arial" pitchFamily="34" charset="0"/>
              <a:buChar char="•"/>
            </a:pPr>
            <a:endParaRPr lang="en-US" sz="2500" dirty="0" smtClean="0">
              <a:latin typeface="Alte Haas Grotesk" pitchFamily="2" charset="0"/>
            </a:endParaRPr>
          </a:p>
          <a:p>
            <a:pPr algn="just">
              <a:buFont typeface="Arial" pitchFamily="34" charset="0"/>
              <a:buChar char="•"/>
            </a:pPr>
            <a:endParaRPr lang="en-US" sz="2500" dirty="0" smtClean="0">
              <a:latin typeface="Alte Haas Grotesk" pitchFamily="2" charset="0"/>
            </a:endParaRPr>
          </a:p>
        </p:txBody>
      </p:sp>
      <p:pic>
        <p:nvPicPr>
          <p:cNvPr id="4" name="Picture 3" descr="STA-Border_1.jpg"/>
          <p:cNvPicPr>
            <a:picLocks noChangeAspect="1"/>
          </p:cNvPicPr>
          <p:nvPr/>
        </p:nvPicPr>
        <p:blipFill>
          <a:blip r:embed="rId3" cstate="print"/>
          <a:stretch>
            <a:fillRect/>
          </a:stretch>
        </p:blipFill>
        <p:spPr>
          <a:xfrm>
            <a:off x="0" y="6019800"/>
            <a:ext cx="9144000" cy="344466"/>
          </a:xfrm>
          <a:prstGeom prst="rect">
            <a:avLst/>
          </a:prstGeom>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18535"/>
            <a:ext cx="9144000" cy="111670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0"/>
            <a:ext cx="7772400" cy="990600"/>
          </a:xfrm>
        </p:spPr>
        <p:txBody>
          <a:bodyPr>
            <a:noAutofit/>
          </a:bodyPr>
          <a:lstStyle/>
          <a:p>
            <a:r>
              <a:rPr lang="en-US" sz="5500" dirty="0" smtClean="0">
                <a:latin typeface="Veneer" pitchFamily="2" charset="0"/>
              </a:rPr>
              <a:t>Samoa Agritourism progress</a:t>
            </a:r>
            <a:endParaRPr lang="en-US" sz="5500" dirty="0">
              <a:latin typeface="Veneer" pitchFamily="2" charset="0"/>
            </a:endParaRPr>
          </a:p>
        </p:txBody>
      </p:sp>
      <p:pic>
        <p:nvPicPr>
          <p:cNvPr id="4" name="Picture 3" descr="STA-Border_1.jpg"/>
          <p:cNvPicPr>
            <a:picLocks noChangeAspect="1"/>
          </p:cNvPicPr>
          <p:nvPr/>
        </p:nvPicPr>
        <p:blipFill>
          <a:blip r:embed="rId3" cstate="print"/>
          <a:stretch>
            <a:fillRect/>
          </a:stretch>
        </p:blipFill>
        <p:spPr>
          <a:xfrm>
            <a:off x="0" y="6324600"/>
            <a:ext cx="9144000" cy="344466"/>
          </a:xfrm>
          <a:prstGeom prst="rect">
            <a:avLst/>
          </a:prstGeom>
        </p:spPr>
      </p:pic>
      <p:sp>
        <p:nvSpPr>
          <p:cNvPr id="5" name="Subtitle 4"/>
          <p:cNvSpPr>
            <a:spLocks noGrp="1"/>
          </p:cNvSpPr>
          <p:nvPr>
            <p:ph type="subTitle" idx="1"/>
          </p:nvPr>
        </p:nvSpPr>
        <p:spPr>
          <a:xfrm>
            <a:off x="685800" y="914400"/>
            <a:ext cx="8001000" cy="4343400"/>
          </a:xfrm>
        </p:spPr>
        <p:txBody>
          <a:bodyPr>
            <a:normAutofit fontScale="92500" lnSpcReduction="20000"/>
          </a:bodyPr>
          <a:lstStyle/>
          <a:p>
            <a:pPr marL="914400" lvl="1" indent="-457200" algn="l"/>
            <a:r>
              <a:rPr lang="en-NZ" sz="3000" b="1" dirty="0" smtClean="0">
                <a:solidFill>
                  <a:schemeClr val="tx1"/>
                </a:solidFill>
                <a:latin typeface="Alte Haas Grotesk"/>
              </a:rPr>
              <a:t>Milestones</a:t>
            </a:r>
          </a:p>
          <a:p>
            <a:pPr marL="914400" lvl="1" indent="-457200" algn="l">
              <a:buFont typeface="+mj-lt"/>
              <a:buAutoNum type="arabicPeriod"/>
            </a:pPr>
            <a:r>
              <a:rPr lang="en-NZ" sz="2200" dirty="0" err="1" smtClean="0">
                <a:solidFill>
                  <a:schemeClr val="tx1"/>
                </a:solidFill>
                <a:latin typeface="Alte Haas Grotesk"/>
              </a:rPr>
              <a:t>Me’a</a:t>
            </a:r>
            <a:r>
              <a:rPr lang="en-NZ" sz="2200" dirty="0" smtClean="0">
                <a:solidFill>
                  <a:schemeClr val="tx1"/>
                </a:solidFill>
                <a:latin typeface="Alte Haas Grotesk"/>
              </a:rPr>
              <a:t> Kai Cook Book (2010) ‘The Foods and Flavours of the South Pacific’ by Celebrity Chef Robert Oliver </a:t>
            </a:r>
            <a:r>
              <a:rPr lang="en-NZ" sz="2200" b="1" dirty="0" smtClean="0">
                <a:solidFill>
                  <a:schemeClr val="tx1"/>
                </a:solidFill>
                <a:latin typeface="Alte Haas Grotesk"/>
              </a:rPr>
              <a:t>Winner of the Best Cookbook in the Gourmand Cook Book Awards 2011</a:t>
            </a:r>
          </a:p>
          <a:p>
            <a:pPr marL="914400" lvl="1" indent="-457200" algn="l">
              <a:buFont typeface="+mj-lt"/>
              <a:buAutoNum type="arabicPeriod"/>
            </a:pPr>
            <a:r>
              <a:rPr lang="en-NZ" sz="2200" dirty="0" err="1" smtClean="0">
                <a:solidFill>
                  <a:schemeClr val="tx1"/>
                </a:solidFill>
                <a:latin typeface="Alte Haas Grotesk"/>
              </a:rPr>
              <a:t>Mea’ai</a:t>
            </a:r>
            <a:r>
              <a:rPr lang="en-NZ" sz="2200" dirty="0" smtClean="0">
                <a:solidFill>
                  <a:schemeClr val="tx1"/>
                </a:solidFill>
                <a:latin typeface="Alte Haas Grotesk"/>
              </a:rPr>
              <a:t> Samoa Cook Book  (2013) ‘Recipes and Stories from the Heart of Polynesia’. The development of a Samoan cuisine cookbook designed to promote local fruits and vegetables produced by celebrity chef Robert Oliver, in partnership with STA and WIBDI. An Award Winning Cook Book of cuisines from the traditions and environment of Samoa., with practical recipes, that </a:t>
            </a:r>
            <a:r>
              <a:rPr lang="en-NZ" sz="2200" b="1" dirty="0" smtClean="0">
                <a:solidFill>
                  <a:schemeClr val="tx1"/>
                </a:solidFill>
                <a:latin typeface="Alte Haas Grotesk"/>
              </a:rPr>
              <a:t>highlight local farmers, chefs, restaurant owners </a:t>
            </a:r>
            <a:r>
              <a:rPr lang="en-NZ" sz="2200" dirty="0" smtClean="0">
                <a:solidFill>
                  <a:schemeClr val="tx1"/>
                </a:solidFill>
                <a:latin typeface="Alte Haas Grotesk"/>
              </a:rPr>
              <a:t>and provide </a:t>
            </a:r>
            <a:r>
              <a:rPr lang="en-NZ" sz="2200" b="1" dirty="0" smtClean="0">
                <a:solidFill>
                  <a:schemeClr val="tx1"/>
                </a:solidFill>
                <a:latin typeface="Alte Haas Grotesk"/>
              </a:rPr>
              <a:t>stories on Samoa’s organic plantations and use of fresh local produce </a:t>
            </a:r>
            <a:r>
              <a:rPr lang="en-NZ" sz="2200" dirty="0" smtClean="0">
                <a:solidFill>
                  <a:schemeClr val="tx1"/>
                </a:solidFill>
                <a:latin typeface="Alte Haas Grotesk"/>
              </a:rPr>
              <a:t>by the tourism sector.</a:t>
            </a:r>
          </a:p>
          <a:p>
            <a:pPr marL="914400" lvl="1" indent="-457200" algn="l">
              <a:buFont typeface="+mj-lt"/>
              <a:buAutoNum type="arabicPeriod"/>
            </a:pPr>
            <a:r>
              <a:rPr lang="en-NZ" sz="2200" dirty="0" smtClean="0">
                <a:solidFill>
                  <a:schemeClr val="tx1"/>
                </a:solidFill>
                <a:latin typeface="Alte Haas Grotesk"/>
              </a:rPr>
              <a:t>Culinary Training in the region by </a:t>
            </a:r>
            <a:r>
              <a:rPr lang="en-NZ" sz="2200" dirty="0" smtClean="0">
                <a:solidFill>
                  <a:schemeClr val="tx1"/>
                </a:solidFill>
                <a:latin typeface="Alte Haas Grotesk"/>
              </a:rPr>
              <a:t>SPTO, PIPSO and CTA </a:t>
            </a:r>
            <a:r>
              <a:rPr lang="en-NZ" sz="2200" dirty="0" smtClean="0">
                <a:solidFill>
                  <a:schemeClr val="tx1"/>
                </a:solidFill>
                <a:latin typeface="Alte Haas Grotesk"/>
              </a:rPr>
              <a:t>has emphasised more usage of local ingredients in local restaurant cuisines emphasising the Farm to the Table mission. </a:t>
            </a:r>
          </a:p>
          <a:p>
            <a:pPr marL="914400" lvl="1" indent="-457200" algn="l">
              <a:buFont typeface="+mj-lt"/>
              <a:buAutoNum type="arabicPeriod"/>
            </a:pPr>
            <a:r>
              <a:rPr lang="en-NZ" sz="2200" dirty="0" smtClean="0">
                <a:solidFill>
                  <a:schemeClr val="tx1"/>
                </a:solidFill>
                <a:latin typeface="Alte Haas Grotesk"/>
              </a:rPr>
              <a:t>The newly established Samoa Culinary Association (SCA) in 2015 continues to strengthen the Farm to the Table movement.</a:t>
            </a:r>
          </a:p>
          <a:p>
            <a:pPr marL="914400" lvl="1" indent="-457200" algn="l">
              <a:buFont typeface="+mj-lt"/>
              <a:buAutoNum type="arabicPeriod"/>
            </a:pPr>
            <a:r>
              <a:rPr lang="en-NZ" sz="2200" dirty="0" smtClean="0">
                <a:solidFill>
                  <a:schemeClr val="tx1"/>
                </a:solidFill>
                <a:latin typeface="Alte Haas Grotesk"/>
              </a:rPr>
              <a:t>SCA  train the youth to become cooks and be familiar with local ingredients  </a:t>
            </a:r>
          </a:p>
          <a:p>
            <a:pPr marL="914400" lvl="1" indent="-457200" algn="l">
              <a:buFont typeface="+mj-lt"/>
              <a:buAutoNum type="arabicPeriod"/>
            </a:pPr>
            <a:endParaRPr lang="en-NZ" sz="2200" dirty="0" smtClean="0">
              <a:latin typeface="Alte Haas Grotesk"/>
            </a:endParaRPr>
          </a:p>
          <a:p>
            <a:pPr marL="914400" lvl="1" indent="-457200" algn="l">
              <a:buFont typeface="+mj-lt"/>
              <a:buAutoNum type="arabicPeriod"/>
            </a:pPr>
            <a:endParaRPr lang="en-NZ" sz="2200" dirty="0" smtClean="0">
              <a:latin typeface="Alte Haas Grotesk"/>
            </a:endParaRPr>
          </a:p>
          <a:p>
            <a:pPr marL="914400" lvl="1" indent="-457200" algn="l"/>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endParaRPr lang="en-NZ" sz="2100" dirty="0" smtClean="0">
              <a:latin typeface="Alte Haas Grotesk"/>
            </a:endParaRPr>
          </a:p>
          <a:p>
            <a:pPr marL="514350" indent="-514350" algn="l">
              <a:buAutoNum type="arabicPeriod"/>
            </a:pPr>
            <a:endParaRPr lang="en-NZ" dirty="0"/>
          </a:p>
        </p:txBody>
      </p:sp>
      <p:pic>
        <p:nvPicPr>
          <p:cNvPr id="2051" name="Picture 3" descr="C:\Users\suifua\Desktop\RobertoliverBooks4.jpg"/>
          <p:cNvPicPr>
            <a:picLocks noChangeAspect="1" noChangeArrowheads="1"/>
          </p:cNvPicPr>
          <p:nvPr/>
        </p:nvPicPr>
        <p:blipFill>
          <a:blip r:embed="rId4" cstate="print"/>
          <a:srcRect/>
          <a:stretch>
            <a:fillRect/>
          </a:stretch>
        </p:blipFill>
        <p:spPr bwMode="auto">
          <a:xfrm>
            <a:off x="381000" y="4876800"/>
            <a:ext cx="8305800" cy="149374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990600"/>
          </a:xfrm>
        </p:spPr>
        <p:txBody>
          <a:bodyPr>
            <a:noAutofit/>
          </a:bodyPr>
          <a:lstStyle/>
          <a:p>
            <a:r>
              <a:rPr lang="en-US" sz="5500" dirty="0" smtClean="0">
                <a:latin typeface="Veneer" pitchFamily="2" charset="0"/>
              </a:rPr>
              <a:t>Samoa Agritourism progress</a:t>
            </a:r>
            <a:endParaRPr lang="en-US" sz="5500" dirty="0">
              <a:latin typeface="Veneer" pitchFamily="2" charset="0"/>
            </a:endParaRPr>
          </a:p>
        </p:txBody>
      </p:sp>
      <p:pic>
        <p:nvPicPr>
          <p:cNvPr id="4" name="Picture 3" descr="STA-Border_1.jpg"/>
          <p:cNvPicPr>
            <a:picLocks noChangeAspect="1"/>
          </p:cNvPicPr>
          <p:nvPr/>
        </p:nvPicPr>
        <p:blipFill>
          <a:blip r:embed="rId3" cstate="print"/>
          <a:stretch>
            <a:fillRect/>
          </a:stretch>
        </p:blipFill>
        <p:spPr>
          <a:xfrm>
            <a:off x="0" y="6019800"/>
            <a:ext cx="9144000" cy="344466"/>
          </a:xfrm>
          <a:prstGeom prst="rect">
            <a:avLst/>
          </a:prstGeom>
        </p:spPr>
      </p:pic>
      <p:sp>
        <p:nvSpPr>
          <p:cNvPr id="5" name="Subtitle 4"/>
          <p:cNvSpPr>
            <a:spLocks noGrp="1"/>
          </p:cNvSpPr>
          <p:nvPr>
            <p:ph type="subTitle" idx="1"/>
          </p:nvPr>
        </p:nvSpPr>
        <p:spPr>
          <a:xfrm>
            <a:off x="685800" y="1219200"/>
            <a:ext cx="7772400" cy="4648200"/>
          </a:xfrm>
        </p:spPr>
        <p:txBody>
          <a:bodyPr>
            <a:normAutofit fontScale="92500" lnSpcReduction="20000"/>
          </a:bodyPr>
          <a:lstStyle/>
          <a:p>
            <a:pPr marL="914400" lvl="1" indent="-457200" algn="l"/>
            <a:r>
              <a:rPr lang="en-NZ" sz="3000" b="1" dirty="0" smtClean="0">
                <a:solidFill>
                  <a:schemeClr val="tx1"/>
                </a:solidFill>
                <a:latin typeface="Alte Haas Grotesk"/>
              </a:rPr>
              <a:t>Milestones ;- </a:t>
            </a:r>
          </a:p>
          <a:p>
            <a:pPr marL="914400" lvl="1" indent="-457200" algn="l">
              <a:buFont typeface="+mj-lt"/>
              <a:buAutoNum type="arabicPeriod"/>
            </a:pPr>
            <a:r>
              <a:rPr lang="en-NZ" sz="2200" b="1" dirty="0" smtClean="0">
                <a:solidFill>
                  <a:schemeClr val="tx1"/>
                </a:solidFill>
                <a:latin typeface="Alte Haas Grotesk"/>
              </a:rPr>
              <a:t>Agritourism </a:t>
            </a:r>
            <a:r>
              <a:rPr lang="en-NZ" sz="2200" b="1" dirty="0" smtClean="0">
                <a:solidFill>
                  <a:schemeClr val="tx1"/>
                </a:solidFill>
                <a:latin typeface="Alte Haas Grotesk"/>
              </a:rPr>
              <a:t>Guided </a:t>
            </a:r>
            <a:r>
              <a:rPr lang="en-NZ" sz="2200" b="1" dirty="0" smtClean="0">
                <a:solidFill>
                  <a:schemeClr val="tx1"/>
                </a:solidFill>
                <a:latin typeface="Alte Haas Grotesk"/>
              </a:rPr>
              <a:t>Tours</a:t>
            </a:r>
            <a:r>
              <a:rPr lang="en-NZ" sz="2200" dirty="0" smtClean="0">
                <a:solidFill>
                  <a:schemeClr val="tx1"/>
                </a:solidFill>
                <a:latin typeface="Alte Haas Grotesk"/>
              </a:rPr>
              <a:t>: </a:t>
            </a:r>
            <a:r>
              <a:rPr lang="en-NZ" sz="2200" dirty="0" smtClean="0">
                <a:solidFill>
                  <a:schemeClr val="tx1"/>
                </a:solidFill>
                <a:latin typeface="Alte Haas Grotesk"/>
              </a:rPr>
              <a:t>A total of </a:t>
            </a:r>
            <a:r>
              <a:rPr lang="en-NZ" sz="2200" b="1" dirty="0" smtClean="0">
                <a:solidFill>
                  <a:schemeClr val="tx1"/>
                </a:solidFill>
                <a:latin typeface="Alte Haas Grotesk"/>
              </a:rPr>
              <a:t>10</a:t>
            </a:r>
            <a:r>
              <a:rPr lang="en-NZ" sz="2200" dirty="0" smtClean="0">
                <a:solidFill>
                  <a:schemeClr val="tx1"/>
                </a:solidFill>
                <a:latin typeface="Alte Haas Grotesk"/>
              </a:rPr>
              <a:t> registered specialised tours which can cater for village/farms guided tours, fishing expedition, tours, etc</a:t>
            </a:r>
          </a:p>
          <a:p>
            <a:pPr marL="914400" lvl="1" indent="-457200" algn="l">
              <a:buFont typeface="+mj-lt"/>
              <a:buAutoNum type="arabicPeriod"/>
            </a:pPr>
            <a:r>
              <a:rPr lang="en-NZ" sz="2200" dirty="0" smtClean="0">
                <a:solidFill>
                  <a:schemeClr val="tx1"/>
                </a:solidFill>
                <a:latin typeface="Alte Haas Grotesk"/>
              </a:rPr>
              <a:t>Samoa Minimum Accommodation Standards – The </a:t>
            </a:r>
            <a:r>
              <a:rPr lang="en-NZ" sz="2200" b="1" dirty="0" smtClean="0">
                <a:solidFill>
                  <a:schemeClr val="tx1"/>
                </a:solidFill>
                <a:latin typeface="Alte Haas Grotesk"/>
              </a:rPr>
              <a:t>involvement of WIBDI </a:t>
            </a:r>
            <a:r>
              <a:rPr lang="en-NZ" sz="2200" dirty="0" smtClean="0">
                <a:solidFill>
                  <a:schemeClr val="tx1"/>
                </a:solidFill>
                <a:latin typeface="Alte Haas Grotesk"/>
              </a:rPr>
              <a:t>as part of the technical committee further acknowledged and </a:t>
            </a:r>
            <a:r>
              <a:rPr lang="en-NZ" sz="2200" b="1" dirty="0" smtClean="0">
                <a:solidFill>
                  <a:schemeClr val="tx1"/>
                </a:solidFill>
                <a:latin typeface="Alte Haas Grotesk"/>
              </a:rPr>
              <a:t>strengthened the </a:t>
            </a:r>
            <a:r>
              <a:rPr lang="en-NZ" sz="2200" b="1" dirty="0" smtClean="0">
                <a:solidFill>
                  <a:schemeClr val="tx1"/>
                </a:solidFill>
                <a:latin typeface="Alte Haas Grotesk"/>
              </a:rPr>
              <a:t>agribusiness </a:t>
            </a:r>
            <a:r>
              <a:rPr lang="en-NZ" sz="2200" b="1" dirty="0" smtClean="0">
                <a:solidFill>
                  <a:schemeClr val="tx1"/>
                </a:solidFill>
                <a:latin typeface="Alte Haas Grotesk"/>
              </a:rPr>
              <a:t>and organic farming initiatives as well as farm to table project;</a:t>
            </a:r>
          </a:p>
          <a:p>
            <a:pPr marL="914400" lvl="1" indent="-457200" algn="l">
              <a:buFont typeface="+mj-lt"/>
              <a:buAutoNum type="arabicPeriod"/>
            </a:pPr>
            <a:r>
              <a:rPr lang="en-NZ" sz="2200" dirty="0" smtClean="0">
                <a:solidFill>
                  <a:schemeClr val="tx1"/>
                </a:solidFill>
                <a:latin typeface="Alte Haas Grotesk"/>
              </a:rPr>
              <a:t>HRD Culinary training (SPTO)  in the last two years – Upolu and Savaii (</a:t>
            </a:r>
            <a:r>
              <a:rPr lang="en-NZ" sz="2200" b="1" dirty="0" smtClean="0">
                <a:solidFill>
                  <a:schemeClr val="tx1"/>
                </a:solidFill>
                <a:latin typeface="Alte Haas Grotesk"/>
              </a:rPr>
              <a:t>50 </a:t>
            </a:r>
            <a:r>
              <a:rPr lang="en-NZ" sz="2200" b="1" dirty="0" smtClean="0">
                <a:solidFill>
                  <a:schemeClr val="tx1"/>
                </a:solidFill>
                <a:latin typeface="Alte Haas Grotesk"/>
              </a:rPr>
              <a:t>cooks and</a:t>
            </a:r>
            <a:r>
              <a:rPr lang="en-NZ" sz="2200" b="1" dirty="0" smtClean="0">
                <a:solidFill>
                  <a:schemeClr val="tx1"/>
                </a:solidFill>
                <a:latin typeface="Alte Haas Grotesk"/>
              </a:rPr>
              <a:t> </a:t>
            </a:r>
            <a:r>
              <a:rPr lang="en-NZ" sz="2200" b="1" dirty="0" smtClean="0">
                <a:solidFill>
                  <a:schemeClr val="tx1"/>
                </a:solidFill>
                <a:latin typeface="Alte Haas Grotesk"/>
              </a:rPr>
              <a:t>chefs </a:t>
            </a:r>
            <a:r>
              <a:rPr lang="en-NZ" sz="2200" b="1" dirty="0" smtClean="0">
                <a:solidFill>
                  <a:schemeClr val="tx1"/>
                </a:solidFill>
                <a:latin typeface="Alte Haas Grotesk"/>
              </a:rPr>
              <a:t>trained</a:t>
            </a:r>
            <a:r>
              <a:rPr lang="en-NZ" sz="2200" dirty="0" smtClean="0">
                <a:solidFill>
                  <a:schemeClr val="tx1"/>
                </a:solidFill>
                <a:latin typeface="Alte Haas Grotesk"/>
              </a:rPr>
              <a:t>)</a:t>
            </a:r>
          </a:p>
          <a:p>
            <a:pPr marL="914400" lvl="1" indent="-457200" algn="l">
              <a:buFont typeface="+mj-lt"/>
              <a:buAutoNum type="arabicPeriod"/>
            </a:pPr>
            <a:r>
              <a:rPr lang="en-NZ" sz="2200" dirty="0" smtClean="0">
                <a:solidFill>
                  <a:schemeClr val="tx1"/>
                </a:solidFill>
                <a:latin typeface="Alte Haas Grotesk"/>
              </a:rPr>
              <a:t>Training Calendar guided by the Tourism Training Task </a:t>
            </a:r>
            <a:r>
              <a:rPr lang="en-NZ" sz="2200" dirty="0" smtClean="0">
                <a:solidFill>
                  <a:schemeClr val="tx1"/>
                </a:solidFill>
                <a:latin typeface="Alte Haas Grotesk"/>
              </a:rPr>
              <a:t>Force on </a:t>
            </a:r>
            <a:r>
              <a:rPr lang="en-NZ" sz="2200" b="1" dirty="0" smtClean="0">
                <a:solidFill>
                  <a:schemeClr val="tx1"/>
                </a:solidFill>
                <a:latin typeface="Alte Haas Grotesk"/>
              </a:rPr>
              <a:t>f</a:t>
            </a:r>
            <a:r>
              <a:rPr lang="en-NZ" sz="2200" b="1" dirty="0" smtClean="0">
                <a:solidFill>
                  <a:schemeClr val="tx1"/>
                </a:solidFill>
                <a:latin typeface="Alte Haas Grotesk"/>
              </a:rPr>
              <a:t>ood </a:t>
            </a:r>
            <a:r>
              <a:rPr lang="en-NZ" sz="2200" b="1" dirty="0" smtClean="0">
                <a:solidFill>
                  <a:schemeClr val="tx1"/>
                </a:solidFill>
                <a:latin typeface="Alte Haas Grotesk"/>
              </a:rPr>
              <a:t>safety </a:t>
            </a:r>
            <a:r>
              <a:rPr lang="en-NZ" sz="2200" dirty="0" smtClean="0">
                <a:solidFill>
                  <a:schemeClr val="tx1"/>
                </a:solidFill>
                <a:latin typeface="Alte Haas Grotesk"/>
              </a:rPr>
              <a:t> with </a:t>
            </a:r>
            <a:r>
              <a:rPr lang="en-NZ" sz="2200" dirty="0" smtClean="0">
                <a:solidFill>
                  <a:schemeClr val="tx1"/>
                </a:solidFill>
                <a:latin typeface="Alte Haas Grotesk"/>
              </a:rPr>
              <a:t>all operators;</a:t>
            </a:r>
          </a:p>
          <a:p>
            <a:pPr marL="914400" lvl="1" indent="-457200" algn="l">
              <a:buFont typeface="+mj-lt"/>
              <a:buAutoNum type="arabicPeriod"/>
            </a:pPr>
            <a:r>
              <a:rPr lang="en-NZ" sz="2200" b="1" dirty="0" smtClean="0">
                <a:solidFill>
                  <a:schemeClr val="tx1"/>
                </a:solidFill>
                <a:latin typeface="Alte Haas Grotesk"/>
              </a:rPr>
              <a:t>Food Act </a:t>
            </a:r>
            <a:r>
              <a:rPr lang="en-NZ" sz="2200" b="1" dirty="0" smtClean="0">
                <a:solidFill>
                  <a:schemeClr val="tx1"/>
                </a:solidFill>
                <a:latin typeface="Alte Haas Grotesk"/>
              </a:rPr>
              <a:t>2015 </a:t>
            </a:r>
            <a:r>
              <a:rPr lang="en-NZ" sz="2200" dirty="0" smtClean="0">
                <a:solidFill>
                  <a:schemeClr val="tx1"/>
                </a:solidFill>
                <a:latin typeface="Alte Haas Grotesk"/>
              </a:rPr>
              <a:t>promoted by the Ministry of Health and Government Agencies</a:t>
            </a:r>
            <a:endParaRPr lang="en-NZ" sz="2200" dirty="0" smtClean="0">
              <a:solidFill>
                <a:schemeClr val="tx1"/>
              </a:solidFill>
              <a:latin typeface="Alte Haas Grotesk"/>
            </a:endParaRPr>
          </a:p>
          <a:p>
            <a:pPr marL="914400" lvl="1" indent="-457200" algn="l">
              <a:buFont typeface="+mj-lt"/>
              <a:buAutoNum type="arabicPeriod"/>
            </a:pPr>
            <a:r>
              <a:rPr lang="en-NZ" sz="2200" dirty="0" smtClean="0">
                <a:solidFill>
                  <a:schemeClr val="tx1"/>
                </a:solidFill>
                <a:latin typeface="Alte Haas Grotesk"/>
              </a:rPr>
              <a:t>STA as one of the key stakeholders in the </a:t>
            </a:r>
            <a:r>
              <a:rPr lang="en-NZ" sz="2200" b="1" dirty="0" smtClean="0">
                <a:solidFill>
                  <a:schemeClr val="tx1"/>
                </a:solidFill>
                <a:latin typeface="Alte Haas Grotesk"/>
              </a:rPr>
              <a:t>Agriculture </a:t>
            </a:r>
            <a:r>
              <a:rPr lang="en-NZ" sz="2200" b="1" dirty="0" smtClean="0">
                <a:solidFill>
                  <a:schemeClr val="tx1"/>
                </a:solidFill>
                <a:latin typeface="Alte Haas Grotesk"/>
              </a:rPr>
              <a:t>Sector </a:t>
            </a:r>
            <a:r>
              <a:rPr lang="en-NZ" sz="2200" b="1" dirty="0" smtClean="0">
                <a:solidFill>
                  <a:schemeClr val="tx1"/>
                </a:solidFill>
                <a:latin typeface="Alte Haas Grotesk"/>
              </a:rPr>
              <a:t>Committee</a:t>
            </a:r>
            <a:endParaRPr lang="en-NZ" sz="2200" b="1" dirty="0" smtClean="0">
              <a:solidFill>
                <a:schemeClr val="tx1"/>
              </a:solidFill>
              <a:latin typeface="Alte Haas Grotesk"/>
            </a:endParaRPr>
          </a:p>
          <a:p>
            <a:pPr marL="914400" lvl="1" indent="-457200" algn="l">
              <a:buFont typeface="+mj-lt"/>
              <a:buAutoNum type="arabicPeriod"/>
            </a:pPr>
            <a:r>
              <a:rPr lang="en-NZ" sz="2200" dirty="0" smtClean="0">
                <a:solidFill>
                  <a:schemeClr val="tx1"/>
                </a:solidFill>
                <a:latin typeface="Alte Haas Grotesk"/>
              </a:rPr>
              <a:t>Floral </a:t>
            </a:r>
            <a:r>
              <a:rPr lang="en-NZ" sz="2200" dirty="0" smtClean="0">
                <a:solidFill>
                  <a:schemeClr val="tx1"/>
                </a:solidFill>
                <a:latin typeface="Alte Haas Grotesk"/>
              </a:rPr>
              <a:t>Garden Toilets </a:t>
            </a:r>
            <a:r>
              <a:rPr lang="en-NZ" sz="2200" dirty="0" smtClean="0">
                <a:solidFill>
                  <a:schemeClr val="tx1"/>
                </a:solidFill>
                <a:latin typeface="Alte Haas Grotesk"/>
              </a:rPr>
              <a:t>– </a:t>
            </a:r>
            <a:r>
              <a:rPr lang="en-NZ" sz="2200" b="1" dirty="0" smtClean="0">
                <a:solidFill>
                  <a:schemeClr val="tx1"/>
                </a:solidFill>
                <a:latin typeface="Alte Haas Grotesk"/>
              </a:rPr>
              <a:t>Rest stops </a:t>
            </a:r>
            <a:r>
              <a:rPr lang="en-NZ" sz="2200" dirty="0" smtClean="0">
                <a:solidFill>
                  <a:schemeClr val="tx1"/>
                </a:solidFill>
                <a:latin typeface="Alte Haas Grotesk"/>
              </a:rPr>
              <a:t>in strategic rural areas encouraging biogas systems, handicrafts and agriculture </a:t>
            </a:r>
            <a:r>
              <a:rPr lang="en-NZ" sz="2200" dirty="0" smtClean="0">
                <a:solidFill>
                  <a:schemeClr val="tx1"/>
                </a:solidFill>
                <a:latin typeface="Alte Haas Grotesk"/>
              </a:rPr>
              <a:t>refreshment stalls i.e. coconuts and fruits;</a:t>
            </a:r>
            <a:endParaRPr lang="en-NZ" sz="2200" dirty="0" smtClean="0">
              <a:solidFill>
                <a:schemeClr val="tx1"/>
              </a:solidFill>
              <a:latin typeface="Alte Haas Grotesk"/>
            </a:endParaRPr>
          </a:p>
          <a:p>
            <a:pPr marL="914400" lvl="1" indent="-457200" algn="l">
              <a:buFont typeface="+mj-lt"/>
              <a:buAutoNum type="arabicPeriod"/>
            </a:pPr>
            <a:r>
              <a:rPr lang="en-NZ" sz="2200" dirty="0" smtClean="0">
                <a:solidFill>
                  <a:schemeClr val="tx1"/>
                </a:solidFill>
                <a:latin typeface="Alte Haas Grotesk"/>
              </a:rPr>
              <a:t>The </a:t>
            </a:r>
            <a:r>
              <a:rPr lang="en-NZ" sz="2200" b="1" dirty="0" smtClean="0">
                <a:solidFill>
                  <a:schemeClr val="tx1"/>
                </a:solidFill>
                <a:latin typeface="Alte Haas Grotesk"/>
              </a:rPr>
              <a:t>priority attraction sites development plan </a:t>
            </a:r>
            <a:r>
              <a:rPr lang="en-NZ" sz="2200" dirty="0" smtClean="0">
                <a:solidFill>
                  <a:schemeClr val="tx1"/>
                </a:solidFill>
                <a:latin typeface="Alte Haas Grotesk"/>
              </a:rPr>
              <a:t>to further compliment </a:t>
            </a:r>
            <a:r>
              <a:rPr lang="en-NZ" sz="2200" dirty="0" smtClean="0">
                <a:solidFill>
                  <a:schemeClr val="tx1"/>
                </a:solidFill>
                <a:latin typeface="Alte Haas Grotesk"/>
              </a:rPr>
              <a:t>Agritourism tours and the </a:t>
            </a:r>
            <a:r>
              <a:rPr lang="en-NZ" sz="2200" b="1" dirty="0" smtClean="0">
                <a:solidFill>
                  <a:schemeClr val="tx1"/>
                </a:solidFill>
                <a:latin typeface="Alte Haas Grotesk"/>
              </a:rPr>
              <a:t>Development of a Ten Acre Agritourism National Park.</a:t>
            </a:r>
            <a:endParaRPr lang="en-NZ" sz="2200" dirty="0" smtClean="0">
              <a:solidFill>
                <a:schemeClr val="tx1"/>
              </a:solidFill>
              <a:latin typeface="Alte Haas Grotesk"/>
            </a:endParaRPr>
          </a:p>
          <a:p>
            <a:pPr marL="914400" lvl="1" indent="-457200" algn="l">
              <a:buFont typeface="+mj-lt"/>
              <a:buAutoNum type="arabicPeriod"/>
            </a:pPr>
            <a:endParaRPr lang="en-NZ" sz="2200" dirty="0" smtClean="0">
              <a:latin typeface="Alte Haas Grotesk"/>
            </a:endParaRPr>
          </a:p>
          <a:p>
            <a:pPr marL="914400" lvl="1" indent="-457200" algn="l">
              <a:buFont typeface="+mj-lt"/>
              <a:buAutoNum type="arabicPeriod"/>
            </a:pPr>
            <a:endParaRPr lang="en-NZ" sz="2200" dirty="0" smtClean="0">
              <a:latin typeface="Alte Haas Grotesk"/>
            </a:endParaRPr>
          </a:p>
          <a:p>
            <a:pPr marL="914400" lvl="1" indent="-457200" algn="l">
              <a:buFont typeface="+mj-lt"/>
              <a:buAutoNum type="arabicPeriod"/>
            </a:pPr>
            <a:endParaRPr lang="en-NZ" sz="2200" dirty="0" smtClean="0">
              <a:latin typeface="Alte Haas Grotesk"/>
            </a:endParaRPr>
          </a:p>
          <a:p>
            <a:pPr marL="914400" lvl="1" indent="-457200" algn="l">
              <a:buFont typeface="+mj-lt"/>
              <a:buAutoNum type="arabicPeriod"/>
            </a:pPr>
            <a:endParaRPr lang="en-NZ" sz="2200" dirty="0" smtClean="0">
              <a:latin typeface="Alte Haas Grotesk"/>
            </a:endParaRPr>
          </a:p>
          <a:p>
            <a:pPr marL="914400" lvl="1" indent="-457200" algn="l"/>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buAutoNum type="arabicPeriod"/>
            </a:pPr>
            <a:endParaRPr lang="en-NZ" sz="2100" dirty="0" smtClean="0">
              <a:latin typeface="Alte Haas Grotesk"/>
            </a:endParaRPr>
          </a:p>
          <a:p>
            <a:pPr marL="914400" lvl="1" indent="-457200" algn="l"/>
            <a:endParaRPr lang="en-NZ" sz="2100" dirty="0" smtClean="0">
              <a:latin typeface="Alte Haas Grotesk"/>
            </a:endParaRPr>
          </a:p>
          <a:p>
            <a:pPr marL="514350" indent="-514350" algn="l">
              <a:buAutoNum type="arabicPeriod"/>
            </a:pPr>
            <a:endParaRPr lang="en-NZ"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neer" pitchFamily="2" charset="0"/>
              </a:rPr>
              <a:t>Value ADDED PRODUCTS</a:t>
            </a:r>
            <a:endParaRPr lang="en-US" dirty="0">
              <a:latin typeface="Veneer" pitchFamily="2" charset="0"/>
            </a:endParaRPr>
          </a:p>
        </p:txBody>
      </p:sp>
      <p:sp>
        <p:nvSpPr>
          <p:cNvPr id="3" name="Content Placeholder 2"/>
          <p:cNvSpPr>
            <a:spLocks noGrp="1"/>
          </p:cNvSpPr>
          <p:nvPr>
            <p:ph idx="1"/>
          </p:nvPr>
        </p:nvSpPr>
        <p:spPr>
          <a:xfrm>
            <a:off x="457200" y="1447801"/>
            <a:ext cx="6906341" cy="4678364"/>
          </a:xfrm>
        </p:spPr>
        <p:txBody>
          <a:bodyPr>
            <a:normAutofit/>
          </a:bodyPr>
          <a:lstStyle/>
          <a:p>
            <a:r>
              <a:rPr lang="en-US" sz="2800" dirty="0" err="1" smtClean="0">
                <a:solidFill>
                  <a:schemeClr val="bg1">
                    <a:lumMod val="50000"/>
                  </a:schemeClr>
                </a:solidFill>
                <a:latin typeface="Alte Haas Grotesk" pitchFamily="2" charset="0"/>
              </a:rPr>
              <a:t>Nonu</a:t>
            </a:r>
            <a:r>
              <a:rPr lang="en-US" sz="2800" dirty="0" smtClean="0">
                <a:solidFill>
                  <a:schemeClr val="bg1">
                    <a:lumMod val="50000"/>
                  </a:schemeClr>
                </a:solidFill>
                <a:latin typeface="Alte Haas Grotesk" pitchFamily="2" charset="0"/>
              </a:rPr>
              <a:t> </a:t>
            </a:r>
            <a:r>
              <a:rPr lang="en-US" sz="2800" dirty="0" smtClean="0">
                <a:solidFill>
                  <a:schemeClr val="bg1">
                    <a:lumMod val="50000"/>
                  </a:schemeClr>
                </a:solidFill>
                <a:latin typeface="Alte Haas Grotesk" pitchFamily="2" charset="0"/>
              </a:rPr>
              <a:t>Juice – is locally made by a Samoan family to enhance </a:t>
            </a:r>
            <a:r>
              <a:rPr lang="en-US" sz="2800" dirty="0" err="1" smtClean="0">
                <a:solidFill>
                  <a:schemeClr val="bg1">
                    <a:lumMod val="50000"/>
                  </a:schemeClr>
                </a:solidFill>
                <a:latin typeface="Alte Haas Grotesk" pitchFamily="2" charset="0"/>
              </a:rPr>
              <a:t>Nonu’s</a:t>
            </a:r>
            <a:r>
              <a:rPr lang="en-US" sz="2800" dirty="0" smtClean="0">
                <a:solidFill>
                  <a:schemeClr val="bg1">
                    <a:lumMod val="50000"/>
                  </a:schemeClr>
                </a:solidFill>
                <a:latin typeface="Alte Haas Grotesk" pitchFamily="2" charset="0"/>
              </a:rPr>
              <a:t> </a:t>
            </a:r>
            <a:r>
              <a:rPr lang="en-US" sz="2800" dirty="0" smtClean="0">
                <a:solidFill>
                  <a:schemeClr val="bg1">
                    <a:lumMod val="50000"/>
                  </a:schemeClr>
                </a:solidFill>
                <a:latin typeface="Alte Haas Grotesk" pitchFamily="2" charset="0"/>
              </a:rPr>
              <a:t>natural purpose of healing. It is purely made and it contains no water, chemical preservatives, impurities, sugar, honey or dilution with cheap fruit juices</a:t>
            </a:r>
          </a:p>
          <a:p>
            <a:r>
              <a:rPr lang="en-US" sz="2800" dirty="0" smtClean="0">
                <a:solidFill>
                  <a:schemeClr val="bg1">
                    <a:lumMod val="50000"/>
                  </a:schemeClr>
                </a:solidFill>
                <a:latin typeface="Alte Haas Grotesk" pitchFamily="2" charset="0"/>
              </a:rPr>
              <a:t>Avocado </a:t>
            </a:r>
            <a:r>
              <a:rPr lang="en-US" sz="2800" dirty="0" smtClean="0">
                <a:solidFill>
                  <a:schemeClr val="bg1">
                    <a:lumMod val="50000"/>
                  </a:schemeClr>
                </a:solidFill>
                <a:latin typeface="Alte Haas Grotesk" pitchFamily="2" charset="0"/>
              </a:rPr>
              <a:t>oil is produced by SROS as a cooking oil that contributes towards promoting healthy eating and living for Samoan people.</a:t>
            </a:r>
          </a:p>
          <a:p>
            <a:r>
              <a:rPr lang="en-US" sz="2800" dirty="0" smtClean="0">
                <a:solidFill>
                  <a:schemeClr val="bg1">
                    <a:lumMod val="50000"/>
                  </a:schemeClr>
                </a:solidFill>
                <a:latin typeface="Alte Haas Grotesk" pitchFamily="2" charset="0"/>
              </a:rPr>
              <a:t>Taro/banana/breadfruit </a:t>
            </a:r>
            <a:r>
              <a:rPr lang="en-US" sz="2800" dirty="0" smtClean="0">
                <a:solidFill>
                  <a:schemeClr val="bg1">
                    <a:lumMod val="50000"/>
                  </a:schemeClr>
                </a:solidFill>
                <a:latin typeface="Alte Haas Grotesk" pitchFamily="2" charset="0"/>
              </a:rPr>
              <a:t>chips</a:t>
            </a:r>
          </a:p>
          <a:p>
            <a:pPr marL="0" indent="0">
              <a:buNone/>
            </a:pPr>
            <a:endParaRPr lang="en-US" sz="2300" dirty="0">
              <a:solidFill>
                <a:schemeClr val="bg1">
                  <a:lumMod val="50000"/>
                </a:schemeClr>
              </a:solidFill>
              <a:latin typeface="Alte Haas Grotesk"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14080" y="990600"/>
            <a:ext cx="867920" cy="23241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63541" y="3657600"/>
            <a:ext cx="1168998" cy="1835130"/>
          </a:xfrm>
          <a:prstGeom prst="rect">
            <a:avLst/>
          </a:prstGeom>
          <a:ln w="3175">
            <a:solidFill>
              <a:schemeClr val="tx1"/>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105400" y="4806930"/>
            <a:ext cx="1828800" cy="1371600"/>
          </a:xfrm>
          <a:prstGeom prst="rect">
            <a:avLst/>
          </a:prstGeom>
        </p:spPr>
      </p:pic>
      <p:pic>
        <p:nvPicPr>
          <p:cNvPr id="7" name="Picture 6" descr="STA-Border_1.jpg"/>
          <p:cNvPicPr>
            <a:picLocks noChangeAspect="1"/>
          </p:cNvPicPr>
          <p:nvPr/>
        </p:nvPicPr>
        <p:blipFill>
          <a:blip r:embed="rId6" cstate="print"/>
          <a:stretch>
            <a:fillRect/>
          </a:stretch>
        </p:blipFill>
        <p:spPr>
          <a:xfrm>
            <a:off x="0" y="6284934"/>
            <a:ext cx="9144000" cy="344466"/>
          </a:xfrm>
          <a:prstGeom prst="rect">
            <a:avLst/>
          </a:prstGeom>
        </p:spPr>
      </p:pic>
    </p:spTree>
    <p:extLst>
      <p:ext uri="{BB962C8B-B14F-4D97-AF65-F5344CB8AC3E}">
        <p14:creationId xmlns:p14="http://schemas.microsoft.com/office/powerpoint/2010/main" xmlns="" val="4125299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neer" pitchFamily="2" charset="0"/>
              </a:rPr>
              <a:t>MISILUKI SKIN CARE PRODUCTS</a:t>
            </a:r>
            <a:endParaRPr lang="en-US" dirty="0">
              <a:latin typeface="Veneer" pitchFamily="2" charset="0"/>
            </a:endParaRPr>
          </a:p>
        </p:txBody>
      </p:sp>
      <p:pic>
        <p:nvPicPr>
          <p:cNvPr id="2050" name="Picture 2" descr="P:\Rosa\Misiluki is Ready\New\14054429_290972501266248_1030760111017742131_o (1).pn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19524" r="5556" b="5645"/>
          <a:stretch/>
        </p:blipFill>
        <p:spPr bwMode="auto">
          <a:xfrm>
            <a:off x="685800" y="1262471"/>
            <a:ext cx="4624792" cy="22288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P:\Rosa\Misiluki is Ready\New\14067679_291849561178542_5659929334564384855_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99792" y="1262471"/>
            <a:ext cx="2971800" cy="2228850"/>
          </a:xfrm>
          <a:prstGeom prst="rect">
            <a:avLst/>
          </a:prstGeom>
          <a:noFill/>
          <a:ln w="3175">
            <a:solidFill>
              <a:schemeClr val="tx1"/>
            </a:solidFill>
          </a:ln>
          <a:extLst>
            <a:ext uri="{909E8E84-426E-40DD-AFC4-6F175D3DCCD1}">
              <a14:hiddenFill xmlns:a14="http://schemas.microsoft.com/office/drawing/2010/main" xmlns="">
                <a:solidFill>
                  <a:srgbClr val="FFFFFF"/>
                </a:solidFill>
              </a14:hiddenFill>
            </a:ext>
          </a:extLst>
        </p:spPr>
      </p:pic>
      <p:pic>
        <p:nvPicPr>
          <p:cNvPr id="2052" name="Picture 4" descr="P:\Rosa\Misiluki is Ready\New\14046067_291849574511874_545190683500622550_n.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27944"/>
          <a:stretch/>
        </p:blipFill>
        <p:spPr bwMode="auto">
          <a:xfrm>
            <a:off x="609600" y="3740603"/>
            <a:ext cx="2251166" cy="2343150"/>
          </a:xfrm>
          <a:prstGeom prst="rect">
            <a:avLst/>
          </a:prstGeom>
          <a:noFill/>
          <a:ln w="3175">
            <a:solidFill>
              <a:schemeClr val="tx1"/>
            </a:solidFill>
          </a:ln>
          <a:extLst>
            <a:ext uri="{909E8E84-426E-40DD-AFC4-6F175D3DCCD1}">
              <a14:hiddenFill xmlns:a14="http://schemas.microsoft.com/office/drawing/2010/main" xmlns="">
                <a:solidFill>
                  <a:srgbClr val="FFFFFF"/>
                </a:solidFill>
              </a14:hiddenFill>
            </a:ext>
          </a:extLst>
        </p:spPr>
      </p:pic>
      <p:pic>
        <p:nvPicPr>
          <p:cNvPr id="2055" name="Picture 7" descr="P:\Rosa\Misiluki is Ready\New\14088626_291266714570160_3205576258357894773_n.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348"/>
          <a:stretch/>
        </p:blipFill>
        <p:spPr bwMode="auto">
          <a:xfrm>
            <a:off x="5584371" y="3734071"/>
            <a:ext cx="3012323" cy="2361929"/>
          </a:xfrm>
          <a:prstGeom prst="rect">
            <a:avLst/>
          </a:prstGeom>
          <a:noFill/>
          <a:ln w="3175">
            <a:solidFill>
              <a:schemeClr val="tx1"/>
            </a:solidFill>
          </a:ln>
          <a:extLst>
            <a:ext uri="{909E8E84-426E-40DD-AFC4-6F175D3DCCD1}">
              <a14:hiddenFill xmlns:a14="http://schemas.microsoft.com/office/drawing/2010/main" xmlns="">
                <a:solidFill>
                  <a:srgbClr val="FFFFFF"/>
                </a:solidFill>
              </a14:hiddenFill>
            </a:ext>
          </a:extLst>
        </p:spPr>
      </p:pic>
      <p:pic>
        <p:nvPicPr>
          <p:cNvPr id="10" name="Picture 6" descr="P:\Rosa\Misiluki is Ready\New\14079600_911372405673302_5066915677955925735_n.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6341" r="10805"/>
          <a:stretch/>
        </p:blipFill>
        <p:spPr bwMode="auto">
          <a:xfrm>
            <a:off x="3017486" y="3734071"/>
            <a:ext cx="2436438" cy="2349681"/>
          </a:xfrm>
          <a:prstGeom prst="rect">
            <a:avLst/>
          </a:prstGeom>
          <a:noFill/>
          <a:ln w="3175">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3167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19392</TotalTime>
  <Words>1144</Words>
  <Application>Microsoft Office PowerPoint</Application>
  <PresentationFormat>On-screen Show (4:3)</PresentationFormat>
  <Paragraphs>140</Paragraphs>
  <Slides>17</Slides>
  <Notes>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Agribusiness development in sids: the potential of tourism related markets</vt:lpstr>
      <vt:lpstr>Favourable Geographical Location in the  Heart of  the Pacific and the World </vt:lpstr>
      <vt:lpstr>Overview of Samoa</vt:lpstr>
      <vt:lpstr>Performance</vt:lpstr>
      <vt:lpstr>introduction</vt:lpstr>
      <vt:lpstr>Samoa Agritourism progress</vt:lpstr>
      <vt:lpstr>Samoa Agritourism progress</vt:lpstr>
      <vt:lpstr>Value ADDED PRODUCTS</vt:lpstr>
      <vt:lpstr>MISILUKI SKIN CARE PRODUCTS</vt:lpstr>
      <vt:lpstr>LINKs TO ENSURE USAGE OF AGR PRODUTS &amp; SERVICES</vt:lpstr>
      <vt:lpstr>AGRITOURISM ACTIVITIES</vt:lpstr>
      <vt:lpstr>Slide 12</vt:lpstr>
      <vt:lpstr> Thank you &amp; God Bless! </vt:lpstr>
      <vt:lpstr>Samoa Tourism Sector Plan</vt:lpstr>
      <vt:lpstr>Slide 15</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Tourism Marketing Taskforce</dc:title>
  <dc:creator>STA</dc:creator>
  <cp:lastModifiedBy>sonja</cp:lastModifiedBy>
  <cp:revision>383</cp:revision>
  <dcterms:created xsi:type="dcterms:W3CDTF">2016-06-22T21:09:36Z</dcterms:created>
  <dcterms:modified xsi:type="dcterms:W3CDTF">2016-09-21T00:19:02Z</dcterms:modified>
</cp:coreProperties>
</file>