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  <p:sldMasterId id="2147483732" r:id="rId2"/>
  </p:sldMasterIdLst>
  <p:notesMasterIdLst>
    <p:notesMasterId r:id="rId10"/>
  </p:notesMasterIdLst>
  <p:handoutMasterIdLst>
    <p:handoutMasterId r:id="rId11"/>
  </p:handoutMasterIdLst>
  <p:sldIdLst>
    <p:sldId id="264" r:id="rId3"/>
    <p:sldId id="256" r:id="rId4"/>
    <p:sldId id="257" r:id="rId5"/>
    <p:sldId id="263" r:id="rId6"/>
    <p:sldId id="258" r:id="rId7"/>
    <p:sldId id="260" r:id="rId8"/>
    <p:sldId id="261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GB"/>
            </a:pPr>
            <a:r>
              <a:rPr lang="en-US"/>
              <a:t>Agriculture</a:t>
            </a:r>
            <a:r>
              <a:rPr lang="en-US" baseline="0"/>
              <a:t> Portfolio Representation</a:t>
            </a:r>
            <a:endParaRPr lang="en-US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'agriculture data'!$C$8</c:f>
              <c:strCache>
                <c:ptCount val="1"/>
                <c:pt idx="0">
                  <c:v>#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'agriculture data'!$B$9:$B$22</c:f>
              <c:strCache>
                <c:ptCount val="14"/>
                <c:pt idx="0">
                  <c:v>Agri utilities</c:v>
                </c:pt>
                <c:pt idx="1">
                  <c:v>Banana</c:v>
                </c:pt>
                <c:pt idx="2">
                  <c:v>Cattle</c:v>
                </c:pt>
                <c:pt idx="3">
                  <c:v>Cocoa </c:v>
                </c:pt>
                <c:pt idx="4">
                  <c:v>Coconut</c:v>
                </c:pt>
                <c:pt idx="5">
                  <c:v>Honey</c:v>
                </c:pt>
                <c:pt idx="6">
                  <c:v>Kava</c:v>
                </c:pt>
                <c:pt idx="7">
                  <c:v>Mixed farming</c:v>
                </c:pt>
                <c:pt idx="8">
                  <c:v>Piggery</c:v>
                </c:pt>
                <c:pt idx="9">
                  <c:v>Poultry</c:v>
                </c:pt>
                <c:pt idx="10">
                  <c:v>Sheep</c:v>
                </c:pt>
                <c:pt idx="11">
                  <c:v>Taamu</c:v>
                </c:pt>
                <c:pt idx="12">
                  <c:v>Taro</c:v>
                </c:pt>
                <c:pt idx="13">
                  <c:v>Vegetables</c:v>
                </c:pt>
              </c:strCache>
            </c:strRef>
          </c:cat>
          <c:val>
            <c:numRef>
              <c:f>'agriculture data'!$C$9:$C$22</c:f>
              <c:numCache>
                <c:formatCode>General</c:formatCode>
                <c:ptCount val="14"/>
                <c:pt idx="0">
                  <c:v>14</c:v>
                </c:pt>
                <c:pt idx="1">
                  <c:v>41</c:v>
                </c:pt>
                <c:pt idx="2">
                  <c:v>262</c:v>
                </c:pt>
                <c:pt idx="3">
                  <c:v>4</c:v>
                </c:pt>
                <c:pt idx="4">
                  <c:v>6</c:v>
                </c:pt>
                <c:pt idx="5">
                  <c:v>1</c:v>
                </c:pt>
                <c:pt idx="6">
                  <c:v>8</c:v>
                </c:pt>
                <c:pt idx="7">
                  <c:v>167</c:v>
                </c:pt>
                <c:pt idx="8">
                  <c:v>50</c:v>
                </c:pt>
                <c:pt idx="9">
                  <c:v>20</c:v>
                </c:pt>
                <c:pt idx="10">
                  <c:v>10</c:v>
                </c:pt>
                <c:pt idx="11">
                  <c:v>6</c:v>
                </c:pt>
                <c:pt idx="12">
                  <c:v>175</c:v>
                </c:pt>
                <c:pt idx="13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39-4782-BD89-7A87CD5FD0B0}"/>
            </c:ext>
          </c:extLst>
        </c:ser>
        <c:ser>
          <c:idx val="1"/>
          <c:order val="1"/>
          <c:tx>
            <c:strRef>
              <c:f>'agriculture data'!$D$8</c:f>
              <c:strCache>
                <c:ptCount val="1"/>
                <c:pt idx="0">
                  <c:v>Value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'agriculture data'!$B$9:$B$22</c:f>
              <c:strCache>
                <c:ptCount val="14"/>
                <c:pt idx="0">
                  <c:v>Agri utilities</c:v>
                </c:pt>
                <c:pt idx="1">
                  <c:v>Banana</c:v>
                </c:pt>
                <c:pt idx="2">
                  <c:v>Cattle</c:v>
                </c:pt>
                <c:pt idx="3">
                  <c:v>Cocoa </c:v>
                </c:pt>
                <c:pt idx="4">
                  <c:v>Coconut</c:v>
                </c:pt>
                <c:pt idx="5">
                  <c:v>Honey</c:v>
                </c:pt>
                <c:pt idx="6">
                  <c:v>Kava</c:v>
                </c:pt>
                <c:pt idx="7">
                  <c:v>Mixed farming</c:v>
                </c:pt>
                <c:pt idx="8">
                  <c:v>Piggery</c:v>
                </c:pt>
                <c:pt idx="9">
                  <c:v>Poultry</c:v>
                </c:pt>
                <c:pt idx="10">
                  <c:v>Sheep</c:v>
                </c:pt>
                <c:pt idx="11">
                  <c:v>Taamu</c:v>
                </c:pt>
                <c:pt idx="12">
                  <c:v>Taro</c:v>
                </c:pt>
                <c:pt idx="13">
                  <c:v>Vegetables</c:v>
                </c:pt>
              </c:strCache>
            </c:strRef>
          </c:cat>
          <c:val>
            <c:numRef>
              <c:f>'agriculture data'!$D$9:$D$22</c:f>
              <c:numCache>
                <c:formatCode>_-* #,##0_-;\-* #,##0_-;_-* "-"??_-;_-@_-</c:formatCode>
                <c:ptCount val="14"/>
                <c:pt idx="0">
                  <c:v>360174</c:v>
                </c:pt>
                <c:pt idx="1">
                  <c:v>152461</c:v>
                </c:pt>
                <c:pt idx="2">
                  <c:v>2326660</c:v>
                </c:pt>
                <c:pt idx="3">
                  <c:v>43855</c:v>
                </c:pt>
                <c:pt idx="4">
                  <c:v>28242</c:v>
                </c:pt>
                <c:pt idx="5">
                  <c:v>9326</c:v>
                </c:pt>
                <c:pt idx="6">
                  <c:v>50561</c:v>
                </c:pt>
                <c:pt idx="7">
                  <c:v>858689</c:v>
                </c:pt>
                <c:pt idx="8">
                  <c:v>3347289</c:v>
                </c:pt>
                <c:pt idx="9">
                  <c:v>805192</c:v>
                </c:pt>
                <c:pt idx="10">
                  <c:v>61900</c:v>
                </c:pt>
                <c:pt idx="11">
                  <c:v>12813</c:v>
                </c:pt>
                <c:pt idx="12">
                  <c:v>829404</c:v>
                </c:pt>
                <c:pt idx="13">
                  <c:v>549676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39-4782-BD89-7A87CD5FD0B0}"/>
            </c:ext>
          </c:extLst>
        </c:ser>
        <c:ser>
          <c:idx val="2"/>
          <c:order val="2"/>
          <c:tx>
            <c:strRef>
              <c:f>'agriculture data'!$E$8</c:f>
              <c:strCache>
                <c:ptCount val="1"/>
                <c:pt idx="0">
                  <c:v>Arrears</c:v>
                </c:pt>
              </c:strCache>
            </c:strRef>
          </c:tx>
          <c:explosion val="25"/>
          <c:cat>
            <c:strRef>
              <c:f>'agriculture data'!$B$9:$B$22</c:f>
              <c:strCache>
                <c:ptCount val="14"/>
                <c:pt idx="0">
                  <c:v>Agri utilities</c:v>
                </c:pt>
                <c:pt idx="1">
                  <c:v>Banana</c:v>
                </c:pt>
                <c:pt idx="2">
                  <c:v>Cattle</c:v>
                </c:pt>
                <c:pt idx="3">
                  <c:v>Cocoa </c:v>
                </c:pt>
                <c:pt idx="4">
                  <c:v>Coconut</c:v>
                </c:pt>
                <c:pt idx="5">
                  <c:v>Honey</c:v>
                </c:pt>
                <c:pt idx="6">
                  <c:v>Kava</c:v>
                </c:pt>
                <c:pt idx="7">
                  <c:v>Mixed farming</c:v>
                </c:pt>
                <c:pt idx="8">
                  <c:v>Piggery</c:v>
                </c:pt>
                <c:pt idx="9">
                  <c:v>Poultry</c:v>
                </c:pt>
                <c:pt idx="10">
                  <c:v>Sheep</c:v>
                </c:pt>
                <c:pt idx="11">
                  <c:v>Taamu</c:v>
                </c:pt>
                <c:pt idx="12">
                  <c:v>Taro</c:v>
                </c:pt>
                <c:pt idx="13">
                  <c:v>Vegetables</c:v>
                </c:pt>
              </c:strCache>
            </c:strRef>
          </c:cat>
          <c:val>
            <c:numRef>
              <c:f>'agriculture data'!$E$9:$E$22</c:f>
              <c:numCache>
                <c:formatCode>_-* #,##0_-;\-* #,##0_-;_-* "-"??_-;_-@_-</c:formatCode>
                <c:ptCount val="14"/>
                <c:pt idx="0">
                  <c:v>28327</c:v>
                </c:pt>
                <c:pt idx="1">
                  <c:v>14279</c:v>
                </c:pt>
                <c:pt idx="2">
                  <c:v>54861</c:v>
                </c:pt>
                <c:pt idx="3">
                  <c:v>0</c:v>
                </c:pt>
                <c:pt idx="4">
                  <c:v>100</c:v>
                </c:pt>
                <c:pt idx="5">
                  <c:v>0</c:v>
                </c:pt>
                <c:pt idx="6">
                  <c:v>1000</c:v>
                </c:pt>
                <c:pt idx="7">
                  <c:v>35676</c:v>
                </c:pt>
                <c:pt idx="8">
                  <c:v>12002</c:v>
                </c:pt>
                <c:pt idx="9">
                  <c:v>9070</c:v>
                </c:pt>
                <c:pt idx="10">
                  <c:v>474</c:v>
                </c:pt>
                <c:pt idx="11">
                  <c:v>3125</c:v>
                </c:pt>
                <c:pt idx="12">
                  <c:v>28982</c:v>
                </c:pt>
                <c:pt idx="13">
                  <c:v>22222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39-4782-BD89-7A87CD5FD0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85400023390550239"/>
          <c:y val="0.21488821196620497"/>
          <c:w val="0.13647861264049324"/>
          <c:h val="0.70260589689062614"/>
        </c:manualLayout>
      </c:layout>
      <c:overlay val="0"/>
      <c:txPr>
        <a:bodyPr/>
        <a:lstStyle/>
        <a:p>
          <a:pPr>
            <a:defRPr lang="en-GB"/>
          </a:pPr>
          <a:endParaRPr lang="en-US"/>
        </a:p>
      </c:txPr>
    </c:legend>
    <c:plotVisOnly val="1"/>
    <c:dispBlanksAs val="zero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3014C9-B669-4902-BB00-14402A4BA8D2}" type="datetimeFigureOut">
              <a:rPr lang="en-GB" smtClean="0"/>
              <a:t>16/09/2016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217BF4-1A84-437C-A630-11394B5BDC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6112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5504F1-B336-4778-864D-0E3898EC0949}" type="datetimeFigureOut">
              <a:rPr lang="en-GB" smtClean="0"/>
              <a:pPr/>
              <a:t>16/09/2016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1D4CE-0842-4F49-99E7-34F147E81ED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526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en-US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B5E96E7-62C6-4099-91B9-5B03F0FDBF72}" type="slidenum">
              <a:rPr kumimoji="0" lang="en-A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AU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02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FB42-8A38-414A-A7F0-9046A358E22D}" type="datetime1">
              <a:rPr lang="en-GB" smtClean="0"/>
              <a:pPr/>
              <a:t>16/09/2016</a:t>
            </a:fld>
            <a:endParaRPr lang="en-GB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DBS Presentation PAF 2016</a:t>
            </a:r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65E7-7F4B-4461-9DA9-E90861942F3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91796-01C3-482F-B14E-4954C8BF11DB}" type="datetime1">
              <a:rPr lang="en-GB" smtClean="0"/>
              <a:pPr/>
              <a:t>16/09/2016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DBS Presentation PAF 2016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65E7-7F4B-4461-9DA9-E90861942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B060D-B207-42C7-94B1-C3D10A359DFD}" type="datetime1">
              <a:rPr lang="en-GB" smtClean="0"/>
              <a:pPr/>
              <a:t>16/09/2016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DBS Presentation PAF 2016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65E7-7F4B-4461-9DA9-E90861942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EBF76B-B0DF-4550-839D-882AE6C9807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9029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C8383-33F8-49B0-9472-E8811E66E25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897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F47FB0-30E2-4D8E-806B-F6D10807AA3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130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AA6AFE-1B41-4DDE-9ACD-9459FD33C3A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660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FC02C0-2B8E-4CAA-AB02-3ABC2B9ABC6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7661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87F7B-A5CE-406B-89BA-A4D8CE6A9879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9345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69257D-9A34-4781-81BD-174E4BE6313F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6034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2D0EA9-C30A-4EA5-A6B8-0426C45C18B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569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657C-BB6B-4590-BF21-A2E3A5818BE7}" type="datetime1">
              <a:rPr lang="en-GB" smtClean="0"/>
              <a:pPr/>
              <a:t>16/09/2016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DBS Presentation PAF 2016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65E7-7F4B-4461-9DA9-E90861942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28E6C0-8E61-4190-8881-EF2FF67EF2A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173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7F7709-12A6-43E1-BD4B-DCC694D55773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9655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7817A6-4A98-4803-B659-E5044588184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515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096E9-4F92-4D25-86B9-FC2F4E6FD1B5}" type="datetime1">
              <a:rPr lang="en-GB" smtClean="0"/>
              <a:pPr/>
              <a:t>16/09/2016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DBS Presentation PAF 2016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65E7-7F4B-4461-9DA9-E90861942F3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0522-98CD-4815-B601-17F8AB229C77}" type="datetime1">
              <a:rPr lang="en-GB" smtClean="0"/>
              <a:pPr/>
              <a:t>16/09/2016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DBS Presentation PAF 2016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65E7-7F4B-4461-9DA9-E90861942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D7F7-8D13-432A-8B02-5099F5BD4D05}" type="datetime1">
              <a:rPr lang="en-GB" smtClean="0"/>
              <a:pPr/>
              <a:t>16/09/2016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DBS Presentation PAF 2016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65E7-7F4B-4461-9DA9-E90861942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7F17-54FA-45E8-BAD9-31C2116FB762}" type="datetime1">
              <a:rPr lang="en-GB" smtClean="0"/>
              <a:pPr/>
              <a:t>16/09/2016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DBS Presentation PAF 2016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65E7-7F4B-4461-9DA9-E90861942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4094-DACF-462F-BCD9-FE0601B970FF}" type="datetime1">
              <a:rPr lang="en-GB" smtClean="0"/>
              <a:pPr/>
              <a:t>16/09/2016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DBS Presentation PAF 2016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65E7-7F4B-4461-9DA9-E90861942F3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8F080-9059-411B-BE60-B0A005AF6489}" type="datetime1">
              <a:rPr lang="en-GB" smtClean="0"/>
              <a:pPr/>
              <a:t>16/09/2016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DBS Presentation PAF 2016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65E7-7F4B-4461-9DA9-E90861942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2C9B0-69B4-4490-9EFB-31E18200523E}" type="datetime1">
              <a:rPr lang="en-GB" smtClean="0"/>
              <a:pPr/>
              <a:t>16/09/2016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DBS Presentation PAF 2016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65E7-7F4B-4461-9DA9-E90861942F3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D8CA842-22FF-4131-9765-8D97248B0CD7}" type="datetime1">
              <a:rPr lang="en-GB" smtClean="0"/>
              <a:pPr/>
              <a:t>16/09/2016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NZ" smtClean="0"/>
              <a:t>DBS Presentation PAF 2016</a:t>
            </a:r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5A865E7-7F4B-4461-9DA9-E90861942F3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19C15A-05D2-4B6B-9225-201C49B6F6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16/09/2016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A9B9A7-6003-4FD7-9DAE-8158F0BF887C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97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4293096"/>
            <a:ext cx="6600825" cy="978899"/>
          </a:xfrm>
          <a:solidFill>
            <a:schemeClr val="accent4"/>
          </a:solidFill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nl-NL" sz="2100" b="1" dirty="0">
                <a:latin typeface="Arial Rounded MT Bold" panose="020F0704030504030204" pitchFamily="34" charset="0"/>
              </a:rPr>
              <a:t/>
            </a:r>
            <a:br>
              <a:rPr lang="nl-NL" sz="2100" b="1" dirty="0">
                <a:latin typeface="Arial Rounded MT Bold" panose="020F0704030504030204" pitchFamily="34" charset="0"/>
              </a:rPr>
            </a:br>
            <a:r>
              <a:rPr lang="nl-NL" sz="2100" b="1" dirty="0">
                <a:latin typeface="Arial Rounded MT Bold" panose="020F0704030504030204" pitchFamily="34" charset="0"/>
              </a:rPr>
              <a:t/>
            </a:r>
            <a:br>
              <a:rPr lang="nl-NL" sz="2100" b="1" dirty="0">
                <a:latin typeface="Arial Rounded MT Bold" panose="020F0704030504030204" pitchFamily="34" charset="0"/>
              </a:rPr>
            </a:br>
            <a:r>
              <a:rPr lang="nl-NL" sz="2100" b="1" dirty="0">
                <a:latin typeface="Arial Rounded MT Bold" panose="020F0704030504030204" pitchFamily="34" charset="0"/>
              </a:rPr>
              <a:t/>
            </a:r>
            <a:br>
              <a:rPr lang="nl-NL" sz="2100" b="1" dirty="0">
                <a:latin typeface="Arial Rounded MT Bold" panose="020F0704030504030204" pitchFamily="34" charset="0"/>
              </a:rPr>
            </a:br>
            <a:r>
              <a:rPr lang="nl-NL" sz="2100" b="1" dirty="0">
                <a:latin typeface="Arial Rounded MT Bold" panose="020F0704030504030204" pitchFamily="34" charset="0"/>
              </a:rPr>
              <a:t/>
            </a:r>
            <a:br>
              <a:rPr lang="nl-NL" sz="2100" b="1" dirty="0">
                <a:latin typeface="Arial Rounded MT Bold" panose="020F0704030504030204" pitchFamily="34" charset="0"/>
              </a:rPr>
            </a:br>
            <a:r>
              <a:rPr lang="nl-NL" sz="2100" b="1" dirty="0" smtClean="0">
                <a:latin typeface="Arial Rounded MT Bold" panose="020F0704030504030204" pitchFamily="34" charset="0"/>
              </a:rPr>
              <a:t>“</a:t>
            </a:r>
            <a:r>
              <a:rPr lang="en-US" sz="2100" b="1" dirty="0">
                <a:latin typeface="Arial Rounded MT Bold" panose="020F0704030504030204" pitchFamily="34" charset="0"/>
              </a:rPr>
              <a:t>Challenges in lending to Agribusiness SMEs and how can access to finance to </a:t>
            </a:r>
            <a:r>
              <a:rPr lang="en-US" sz="2100" b="1" dirty="0" smtClean="0">
                <a:latin typeface="Arial Rounded MT Bold" panose="020F0704030504030204" pitchFamily="34" charset="0"/>
              </a:rPr>
              <a:t>agribusiness improved</a:t>
            </a:r>
            <a:r>
              <a:rPr lang="en-US" sz="2100" b="1" dirty="0">
                <a:latin typeface="Arial Rounded MT Bold" panose="020F0704030504030204" pitchFamily="34" charset="0"/>
              </a:rPr>
              <a:t>?”</a:t>
            </a:r>
            <a:endParaRPr lang="en-US" sz="2100" b="1" dirty="0">
              <a:latin typeface="Arial Rounded MT Bold" panose="020F0704030504030204" pitchFamily="34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 bwMode="auto">
          <a:xfrm>
            <a:off x="1257300" y="5271995"/>
            <a:ext cx="6600825" cy="533400"/>
          </a:xfrm>
          <a:solidFill>
            <a:schemeClr val="bg1"/>
          </a:solidFill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algn="l">
              <a:spcBef>
                <a:spcPct val="0"/>
              </a:spcBef>
            </a:pPr>
            <a:endParaRPr lang="en-GB" altLang="en-US" sz="1650" b="1" dirty="0">
              <a:latin typeface="Arial Rounded MT Bold" panose="020F0704030504030204" pitchFamily="34" charset="0"/>
            </a:endParaRPr>
          </a:p>
          <a:p>
            <a:pPr algn="l">
              <a:spcBef>
                <a:spcPct val="0"/>
              </a:spcBef>
            </a:pPr>
            <a:r>
              <a:rPr lang="en-GB" altLang="en-US" sz="1650" b="1" dirty="0">
                <a:latin typeface="Arial Rounded MT Bold" panose="020F0704030504030204" pitchFamily="34" charset="0"/>
              </a:rPr>
              <a:t>Susana </a:t>
            </a:r>
            <a:r>
              <a:rPr lang="en-GB" altLang="en-US" sz="1650" b="1" dirty="0" err="1">
                <a:latin typeface="Arial Rounded MT Bold" panose="020F0704030504030204" pitchFamily="34" charset="0"/>
              </a:rPr>
              <a:t>Laulu</a:t>
            </a:r>
            <a:r>
              <a:rPr lang="en-GB" altLang="en-US" sz="1650" b="1" dirty="0">
                <a:latin typeface="Arial Rounded MT Bold" panose="020F0704030504030204" pitchFamily="34" charset="0"/>
              </a:rPr>
              <a:t>, </a:t>
            </a:r>
            <a:r>
              <a:rPr lang="en-US" altLang="en-US" sz="1650" smtClean="0">
                <a:latin typeface="Arial Rounded MT Bold" panose="020F0704030504030204" pitchFamily="34" charset="0"/>
              </a:rPr>
              <a:t>CEO, </a:t>
            </a:r>
            <a:r>
              <a:rPr lang="en-US" altLang="en-US" sz="1650" dirty="0">
                <a:latin typeface="Arial Rounded MT Bold" panose="020F0704030504030204" pitchFamily="34" charset="0"/>
              </a:rPr>
              <a:t>Development Bank of Samoa</a:t>
            </a:r>
            <a:endParaRPr lang="en-GB" altLang="en-US" sz="165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09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908721"/>
            <a:ext cx="7198568" cy="1872207"/>
          </a:xfrm>
        </p:spPr>
        <p:txBody>
          <a:bodyPr>
            <a:normAutofit fontScale="90000"/>
          </a:bodyPr>
          <a:lstStyle/>
          <a:p>
            <a:r>
              <a:rPr lang="en-NZ" sz="49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AGRIBUSINESS FINANCING</a:t>
            </a:r>
            <a:r>
              <a:rPr lang="en-NZ" b="1" dirty="0" smtClean="0">
                <a:solidFill>
                  <a:srgbClr val="00B050"/>
                </a:solidFill>
                <a:latin typeface="Cambria" panose="02040503050406030204" pitchFamily="18" charset="0"/>
              </a:rPr>
              <a:t/>
            </a:r>
            <a:br>
              <a:rPr lang="en-NZ" b="1" dirty="0" smtClean="0">
                <a:solidFill>
                  <a:srgbClr val="00B050"/>
                </a:solidFill>
                <a:latin typeface="Cambria" panose="02040503050406030204" pitchFamily="18" charset="0"/>
              </a:rPr>
            </a:br>
            <a:endParaRPr lang="en-GB" sz="3600" b="1" u="sng" dirty="0">
              <a:solidFill>
                <a:srgbClr val="00B05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45024"/>
            <a:ext cx="6584776" cy="2232248"/>
          </a:xfrm>
        </p:spPr>
        <p:txBody>
          <a:bodyPr>
            <a:normAutofit fontScale="92500"/>
          </a:bodyPr>
          <a:lstStyle/>
          <a:p>
            <a:pPr marL="598932" indent="-571500">
              <a:buFont typeface="Wingdings" panose="05000000000000000000" pitchFamily="2" charset="2"/>
              <a:buChar char="q"/>
            </a:pPr>
            <a:r>
              <a:rPr lang="en-NZ" sz="3600" b="1" dirty="0" smtClean="0">
                <a:solidFill>
                  <a:srgbClr val="FF0000"/>
                </a:solidFill>
              </a:rPr>
              <a:t>Challenges in lending to Agribusiness SMEs..</a:t>
            </a:r>
          </a:p>
          <a:p>
            <a:pPr marL="598932" indent="-571500">
              <a:buFont typeface="Wingdings" panose="05000000000000000000" pitchFamily="2" charset="2"/>
              <a:buChar char="q"/>
            </a:pPr>
            <a:r>
              <a:rPr lang="en-NZ" sz="3600" b="1" dirty="0" smtClean="0">
                <a:solidFill>
                  <a:srgbClr val="00B050"/>
                </a:solidFill>
              </a:rPr>
              <a:t>How can access to finance to agribusiness be improved??</a:t>
            </a:r>
            <a:endParaRPr lang="en-GB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50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850106"/>
          </a:xfrm>
        </p:spPr>
        <p:txBody>
          <a:bodyPr>
            <a:normAutofit/>
          </a:bodyPr>
          <a:lstStyle/>
          <a:p>
            <a:r>
              <a:rPr lang="en-NZ" sz="3600" b="1" dirty="0" smtClean="0">
                <a:solidFill>
                  <a:srgbClr val="0070C0"/>
                </a:solidFill>
              </a:rPr>
              <a:t>DBS Lending to Agriculture</a:t>
            </a:r>
            <a:endParaRPr lang="en-GB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912185"/>
              </p:ext>
            </p:extLst>
          </p:nvPr>
        </p:nvGraphicFramePr>
        <p:xfrm>
          <a:off x="683568" y="1341438"/>
          <a:ext cx="8003232" cy="4784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DBS Presentation PAF 2016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27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354162"/>
          </a:xfrm>
        </p:spPr>
        <p:txBody>
          <a:bodyPr>
            <a:normAutofit/>
          </a:bodyPr>
          <a:lstStyle/>
          <a:p>
            <a:r>
              <a:rPr lang="en-NZ" sz="3800" b="1" dirty="0" smtClean="0">
                <a:solidFill>
                  <a:srgbClr val="0070C0"/>
                </a:solidFill>
              </a:rPr>
              <a:t>What access to finance entails?</a:t>
            </a:r>
            <a:endParaRPr lang="en-GB" sz="3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88840"/>
            <a:ext cx="7498080" cy="4259560"/>
          </a:xfrm>
        </p:spPr>
        <p:txBody>
          <a:bodyPr/>
          <a:lstStyle/>
          <a:p>
            <a:r>
              <a:rPr lang="en-NZ" b="1" dirty="0" smtClean="0">
                <a:latin typeface="Calibri" panose="020F0502020204030204" pitchFamily="34" charset="0"/>
              </a:rPr>
              <a:t>A financing Obligation </a:t>
            </a:r>
          </a:p>
          <a:p>
            <a:r>
              <a:rPr lang="en-NZ" b="1" dirty="0" smtClean="0">
                <a:latin typeface="Calibri" panose="020F0502020204030204" pitchFamily="34" charset="0"/>
              </a:rPr>
              <a:t>Developer’s commitment</a:t>
            </a:r>
          </a:p>
          <a:p>
            <a:r>
              <a:rPr lang="en-NZ" b="1" dirty="0" smtClean="0">
                <a:latin typeface="Calibri" panose="020F0502020204030204" pitchFamily="34" charset="0"/>
              </a:rPr>
              <a:t>Financier’s commitment</a:t>
            </a:r>
          </a:p>
          <a:p>
            <a:r>
              <a:rPr lang="en-NZ" b="1" dirty="0" smtClean="0">
                <a:latin typeface="Calibri" panose="020F0502020204030204" pitchFamily="34" charset="0"/>
              </a:rPr>
              <a:t>Other parties commitment</a:t>
            </a:r>
            <a:br>
              <a:rPr lang="en-NZ" b="1" dirty="0" smtClean="0">
                <a:latin typeface="Calibri" panose="020F0502020204030204" pitchFamily="34" charset="0"/>
              </a:rPr>
            </a:br>
            <a:endParaRPr lang="en-NZ" b="1" dirty="0" smtClean="0">
              <a:latin typeface="Calibri" panose="020F0502020204030204" pitchFamily="34" charset="0"/>
            </a:endParaRPr>
          </a:p>
          <a:p>
            <a:endParaRPr lang="en-NZ" b="1" dirty="0" smtClean="0"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en-NZ" b="1" dirty="0" smtClean="0">
              <a:latin typeface="Calibri" panose="020F0502020204030204" pitchFamily="34" charset="0"/>
            </a:endParaRPr>
          </a:p>
          <a:p>
            <a:endParaRPr lang="en-NZ" b="1" dirty="0" smtClean="0">
              <a:latin typeface="Calibri" panose="020F0502020204030204" pitchFamily="34" charset="0"/>
            </a:endParaRPr>
          </a:p>
          <a:p>
            <a:endParaRPr lang="en-NZ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DBS Presentation PAF 2016</a:t>
            </a:r>
            <a:endParaRPr lang="en-GB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812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38138"/>
          </a:xfrm>
        </p:spPr>
        <p:txBody>
          <a:bodyPr>
            <a:normAutofit/>
          </a:bodyPr>
          <a:lstStyle/>
          <a:p>
            <a:pPr algn="l"/>
            <a:r>
              <a:rPr lang="en-NZ" sz="4400" b="1" dirty="0" smtClean="0">
                <a:solidFill>
                  <a:srgbClr val="0070C0"/>
                </a:solidFill>
              </a:rPr>
              <a:t>Challenges/Constraints</a:t>
            </a:r>
            <a:endParaRPr lang="en-GB" sz="4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1772816"/>
            <a:ext cx="7211144" cy="4353347"/>
          </a:xfrm>
        </p:spPr>
        <p:txBody>
          <a:bodyPr>
            <a:normAutofit/>
          </a:bodyPr>
          <a:lstStyle/>
          <a:p>
            <a:r>
              <a:rPr lang="en-NZ" sz="3600" b="1" dirty="0" smtClean="0">
                <a:latin typeface="Calibri" panose="020F0502020204030204" pitchFamily="34" charset="0"/>
              </a:rPr>
              <a:t>Security/collateral</a:t>
            </a:r>
          </a:p>
          <a:p>
            <a:r>
              <a:rPr lang="en-NZ" sz="3600" b="1" dirty="0" smtClean="0">
                <a:latin typeface="Calibri" panose="020F0502020204030204" pitchFamily="34" charset="0"/>
              </a:rPr>
              <a:t>Credibility</a:t>
            </a:r>
          </a:p>
          <a:p>
            <a:r>
              <a:rPr lang="en-NZ" sz="3600" b="1" dirty="0" smtClean="0">
                <a:latin typeface="Calibri" panose="020F0502020204030204" pitchFamily="34" charset="0"/>
              </a:rPr>
              <a:t>Ability to pay/financing need to match capacity</a:t>
            </a:r>
          </a:p>
          <a:p>
            <a:r>
              <a:rPr lang="en-NZ" sz="3600" b="1" dirty="0" smtClean="0">
                <a:latin typeface="Calibri" panose="020F0502020204030204" pitchFamily="34" charset="0"/>
              </a:rPr>
              <a:t>Nature of development </a:t>
            </a:r>
          </a:p>
          <a:p>
            <a:r>
              <a:rPr lang="en-NZ" sz="3600" b="1" dirty="0" smtClean="0">
                <a:latin typeface="Calibri" panose="020F0502020204030204" pitchFamily="34" charset="0"/>
              </a:rPr>
              <a:t>Priorities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DBS Presentation PAF 2016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874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 smtClean="0">
                <a:solidFill>
                  <a:srgbClr val="0070C0"/>
                </a:solidFill>
              </a:rPr>
              <a:t>Solutions/Opportunities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844824"/>
            <a:ext cx="7498080" cy="4403576"/>
          </a:xfrm>
        </p:spPr>
        <p:txBody>
          <a:bodyPr>
            <a:normAutofit fontScale="92500"/>
          </a:bodyPr>
          <a:lstStyle/>
          <a:p>
            <a:r>
              <a:rPr lang="en-NZ" sz="3600" b="1" dirty="0" smtClean="0"/>
              <a:t>Affordable sources of funding</a:t>
            </a:r>
          </a:p>
          <a:p>
            <a:r>
              <a:rPr lang="en-NZ" sz="3600" b="1" dirty="0" smtClean="0"/>
              <a:t>Flexibility in terms and conditions</a:t>
            </a:r>
          </a:p>
          <a:p>
            <a:r>
              <a:rPr lang="en-NZ" sz="3600" b="1" dirty="0" smtClean="0"/>
              <a:t>Sustainable development Partnerships </a:t>
            </a:r>
            <a:endParaRPr lang="en-NZ" sz="3600" b="1" dirty="0"/>
          </a:p>
          <a:p>
            <a:pPr lvl="0"/>
            <a:r>
              <a:rPr lang="en-NZ" sz="3600" b="1" dirty="0">
                <a:solidFill>
                  <a:prstClr val="black"/>
                </a:solidFill>
              </a:rPr>
              <a:t>Capacity building</a:t>
            </a:r>
          </a:p>
          <a:p>
            <a:r>
              <a:rPr lang="en-NZ" sz="3600" b="1" dirty="0" smtClean="0"/>
              <a:t>Effective coordination </a:t>
            </a:r>
          </a:p>
          <a:p>
            <a:r>
              <a:rPr lang="en-NZ" sz="3600" b="1" dirty="0" smtClean="0"/>
              <a:t>Inclusive engagement</a:t>
            </a:r>
          </a:p>
          <a:p>
            <a:endParaRPr lang="en-NZ" dirty="0" smtClean="0"/>
          </a:p>
          <a:p>
            <a:endParaRPr lang="en-NZ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DBS Presentation PAF 2016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367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 smtClean="0">
                <a:solidFill>
                  <a:srgbClr val="0070C0"/>
                </a:solidFill>
              </a:rPr>
              <a:t>Conclusion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NZ" b="1" dirty="0" smtClean="0">
                <a:latin typeface="Calibri" panose="020F0502020204030204" pitchFamily="34" charset="0"/>
              </a:rPr>
              <a:t>Access to finance is one of the mechanism to support sustainable business development.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NZ" b="1" dirty="0" smtClean="0">
                <a:latin typeface="Calibri" panose="020F0502020204030204" pitchFamily="34" charset="0"/>
              </a:rPr>
              <a:t>Sustainable development through development financing partnerships need to be nurtured and strengthened</a:t>
            </a:r>
            <a:r>
              <a:rPr lang="en-NZ" b="1" dirty="0">
                <a:latin typeface="Calibri" panose="020F0502020204030204" pitchFamily="34" charset="0"/>
              </a:rPr>
              <a:t> </a:t>
            </a:r>
            <a:r>
              <a:rPr lang="en-NZ" b="1" dirty="0" smtClean="0">
                <a:latin typeface="Calibri" panose="020F0502020204030204" pitchFamily="34" charset="0"/>
              </a:rPr>
              <a:t>continuously. 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NZ" b="1" dirty="0" smtClean="0">
                <a:latin typeface="Calibri" panose="020F0502020204030204" pitchFamily="34" charset="0"/>
              </a:rPr>
              <a:t>Success will be measured by growth for economic and social development and outreach for inclusive development.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DBS Presentation PAF 2016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57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151</Words>
  <Application>Microsoft Office PowerPoint</Application>
  <PresentationFormat>On-screen Show (4:3)</PresentationFormat>
  <Paragraphs>39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Arial</vt:lpstr>
      <vt:lpstr>Arial Rounded MT Bold</vt:lpstr>
      <vt:lpstr>Calibri</vt:lpstr>
      <vt:lpstr>Calibri Light</vt:lpstr>
      <vt:lpstr>Cambria</vt:lpstr>
      <vt:lpstr>Courier New</vt:lpstr>
      <vt:lpstr>Gill Sans MT</vt:lpstr>
      <vt:lpstr>Verdana</vt:lpstr>
      <vt:lpstr>Wingdings</vt:lpstr>
      <vt:lpstr>Wingdings 2</vt:lpstr>
      <vt:lpstr>Solstice</vt:lpstr>
      <vt:lpstr>1_Office Theme</vt:lpstr>
      <vt:lpstr>    “Challenges in lending to Agribusiness SMEs and how can access to finance to agribusiness improved?”</vt:lpstr>
      <vt:lpstr>AGRIBUSINESS FINANCING </vt:lpstr>
      <vt:lpstr>DBS Lending to Agriculture</vt:lpstr>
      <vt:lpstr>What access to finance entails?</vt:lpstr>
      <vt:lpstr>Challenges/Constraints</vt:lpstr>
      <vt:lpstr>Solutions/Opportunities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AGRIBUSINESS FINANCING Innovative Financial Solutions  to Support Agribusiness</dc:title>
  <dc:creator>Susana Laulu</dc:creator>
  <cp:lastModifiedBy>Walker, David</cp:lastModifiedBy>
  <cp:revision>23</cp:revision>
  <cp:lastPrinted>2016-08-31T19:52:40Z</cp:lastPrinted>
  <dcterms:created xsi:type="dcterms:W3CDTF">2016-08-30T19:43:29Z</dcterms:created>
  <dcterms:modified xsi:type="dcterms:W3CDTF">2016-09-16T09:28:26Z</dcterms:modified>
</cp:coreProperties>
</file>