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2B0B-D725-458A-9BE6-402DA009EC88}" type="datetimeFigureOut">
              <a:rPr lang="en-US" smtClean="0"/>
              <a:pPr/>
              <a:t>7/24/2017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733EB-561E-405D-A9E8-E7E6E50111D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2B0B-D725-458A-9BE6-402DA009EC88}" type="datetimeFigureOut">
              <a:rPr lang="en-US" smtClean="0"/>
              <a:pPr/>
              <a:t>7/24/2017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733EB-561E-405D-A9E8-E7E6E50111D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2B0B-D725-458A-9BE6-402DA009EC88}" type="datetimeFigureOut">
              <a:rPr lang="en-US" smtClean="0"/>
              <a:pPr/>
              <a:t>7/24/2017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733EB-561E-405D-A9E8-E7E6E50111D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2B0B-D725-458A-9BE6-402DA009EC88}" type="datetimeFigureOut">
              <a:rPr lang="en-US" smtClean="0"/>
              <a:pPr/>
              <a:t>7/24/2017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733EB-561E-405D-A9E8-E7E6E50111D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2B0B-D725-458A-9BE6-402DA009EC88}" type="datetimeFigureOut">
              <a:rPr lang="en-US" smtClean="0"/>
              <a:pPr/>
              <a:t>7/24/2017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733EB-561E-405D-A9E8-E7E6E50111D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2B0B-D725-458A-9BE6-402DA009EC88}" type="datetimeFigureOut">
              <a:rPr lang="en-US" smtClean="0"/>
              <a:pPr/>
              <a:t>7/24/2017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733EB-561E-405D-A9E8-E7E6E50111D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2B0B-D725-458A-9BE6-402DA009EC88}" type="datetimeFigureOut">
              <a:rPr lang="en-US" smtClean="0"/>
              <a:pPr/>
              <a:t>7/24/2017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733EB-561E-405D-A9E8-E7E6E50111D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2B0B-D725-458A-9BE6-402DA009EC88}" type="datetimeFigureOut">
              <a:rPr lang="en-US" smtClean="0"/>
              <a:pPr/>
              <a:t>7/24/2017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733EB-561E-405D-A9E8-E7E6E50111D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2B0B-D725-458A-9BE6-402DA009EC88}" type="datetimeFigureOut">
              <a:rPr lang="en-US" smtClean="0"/>
              <a:pPr/>
              <a:t>7/24/2017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733EB-561E-405D-A9E8-E7E6E50111D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2B0B-D725-458A-9BE6-402DA009EC88}" type="datetimeFigureOut">
              <a:rPr lang="en-US" smtClean="0"/>
              <a:pPr/>
              <a:t>7/24/2017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733EB-561E-405D-A9E8-E7E6E50111D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2B0B-D725-458A-9BE6-402DA009EC88}" type="datetimeFigureOut">
              <a:rPr lang="en-US" smtClean="0"/>
              <a:pPr/>
              <a:t>7/24/2017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733EB-561E-405D-A9E8-E7E6E50111D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02B0B-D725-458A-9BE6-402DA009EC88}" type="datetimeFigureOut">
              <a:rPr lang="en-US" smtClean="0"/>
              <a:pPr/>
              <a:t>7/24/2017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733EB-561E-405D-A9E8-E7E6E50111D0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Sequence%2001.avi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Influencing Policy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3571876"/>
            <a:ext cx="6400800" cy="1752600"/>
          </a:xfrm>
        </p:spPr>
        <p:txBody>
          <a:bodyPr/>
          <a:lstStyle/>
          <a:p>
            <a:r>
              <a:rPr lang="en-NZ" dirty="0" smtClean="0"/>
              <a:t>A Cook Islands Chamber of Commerce perspective</a:t>
            </a:r>
            <a:endParaRPr lang="en-NZ" dirty="0"/>
          </a:p>
        </p:txBody>
      </p:sp>
      <p:pic>
        <p:nvPicPr>
          <p:cNvPr id="7" name="Picture 6" descr="CICoC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5643578"/>
            <a:ext cx="1932432" cy="920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Outcome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The Chamber was successful in advocating for an increase in the minimum wage.</a:t>
            </a:r>
          </a:p>
          <a:p>
            <a:r>
              <a:rPr lang="en-NZ" dirty="0" smtClean="0"/>
              <a:t>This success provides the Chamber leverage in the policy development space as we successfully represented a group significantly larger than our own membership, namely all low wage employees of the Cook Islands</a:t>
            </a:r>
            <a:endParaRPr lang="en-NZ" dirty="0"/>
          </a:p>
        </p:txBody>
      </p:sp>
      <p:pic>
        <p:nvPicPr>
          <p:cNvPr id="7" name="Picture 6" descr="CICoC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5643578"/>
            <a:ext cx="1932432" cy="920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Introducing new Policy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Research, research and research</a:t>
            </a:r>
          </a:p>
          <a:p>
            <a:r>
              <a:rPr lang="en-NZ" dirty="0" smtClean="0"/>
              <a:t>Identity the key players</a:t>
            </a:r>
          </a:p>
          <a:p>
            <a:r>
              <a:rPr lang="en-NZ" dirty="0" smtClean="0"/>
              <a:t>Build your support base</a:t>
            </a:r>
          </a:p>
          <a:p>
            <a:r>
              <a:rPr lang="en-NZ" dirty="0" smtClean="0"/>
              <a:t>Use Media to influence public opinion</a:t>
            </a:r>
            <a:endParaRPr lang="en-NZ" dirty="0"/>
          </a:p>
        </p:txBody>
      </p:sp>
      <p:pic>
        <p:nvPicPr>
          <p:cNvPr id="6" name="Picture 5" descr="CICoC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5643578"/>
            <a:ext cx="1932432" cy="920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Do the heavy lifting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Draft the policy / regulation / legislation yourself</a:t>
            </a:r>
          </a:p>
          <a:p>
            <a:r>
              <a:rPr lang="en-NZ" dirty="0" smtClean="0"/>
              <a:t>Create media in support of the policy</a:t>
            </a:r>
          </a:p>
          <a:p>
            <a:r>
              <a:rPr lang="en-NZ" dirty="0" smtClean="0"/>
              <a:t>Create public dialogue</a:t>
            </a:r>
          </a:p>
          <a:p>
            <a:r>
              <a:rPr lang="en-NZ" dirty="0" smtClean="0"/>
              <a:t>Be prepared BEFORE you introduce policy to the politicians</a:t>
            </a:r>
            <a:endParaRPr lang="en-NZ" dirty="0"/>
          </a:p>
        </p:txBody>
      </p:sp>
      <p:pic>
        <p:nvPicPr>
          <p:cNvPr id="6" name="Picture 5" descr="CICoC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5643578"/>
            <a:ext cx="1932432" cy="920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To summarise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Different types of policy need engagements at different levels, therefore research who you need to influence</a:t>
            </a:r>
          </a:p>
          <a:p>
            <a:r>
              <a:rPr lang="en-NZ" dirty="0" smtClean="0"/>
              <a:t>Don’t expect others to do the work, you need to pull them with you</a:t>
            </a:r>
          </a:p>
          <a:p>
            <a:r>
              <a:rPr lang="en-NZ" dirty="0" smtClean="0"/>
              <a:t>Sometimes Politicians need reminding that policy is ultimately their responsibility</a:t>
            </a:r>
            <a:endParaRPr lang="en-NZ" dirty="0"/>
          </a:p>
        </p:txBody>
      </p:sp>
      <p:pic>
        <p:nvPicPr>
          <p:cNvPr id="6" name="Picture 5" descr="CICoC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5643578"/>
            <a:ext cx="1932432" cy="920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Questions?</a:t>
            </a:r>
            <a:endParaRPr lang="en-NZ" dirty="0"/>
          </a:p>
        </p:txBody>
      </p:sp>
      <p:pic>
        <p:nvPicPr>
          <p:cNvPr id="5" name="Content Placeholder 4" descr="IMG_307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785926"/>
            <a:ext cx="4525963" cy="4525963"/>
          </a:xfrm>
        </p:spPr>
      </p:pic>
      <p:pic>
        <p:nvPicPr>
          <p:cNvPr id="7" name="Picture 6" descr="CICoC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9454" y="5643578"/>
            <a:ext cx="1932432" cy="920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Overview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The policy cycle</a:t>
            </a:r>
          </a:p>
          <a:p>
            <a:r>
              <a:rPr lang="en-NZ" dirty="0" smtClean="0"/>
              <a:t>Identifying key persons</a:t>
            </a:r>
          </a:p>
          <a:p>
            <a:r>
              <a:rPr lang="en-NZ" dirty="0" smtClean="0"/>
              <a:t>Formal and informal engagements</a:t>
            </a:r>
          </a:p>
          <a:p>
            <a:r>
              <a:rPr lang="en-NZ" dirty="0" smtClean="0"/>
              <a:t>Introducing new policy</a:t>
            </a:r>
            <a:endParaRPr lang="en-NZ" dirty="0"/>
          </a:p>
        </p:txBody>
      </p:sp>
      <p:pic>
        <p:nvPicPr>
          <p:cNvPr id="6" name="Picture 5" descr="CICoC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5643578"/>
            <a:ext cx="1932432" cy="920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RWSC689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428604"/>
            <a:ext cx="6485377" cy="5585168"/>
          </a:xfrm>
        </p:spPr>
      </p:pic>
      <p:pic>
        <p:nvPicPr>
          <p:cNvPr id="8" name="Picture 7" descr="CICoC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9454" y="5643578"/>
            <a:ext cx="1932432" cy="920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quence 01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5720" y="0"/>
            <a:ext cx="8572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6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Identifying key persons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Politicians less engaged with Administrative Policy</a:t>
            </a:r>
          </a:p>
          <a:p>
            <a:r>
              <a:rPr lang="en-NZ" dirty="0" smtClean="0"/>
              <a:t>Substantive or new policy requires significant political engagement</a:t>
            </a:r>
          </a:p>
          <a:p>
            <a:r>
              <a:rPr lang="en-NZ" dirty="0" smtClean="0"/>
              <a:t>Officials have a high level of influence over policy, but there are other players as well</a:t>
            </a:r>
            <a:endParaRPr lang="en-NZ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5143512"/>
            <a:ext cx="57864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i="1" dirty="0" smtClean="0"/>
              <a:t>“Politicians are the practitioners of policy. It is their core function.”</a:t>
            </a:r>
            <a:endParaRPr lang="en-NZ" sz="2800" i="1" dirty="0"/>
          </a:p>
        </p:txBody>
      </p:sp>
      <p:pic>
        <p:nvPicPr>
          <p:cNvPr id="7" name="Picture 6" descr="CICoC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5643578"/>
            <a:ext cx="1932432" cy="920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KFM153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500042"/>
            <a:ext cx="6681539" cy="569755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Gather data and public support	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Policy advocacy is easier with a broad mandate</a:t>
            </a:r>
          </a:p>
          <a:p>
            <a:r>
              <a:rPr lang="en-NZ" dirty="0" smtClean="0"/>
              <a:t>Information and data is a key method for influencing policy advisors</a:t>
            </a:r>
          </a:p>
          <a:p>
            <a:endParaRPr lang="en-NZ" dirty="0"/>
          </a:p>
        </p:txBody>
      </p:sp>
      <p:pic>
        <p:nvPicPr>
          <p:cNvPr id="5" name="Picture 4" descr="Facebook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4357694"/>
            <a:ext cx="1143000" cy="1143000"/>
          </a:xfrm>
          <a:prstGeom prst="rect">
            <a:avLst/>
          </a:prstGeom>
        </p:spPr>
      </p:pic>
      <p:pic>
        <p:nvPicPr>
          <p:cNvPr id="6" name="Picture 5" descr="twitter-logo-fi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8926" y="4071942"/>
            <a:ext cx="1645965" cy="1645965"/>
          </a:xfrm>
          <a:prstGeom prst="rect">
            <a:avLst/>
          </a:prstGeom>
        </p:spPr>
      </p:pic>
      <p:pic>
        <p:nvPicPr>
          <p:cNvPr id="8" name="Picture 7" descr="CICoC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29454" y="5643578"/>
            <a:ext cx="1932432" cy="920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Case study – minimum wage review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Chamber advocates for an increase in the minimum wage</a:t>
            </a:r>
          </a:p>
          <a:p>
            <a:r>
              <a:rPr lang="en-NZ" dirty="0" smtClean="0"/>
              <a:t>Government in previous years has objected due to the fact they are the major employer</a:t>
            </a:r>
          </a:p>
          <a:p>
            <a:r>
              <a:rPr lang="en-NZ" dirty="0" smtClean="0"/>
              <a:t>Chamber engaged with membership through survey</a:t>
            </a:r>
          </a:p>
          <a:p>
            <a:r>
              <a:rPr lang="en-NZ" dirty="0" smtClean="0"/>
              <a:t>Only formal research presented to committee</a:t>
            </a:r>
          </a:p>
          <a:p>
            <a:pPr>
              <a:buNone/>
            </a:pPr>
            <a:endParaRPr lang="en-NZ" dirty="0"/>
          </a:p>
        </p:txBody>
      </p:sp>
      <p:pic>
        <p:nvPicPr>
          <p:cNvPr id="6" name="Picture 5" descr="CICoC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5643578"/>
            <a:ext cx="1932432" cy="920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2017 review Executive Summary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72188" cy="5043509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NZ" b="1" i="1" dirty="0" smtClean="0"/>
              <a:t>"The Chamber of Commerce conducted an on-line survey of employers. </a:t>
            </a:r>
            <a:r>
              <a:rPr lang="en-NZ" b="1" i="1" dirty="0" smtClean="0">
                <a:solidFill>
                  <a:schemeClr val="bg1">
                    <a:lumMod val="50000"/>
                  </a:schemeClr>
                </a:solidFill>
              </a:rPr>
              <a:t>Previous surveys conducted by </a:t>
            </a:r>
            <a:r>
              <a:rPr lang="en-NZ" b="1" i="1" dirty="0" smtClean="0"/>
              <a:t>the Chamber had received and received responses from 80+ companies </a:t>
            </a:r>
            <a:r>
              <a:rPr lang="en-NZ" b="1" i="1" dirty="0" smtClean="0">
                <a:solidFill>
                  <a:schemeClr val="bg1">
                    <a:lumMod val="50000"/>
                  </a:schemeClr>
                </a:solidFill>
              </a:rPr>
              <a:t>across most industry sectors, with approximately </a:t>
            </a:r>
            <a:r>
              <a:rPr lang="en-NZ" b="1" i="1" dirty="0" smtClean="0"/>
              <a:t>20% coming from the Pa Enua, notably </a:t>
            </a:r>
            <a:r>
              <a:rPr lang="en-NZ" b="1" i="1" dirty="0" err="1" smtClean="0"/>
              <a:t>Aitutaki</a:t>
            </a:r>
            <a:r>
              <a:rPr lang="en-NZ" b="1" i="1" dirty="0" smtClean="0"/>
              <a:t>. </a:t>
            </a:r>
            <a:r>
              <a:rPr lang="en-NZ" b="1" i="1" dirty="0" smtClean="0">
                <a:solidFill>
                  <a:schemeClr val="bg1">
                    <a:lumMod val="50000"/>
                  </a:schemeClr>
                </a:solidFill>
              </a:rPr>
              <a:t>However, on this occasion, doubtless due to time constraints, responses were only received from 37 companies. While the response rate does not constitute a statistically rigorous survey, there were consistent trends which allowed qualitative inferences to be drawn from the results, particularly including from the comments sections of the survey.</a:t>
            </a:r>
            <a:endParaRPr lang="en-NZ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b="1" i="1" dirty="0" smtClean="0"/>
              <a:t>Of those employers polled, 95% paid all their employees above the minimum wage, 84% paid all above $6.50, and 78% paid all their employees above $7.50.</a:t>
            </a:r>
            <a:endParaRPr lang="en-NZ" dirty="0" smtClean="0"/>
          </a:p>
          <a:p>
            <a:pPr>
              <a:buNone/>
            </a:pPr>
            <a:r>
              <a:rPr lang="en-US" b="1" i="1" dirty="0" smtClean="0"/>
              <a:t>84% said that a 25c increase in the minimum wage would have no impact on their business, 75% said a 25c or 50c increase would have no impact, 62% would not be impacted by a $1.00 increase and 46% would experience no impact from a $2.00 increase.</a:t>
            </a:r>
            <a:endParaRPr lang="en-NZ" dirty="0" smtClean="0"/>
          </a:p>
          <a:p>
            <a:pPr>
              <a:buNone/>
            </a:pPr>
            <a:r>
              <a:rPr lang="en-US" b="1" i="1" dirty="0" smtClean="0"/>
              <a:t>When asked what employers thought the minimum wage should be, 8% </a:t>
            </a:r>
            <a:r>
              <a:rPr lang="en-US" b="1" i="1" dirty="0" err="1" smtClean="0"/>
              <a:t>favoured</a:t>
            </a:r>
            <a:r>
              <a:rPr lang="en-US" b="1" i="1" dirty="0" smtClean="0"/>
              <a:t> the current rate of $6.25, while 92% </a:t>
            </a:r>
            <a:r>
              <a:rPr lang="en-US" b="1" i="1" dirty="0" err="1" smtClean="0"/>
              <a:t>favoured</a:t>
            </a:r>
            <a:r>
              <a:rPr lang="en-US" b="1" i="1" dirty="0" smtClean="0"/>
              <a:t> an increase. Of these, 8% wanted to see $6.50, 8% wanted $6.75, 30% wanted $7.00, 5% wanted $7.50, 16% wanted $8.00, and 24% wanted various higher rates.</a:t>
            </a:r>
            <a:endParaRPr lang="en-NZ" dirty="0" smtClean="0"/>
          </a:p>
          <a:p>
            <a:pPr>
              <a:buNone/>
            </a:pP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The vast majority of </a:t>
            </a:r>
            <a:r>
              <a:rPr lang="en-US" b="1" i="1" dirty="0" smtClean="0"/>
              <a:t>private sector employers have few if any employees on the minimum wage, and most pay $7/hour and above</a:t>
            </a: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. Most employers </a:t>
            </a:r>
            <a:r>
              <a:rPr lang="en-US" b="1" i="1" dirty="0" err="1" smtClean="0">
                <a:solidFill>
                  <a:schemeClr val="bg1">
                    <a:lumMod val="50000"/>
                  </a:schemeClr>
                </a:solidFill>
              </a:rPr>
              <a:t>favour</a:t>
            </a: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 an increase in the minimum wage, either by way of a regular, modest annual increase, or a fairly substantial increase now. </a:t>
            </a:r>
            <a:r>
              <a:rPr lang="en-US" b="1" i="1" dirty="0" smtClean="0"/>
              <a:t>There was clear support for the minimum wage keeping at the very least abreast of inflation</a:t>
            </a: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NZ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b="1" i="1" dirty="0" smtClean="0"/>
              <a:t>Most felt that a modest increase of 10-50 cents would have little or no negative impact on their businesses. A substantial number indicated positive impact from an increase, including increased productivity, easier recruitment and improved staff retention."</a:t>
            </a:r>
            <a:endParaRPr lang="en-NZ" dirty="0" smtClean="0"/>
          </a:p>
          <a:p>
            <a:pPr>
              <a:buNone/>
            </a:pPr>
            <a:endParaRPr lang="en-NZ" dirty="0"/>
          </a:p>
        </p:txBody>
      </p:sp>
      <p:pic>
        <p:nvPicPr>
          <p:cNvPr id="6" name="Picture 5" descr="CICoC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5643578"/>
            <a:ext cx="1932432" cy="920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CoC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CICoC Presentation Template</Template>
  <TotalTime>840</TotalTime>
  <Words>663</Words>
  <Application>Microsoft Office PowerPoint</Application>
  <PresentationFormat>On-screen Show (4:3)</PresentationFormat>
  <Paragraphs>45</Paragraphs>
  <Slides>14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CICoC Presentation Template</vt:lpstr>
      <vt:lpstr>Influencing Policy</vt:lpstr>
      <vt:lpstr>Overview</vt:lpstr>
      <vt:lpstr>Slide 3</vt:lpstr>
      <vt:lpstr>Slide 4</vt:lpstr>
      <vt:lpstr>Identifying key persons</vt:lpstr>
      <vt:lpstr>Slide 6</vt:lpstr>
      <vt:lpstr>Gather data and public support </vt:lpstr>
      <vt:lpstr>Case study – minimum wage review</vt:lpstr>
      <vt:lpstr>2017 review Executive Summary</vt:lpstr>
      <vt:lpstr>Outcome</vt:lpstr>
      <vt:lpstr>Introducing new Policy</vt:lpstr>
      <vt:lpstr>Do the heavy lifting</vt:lpstr>
      <vt:lpstr>To summarise</vt:lpstr>
      <vt:lpstr>Questions?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Influencing Policy</dc:title>
  <dc:creator>Steve</dc:creator>
  <cp:lastModifiedBy>Steve</cp:lastModifiedBy>
  <cp:revision>20</cp:revision>
  <dcterms:created xsi:type="dcterms:W3CDTF">2017-07-23T06:14:19Z</dcterms:created>
  <dcterms:modified xsi:type="dcterms:W3CDTF">2017-07-23T20:35:38Z</dcterms:modified>
</cp:coreProperties>
</file>