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7" r:id="rId4"/>
    <p:sldId id="287" r:id="rId5"/>
    <p:sldId id="262" r:id="rId6"/>
    <p:sldId id="259" r:id="rId7"/>
    <p:sldId id="265" r:id="rId8"/>
    <p:sldId id="285" r:id="rId9"/>
    <p:sldId id="273" r:id="rId10"/>
    <p:sldId id="280" r:id="rId11"/>
    <p:sldId id="281" r:id="rId12"/>
    <p:sldId id="271" r:id="rId13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87C29CD-43C2-4086-8C02-40077DE3398C}">
  <a:tblStyle styleId="{D87C29CD-43C2-4086-8C02-40077DE3398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331" autoAdjust="0"/>
  </p:normalViewPr>
  <p:slideViewPr>
    <p:cSldViewPr>
      <p:cViewPr>
        <p:scale>
          <a:sx n="85" d="100"/>
          <a:sy n="85" d="100"/>
        </p:scale>
        <p:origin x="-7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CF00A-EE7C-473B-B383-B88B8EE5EE54}" type="datetimeFigureOut">
              <a:rPr lang="en-NZ" smtClean="0"/>
              <a:t>25/07/2017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8F79-204A-4676-AB85-9F4BFE99D3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730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490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SzPct val="1000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>
            <a:off x="667309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/>
            </a:lvl1pPr>
            <a:lvl2pPr lvl="1" algn="ctr" rtl="0">
              <a:spcBef>
                <a:spcPts val="0"/>
              </a:spcBef>
              <a:buSzPct val="100000"/>
              <a:defRPr sz="2400"/>
            </a:lvl2pPr>
            <a:lvl3pPr lvl="2" algn="ctr" rtl="0">
              <a:spcBef>
                <a:spcPts val="0"/>
              </a:spcBef>
              <a:buSzPct val="100000"/>
              <a:defRPr sz="2400"/>
            </a:lvl3pPr>
            <a:lvl4pPr lvl="3" algn="ctr" rtl="0">
              <a:spcBef>
                <a:spcPts val="0"/>
              </a:spcBef>
              <a:buSzPct val="100000"/>
              <a:defRPr sz="2400"/>
            </a:lvl4pPr>
            <a:lvl5pPr lvl="4" algn="ctr" rtl="0">
              <a:spcBef>
                <a:spcPts val="0"/>
              </a:spcBef>
              <a:buSzPct val="100000"/>
              <a:defRPr sz="2400"/>
            </a:lvl5pPr>
            <a:lvl6pPr lvl="5" algn="ctr" rtl="0">
              <a:spcBef>
                <a:spcPts val="0"/>
              </a:spcBef>
              <a:buSzPct val="100000"/>
              <a:defRPr sz="2400"/>
            </a:lvl6pPr>
            <a:lvl7pPr lvl="6" algn="ctr" rtl="0">
              <a:spcBef>
                <a:spcPts val="0"/>
              </a:spcBef>
              <a:buSzPct val="100000"/>
              <a:defRPr sz="2400"/>
            </a:lvl7pPr>
            <a:lvl8pPr lvl="7" algn="ctr" rtl="0">
              <a:spcBef>
                <a:spcPts val="0"/>
              </a:spcBef>
              <a:buSzPct val="100000"/>
              <a:defRPr sz="2400"/>
            </a:lvl8pPr>
            <a:lvl9pPr lvl="8" algn="ctr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-6599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715122"/>
            <a:ext cx="4762200" cy="273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870547" y="1711200"/>
            <a:ext cx="2276399" cy="274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00"/>
            </a:lvl1pPr>
            <a:lvl2pPr lvl="1" rtl="0">
              <a:spcBef>
                <a:spcPts val="0"/>
              </a:spcBef>
              <a:buSzPct val="100000"/>
              <a:defRPr sz="1000"/>
            </a:lvl2pPr>
            <a:lvl3pPr lvl="2" rtl="0">
              <a:spcBef>
                <a:spcPts val="0"/>
              </a:spcBef>
              <a:buSzPct val="100000"/>
              <a:defRPr sz="1000"/>
            </a:lvl3pPr>
            <a:lvl4pPr lvl="3" rtl="0">
              <a:spcBef>
                <a:spcPts val="0"/>
              </a:spcBef>
              <a:buSzPct val="100000"/>
              <a:defRPr sz="1000"/>
            </a:lvl4pPr>
            <a:lvl5pPr lvl="4" rtl="0">
              <a:spcBef>
                <a:spcPts val="0"/>
              </a:spcBef>
              <a:buSzPct val="100000"/>
              <a:defRPr sz="1000"/>
            </a:lvl5pPr>
            <a:lvl6pPr lvl="5" rtl="0">
              <a:spcBef>
                <a:spcPts val="0"/>
              </a:spcBef>
              <a:buSzPct val="100000"/>
              <a:defRPr sz="1000"/>
            </a:lvl6pPr>
            <a:lvl7pPr lvl="6" rtl="0">
              <a:spcBef>
                <a:spcPts val="0"/>
              </a:spcBef>
              <a:buSzPct val="100000"/>
              <a:defRPr sz="1000"/>
            </a:lvl7pPr>
            <a:lvl8pPr lvl="7" rtl="0">
              <a:spcBef>
                <a:spcPts val="0"/>
              </a:spcBef>
              <a:buSzPct val="100000"/>
              <a:defRPr sz="1000"/>
            </a:lvl8pPr>
            <a:lvl9pPr lvl="8" rtl="0">
              <a:spcBef>
                <a:spcPts val="0"/>
              </a:spcBef>
              <a:buSzPct val="100000"/>
              <a:defRPr sz="1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2041748" y="1711200"/>
            <a:ext cx="1507200" cy="274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00"/>
            </a:lvl1pPr>
            <a:lvl2pPr lvl="1" rtl="0">
              <a:spcBef>
                <a:spcPts val="0"/>
              </a:spcBef>
              <a:buSzPct val="100000"/>
              <a:defRPr sz="1000"/>
            </a:lvl2pPr>
            <a:lvl3pPr lvl="2" rtl="0">
              <a:spcBef>
                <a:spcPts val="0"/>
              </a:spcBef>
              <a:buSzPct val="100000"/>
              <a:defRPr sz="1000"/>
            </a:lvl3pPr>
            <a:lvl4pPr lvl="3" rtl="0">
              <a:spcBef>
                <a:spcPts val="0"/>
              </a:spcBef>
              <a:buSzPct val="100000"/>
              <a:defRPr sz="1000"/>
            </a:lvl4pPr>
            <a:lvl5pPr lvl="4" rtl="0">
              <a:spcBef>
                <a:spcPts val="0"/>
              </a:spcBef>
              <a:buSzPct val="100000"/>
              <a:defRPr sz="1000"/>
            </a:lvl5pPr>
            <a:lvl6pPr lvl="5" rtl="0">
              <a:spcBef>
                <a:spcPts val="0"/>
              </a:spcBef>
              <a:buSzPct val="100000"/>
              <a:defRPr sz="1000"/>
            </a:lvl6pPr>
            <a:lvl7pPr lvl="6" rtl="0">
              <a:spcBef>
                <a:spcPts val="0"/>
              </a:spcBef>
              <a:buSzPct val="100000"/>
              <a:defRPr sz="1000"/>
            </a:lvl7pPr>
            <a:lvl8pPr lvl="7" rtl="0">
              <a:spcBef>
                <a:spcPts val="0"/>
              </a:spcBef>
              <a:buSzPct val="100000"/>
              <a:defRPr sz="1000"/>
            </a:lvl8pPr>
            <a:lvl9pPr lvl="8" rtl="0">
              <a:spcBef>
                <a:spcPts val="0"/>
              </a:spcBef>
              <a:buSzPct val="100000"/>
              <a:defRPr sz="1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00"/>
            </a:lvl1pPr>
            <a:lvl2pPr lvl="1" rtl="0">
              <a:spcBef>
                <a:spcPts val="0"/>
              </a:spcBef>
              <a:buSzPct val="100000"/>
              <a:defRPr sz="1000"/>
            </a:lvl2pPr>
            <a:lvl3pPr lvl="2" rtl="0">
              <a:spcBef>
                <a:spcPts val="0"/>
              </a:spcBef>
              <a:buSzPct val="100000"/>
              <a:defRPr sz="1000"/>
            </a:lvl3pPr>
            <a:lvl4pPr lvl="3" rtl="0">
              <a:spcBef>
                <a:spcPts val="0"/>
              </a:spcBef>
              <a:buSzPct val="100000"/>
              <a:defRPr sz="1000"/>
            </a:lvl4pPr>
            <a:lvl5pPr lvl="4" rtl="0">
              <a:spcBef>
                <a:spcPts val="0"/>
              </a:spcBef>
              <a:buSzPct val="100000"/>
              <a:defRPr sz="1000"/>
            </a:lvl5pPr>
            <a:lvl6pPr lvl="5" rtl="0">
              <a:spcBef>
                <a:spcPts val="0"/>
              </a:spcBef>
              <a:buSzPct val="100000"/>
              <a:defRPr sz="1000"/>
            </a:lvl6pPr>
            <a:lvl7pPr lvl="6" rtl="0">
              <a:spcBef>
                <a:spcPts val="0"/>
              </a:spcBef>
              <a:buSzPct val="100000"/>
              <a:defRPr sz="1000"/>
            </a:lvl7pPr>
            <a:lvl8pPr lvl="7" rtl="0">
              <a:spcBef>
                <a:spcPts val="0"/>
              </a:spcBef>
              <a:buSzPct val="100000"/>
              <a:defRPr sz="1000"/>
            </a:lvl8pPr>
            <a:lvl9pPr lvl="8" rtl="0">
              <a:spcBef>
                <a:spcPts val="0"/>
              </a:spcBef>
              <a:buSzPct val="100000"/>
              <a:defRPr sz="1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715122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╺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lang="en" sz="10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79512" y="1635646"/>
            <a:ext cx="3850500" cy="173545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Private Sector Development </a:t>
            </a:r>
            <a:br>
              <a:rPr lang="en" dirty="0" smtClean="0"/>
            </a:br>
            <a:r>
              <a:rPr lang="en" dirty="0" smtClean="0"/>
              <a:t>in Niue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3478"/>
            <a:ext cx="2304256" cy="1300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37195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Rae Finlay, Business Development Manager/CEO </a:t>
            </a:r>
          </a:p>
          <a:p>
            <a:r>
              <a:rPr lang="en-N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Niue Chamber of Commerce</a:t>
            </a:r>
            <a:endParaRPr lang="en-NZ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339502"/>
            <a:ext cx="3394720" cy="15121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YOUNG ENTREPRENEURS PROGRAMME</a:t>
            </a:r>
            <a:endParaRPr lang="en" sz="2800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83718"/>
            <a:ext cx="5184576" cy="2592288"/>
          </a:xfrm>
        </p:spPr>
        <p:txBody>
          <a:bodyPr/>
          <a:lstStyle/>
          <a:p>
            <a:pPr>
              <a:buNone/>
            </a:pPr>
            <a:r>
              <a:rPr lang="en-NZ" sz="2000" b="1" dirty="0" smtClean="0"/>
              <a:t>Teaching the fundamentals of entrepreneurship at the Niue High School including business start up projects.</a:t>
            </a:r>
            <a:endParaRPr lang="en-NZ" sz="1600" b="1" dirty="0" smtClean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4762872" cy="62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/>
              <a:t>CURRENT PROJECTS</a:t>
            </a:r>
            <a:endParaRPr lang="en" sz="3200" dirty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715122"/>
            <a:ext cx="6635080" cy="23594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NZ" sz="2400" b="1" dirty="0" smtClean="0"/>
              <a:t>Activity Design Document and Private Sector Development Plans for 2017-2020</a:t>
            </a:r>
          </a:p>
          <a:p>
            <a:pPr marL="342900" indent="-342900"/>
            <a:r>
              <a:rPr lang="en-NZ" sz="2400" b="1" dirty="0" smtClean="0"/>
              <a:t>Labour Mobility Strategy</a:t>
            </a:r>
          </a:p>
          <a:p>
            <a:pPr marL="285750" indent="-285750"/>
            <a:endParaRPr lang="en-NZ" b="1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NZ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NZ" b="1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NZ" b="1" dirty="0"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285" name="Shape 285"/>
          <p:cNvSpPr txBox="1"/>
          <p:nvPr/>
        </p:nvSpPr>
        <p:spPr>
          <a:xfrm>
            <a:off x="457200" y="4074525"/>
            <a:ext cx="64845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23528" y="170765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chemeClr val="bg1"/>
                </a:solidFill>
              </a:rPr>
              <a:t>Cluster Development Pilot – Vanilla </a:t>
            </a:r>
            <a:r>
              <a:rPr lang="en-NZ" sz="2400" b="1" dirty="0" smtClean="0">
                <a:solidFill>
                  <a:schemeClr val="bg1"/>
                </a:solidFill>
              </a:rPr>
              <a:t>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chemeClr val="bg1"/>
                </a:solidFill>
              </a:rPr>
              <a:t>Green Climate Fund – Food Production Resilience Project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23528" y="984875"/>
            <a:ext cx="4536504" cy="62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3200" b="1" dirty="0" smtClean="0">
                <a:solidFill>
                  <a:schemeClr val="bg1"/>
                </a:solidFill>
              </a:rPr>
              <a:t>CURRENT PROJECTS</a:t>
            </a:r>
            <a:endParaRPr lang="e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323528" y="339725"/>
            <a:ext cx="3600400" cy="41576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NZ" dirty="0" smtClean="0"/>
              <a:t/>
            </a:r>
            <a:br>
              <a:rPr lang="en-NZ" dirty="0" smtClean="0"/>
            </a:br>
            <a:r>
              <a:rPr lang="en-NZ" sz="2000" dirty="0" smtClean="0"/>
              <a:t>Providing crucial support, advocacy and capability building to the private sector to contribute to the economic growth of Niue in a sustainable manner.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3478"/>
            <a:ext cx="2304256" cy="130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67544" y="843558"/>
            <a:ext cx="3826768" cy="11548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/>
              <a:t>Private Sector Snapshot</a:t>
            </a:r>
            <a:endParaRPr lang="en" sz="3600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67544" y="1995686"/>
            <a:ext cx="5616624" cy="276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endParaRPr lang="en-NZ" sz="2000" b="1" dirty="0" smtClean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NZ" sz="2000" b="1" dirty="0" smtClean="0"/>
              <a:t>Population 1700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endParaRPr lang="en-NZ" sz="2000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000" b="1" dirty="0" smtClean="0"/>
              <a:t>173 Members of the Chamber of Commerce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000" b="1" dirty="0" smtClean="0"/>
              <a:t>80% increase in the last 6 months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NZ" sz="2000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000" b="1" dirty="0" smtClean="0"/>
              <a:t>67% of businesses are tourism related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NZ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NZ" sz="2000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NZ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NZ" sz="1800" b="1" dirty="0"/>
          </a:p>
          <a:p>
            <a:pPr lvl="0">
              <a:spcBef>
                <a:spcPts val="0"/>
              </a:spcBef>
              <a:buNone/>
            </a:pPr>
            <a:endParaRPr lang="en-NZ" sz="1800" dirty="0" smtClean="0"/>
          </a:p>
          <a:p>
            <a:pPr lvl="0">
              <a:spcBef>
                <a:spcPts val="0"/>
              </a:spcBef>
              <a:buNone/>
            </a:pPr>
            <a:endParaRPr lang="en-NZ" sz="1800" dirty="0" smtClean="0"/>
          </a:p>
          <a:p>
            <a:pPr lv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3754760" cy="62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/>
              <a:t>Business Outlook Survey</a:t>
            </a:r>
            <a:endParaRPr lang="en" sz="3600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67544" y="1825874"/>
            <a:ext cx="5616624" cy="2474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NZ" sz="2000" dirty="0" smtClean="0"/>
          </a:p>
          <a:p>
            <a:pPr lvl="0">
              <a:spcBef>
                <a:spcPts val="0"/>
              </a:spcBef>
              <a:buNone/>
            </a:pPr>
            <a:r>
              <a:rPr lang="en-NZ" sz="2000" b="1" dirty="0" smtClean="0"/>
              <a:t>Business Optimism		83%</a:t>
            </a:r>
          </a:p>
          <a:p>
            <a:pPr lvl="0">
              <a:spcBef>
                <a:spcPts val="0"/>
              </a:spcBef>
              <a:buNone/>
            </a:pPr>
            <a:r>
              <a:rPr lang="en-NZ" sz="2000" b="1" dirty="0" smtClean="0"/>
              <a:t>Employment Intentions	32%</a:t>
            </a:r>
          </a:p>
          <a:p>
            <a:pPr lvl="0">
              <a:spcBef>
                <a:spcPts val="0"/>
              </a:spcBef>
              <a:buNone/>
            </a:pPr>
            <a:r>
              <a:rPr lang="en-NZ" sz="1800" b="1" dirty="0" smtClean="0"/>
              <a:t>Profitability Increase		58%</a:t>
            </a:r>
          </a:p>
          <a:p>
            <a:pPr lvl="0">
              <a:spcBef>
                <a:spcPts val="0"/>
              </a:spcBef>
              <a:buNone/>
            </a:pPr>
            <a:endParaRPr lang="en-NZ" sz="1800" dirty="0"/>
          </a:p>
          <a:p>
            <a:pPr lvl="0">
              <a:spcBef>
                <a:spcPts val="0"/>
              </a:spcBef>
              <a:buNone/>
            </a:pPr>
            <a:endParaRPr lang="en-NZ" sz="1800" dirty="0" smtClean="0"/>
          </a:p>
          <a:p>
            <a:pPr lvl="0">
              <a:spcBef>
                <a:spcPts val="0"/>
              </a:spcBef>
              <a:buNone/>
            </a:pPr>
            <a:endParaRPr lang="en-NZ" sz="1800" dirty="0" smtClean="0"/>
          </a:p>
          <a:p>
            <a:pPr lv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78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5" name="Shape 72"/>
          <p:cNvSpPr txBox="1">
            <a:spLocks/>
          </p:cNvSpPr>
          <p:nvPr/>
        </p:nvSpPr>
        <p:spPr>
          <a:xfrm>
            <a:off x="467544" y="1995686"/>
            <a:ext cx="5842992" cy="276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110000"/>
              <a:buFont typeface="Arial"/>
              <a:buNone/>
            </a:pPr>
            <a:endParaRPr lang="en-NZ" sz="1800" b="1" dirty="0" smtClean="0"/>
          </a:p>
          <a:p>
            <a:pPr>
              <a:lnSpc>
                <a:spcPct val="150000"/>
              </a:lnSpc>
              <a:buClr>
                <a:schemeClr val="dk1"/>
              </a:buClr>
              <a:buSzPct val="110000"/>
            </a:pPr>
            <a:r>
              <a:rPr lang="en-NZ" sz="2400" b="1" dirty="0" smtClean="0">
                <a:solidFill>
                  <a:schemeClr val="bg1"/>
                </a:solidFill>
              </a:rPr>
              <a:t>Population size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10000"/>
            </a:pPr>
            <a:r>
              <a:rPr lang="en-NZ" sz="2400" b="1" dirty="0" smtClean="0">
                <a:solidFill>
                  <a:schemeClr val="bg1"/>
                </a:solidFill>
              </a:rPr>
              <a:t>Cost of supplies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10000"/>
            </a:pPr>
            <a:r>
              <a:rPr lang="en-NZ" sz="2400" b="1" dirty="0" smtClean="0">
                <a:solidFill>
                  <a:schemeClr val="bg1"/>
                </a:solidFill>
              </a:rPr>
              <a:t>Shortage of  labour</a:t>
            </a:r>
          </a:p>
          <a:p>
            <a:pPr>
              <a:lnSpc>
                <a:spcPct val="150000"/>
              </a:lnSpc>
            </a:pPr>
            <a:r>
              <a:rPr lang="en-NZ" sz="2400" b="1" dirty="0" smtClean="0">
                <a:solidFill>
                  <a:schemeClr val="bg1"/>
                </a:solidFill>
              </a:rPr>
              <a:t>Insurance (lack of)</a:t>
            </a:r>
            <a:endParaRPr lang="en-NZ" sz="1800" b="1" dirty="0" smtClean="0"/>
          </a:p>
          <a:p>
            <a:endParaRPr lang="en-NZ" sz="1800" dirty="0" smtClean="0"/>
          </a:p>
          <a:p>
            <a:endParaRPr lang="en-NZ" sz="1800" dirty="0" smtClean="0"/>
          </a:p>
          <a:p>
            <a:endParaRPr lang="en-NZ" sz="1000" dirty="0"/>
          </a:p>
        </p:txBody>
      </p:sp>
      <p:sp>
        <p:nvSpPr>
          <p:cNvPr id="6" name="Shape 68"/>
          <p:cNvSpPr txBox="1">
            <a:spLocks/>
          </p:cNvSpPr>
          <p:nvPr/>
        </p:nvSpPr>
        <p:spPr>
          <a:xfrm>
            <a:off x="467544" y="843558"/>
            <a:ext cx="3826768" cy="11548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3600" b="1" dirty="0" smtClean="0">
                <a:solidFill>
                  <a:schemeClr val="bg1"/>
                </a:solidFill>
              </a:rPr>
              <a:t>Business Restrictions</a:t>
            </a:r>
            <a:endParaRPr lang="e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67544" y="3651870"/>
            <a:ext cx="3888432" cy="100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2800" dirty="0" smtClean="0"/>
              <a:t>KEY PROGRAMMES</a:t>
            </a:r>
            <a:br>
              <a:rPr lang="en" sz="2800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sz="1600" dirty="0" smtClean="0"/>
              <a:t>Advocacy, Education, Business Mentoring, StartUp Assistance, Resources, Marketing &amp; Promotion, programme  delivery, funding application assistance</a:t>
            </a:r>
            <a:br>
              <a:rPr lang="en" sz="1600" dirty="0" smtClean="0"/>
            </a:b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sz="2000" dirty="0" smtClean="0"/>
              <a:t>Business Development Grants</a:t>
            </a:r>
            <a:r>
              <a:rPr lang="en" sz="1600" dirty="0"/>
              <a:t/>
            </a:r>
            <a:br>
              <a:rPr lang="en" sz="1600" dirty="0"/>
            </a:br>
            <a:r>
              <a:rPr lang="en-NZ" sz="1100" dirty="0"/>
              <a:t>3 years</a:t>
            </a:r>
            <a:br>
              <a:rPr lang="en-NZ" sz="1100" dirty="0"/>
            </a:br>
            <a:r>
              <a:rPr lang="en-NZ" sz="1100" dirty="0"/>
              <a:t>150</a:t>
            </a:r>
            <a:r>
              <a:rPr lang="en" sz="1100" dirty="0"/>
              <a:t>  Businesses</a:t>
            </a:r>
            <a:br>
              <a:rPr lang="en" sz="1100" dirty="0"/>
            </a:br>
            <a:r>
              <a:rPr lang="en" sz="1100" dirty="0"/>
              <a:t>$450,000 in grants</a:t>
            </a:r>
            <a:br>
              <a:rPr lang="en" sz="1100" dirty="0"/>
            </a:br>
            <a:endParaRPr lang="en" dirty="0"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539552" y="3579862"/>
            <a:ext cx="3374700" cy="101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200" dirty="0"/>
          </a:p>
          <a:p>
            <a:pPr lvl="0" rtl="0">
              <a:spcBef>
                <a:spcPts val="0"/>
              </a:spcBef>
            </a:pPr>
            <a:r>
              <a:rPr lang="en" sz="1200" dirty="0" smtClean="0"/>
              <a:t>\</a:t>
            </a:r>
            <a:endParaRPr lang="en" sz="1200"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81317" y="627534"/>
            <a:ext cx="3451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000" b="1" dirty="0">
                <a:solidFill>
                  <a:srgbClr val="FFFFFF"/>
                </a:solidFill>
                <a:latin typeface="Raleway"/>
                <a:sym typeface="Raleway"/>
              </a:rPr>
              <a:t>Training Courses &amp; Workshops</a:t>
            </a:r>
            <a:endParaRPr lang="en-NZ" dirty="0"/>
          </a:p>
        </p:txBody>
      </p:sp>
      <p:sp>
        <p:nvSpPr>
          <p:cNvPr id="2" name="Rectangle 1"/>
          <p:cNvSpPr/>
          <p:nvPr/>
        </p:nvSpPr>
        <p:spPr>
          <a:xfrm>
            <a:off x="395536" y="206769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</a:rPr>
              <a:t>Outboard Motor Servicing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</a:rPr>
              <a:t>First Aid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</a:rPr>
              <a:t>Basic Business Accounting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</a:rPr>
              <a:t>Social Media for </a:t>
            </a:r>
            <a:r>
              <a:rPr lang="en" sz="1800" b="1" dirty="0" smtClean="0">
                <a:solidFill>
                  <a:schemeClr val="bg1"/>
                </a:solidFill>
              </a:rPr>
              <a:t>Business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 smtClean="0">
                <a:solidFill>
                  <a:schemeClr val="bg1"/>
                </a:solidFill>
              </a:rPr>
              <a:t>Chefs Masterclasses</a:t>
            </a:r>
            <a:endParaRPr lang="en" sz="18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</a:rPr>
              <a:t>Customer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 smtClean="0">
                <a:solidFill>
                  <a:schemeClr val="bg1"/>
                </a:solidFill>
              </a:rPr>
              <a:t>Barista Training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 smtClean="0">
                <a:solidFill>
                  <a:schemeClr val="bg1"/>
                </a:solidFill>
              </a:rPr>
              <a:t>Food </a:t>
            </a:r>
            <a:r>
              <a:rPr lang="en" sz="1800" b="1" dirty="0">
                <a:solidFill>
                  <a:schemeClr val="bg1"/>
                </a:solidFill>
              </a:rPr>
              <a:t>Service </a:t>
            </a:r>
            <a:endParaRPr lang="en" sz="18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b="1" dirty="0" smtClean="0">
                <a:solidFill>
                  <a:schemeClr val="bg1"/>
                </a:solidFill>
              </a:rPr>
              <a:t>Taxation for Small Business    </a:t>
            </a:r>
            <a:r>
              <a:rPr lang="en" sz="1800" b="1" dirty="0">
                <a:solidFill>
                  <a:schemeClr val="bg1"/>
                </a:solidFill>
              </a:rPr>
              <a:t>+++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02926" y="2643758"/>
            <a:ext cx="4385098" cy="16627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Supported by the Government of Niue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10-15 business per year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Provides a wage subsidy for new employees for the first two years.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$190,000 over the last 5 years</a:t>
            </a:r>
            <a:r>
              <a:rPr lang="en" sz="1400" dirty="0" smtClean="0"/>
              <a:t>	</a:t>
            </a:r>
            <a:r>
              <a:rPr lang="en" dirty="0" smtClean="0"/>
              <a:t>										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389030" y="915566"/>
            <a:ext cx="31271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000" b="1" dirty="0">
                <a:solidFill>
                  <a:srgbClr val="FFFFFF"/>
                </a:solidFill>
                <a:latin typeface="Raleway"/>
                <a:sym typeface="Raleway"/>
              </a:rPr>
              <a:t>Employment Attachment </a:t>
            </a:r>
            <a:r>
              <a:rPr lang="en" sz="3000" b="1" dirty="0" smtClean="0">
                <a:solidFill>
                  <a:srgbClr val="FFFFFF"/>
                </a:solidFill>
                <a:latin typeface="Raleway"/>
                <a:sym typeface="Raleway"/>
              </a:rPr>
              <a:t>Scheme (EAS)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50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67544" y="699542"/>
            <a:ext cx="3826768" cy="12750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YOUTH EMPLOYMENT SCHEME (YES)</a:t>
            </a:r>
            <a:endParaRPr lang="en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83718"/>
            <a:ext cx="5976664" cy="2592288"/>
          </a:xfrm>
        </p:spPr>
        <p:txBody>
          <a:bodyPr/>
          <a:lstStyle/>
          <a:p>
            <a:pPr>
              <a:buNone/>
            </a:pPr>
            <a:r>
              <a:rPr lang="en-NZ" sz="2000" b="1" dirty="0" smtClean="0"/>
              <a:t>Providing senior students an opportunity to:</a:t>
            </a:r>
          </a:p>
          <a:p>
            <a:r>
              <a:rPr lang="en-NZ" sz="1600" b="1" dirty="0" smtClean="0"/>
              <a:t>Get paid work experience in the private sector</a:t>
            </a:r>
          </a:p>
          <a:p>
            <a:r>
              <a:rPr lang="en-NZ" sz="1600" b="1" dirty="0" smtClean="0"/>
              <a:t>Have an insight of the business environment</a:t>
            </a:r>
          </a:p>
          <a:p>
            <a:r>
              <a:rPr lang="en-NZ" sz="1600" b="1" dirty="0" smtClean="0"/>
              <a:t>-Provide options for their future career</a:t>
            </a:r>
          </a:p>
          <a:p>
            <a:r>
              <a:rPr lang="en-NZ" sz="1600" b="1" dirty="0" smtClean="0"/>
              <a:t>Gain employability skills.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 smtClean="0"/>
          </a:p>
          <a:p>
            <a:endParaRPr lang="en-NZ" dirty="0"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</TotalTime>
  <Words>228</Words>
  <Application>Microsoft Office PowerPoint</Application>
  <PresentationFormat>On-screen Show (16:9)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Ragozine template</vt:lpstr>
      <vt:lpstr>Private Sector Development  in Niue</vt:lpstr>
      <vt:lpstr> Providing crucial support, advocacy and capability building to the private sector to contribute to the economic growth of Niue in a sustainable manner.</vt:lpstr>
      <vt:lpstr>Private Sector Snapshot</vt:lpstr>
      <vt:lpstr>Business Outlook Survey</vt:lpstr>
      <vt:lpstr>PowerPoint Presentation</vt:lpstr>
      <vt:lpstr>KEY PROGRAMMES  Advocacy, Education, Business Mentoring, StartUp Assistance, Resources, Marketing &amp; Promotion, programme  delivery, funding application assistance  Business Development Grants 3 years 150  Businesses $450,000 in grants </vt:lpstr>
      <vt:lpstr>PowerPoint Presentation</vt:lpstr>
      <vt:lpstr>  </vt:lpstr>
      <vt:lpstr>YOUTH EMPLOYMENT SCHEME (YES)</vt:lpstr>
      <vt:lpstr>YOUNG ENTREPRENEURS PROGRAMME</vt:lpstr>
      <vt:lpstr>CURRENT PROJECTS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Development  in Niue</dc:title>
  <dc:creator>Rae Finlay</dc:creator>
  <cp:lastModifiedBy>Rae Finlay</cp:lastModifiedBy>
  <cp:revision>49</cp:revision>
  <cp:lastPrinted>2017-06-13T20:57:00Z</cp:lastPrinted>
  <dcterms:modified xsi:type="dcterms:W3CDTF">2017-07-25T03:03:33Z</dcterms:modified>
</cp:coreProperties>
</file>