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6" r:id="rId2"/>
    <p:sldId id="325" r:id="rId3"/>
    <p:sldId id="330" r:id="rId4"/>
    <p:sldId id="335" r:id="rId5"/>
    <p:sldId id="336" r:id="rId6"/>
    <p:sldId id="337" r:id="rId7"/>
    <p:sldId id="338" r:id="rId8"/>
    <p:sldId id="339" r:id="rId9"/>
    <p:sldId id="340" r:id="rId10"/>
    <p:sldId id="344" r:id="rId11"/>
    <p:sldId id="300" r:id="rId12"/>
    <p:sldId id="301" r:id="rId13"/>
    <p:sldId id="303" r:id="rId14"/>
    <p:sldId id="304" r:id="rId15"/>
    <p:sldId id="350" r:id="rId16"/>
    <p:sldId id="305" r:id="rId17"/>
    <p:sldId id="351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C00"/>
    <a:srgbClr val="0033CC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3950" autoAdjust="0"/>
  </p:normalViewPr>
  <p:slideViewPr>
    <p:cSldViewPr>
      <p:cViewPr varScale="1">
        <p:scale>
          <a:sx n="46" d="100"/>
          <a:sy n="46" d="100"/>
        </p:scale>
        <p:origin x="12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41374-2929-43E6-AFF8-E32B34576B35}" type="datetimeFigureOut">
              <a:rPr lang="en-US" smtClean="0"/>
              <a:pPr/>
              <a:t>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A8579-AEBB-4D67-AD91-7067649AD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4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579-AEBB-4D67-AD91-7067649AD3D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07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Enabling Green–Blue Pacific Economies through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smtClean="0"/>
              <a:t>Inclusive Strategies,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smtClean="0"/>
              <a:t>Multi-stakeholder Governance, and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NZ" dirty="0" smtClean="0"/>
              <a:t>Genuine Partnerships.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A8579-AEBB-4D67-AD91-7067649AD3D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25399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94587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428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3960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89285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098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97422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48224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86" y="260648"/>
            <a:ext cx="835292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79708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7625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2542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375A7-F104-477E-8D38-21B928E91329}" type="datetimeFigureOut">
              <a:rPr lang="en-GB" smtClean="0"/>
              <a:pPr/>
              <a:t>26/07/2017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8CA75-9A6C-4731-8A70-EF26CA29E0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14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mailto:fmartel@pacificidf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657600"/>
            <a:ext cx="7620000" cy="2514600"/>
          </a:xfrm>
        </p:spPr>
        <p:txBody>
          <a:bodyPr>
            <a:noAutofit/>
          </a:bodyPr>
          <a:lstStyle/>
          <a:p>
            <a:r>
              <a:rPr lang="en-AU" sz="6000" b="1" i="1" dirty="0" smtClean="0">
                <a:solidFill>
                  <a:schemeClr val="tx1"/>
                </a:solidFill>
                <a:latin typeface="Ravie" pitchFamily="82" charset="0"/>
              </a:rPr>
              <a:t>Strategic</a:t>
            </a:r>
          </a:p>
          <a:p>
            <a:r>
              <a:rPr lang="en-AU" sz="6000" b="1" i="1" dirty="0" smtClean="0">
                <a:solidFill>
                  <a:schemeClr val="tx1"/>
                </a:solidFill>
                <a:latin typeface="Ravie" pitchFamily="82" charset="0"/>
              </a:rPr>
              <a:t>Plan</a:t>
            </a:r>
            <a:endParaRPr lang="en-AU" sz="60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85800"/>
            <a:ext cx="3505200" cy="2451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96" y="-2896590"/>
            <a:ext cx="9203847" cy="124009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57800" y="4495800"/>
            <a:ext cx="3733800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5105401" y="4549676"/>
            <a:ext cx="3886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Green Growth and Environmental Leadership in </a:t>
            </a:r>
            <a:r>
              <a:rPr lang="en-US" sz="3600" b="1" i="1" dirty="0" smtClean="0"/>
              <a:t>Business</a:t>
            </a:r>
            <a:endParaRPr lang="en-A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8962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6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2">
                    <a:lumMod val="50000"/>
                  </a:schemeClr>
                </a:solidFill>
              </a:rPr>
              <a:t>Green Growth – The Concept</a:t>
            </a:r>
            <a:endParaRPr lang="en-GB" sz="3200" b="1" dirty="0">
              <a:solidFill>
                <a:schemeClr val="bg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676400"/>
            <a:ext cx="3501680" cy="2819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smtClean="0"/>
              <a:t>Fostering economic growth and development, </a:t>
            </a:r>
          </a:p>
          <a:p>
            <a:r>
              <a:rPr lang="en-AU" sz="2000" dirty="0" smtClean="0"/>
              <a:t>Ensuring that natural assets continue to provide the resources and environmental services</a:t>
            </a:r>
          </a:p>
          <a:p>
            <a:r>
              <a:rPr lang="en-AU" sz="2000" dirty="0" smtClean="0"/>
              <a:t>Maintain our well-being</a:t>
            </a:r>
            <a:endParaRPr lang="en-AU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2057401" y="4330125"/>
            <a:ext cx="6466656" cy="1295400"/>
          </a:xfrm>
          <a:prstGeom prst="roundRect">
            <a:avLst/>
          </a:prstGeom>
          <a:solidFill>
            <a:srgbClr val="00B050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AU" sz="20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Green Growth is a strategy of sustaining economic growth and job creation necessary to reduce poverty in the face of worsening resource constraints and climate crisis</a:t>
            </a:r>
            <a:r>
              <a:rPr lang="en-AU" sz="2000" b="1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”</a:t>
            </a:r>
            <a:endParaRPr lang="fr-F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7882" y="1216967"/>
            <a:ext cx="346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AU" sz="2400" b="1" dirty="0" smtClean="0">
                <a:solidFill>
                  <a:schemeClr val="bg2">
                    <a:lumMod val="50000"/>
                  </a:schemeClr>
                </a:solidFill>
              </a:rPr>
              <a:t>   The Concept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5398" y="1216967"/>
            <a:ext cx="346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AU" sz="2400" b="1" dirty="0" smtClean="0">
                <a:solidFill>
                  <a:schemeClr val="bg2">
                    <a:lumMod val="50000"/>
                  </a:schemeClr>
                </a:solidFill>
              </a:rPr>
              <a:t>   The Need</a:t>
            </a:r>
            <a:endParaRPr lang="en-GB" sz="2400" b="1" dirty="0">
              <a:solidFill>
                <a:schemeClr val="bg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18433" y="1676400"/>
            <a:ext cx="3675846" cy="2590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 smtClean="0"/>
              <a:t>Risks to development as growth erodes natural capital</a:t>
            </a:r>
          </a:p>
          <a:p>
            <a:r>
              <a:rPr lang="en-AU" sz="2000" dirty="0" smtClean="0"/>
              <a:t>Increased water scarcity, </a:t>
            </a:r>
          </a:p>
          <a:p>
            <a:r>
              <a:rPr lang="en-AU" sz="2000" dirty="0" smtClean="0"/>
              <a:t>Worsening resource bottlenecks</a:t>
            </a:r>
          </a:p>
          <a:p>
            <a:r>
              <a:rPr lang="en-AU" sz="2000" dirty="0" smtClean="0"/>
              <a:t>Greater pollution </a:t>
            </a:r>
          </a:p>
          <a:p>
            <a:r>
              <a:rPr lang="en-AU" sz="2000" dirty="0" smtClean="0"/>
              <a:t>Climate change and disasters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89045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2">
                    <a:lumMod val="50000"/>
                  </a:schemeClr>
                </a:solidFill>
              </a:rPr>
              <a:t>Role </a:t>
            </a:r>
            <a:r>
              <a:rPr lang="en-AU" sz="2800" b="1" dirty="0">
                <a:solidFill>
                  <a:schemeClr val="bg2">
                    <a:lumMod val="50000"/>
                  </a:schemeClr>
                </a:solidFill>
              </a:rPr>
              <a:t>of business in green growth and SDGs </a:t>
            </a:r>
            <a:endParaRPr lang="en-GB" sz="2800" b="1" dirty="0">
              <a:solidFill>
                <a:schemeClr val="bg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750" y="2348880"/>
            <a:ext cx="4720304" cy="3334997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9600" y="1143000"/>
            <a:ext cx="8229600" cy="4648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AU" sz="2400" dirty="0" smtClean="0"/>
              <a:t>Achieving SDGs is a “whole of society” responsibility</a:t>
            </a:r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Cannot be achieved without contribution of the private sector</a:t>
            </a:r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Social and Environmental responsibilities/Charter is a must</a:t>
            </a:r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Pacific Islands: 85% of businesses are SMSB – family based.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895600"/>
            <a:ext cx="6971664" cy="352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25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</a:rPr>
              <a:t>Social </a:t>
            </a:r>
            <a:r>
              <a:rPr lang="en-AU" sz="3200" b="1" dirty="0">
                <a:solidFill>
                  <a:schemeClr val="tx2"/>
                </a:solidFill>
              </a:rPr>
              <a:t>and environment responsibility </a:t>
            </a:r>
            <a:endParaRPr lang="en-GB" sz="3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750" y="2348880"/>
            <a:ext cx="4720304" cy="3334997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0903" y="1219200"/>
            <a:ext cx="2616749" cy="4648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endParaRPr lang="en-AU" dirty="0" smtClean="0"/>
          </a:p>
          <a:p>
            <a:pPr>
              <a:buFont typeface="Wingdings" pitchFamily="2" charset="2"/>
              <a:buChar char="§"/>
            </a:pPr>
            <a:endParaRPr lang="en-AU" dirty="0"/>
          </a:p>
          <a:p>
            <a:r>
              <a:rPr lang="en-AU" sz="2800" dirty="0" smtClean="0"/>
              <a:t>It is truly successful  when it is considered a benefit to its community. </a:t>
            </a:r>
            <a:endParaRPr lang="en-AU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635" y="1112654"/>
            <a:ext cx="2829709" cy="1236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7"/>
          <a:stretch/>
        </p:blipFill>
        <p:spPr>
          <a:xfrm>
            <a:off x="3154597" y="2432958"/>
            <a:ext cx="5546747" cy="3988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904" y="1564469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2800" dirty="0" smtClean="0"/>
              <a:t>Business does not exist in isolation.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373738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</a:rPr>
              <a:t>Engagement</a:t>
            </a:r>
            <a:r>
              <a:rPr lang="en-AU" sz="3200" b="1" dirty="0">
                <a:solidFill>
                  <a:schemeClr val="tx2"/>
                </a:solidFill>
              </a:rPr>
              <a:t>: Advantages to businesses </a:t>
            </a:r>
            <a:endParaRPr lang="en-GB" sz="3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750" y="2348880"/>
            <a:ext cx="4720304" cy="3334997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8200" y="1204686"/>
            <a:ext cx="4572000" cy="548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improve </a:t>
            </a:r>
            <a:r>
              <a:rPr lang="en-AU" sz="2400" dirty="0"/>
              <a:t>brand image, </a:t>
            </a:r>
            <a:endParaRPr lang="en-AU" sz="2400" dirty="0" smtClean="0"/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reduce </a:t>
            </a:r>
            <a:r>
              <a:rPr lang="en-AU" sz="2400" dirty="0"/>
              <a:t>costs of operations, </a:t>
            </a:r>
            <a:endParaRPr lang="en-AU" sz="2400" dirty="0" smtClean="0"/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support </a:t>
            </a:r>
            <a:r>
              <a:rPr lang="en-AU" sz="2400" dirty="0"/>
              <a:t>local community projects for SDGs, </a:t>
            </a:r>
            <a:endParaRPr lang="en-AU" sz="2400" dirty="0" smtClean="0"/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good </a:t>
            </a:r>
            <a:r>
              <a:rPr lang="en-AU" sz="2400" dirty="0"/>
              <a:t>PR and advertising,  </a:t>
            </a:r>
            <a:endParaRPr lang="en-AU" sz="2400" dirty="0" smtClean="0"/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rewards </a:t>
            </a:r>
            <a:r>
              <a:rPr lang="en-AU" sz="2400" dirty="0"/>
              <a:t>by association, </a:t>
            </a:r>
            <a:endParaRPr lang="en-AU" sz="2400" dirty="0" smtClean="0"/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certification </a:t>
            </a:r>
            <a:r>
              <a:rPr lang="en-AU" sz="2400" dirty="0"/>
              <a:t>through International Standards, </a:t>
            </a:r>
            <a:endParaRPr lang="en-AU" sz="2400" dirty="0" smtClean="0"/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“</a:t>
            </a:r>
            <a:r>
              <a:rPr lang="en-AU" sz="2400" dirty="0"/>
              <a:t>we </a:t>
            </a:r>
            <a:r>
              <a:rPr lang="en-AU" sz="2400" dirty="0" smtClean="0"/>
              <a:t>care” image, </a:t>
            </a:r>
            <a:r>
              <a:rPr lang="en-AU" sz="2400" dirty="0"/>
              <a:t> </a:t>
            </a:r>
            <a:endParaRPr lang="en-AU" sz="2400" dirty="0" smtClean="0"/>
          </a:p>
          <a:p>
            <a:pPr>
              <a:buFont typeface="Wingdings" pitchFamily="2" charset="2"/>
              <a:buChar char="§"/>
            </a:pPr>
            <a:r>
              <a:rPr lang="en-AU" sz="2400" dirty="0"/>
              <a:t>increase client and customer base through green image</a:t>
            </a:r>
          </a:p>
          <a:p>
            <a:pPr lvl="0">
              <a:buFont typeface="Wingdings" pitchFamily="2" charset="2"/>
              <a:buChar char="§"/>
            </a:pPr>
            <a:r>
              <a:rPr lang="en-AU" sz="2400" b="1" dirty="0"/>
              <a:t>I</a:t>
            </a:r>
            <a:r>
              <a:rPr lang="en-AU" sz="2400" b="1" dirty="0" smtClean="0"/>
              <a:t>ncrease profits</a:t>
            </a:r>
          </a:p>
          <a:p>
            <a:pPr>
              <a:buFont typeface="Wingdings" pitchFamily="2" charset="2"/>
              <a:buChar char="§"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41" y="2091593"/>
            <a:ext cx="3570513" cy="357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6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71" y="1133738"/>
            <a:ext cx="3949429" cy="2788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06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</a:rPr>
              <a:t>Incentives </a:t>
            </a:r>
            <a:r>
              <a:rPr lang="en-AU" sz="3200" b="1" dirty="0">
                <a:solidFill>
                  <a:schemeClr val="tx2"/>
                </a:solidFill>
              </a:rPr>
              <a:t>needed</a:t>
            </a:r>
            <a:endParaRPr lang="en-GB" sz="3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85800" y="1204686"/>
            <a:ext cx="3962400" cy="548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Assistance </a:t>
            </a:r>
            <a:r>
              <a:rPr lang="en-AU" sz="2400" dirty="0"/>
              <a:t>with SER strategy development (green audit for businesses, green strategies), </a:t>
            </a:r>
            <a:endParaRPr lang="en-AU" sz="2400" dirty="0" smtClean="0"/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website </a:t>
            </a:r>
            <a:r>
              <a:rPr lang="en-AU" sz="2400" dirty="0"/>
              <a:t>adjustments to advertise company SER and promotion, </a:t>
            </a:r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certification </a:t>
            </a:r>
            <a:r>
              <a:rPr lang="en-AU" sz="2400" dirty="0"/>
              <a:t>system, </a:t>
            </a:r>
            <a:endParaRPr lang="en-AU" sz="2400" dirty="0" smtClean="0"/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support </a:t>
            </a:r>
            <a:r>
              <a:rPr lang="en-AU" sz="2400" dirty="0"/>
              <a:t>services, </a:t>
            </a:r>
            <a:endParaRPr lang="en-AU" sz="2400" dirty="0" smtClean="0"/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monitoring </a:t>
            </a:r>
            <a:r>
              <a:rPr lang="en-AU" sz="2400" dirty="0"/>
              <a:t>and reporting. </a:t>
            </a:r>
          </a:p>
          <a:p>
            <a:pPr>
              <a:buFont typeface="Wingdings" pitchFamily="2" charset="2"/>
              <a:buChar char="§"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81400"/>
            <a:ext cx="4143375" cy="264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214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</a:rPr>
              <a:t>Green </a:t>
            </a:r>
            <a:r>
              <a:rPr lang="en-AU" sz="3200" b="1" dirty="0">
                <a:solidFill>
                  <a:schemeClr val="tx2"/>
                </a:solidFill>
              </a:rPr>
              <a:t>Business </a:t>
            </a:r>
            <a:r>
              <a:rPr lang="en-AU" sz="3200" b="1" dirty="0" smtClean="0">
                <a:solidFill>
                  <a:schemeClr val="tx2"/>
                </a:solidFill>
              </a:rPr>
              <a:t>Centre - PIDF </a:t>
            </a:r>
            <a:endParaRPr lang="en-GB" sz="3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750" y="2348880"/>
            <a:ext cx="4720304" cy="3334997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3" y="1204686"/>
            <a:ext cx="3890435" cy="534851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Support businesses </a:t>
            </a:r>
            <a:r>
              <a:rPr lang="en-AU" sz="2400" dirty="0"/>
              <a:t>to be in a position to introduce cleaner technologies and offset their activities while ensuring their profitability. </a:t>
            </a:r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Provide incentives</a:t>
            </a:r>
            <a:r>
              <a:rPr lang="en-AU" sz="2400" dirty="0"/>
              <a:t>, capacity-building, </a:t>
            </a:r>
            <a:r>
              <a:rPr lang="en-AU" sz="2400" dirty="0" smtClean="0"/>
              <a:t>best practices, manuals</a:t>
            </a:r>
            <a:r>
              <a:rPr lang="en-AU" sz="2400" dirty="0"/>
              <a:t>, </a:t>
            </a:r>
            <a:r>
              <a:rPr lang="en-AU" sz="2400" dirty="0" smtClean="0"/>
              <a:t>on-business </a:t>
            </a:r>
            <a:r>
              <a:rPr lang="en-AU" sz="2400" dirty="0"/>
              <a:t>tailored support, </a:t>
            </a:r>
            <a:r>
              <a:rPr lang="en-AU" sz="2400" dirty="0" smtClean="0"/>
              <a:t>funding opportunities, web </a:t>
            </a:r>
            <a:r>
              <a:rPr lang="en-AU" sz="2400" dirty="0"/>
              <a:t>development support towards SERs for </a:t>
            </a:r>
            <a:r>
              <a:rPr lang="en-AU" sz="2400" dirty="0" smtClean="0"/>
              <a:t>business.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79" y="3672568"/>
            <a:ext cx="4410075" cy="103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1945368"/>
            <a:ext cx="210502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531" y="4800600"/>
            <a:ext cx="2954637" cy="1566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759" y="5008119"/>
            <a:ext cx="1358773" cy="1358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40618"/>
            <a:ext cx="2752725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915" y="301396"/>
            <a:ext cx="1423943" cy="162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39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</a:rPr>
              <a:t>Pacific Environment &amp; Climate Exchange</a:t>
            </a:r>
            <a:endParaRPr lang="en-GB" sz="3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750" y="2348880"/>
            <a:ext cx="4720304" cy="3334997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1204686"/>
            <a:ext cx="8491398" cy="548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PECX is a </a:t>
            </a:r>
            <a:r>
              <a:rPr lang="en-AU" sz="2400" dirty="0"/>
              <a:t>marketing and sales platform in much the same manner as </a:t>
            </a:r>
            <a:r>
              <a:rPr lang="en-AU" sz="2400" dirty="0" smtClean="0"/>
              <a:t>a Stock </a:t>
            </a:r>
            <a:r>
              <a:rPr lang="en-AU" sz="2400" dirty="0"/>
              <a:t>Exchange </a:t>
            </a:r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Environmental </a:t>
            </a:r>
            <a:r>
              <a:rPr lang="en-AU" sz="2400" dirty="0"/>
              <a:t>Exchange to match engagement/funding with sustainable development, community development, poverty eradication, climate resilience, renewable energy and environment conservation </a:t>
            </a:r>
            <a:endParaRPr lang="en-AU" sz="2400" dirty="0" smtClean="0"/>
          </a:p>
          <a:p>
            <a:pPr marL="0" lvl="0" indent="0">
              <a:buNone/>
            </a:pPr>
            <a:r>
              <a:rPr lang="en-AU" sz="2400" dirty="0" smtClean="0"/>
              <a:t>     projects </a:t>
            </a:r>
            <a:r>
              <a:rPr lang="en-AU" sz="2400" dirty="0"/>
              <a:t>of Governments </a:t>
            </a:r>
            <a:endParaRPr lang="en-AU" sz="2400" dirty="0" smtClean="0"/>
          </a:p>
          <a:p>
            <a:pPr marL="0" lvl="0" indent="0">
              <a:buNone/>
            </a:pPr>
            <a:r>
              <a:rPr lang="en-AU" sz="2400" dirty="0" smtClean="0"/>
              <a:t>     and Civil </a:t>
            </a:r>
            <a:r>
              <a:rPr lang="en-AU" sz="2400" dirty="0"/>
              <a:t>Society at national </a:t>
            </a:r>
          </a:p>
          <a:p>
            <a:pPr marL="0" lvl="0" indent="0">
              <a:buNone/>
            </a:pPr>
            <a:r>
              <a:rPr lang="en-AU" sz="2400" dirty="0" smtClean="0"/>
              <a:t>     and </a:t>
            </a:r>
            <a:r>
              <a:rPr lang="en-AU" sz="2400" dirty="0"/>
              <a:t>regional </a:t>
            </a:r>
            <a:r>
              <a:rPr lang="en-AU" sz="2400" dirty="0" smtClean="0"/>
              <a:t>level.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8" t="58590" r="13538" b="27965"/>
          <a:stretch/>
        </p:blipFill>
        <p:spPr>
          <a:xfrm>
            <a:off x="7577340" y="163127"/>
            <a:ext cx="1190714" cy="923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72" y="3276600"/>
            <a:ext cx="4457700" cy="2971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68" y="4942751"/>
            <a:ext cx="2033224" cy="152699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796842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bg2">
                    <a:lumMod val="50000"/>
                  </a:schemeClr>
                </a:solidFill>
              </a:rPr>
              <a:t>Environmental Leadership in Business</a:t>
            </a:r>
            <a:endParaRPr lang="en-GB" sz="3200" b="1" dirty="0">
              <a:solidFill>
                <a:schemeClr val="bg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750" y="2348880"/>
            <a:ext cx="4720304" cy="3334997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1273178"/>
            <a:ext cx="8491398" cy="548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Our role is to mainstream green growth in the Pacific Islands – and engage the private sector in sustainable development and building climate resilience</a:t>
            </a:r>
          </a:p>
          <a:p>
            <a:pPr lvl="0">
              <a:buFont typeface="Wingdings" pitchFamily="2" charset="2"/>
              <a:buChar char="§"/>
            </a:pPr>
            <a:r>
              <a:rPr lang="en-AU" sz="2400" dirty="0" smtClean="0"/>
              <a:t>Recognize the  opportunities for business to engage</a:t>
            </a:r>
            <a:endParaRPr lang="en-AU" sz="2400" dirty="0"/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Conduct a green audit to assess potential to invest in green growth (energy </a:t>
            </a:r>
            <a:r>
              <a:rPr lang="en-AU" sz="2400" dirty="0"/>
              <a:t>efficiency, carbon-offsetting, recycling, </a:t>
            </a:r>
            <a:r>
              <a:rPr lang="en-AU" sz="2400" dirty="0" smtClean="0"/>
              <a:t>greening of </a:t>
            </a:r>
            <a:r>
              <a:rPr lang="en-AU" sz="2400" dirty="0"/>
              <a:t>supply </a:t>
            </a:r>
            <a:r>
              <a:rPr lang="en-AU" sz="2400" dirty="0" smtClean="0"/>
              <a:t>chains, or support to communities associated with the business)</a:t>
            </a:r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Develop Social/Environmental Charter and Green Strategy that matches your company sector and profile.</a:t>
            </a:r>
          </a:p>
          <a:p>
            <a:pPr>
              <a:buFont typeface="Wingdings" pitchFamily="2" charset="2"/>
              <a:buChar char="§"/>
            </a:pPr>
            <a:r>
              <a:rPr lang="en-AU" sz="2400" dirty="0" smtClean="0"/>
              <a:t>Track, monitor and report progress (performance/action vs financial rewards)</a:t>
            </a:r>
          </a:p>
          <a:p>
            <a:pPr>
              <a:buFont typeface="Wingdings" pitchFamily="2" charset="2"/>
              <a:buChar char="§"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51854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>
                <a:solidFill>
                  <a:schemeClr val="tx2"/>
                </a:solidFill>
              </a:rPr>
              <a:t>We are looking for partners in green growth!  </a:t>
            </a:r>
            <a:endParaRPr lang="en-GB" sz="3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750" y="2348880"/>
            <a:ext cx="4720304" cy="3334997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1447800"/>
            <a:ext cx="4159364" cy="5486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Join the 80% of the top 500 global companies!</a:t>
            </a:r>
          </a:p>
          <a:p>
            <a:r>
              <a:rPr lang="en-AU" sz="2400" dirty="0" smtClean="0"/>
              <a:t>Please approach our Secretariat or me directly for more information</a:t>
            </a:r>
          </a:p>
          <a:p>
            <a:r>
              <a:rPr lang="en-AU" sz="2400" dirty="0" smtClean="0"/>
              <a:t>Email: </a:t>
            </a:r>
            <a:r>
              <a:rPr lang="en-AU" sz="2400" dirty="0" smtClean="0">
                <a:hlinkClick r:id="rId2"/>
              </a:rPr>
              <a:t>fmartel@pacificidf.org</a:t>
            </a:r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endParaRPr lang="en-AU" sz="2400" dirty="0"/>
          </a:p>
          <a:p>
            <a:pPr marL="0" indent="0" algn="ctr">
              <a:buNone/>
            </a:pPr>
            <a:r>
              <a:rPr lang="en-AU" sz="2400" b="1" dirty="0" err="1" smtClean="0"/>
              <a:t>Vinaka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vaka</a:t>
            </a:r>
            <a:r>
              <a:rPr lang="en-AU" sz="2400" b="1" dirty="0" smtClean="0"/>
              <a:t> </a:t>
            </a:r>
            <a:r>
              <a:rPr lang="en-AU" sz="2400" b="1" dirty="0" err="1" smtClean="0"/>
              <a:t>levu</a:t>
            </a:r>
            <a:r>
              <a:rPr lang="en-AU" sz="2400" b="1" dirty="0" smtClean="0"/>
              <a:t>, </a:t>
            </a:r>
            <a:r>
              <a:rPr lang="en-AU" sz="2400" b="1" dirty="0" err="1" smtClean="0"/>
              <a:t>Fa’afetai</a:t>
            </a:r>
            <a:r>
              <a:rPr lang="en-AU" sz="2400" dirty="0" smtClean="0"/>
              <a:t> 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61" y="1447800"/>
            <a:ext cx="367384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23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998" y="3733872"/>
            <a:ext cx="2089375" cy="149738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706" y="3697216"/>
            <a:ext cx="2140524" cy="1534042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662" y="3712101"/>
            <a:ext cx="2119754" cy="151915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886970" y="1338911"/>
            <a:ext cx="779983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400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Design – </a:t>
            </a:r>
            <a:r>
              <a:rPr lang="en-US" sz="2400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Rio+20 (</a:t>
            </a:r>
            <a:r>
              <a:rPr lang="en-US" sz="2400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2400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reen economy) and Agenda </a:t>
            </a:r>
            <a:r>
              <a:rPr lang="en-US" sz="2400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2030 on Sustainable </a:t>
            </a:r>
            <a:r>
              <a:rPr lang="en-US" sz="2400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Development (SDG)</a:t>
            </a:r>
            <a:endParaRPr lang="en-US" sz="2400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Multi-stakeholder P-SIDS&amp;T</a:t>
            </a:r>
            <a:br>
              <a:rPr lang="en-US" sz="2400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Platform for The Green and Blue Economies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SG" sz="2400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Inclusivity</a:t>
            </a:r>
            <a:r>
              <a:rPr lang="en-SG" sz="2400" dirty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SG" sz="2400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(High Level Political Forum – UN)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32656"/>
            <a:ext cx="824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DEFINITION &amp; UNIQUENESS</a:t>
            </a:r>
            <a:endParaRPr lang="en-GB" sz="3200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7122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4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PIDF - MISSION</a:t>
            </a:r>
            <a:endParaRPr lang="en-GB" sz="2400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66087" y="1337996"/>
            <a:ext cx="5150049" cy="3369262"/>
            <a:chOff x="1860351" y="1698365"/>
            <a:chExt cx="5423297" cy="4092834"/>
          </a:xfrm>
        </p:grpSpPr>
        <p:sp>
          <p:nvSpPr>
            <p:cNvPr id="10" name="Freeform 9"/>
            <p:cNvSpPr/>
            <p:nvPr/>
          </p:nvSpPr>
          <p:spPr>
            <a:xfrm rot="16200000">
              <a:off x="3545033" y="2482244"/>
              <a:ext cx="1542951" cy="1773507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680" tIns="326199" rIns="295681" bIns="32619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2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602426" y="1698365"/>
              <a:ext cx="1681222" cy="903882"/>
            </a:xfrm>
            <a:custGeom>
              <a:avLst/>
              <a:gdLst>
                <a:gd name="connsiteX0" fmla="*/ 0 w 1681222"/>
                <a:gd name="connsiteY0" fmla="*/ 0 h 903882"/>
                <a:gd name="connsiteX1" fmla="*/ 1681222 w 1681222"/>
                <a:gd name="connsiteY1" fmla="*/ 0 h 903882"/>
                <a:gd name="connsiteX2" fmla="*/ 1681222 w 1681222"/>
                <a:gd name="connsiteY2" fmla="*/ 903882 h 903882"/>
                <a:gd name="connsiteX3" fmla="*/ 0 w 1681222"/>
                <a:gd name="connsiteY3" fmla="*/ 903882 h 903882"/>
                <a:gd name="connsiteX4" fmla="*/ 0 w 1681222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222" h="903882">
                  <a:moveTo>
                    <a:pt x="0" y="0"/>
                  </a:moveTo>
                  <a:lnTo>
                    <a:pt x="1681222" y="0"/>
                  </a:lnTo>
                  <a:lnTo>
                    <a:pt x="1681222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600" kern="1200"/>
            </a:p>
          </p:txBody>
        </p:sp>
        <p:sp>
          <p:nvSpPr>
            <p:cNvPr id="12" name="Freeform 11"/>
            <p:cNvSpPr/>
            <p:nvPr/>
          </p:nvSpPr>
          <p:spPr>
            <a:xfrm rot="5400000">
              <a:off x="5079994" y="1763096"/>
              <a:ext cx="1441693" cy="1657118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00B0F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986775"/>
                <a:satOff val="7962"/>
                <a:lumOff val="1726"/>
                <a:alphaOff val="0"/>
              </a:schemeClr>
            </a:fillRef>
            <a:effectRef idx="2">
              <a:schemeClr val="accent5">
                <a:hueOff val="-1986775"/>
                <a:satOff val="7962"/>
                <a:lumOff val="17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6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60351" y="2977058"/>
              <a:ext cx="1626989" cy="903882"/>
            </a:xfrm>
            <a:custGeom>
              <a:avLst/>
              <a:gdLst>
                <a:gd name="connsiteX0" fmla="*/ 0 w 1626989"/>
                <a:gd name="connsiteY0" fmla="*/ 0 h 903882"/>
                <a:gd name="connsiteX1" fmla="*/ 1626989 w 1626989"/>
                <a:gd name="connsiteY1" fmla="*/ 0 h 903882"/>
                <a:gd name="connsiteX2" fmla="*/ 1626989 w 1626989"/>
                <a:gd name="connsiteY2" fmla="*/ 903882 h 903882"/>
                <a:gd name="connsiteX3" fmla="*/ 0 w 1626989"/>
                <a:gd name="connsiteY3" fmla="*/ 903882 h 903882"/>
                <a:gd name="connsiteX4" fmla="*/ 0 w 1626989"/>
                <a:gd name="connsiteY4" fmla="*/ 0 h 90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6989" h="903882">
                  <a:moveTo>
                    <a:pt x="0" y="0"/>
                  </a:moveTo>
                  <a:lnTo>
                    <a:pt x="1626989" y="0"/>
                  </a:lnTo>
                  <a:lnTo>
                    <a:pt x="1626989" y="903882"/>
                  </a:lnTo>
                  <a:lnTo>
                    <a:pt x="0" y="90388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600" kern="1200"/>
            </a:p>
          </p:txBody>
        </p:sp>
        <p:sp>
          <p:nvSpPr>
            <p:cNvPr id="15" name="Freeform 14"/>
            <p:cNvSpPr/>
            <p:nvPr/>
          </p:nvSpPr>
          <p:spPr>
            <a:xfrm rot="5400000">
              <a:off x="3548171" y="4136343"/>
              <a:ext cx="1539813" cy="1769900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92D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960326"/>
                <a:satOff val="23887"/>
                <a:lumOff val="5177"/>
                <a:alphaOff val="0"/>
              </a:schemeClr>
            </a:fillRef>
            <a:effectRef idx="2">
              <a:schemeClr val="accent5">
                <a:hueOff val="-5960326"/>
                <a:satOff val="23887"/>
                <a:lumOff val="51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600" kern="1200"/>
            </a:p>
          </p:txBody>
        </p:sp>
        <p:sp>
          <p:nvSpPr>
            <p:cNvPr id="18" name="Freeform 17"/>
            <p:cNvSpPr/>
            <p:nvPr/>
          </p:nvSpPr>
          <p:spPr>
            <a:xfrm rot="16200000">
              <a:off x="2125811" y="1763096"/>
              <a:ext cx="1441693" cy="1657117"/>
            </a:xfrm>
            <a:custGeom>
              <a:avLst/>
              <a:gdLst>
                <a:gd name="connsiteX0" fmla="*/ 0 w 1506471"/>
                <a:gd name="connsiteY0" fmla="*/ 655315 h 1310630"/>
                <a:gd name="connsiteX1" fmla="*/ 327658 w 1506471"/>
                <a:gd name="connsiteY1" fmla="*/ 0 h 1310630"/>
                <a:gd name="connsiteX2" fmla="*/ 1178814 w 1506471"/>
                <a:gd name="connsiteY2" fmla="*/ 0 h 1310630"/>
                <a:gd name="connsiteX3" fmla="*/ 1506471 w 1506471"/>
                <a:gd name="connsiteY3" fmla="*/ 655315 h 1310630"/>
                <a:gd name="connsiteX4" fmla="*/ 1178814 w 1506471"/>
                <a:gd name="connsiteY4" fmla="*/ 1310630 h 1310630"/>
                <a:gd name="connsiteX5" fmla="*/ 327658 w 1506471"/>
                <a:gd name="connsiteY5" fmla="*/ 1310630 h 1310630"/>
                <a:gd name="connsiteX6" fmla="*/ 0 w 1506471"/>
                <a:gd name="connsiteY6" fmla="*/ 655315 h 1310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6471" h="1310630">
                  <a:moveTo>
                    <a:pt x="753236" y="0"/>
                  </a:moveTo>
                  <a:lnTo>
                    <a:pt x="1506470" y="285063"/>
                  </a:lnTo>
                  <a:lnTo>
                    <a:pt x="1506470" y="1025568"/>
                  </a:lnTo>
                  <a:lnTo>
                    <a:pt x="753236" y="1310630"/>
                  </a:lnTo>
                  <a:lnTo>
                    <a:pt x="1" y="1025568"/>
                  </a:lnTo>
                  <a:lnTo>
                    <a:pt x="1" y="285063"/>
                  </a:lnTo>
                  <a:lnTo>
                    <a:pt x="753236" y="0"/>
                  </a:lnTo>
                  <a:close/>
                </a:path>
              </a:pathLst>
            </a:custGeom>
            <a:solidFill>
              <a:srgbClr val="FFC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4240" tIns="234759" rIns="204241" bIns="234758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600" kern="120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948867" y="1613715"/>
            <a:ext cx="1381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Inclusive Strategies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2308" y="2102892"/>
            <a:ext cx="1552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Green/Blue Pacific Economies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4029" y="1450907"/>
            <a:ext cx="1376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Multi-Stakeholder Governance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00308" y="3527319"/>
            <a:ext cx="155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Genuine Partnerships</a:t>
            </a:r>
            <a:endParaRPr lang="en-GB" b="1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95291" y="4782087"/>
            <a:ext cx="7091643" cy="1295400"/>
            <a:chOff x="1476045" y="4941168"/>
            <a:chExt cx="7215182" cy="936104"/>
          </a:xfrm>
        </p:grpSpPr>
        <p:sp>
          <p:nvSpPr>
            <p:cNvPr id="17" name="Rounded Rectangle 16"/>
            <p:cNvSpPr/>
            <p:nvPr/>
          </p:nvSpPr>
          <p:spPr>
            <a:xfrm>
              <a:off x="1476045" y="4941168"/>
              <a:ext cx="7215182" cy="936104"/>
            </a:xfrm>
            <a:prstGeom prst="roundRect">
              <a:avLst>
                <a:gd name="adj" fmla="val 10000"/>
              </a:avLst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ounded Rectangle 22"/>
            <p:cNvSpPr/>
            <p:nvPr/>
          </p:nvSpPr>
          <p:spPr>
            <a:xfrm>
              <a:off x="1636230" y="5106363"/>
              <a:ext cx="1336247" cy="528330"/>
            </a:xfrm>
            <a:prstGeom prst="roundRect">
              <a:avLst>
                <a:gd name="adj" fmla="val 10000"/>
              </a:avLst>
            </a:prstGeom>
            <a:solidFill>
              <a:srgbClr val="F29C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2941311" y="5075604"/>
              <a:ext cx="5504447" cy="66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lvl="0" indent="-171450"/>
              <a:r>
                <a:rPr lang="en-NZ" sz="14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  </a:t>
              </a:r>
              <a:r>
                <a:rPr lang="en-NZ" b="1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Enabling </a:t>
              </a:r>
              <a:r>
                <a:rPr lang="en-NZ" b="1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green-blue Pacific economies through inclusive strategies, multi-stakeholder governance, and genuine partnerships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34901" y="5263393"/>
              <a:ext cx="149682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600" dirty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IMPACT</a:t>
              </a:r>
              <a:endParaRPr lang="en-US" sz="16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954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747" y="1382499"/>
            <a:ext cx="2588192" cy="1833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519" y="1368699"/>
            <a:ext cx="1698009" cy="1698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67" y="1368699"/>
            <a:ext cx="1752600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105" y="3293009"/>
            <a:ext cx="21336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969931"/>
            <a:ext cx="2181107" cy="1454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38" y="3293008"/>
            <a:ext cx="2133601" cy="16002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337" y="4969932"/>
            <a:ext cx="2157337" cy="1454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293007"/>
            <a:ext cx="1744128" cy="310220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75628" y="321203"/>
            <a:ext cx="7577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Business Owner – Director and CEO </a:t>
            </a:r>
            <a:endParaRPr lang="en-GB" sz="3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3432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824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SUVA DECLARATION &amp; COP21</a:t>
            </a:r>
            <a:endParaRPr lang="en-GB" sz="3200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9" y="1371600"/>
            <a:ext cx="7611301" cy="42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42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Paris Agreement is coming to town</a:t>
            </a:r>
            <a:endParaRPr lang="en-GB" sz="3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750" y="2348880"/>
            <a:ext cx="4720304" cy="3334997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1447800"/>
            <a:ext cx="4180656" cy="47244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200" dirty="0" smtClean="0"/>
              <a:t>Paris Agreement will enter into force </a:t>
            </a:r>
          </a:p>
          <a:p>
            <a:pPr fontAlgn="base"/>
            <a:r>
              <a:rPr lang="en-A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 </a:t>
            </a:r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countries responsible for 66.4% of global emissions would have ratified the Paris </a:t>
            </a:r>
            <a:r>
              <a:rPr lang="en-A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Agreement</a:t>
            </a:r>
            <a:r>
              <a:rPr lang="en-AU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AU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triggering the two threshold </a:t>
            </a:r>
          </a:p>
          <a:p>
            <a:pPr fontAlgn="base"/>
            <a:r>
              <a:rPr lang="en-US" sz="2200" dirty="0" smtClean="0"/>
              <a:t>Legally binding:  0% carbon emissions by 2050</a:t>
            </a:r>
          </a:p>
          <a:p>
            <a:pPr fontAlgn="base"/>
            <a:r>
              <a:rPr lang="en-US" sz="2200" dirty="0" smtClean="0"/>
              <a:t>Long-term 1.5 degree Celsius target</a:t>
            </a:r>
            <a:endParaRPr lang="en-US" sz="2000" dirty="0" smtClean="0"/>
          </a:p>
          <a:p>
            <a:pPr marL="0" indent="0" fontAlgn="base">
              <a:buNone/>
            </a:pPr>
            <a:r>
              <a:rPr lang="en-US" sz="2000" dirty="0" smtClean="0"/>
              <a:t> </a:t>
            </a: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781" y="1299256"/>
            <a:ext cx="3462113" cy="2295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7782" y="4007363"/>
            <a:ext cx="3462112" cy="23934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562" y="3559268"/>
            <a:ext cx="792549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97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Reality check for Pacific Islands </a:t>
            </a:r>
            <a:endParaRPr lang="en-GB" sz="3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750" y="2348880"/>
            <a:ext cx="4720304" cy="3334997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419600" y="4800600"/>
            <a:ext cx="8229600" cy="4648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62" y="1426342"/>
            <a:ext cx="8882020" cy="40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214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33CC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Reality check for Pacific Islands </a:t>
            </a:r>
            <a:endParaRPr lang="en-GB" sz="3200" b="1" dirty="0">
              <a:solidFill>
                <a:srgbClr val="0033CC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750" y="2348880"/>
            <a:ext cx="4720304" cy="3334997"/>
          </a:xfrm>
          <a:prstGeom prst="rect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5527" y="1341439"/>
            <a:ext cx="4267200" cy="478472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200" dirty="0" smtClean="0"/>
              <a:t>Global 2020 emissions targets are not in line with either 2</a:t>
            </a:r>
            <a:r>
              <a:rPr lang="en-US" sz="22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℃ or 1.5℃ pathways – more like 3.7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℃ </a:t>
            </a:r>
            <a:endParaRPr lang="en-US" sz="22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fontAlgn="base"/>
            <a:r>
              <a:rPr lang="en-US" sz="22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Most larger emitters - no emissions reduction policies in place to deliver on their pledges</a:t>
            </a:r>
          </a:p>
          <a:p>
            <a:pPr fontAlgn="base"/>
            <a:r>
              <a:rPr lang="en-US" sz="22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GHG emissions continue to increase  </a:t>
            </a:r>
          </a:p>
          <a:p>
            <a:pPr fontAlgn="base"/>
            <a:r>
              <a:rPr lang="en-AU" sz="2200" dirty="0" smtClean="0"/>
              <a:t>Urgency to close the mitigation gap </a:t>
            </a:r>
          </a:p>
          <a:p>
            <a:pPr fontAlgn="base"/>
            <a:r>
              <a:rPr lang="en-AU" sz="2200" dirty="0" smtClean="0"/>
              <a:t>Increasing existential risks for low-lying atolls and coastal areas </a:t>
            </a: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20" y="1285428"/>
            <a:ext cx="3749365" cy="23736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877" y="3842038"/>
            <a:ext cx="3761177" cy="249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77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2656"/>
            <a:ext cx="806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AU" sz="2800" b="1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Carbon budget </a:t>
            </a:r>
            <a:r>
              <a:rPr lang="en-AU" sz="2800" b="1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 </a:t>
            </a:r>
            <a:r>
              <a:rPr lang="en-AU" sz="2800" b="1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fossil fuel C</a:t>
            </a:r>
            <a:r>
              <a:rPr lang="en-AU" sz="2800" b="1" dirty="0" smtClean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arbon </a:t>
            </a:r>
            <a:r>
              <a:rPr lang="en-AU" sz="2800" b="1" dirty="0">
                <a:solidFill>
                  <a:schemeClr val="bg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bubble</a:t>
            </a:r>
            <a:endParaRPr lang="en-GB" sz="2800" b="1" dirty="0">
              <a:solidFill>
                <a:schemeClr val="bg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1371600"/>
            <a:ext cx="3501680" cy="44196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b="1" dirty="0" smtClean="0"/>
              <a:t>Only 5.2 years left with the world at 66% chance of remaining under 1.5⁰C</a:t>
            </a:r>
          </a:p>
          <a:p>
            <a:r>
              <a:rPr lang="en-AU" sz="2000" b="1" dirty="0" smtClean="0"/>
              <a:t>80% of known fossil fuel reserves need to stay in the ground</a:t>
            </a:r>
          </a:p>
          <a:p>
            <a:r>
              <a:rPr lang="en-AU" sz="2000" b="1" dirty="0" smtClean="0"/>
              <a:t>80% of all coal reserves</a:t>
            </a:r>
          </a:p>
          <a:p>
            <a:r>
              <a:rPr lang="en-AU" sz="2000" b="1" dirty="0" smtClean="0"/>
              <a:t>33% of all oil reserves</a:t>
            </a:r>
          </a:p>
          <a:p>
            <a:r>
              <a:rPr lang="en-AU" sz="2000" b="1" dirty="0" smtClean="0"/>
              <a:t>50% of all gas reserves</a:t>
            </a:r>
          </a:p>
          <a:p>
            <a:r>
              <a:rPr lang="en-AU" sz="2000" b="1" dirty="0" smtClean="0"/>
              <a:t>Fossil fuel companies overvalued (Carbon bubble)</a:t>
            </a:r>
          </a:p>
          <a:p>
            <a:r>
              <a:rPr lang="en-AU" sz="2000" b="1" dirty="0" smtClean="0"/>
              <a:t>Divestment trend strong</a:t>
            </a:r>
            <a:endParaRPr lang="en-AU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97" y="1956321"/>
            <a:ext cx="5376803" cy="37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8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720</Words>
  <Application>Microsoft Office PowerPoint</Application>
  <PresentationFormat>On-screen Show (4:3)</PresentationFormat>
  <Paragraphs>103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Calibri</vt:lpstr>
      <vt:lpstr>Ravie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WebMedia Fiji</dc:creator>
  <cp:lastModifiedBy>PIDF</cp:lastModifiedBy>
  <cp:revision>154</cp:revision>
  <dcterms:created xsi:type="dcterms:W3CDTF">2016-02-05T09:41:49Z</dcterms:created>
  <dcterms:modified xsi:type="dcterms:W3CDTF">2017-07-25T20:54:34Z</dcterms:modified>
</cp:coreProperties>
</file>