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64" r:id="rId5"/>
    <p:sldId id="262" r:id="rId6"/>
    <p:sldId id="266" r:id="rId7"/>
    <p:sldId id="268" r:id="rId8"/>
    <p:sldId id="269" r:id="rId9"/>
    <p:sldId id="270" r:id="rId10"/>
    <p:sldId id="271" r:id="rId11"/>
    <p:sldId id="272" r:id="rId12"/>
    <p:sldId id="273" r:id="rId13"/>
    <p:sldId id="274" r:id="rId14"/>
    <p:sldId id="275" r:id="rId15"/>
    <p:sldId id="276" r:id="rId16"/>
    <p:sldId id="277" r:id="rId17"/>
    <p:sldId id="27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4917"/>
  </p:normalViewPr>
  <p:slideViewPr>
    <p:cSldViewPr snapToGrid="0" snapToObjects="1">
      <p:cViewPr varScale="1">
        <p:scale>
          <a:sx n="79" d="100"/>
          <a:sy n="79" d="100"/>
        </p:scale>
        <p:origin x="2600" y="20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E0A7FE-ADA5-9F44-B3EE-0605154F27B1}" type="datetimeFigureOut">
              <a:rPr lang="en-US" smtClean="0"/>
              <a:t>6/14/17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343C3D-A80F-FE47-9DA0-BFBB96FA6827}" type="slidenum">
              <a:rPr lang="en-US" smtClean="0"/>
              <a:t>‹#›</a:t>
            </a:fld>
            <a:endParaRPr lang="en-US"/>
          </a:p>
        </p:txBody>
      </p:sp>
    </p:spTree>
    <p:extLst>
      <p:ext uri="{BB962C8B-B14F-4D97-AF65-F5344CB8AC3E}">
        <p14:creationId xmlns:p14="http://schemas.microsoft.com/office/powerpoint/2010/main" val="1668284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343C3D-A80F-FE47-9DA0-BFBB96FA6827}" type="slidenum">
              <a:rPr lang="en-US" smtClean="0"/>
              <a:t>1</a:t>
            </a:fld>
            <a:endParaRPr lang="en-US"/>
          </a:p>
        </p:txBody>
      </p:sp>
    </p:spTree>
    <p:extLst>
      <p:ext uri="{BB962C8B-B14F-4D97-AF65-F5344CB8AC3E}">
        <p14:creationId xmlns:p14="http://schemas.microsoft.com/office/powerpoint/2010/main" val="968287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Infrastructure needs in developing Asia and the Pacific will exceed $22.6 trillion through 2030. For most Pacific Island</a:t>
            </a:r>
            <a:r>
              <a:rPr lang="en-US" sz="1200" b="0" i="0" kern="1200" baseline="0" dirty="0" smtClean="0">
                <a:solidFill>
                  <a:schemeClr val="tx1"/>
                </a:solidFill>
                <a:effectLst/>
                <a:latin typeface="+mn-lt"/>
                <a:ea typeface="+mn-ea"/>
                <a:cs typeface="+mn-cs"/>
              </a:rPr>
              <a:t> countries, the contribution of the private sector (tax) and partnerships with the private sector enables them to meet these needs,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Business activity creates jobs and supports entrepreneurial activities; builds human capital and physical infrastructure; and generates public revenues that support investment in health, education, and other services.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A Solomon Islands shipping operator partnered with the SI National Provident Fund to provide a SI$21 million capital injection and rehabilitate and expand the slipway. This made it uniquely capable of servicing the large vessel repairs for the Solomon Islands shipping industry. The slipway is the major employer for the 1,750 people living on the small island of </a:t>
            </a:r>
            <a:r>
              <a:rPr lang="en-US" dirty="0" err="1" smtClean="0"/>
              <a:t>Tulagi</a:t>
            </a:r>
            <a:r>
              <a:rPr lang="en-US" dirty="0" smtClean="0"/>
              <a:t>.</a:t>
            </a:r>
          </a:p>
        </p:txBody>
      </p:sp>
      <p:sp>
        <p:nvSpPr>
          <p:cNvPr id="4" name="Slide Number Placeholder 3"/>
          <p:cNvSpPr>
            <a:spLocks noGrp="1"/>
          </p:cNvSpPr>
          <p:nvPr>
            <p:ph type="sldNum" sz="quarter" idx="10"/>
          </p:nvPr>
        </p:nvSpPr>
        <p:spPr/>
        <p:txBody>
          <a:bodyPr/>
          <a:lstStyle/>
          <a:p>
            <a:fld id="{FC343C3D-A80F-FE47-9DA0-BFBB96FA6827}" type="slidenum">
              <a:rPr lang="en-US" smtClean="0"/>
              <a:t>10</a:t>
            </a:fld>
            <a:endParaRPr lang="en-US"/>
          </a:p>
        </p:txBody>
      </p:sp>
    </p:spTree>
    <p:extLst>
      <p:ext uri="{BB962C8B-B14F-4D97-AF65-F5344CB8AC3E}">
        <p14:creationId xmlns:p14="http://schemas.microsoft.com/office/powerpoint/2010/main" val="1836139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Pacific</a:t>
            </a:r>
            <a:r>
              <a:rPr lang="en-US" baseline="0" dirty="0" smtClean="0"/>
              <a:t> Private Sector is </a:t>
            </a:r>
            <a:r>
              <a:rPr lang="en-US" dirty="0" smtClean="0"/>
              <a:t>needed as an investor in sustainable agricultural production if the world is to meet the challenge of feeding 9 billion people by 2050.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Because a large part of the Pacific private sector is involved in agriculture and fisheries,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there is heavy investments in energy and resource efficiency, productivity improvements and technological upgrades in these sectors to boost food production and improving food quality and safety standards. </a:t>
            </a:r>
            <a:r>
              <a:rPr lang="en-US" dirty="0" smtClean="0"/>
              <a:t>There is a lot of opportunity to develop the agribusiness to meet</a:t>
            </a:r>
            <a:r>
              <a:rPr lang="en-US" baseline="0" dirty="0" smtClean="0"/>
              <a:t> the growing populations.</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dirty="0" smtClean="0"/>
              <a:t>Profits – farming – more planting means more food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Pacific, we face the brunt of climate change from Industrial nations, and while our carbon emission is negligible compared to developed countries. Businesses try to mitigate the effects of climate change through adoption of Green policies.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Climate affects agriculture, warmer climate is affecting the movement of fish, our seasons are changing and affects when and how long fruits grow, pests and diseases, </a:t>
            </a:r>
            <a:r>
              <a:rPr lang="en-US" baseline="0" dirty="0" err="1" smtClean="0"/>
              <a:t>occurance</a:t>
            </a:r>
            <a:r>
              <a:rPr lang="en-US" baseline="0" dirty="0" smtClean="0"/>
              <a:t> of natural disasters, rising sea levels. Opportunities for private sector for </a:t>
            </a:r>
            <a:r>
              <a:rPr lang="en-US" baseline="0" dirty="0" err="1" smtClean="0"/>
              <a:t>eg</a:t>
            </a:r>
            <a:r>
              <a:rPr lang="en-US" baseline="0" dirty="0" smtClean="0"/>
              <a:t> if fish stocks are moving elsewhere, there is a business opportunity to engage in aquaculture.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Hotels – energy saving initiatives and water conservation practices.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And through innovation and investment in low-carbon and resource-efficient solutions, it will have a major role to play in the transformation towards an inclusive green economy. </a:t>
            </a:r>
          </a:p>
          <a:p>
            <a:endParaRPr lang="en-US" dirty="0" smtClean="0"/>
          </a:p>
        </p:txBody>
      </p:sp>
      <p:sp>
        <p:nvSpPr>
          <p:cNvPr id="4" name="Slide Number Placeholder 3"/>
          <p:cNvSpPr>
            <a:spLocks noGrp="1"/>
          </p:cNvSpPr>
          <p:nvPr>
            <p:ph type="sldNum" sz="quarter" idx="10"/>
          </p:nvPr>
        </p:nvSpPr>
        <p:spPr/>
        <p:txBody>
          <a:bodyPr/>
          <a:lstStyle/>
          <a:p>
            <a:fld id="{FC343C3D-A80F-FE47-9DA0-BFBB96FA6827}" type="slidenum">
              <a:rPr lang="en-US" smtClean="0"/>
              <a:t>11</a:t>
            </a:fld>
            <a:endParaRPr lang="en-US"/>
          </a:p>
        </p:txBody>
      </p:sp>
    </p:spTree>
    <p:extLst>
      <p:ext uri="{BB962C8B-B14F-4D97-AF65-F5344CB8AC3E}">
        <p14:creationId xmlns:p14="http://schemas.microsoft.com/office/powerpoint/2010/main" val="627498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private sector plays a pivotal role in development</a:t>
            </a:r>
            <a:r>
              <a:rPr lang="en-US" sz="1200" kern="1200" baseline="0" dirty="0" smtClean="0">
                <a:solidFill>
                  <a:schemeClr val="tx1"/>
                </a:solidFill>
                <a:effectLst/>
                <a:latin typeface="+mn-lt"/>
                <a:ea typeface="+mn-ea"/>
                <a:cs typeface="+mn-cs"/>
              </a:rPr>
              <a:t> because they tend to be more innovative and have the technology and the money and drive for change.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Heavy investments and support in R&amp;D for innovative products are ultimately for</a:t>
            </a:r>
            <a:r>
              <a:rPr lang="en-US" sz="1200" kern="1200" baseline="0" dirty="0" smtClean="0">
                <a:solidFill>
                  <a:schemeClr val="tx1"/>
                </a:solidFill>
                <a:effectLst/>
                <a:latin typeface="+mn-lt"/>
                <a:ea typeface="+mn-ea"/>
                <a:cs typeface="+mn-cs"/>
              </a:rPr>
              <a:t> their own profitable gain but </a:t>
            </a:r>
            <a:r>
              <a:rPr lang="en-US" sz="1200" kern="1200" dirty="0" smtClean="0">
                <a:solidFill>
                  <a:schemeClr val="tx1"/>
                </a:solidFill>
                <a:effectLst/>
                <a:latin typeface="+mn-lt"/>
                <a:ea typeface="+mn-ea"/>
                <a:cs typeface="+mn-cs"/>
              </a:rPr>
              <a:t>the developments made in the areas of transportation, medicine, technology, infrastructure</a:t>
            </a:r>
            <a:r>
              <a:rPr lang="en-US" sz="1200" kern="1200" baseline="0" dirty="0" smtClean="0">
                <a:solidFill>
                  <a:schemeClr val="tx1"/>
                </a:solidFill>
                <a:effectLst/>
                <a:latin typeface="+mn-lt"/>
                <a:ea typeface="+mn-ea"/>
                <a:cs typeface="+mn-cs"/>
              </a:rPr>
              <a:t> and services</a:t>
            </a:r>
            <a:r>
              <a:rPr lang="en-US" sz="1200" kern="1200" dirty="0" smtClean="0">
                <a:solidFill>
                  <a:schemeClr val="tx1"/>
                </a:solidFill>
                <a:effectLst/>
                <a:latin typeface="+mn-lt"/>
                <a:ea typeface="+mn-ea"/>
                <a:cs typeface="+mn-cs"/>
              </a:rPr>
              <a:t> by the private sector have increased</a:t>
            </a:r>
            <a:r>
              <a:rPr lang="en-US" sz="1200" kern="1200" baseline="0" dirty="0" smtClean="0">
                <a:solidFill>
                  <a:schemeClr val="tx1"/>
                </a:solidFill>
                <a:effectLst/>
                <a:latin typeface="+mn-lt"/>
                <a:ea typeface="+mn-ea"/>
                <a:cs typeface="+mn-cs"/>
              </a:rPr>
              <a:t> efficiency and standards of living. </a:t>
            </a: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In the Pacific, there should be more opportunities for PPP and PS and Academia to work </a:t>
            </a:r>
            <a:r>
              <a:rPr lang="en-US" sz="1200" kern="1200" baseline="0" dirty="0" smtClean="0">
                <a:solidFill>
                  <a:schemeClr val="tx1"/>
                </a:solidFill>
                <a:effectLst/>
                <a:latin typeface="+mn-lt"/>
                <a:ea typeface="+mn-ea"/>
                <a:cs typeface="+mn-cs"/>
              </a:rPr>
              <a:t>together. </a:t>
            </a:r>
            <a:r>
              <a:rPr lang="en-US" sz="1200" kern="1200" baseline="0" dirty="0" err="1" smtClean="0">
                <a:solidFill>
                  <a:schemeClr val="tx1"/>
                </a:solidFill>
                <a:effectLst/>
                <a:latin typeface="+mn-lt"/>
                <a:ea typeface="+mn-ea"/>
                <a:cs typeface="+mn-cs"/>
              </a:rPr>
              <a:t>Govts</a:t>
            </a:r>
            <a:r>
              <a:rPr lang="en-US" sz="1200" kern="1200" baseline="0" dirty="0" smtClean="0">
                <a:solidFill>
                  <a:schemeClr val="tx1"/>
                </a:solidFill>
                <a:effectLst/>
                <a:latin typeface="+mn-lt"/>
                <a:ea typeface="+mn-ea"/>
                <a:cs typeface="+mn-cs"/>
              </a:rPr>
              <a:t> to provide incentives for the partnerships for local academia. </a:t>
            </a:r>
            <a:r>
              <a:rPr lang="en-US" sz="1200" kern="1200" dirty="0" smtClean="0">
                <a:solidFill>
                  <a:schemeClr val="tx1"/>
                </a:solidFill>
                <a:effectLst/>
                <a:latin typeface="+mn-lt"/>
                <a:ea typeface="+mn-ea"/>
                <a:cs typeface="+mn-cs"/>
              </a:rPr>
              <a:t>Their engagement in research and development gives way to innovative and sustainable means to support development. I</a:t>
            </a:r>
            <a:r>
              <a:rPr lang="en-US" sz="1200" kern="1200" baseline="0" dirty="0" smtClean="0">
                <a:solidFill>
                  <a:schemeClr val="tx1"/>
                </a:solidFill>
                <a:effectLst/>
                <a:latin typeface="+mn-lt"/>
                <a:ea typeface="+mn-ea"/>
                <a:cs typeface="+mn-cs"/>
              </a:rPr>
              <a:t>n </a:t>
            </a:r>
            <a:r>
              <a:rPr lang="en-US" sz="1200" kern="1200" baseline="0" dirty="0" smtClean="0">
                <a:solidFill>
                  <a:schemeClr val="tx1"/>
                </a:solidFill>
                <a:effectLst/>
                <a:latin typeface="+mn-lt"/>
                <a:ea typeface="+mn-ea"/>
                <a:cs typeface="+mn-cs"/>
              </a:rPr>
              <a:t>fact the Pacific has one regional university which should be used in partnerships but this is not the case.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Her right Honorable Helen Clark spoke yesterday on the role of the Private Sector in development to fill the financing gaps unable to be met by Public funds. She said that investments need to occur in the framework that is conducive to inclusive and sustainable development and highlighted the consistent focus on the cataleptic role of public funding to support countries create institutions, capacities and enabling environments to drive inclusive and sustainable growth.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If sustainable development is to be achieved, it is imperative that partnerships between the key sectors be formed.</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343C3D-A80F-FE47-9DA0-BFBB96FA6827}" type="slidenum">
              <a:rPr lang="en-US" smtClean="0"/>
              <a:t>12</a:t>
            </a:fld>
            <a:endParaRPr lang="en-US"/>
          </a:p>
        </p:txBody>
      </p:sp>
    </p:spTree>
    <p:extLst>
      <p:ext uri="{BB962C8B-B14F-4D97-AF65-F5344CB8AC3E}">
        <p14:creationId xmlns:p14="http://schemas.microsoft.com/office/powerpoint/2010/main" val="1693782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Challenges: Due to the diversity of the Pacific, have to consider issues from the informal sector to move to formal sector – costly most choose not to go.</a:t>
            </a:r>
          </a:p>
          <a:p>
            <a:endParaRPr lang="en-US" baseline="0" dirty="0" smtClean="0"/>
          </a:p>
          <a:p>
            <a:r>
              <a:rPr lang="en-US" baseline="0" dirty="0" smtClean="0"/>
              <a:t>Access to finance, </a:t>
            </a:r>
            <a:r>
              <a:rPr lang="en-US" baseline="0" dirty="0" err="1" smtClean="0"/>
              <a:t>agritourism</a:t>
            </a:r>
            <a:r>
              <a:rPr lang="en-US" baseline="0" dirty="0" smtClean="0"/>
              <a:t> / agribusiness high risk because of climate, cost and ease of doing business, World Bank rankings – Pac business keep dropping in ranking except Samoa, Tonga and Vanuatu ( Fiji and PNG – 65 days compared to </a:t>
            </a:r>
            <a:r>
              <a:rPr lang="en-US" baseline="0" dirty="0" err="1" smtClean="0"/>
              <a:t>Aus</a:t>
            </a:r>
            <a:r>
              <a:rPr lang="en-US" baseline="0" dirty="0" smtClean="0"/>
              <a:t>/NZ 2 days) </a:t>
            </a:r>
          </a:p>
          <a:p>
            <a:endParaRPr lang="en-US" baseline="0" dirty="0" smtClean="0"/>
          </a:p>
          <a:p>
            <a:r>
              <a:rPr lang="en-US" baseline="0" dirty="0" smtClean="0"/>
              <a:t>In Fiji to register, to get business registered is with national body but to get your business </a:t>
            </a:r>
            <a:r>
              <a:rPr lang="en-US" baseline="0" dirty="0" err="1" smtClean="0"/>
              <a:t>licence</a:t>
            </a:r>
            <a:r>
              <a:rPr lang="en-US" baseline="0" dirty="0" smtClean="0"/>
              <a:t> you have to go to your municipal council ( all different), fees and general infrastructure costs (utilities, internet)</a:t>
            </a:r>
          </a:p>
          <a:p>
            <a:endParaRPr lang="en-US" baseline="0" dirty="0" smtClean="0"/>
          </a:p>
          <a:p>
            <a:r>
              <a:rPr lang="en-US" baseline="0" dirty="0" smtClean="0"/>
              <a:t>Hard to have access to business support services ( business counselling, technical advice)</a:t>
            </a:r>
          </a:p>
          <a:p>
            <a:endParaRPr lang="en-US" baseline="0" dirty="0" smtClean="0"/>
          </a:p>
          <a:p>
            <a:r>
              <a:rPr lang="en-US" baseline="0" dirty="0" smtClean="0"/>
              <a:t>This is where partnerships and collaboration with the Public Sector and Academia help reinforce the Private Sector’s role in Sustainable development.</a:t>
            </a:r>
          </a:p>
        </p:txBody>
      </p:sp>
      <p:sp>
        <p:nvSpPr>
          <p:cNvPr id="4" name="Slide Number Placeholder 3"/>
          <p:cNvSpPr>
            <a:spLocks noGrp="1"/>
          </p:cNvSpPr>
          <p:nvPr>
            <p:ph type="sldNum" sz="quarter" idx="10"/>
          </p:nvPr>
        </p:nvSpPr>
        <p:spPr/>
        <p:txBody>
          <a:bodyPr/>
          <a:lstStyle/>
          <a:p>
            <a:fld id="{FC343C3D-A80F-FE47-9DA0-BFBB96FA6827}" type="slidenum">
              <a:rPr lang="en-US" smtClean="0"/>
              <a:t>13</a:t>
            </a:fld>
            <a:endParaRPr lang="en-US"/>
          </a:p>
        </p:txBody>
      </p:sp>
    </p:spTree>
    <p:extLst>
      <p:ext uri="{BB962C8B-B14F-4D97-AF65-F5344CB8AC3E}">
        <p14:creationId xmlns:p14="http://schemas.microsoft.com/office/powerpoint/2010/main" val="797988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343C3D-A80F-FE47-9DA0-BFBB96FA6827}" type="slidenum">
              <a:rPr lang="en-US" smtClean="0"/>
              <a:t>14</a:t>
            </a:fld>
            <a:endParaRPr lang="en-US"/>
          </a:p>
        </p:txBody>
      </p:sp>
    </p:spTree>
    <p:extLst>
      <p:ext uri="{BB962C8B-B14F-4D97-AF65-F5344CB8AC3E}">
        <p14:creationId xmlns:p14="http://schemas.microsoft.com/office/powerpoint/2010/main" val="301804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343C3D-A80F-FE47-9DA0-BFBB96FA6827}" type="slidenum">
              <a:rPr lang="en-US" smtClean="0"/>
              <a:t>2</a:t>
            </a:fld>
            <a:endParaRPr lang="en-US"/>
          </a:p>
        </p:txBody>
      </p:sp>
    </p:spTree>
    <p:extLst>
      <p:ext uri="{BB962C8B-B14F-4D97-AF65-F5344CB8AC3E}">
        <p14:creationId xmlns:p14="http://schemas.microsoft.com/office/powerpoint/2010/main" val="1102815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000" dirty="0" smtClean="0"/>
              <a:t>The </a:t>
            </a:r>
            <a:r>
              <a:rPr lang="en-US" sz="1000" baseline="0" dirty="0" smtClean="0"/>
              <a:t>Private Sector in the Pacific is predominately SMEs and informal businesses (unregistered – market vendors). </a:t>
            </a:r>
          </a:p>
          <a:p>
            <a:pPr marL="171450" indent="-171450">
              <a:buFont typeface="Arial" charset="0"/>
              <a:buChar char="•"/>
            </a:pPr>
            <a:r>
              <a:rPr lang="en-US" sz="1000" baseline="0" dirty="0" smtClean="0"/>
              <a:t>85% in the Pacific are SMEs, leaving 15% to major corporations, Banks, foreign owned businesses.</a:t>
            </a:r>
          </a:p>
          <a:p>
            <a:pPr marL="171450" indent="-171450">
              <a:buFont typeface="Arial" charset="0"/>
              <a:buChar char="•"/>
            </a:pPr>
            <a:r>
              <a:rPr lang="en-US" sz="1000" baseline="0" dirty="0" smtClean="0"/>
              <a:t>What we imagine Australia was decades ago.</a:t>
            </a:r>
          </a:p>
          <a:p>
            <a:pPr marL="171450" indent="-171450">
              <a:buFont typeface="Arial" charset="0"/>
              <a:buChar char="•"/>
            </a:pPr>
            <a:r>
              <a:rPr lang="en-US" sz="1000" dirty="0" smtClean="0"/>
              <a:t>Pacific Islands are largely engaged in agriculture, forestry and fishing, tourism and manufacturing</a:t>
            </a:r>
            <a:r>
              <a:rPr lang="en-US" sz="1000" baseline="0" dirty="0" smtClean="0"/>
              <a:t> (limited to Fiji and PNG)</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000" dirty="0" smtClean="0"/>
              <a:t>Typically, women are under-represented in business communities. This is often a result of legal differences in how men and women are treated that hamper women’s opportunities for starting businesses, owning property and land, or accessing credit, and are thus a major obstacle to gender equality.</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000" dirty="0" smtClean="0"/>
              <a:t>PIPSO has women focused </a:t>
            </a:r>
            <a:r>
              <a:rPr lang="en-US" sz="1000" dirty="0" err="1" smtClean="0"/>
              <a:t>programmes</a:t>
            </a:r>
            <a:r>
              <a:rPr lang="en-US" sz="1000" dirty="0" smtClean="0"/>
              <a:t> to</a:t>
            </a:r>
            <a:r>
              <a:rPr lang="en-US" sz="1000" baseline="0" dirty="0" smtClean="0"/>
              <a:t> help women become entrepreneurs </a:t>
            </a:r>
            <a:endParaRPr lang="en-US" sz="1000" dirty="0" smtClean="0"/>
          </a:p>
          <a:p>
            <a:pPr marL="171450" indent="-171450">
              <a:buFont typeface="Arial" charset="0"/>
              <a:buChar char="•"/>
            </a:pP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1613470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Pacific Islands Private Sector Organization (PIPSO) is the premier private sector representative body in the Pacific Islands region.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Officially registered in</a:t>
            </a:r>
            <a:r>
              <a:rPr lang="en-US" sz="1200" b="0" i="0" kern="1200" baseline="0" dirty="0" smtClean="0">
                <a:solidFill>
                  <a:schemeClr val="tx1"/>
                </a:solidFill>
                <a:effectLst/>
                <a:latin typeface="+mn-lt"/>
                <a:ea typeface="+mn-ea"/>
                <a:cs typeface="+mn-cs"/>
              </a:rPr>
              <a:t> 2007, only 10 years old - youngest regional organisations in the Pacific.</a:t>
            </a:r>
            <a:endParaRPr lang="en-US" sz="1200" b="0" i="0" kern="1200" dirty="0" smtClean="0">
              <a:solidFill>
                <a:schemeClr val="tx1"/>
              </a:solidFill>
              <a:effectLst/>
              <a:latin typeface="+mn-lt"/>
              <a:ea typeface="+mn-ea"/>
              <a:cs typeface="+mn-cs"/>
            </a:endParaRPr>
          </a:p>
          <a:p>
            <a:endParaRPr lang="en-US" sz="1200" b="0" dirty="0" smtClean="0">
              <a:solidFill>
                <a:schemeClr val="tx1"/>
              </a:solidFill>
              <a:latin typeface="Calibri" charset="0"/>
              <a:ea typeface="Calibri" charset="0"/>
              <a:cs typeface="Calibri"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Governed by a Board made up of successful business people in the Pacific</a:t>
            </a:r>
            <a:endParaRPr lang="en-US" dirty="0" smtClean="0"/>
          </a:p>
          <a:p>
            <a:endParaRPr lang="en-US" dirty="0"/>
          </a:p>
        </p:txBody>
      </p:sp>
      <p:sp>
        <p:nvSpPr>
          <p:cNvPr id="4" name="Slide Number Placeholder 3"/>
          <p:cNvSpPr>
            <a:spLocks noGrp="1"/>
          </p:cNvSpPr>
          <p:nvPr>
            <p:ph type="sldNum" sz="quarter" idx="10"/>
          </p:nvPr>
        </p:nvSpPr>
        <p:spPr/>
        <p:txBody>
          <a:bodyPr/>
          <a:lstStyle/>
          <a:p>
            <a:fld id="{FC343C3D-A80F-FE47-9DA0-BFBB96FA6827}" type="slidenum">
              <a:rPr lang="en-US" smtClean="0"/>
              <a:t>4</a:t>
            </a:fld>
            <a:endParaRPr lang="en-US"/>
          </a:p>
        </p:txBody>
      </p:sp>
    </p:spTree>
    <p:extLst>
      <p:ext uri="{BB962C8B-B14F-4D97-AF65-F5344CB8AC3E}">
        <p14:creationId xmlns:p14="http://schemas.microsoft.com/office/powerpoint/2010/main" val="179963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Calibri" charset="0"/>
                <a:ea typeface="Calibri" charset="0"/>
                <a:cs typeface="Calibri" charset="0"/>
              </a:rPr>
              <a:t>15 Country Members and 2 Associate Members – New Caledonia and French Polynesia</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Calibri" charset="0"/>
                <a:ea typeface="Calibri" charset="0"/>
                <a:cs typeface="Calibri" charset="0"/>
              </a:rPr>
              <a:t>National Private</a:t>
            </a:r>
            <a:r>
              <a:rPr lang="en-US" sz="1000" b="0" baseline="0" dirty="0" smtClean="0">
                <a:solidFill>
                  <a:schemeClr val="tx1"/>
                </a:solidFill>
                <a:latin typeface="Calibri" charset="0"/>
                <a:ea typeface="Calibri" charset="0"/>
                <a:cs typeface="Calibri" charset="0"/>
              </a:rPr>
              <a:t> Sector Organisation (NPSO) - Chamber of Commerce and Industry</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000" b="0" dirty="0" smtClean="0">
                <a:solidFill>
                  <a:schemeClr val="tx1"/>
                </a:solidFill>
                <a:latin typeface="Calibri" charset="0"/>
                <a:ea typeface="Calibri" charset="0"/>
                <a:cs typeface="Calibri" charset="0"/>
              </a:rPr>
              <a:t>advocate for the interests of the private sector at the country level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000" b="0" dirty="0" smtClean="0">
                <a:solidFill>
                  <a:schemeClr val="tx1"/>
                </a:solidFill>
                <a:latin typeface="Calibri" charset="0"/>
                <a:ea typeface="Calibri" charset="0"/>
                <a:cs typeface="Calibri" charset="0"/>
              </a:rPr>
              <a:t>participate and contribute to the policy development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000" b="0" dirty="0" smtClean="0">
                <a:solidFill>
                  <a:schemeClr val="tx1"/>
                </a:solidFill>
                <a:latin typeface="Calibri" charset="0"/>
                <a:ea typeface="Calibri" charset="0"/>
                <a:cs typeface="Calibri" charset="0"/>
              </a:rPr>
              <a:t>strategies for private sector development.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Calibri" charset="0"/>
                <a:ea typeface="Calibri" charset="0"/>
                <a:cs typeface="Calibri" charset="0"/>
              </a:rPr>
              <a:t/>
            </a:r>
            <a:br>
              <a:rPr lang="en-US" sz="1000" b="0" dirty="0" smtClean="0">
                <a:solidFill>
                  <a:schemeClr val="tx1"/>
                </a:solidFill>
                <a:latin typeface="Calibri" charset="0"/>
                <a:ea typeface="Calibri" charset="0"/>
                <a:cs typeface="Calibri" charset="0"/>
              </a:rPr>
            </a:br>
            <a:r>
              <a:rPr lang="en-US" sz="1000" b="0" dirty="0" smtClean="0">
                <a:solidFill>
                  <a:schemeClr val="tx1"/>
                </a:solidFill>
                <a:latin typeface="Calibri" charset="0"/>
                <a:ea typeface="Calibri" charset="0"/>
                <a:cs typeface="Calibri" charset="0"/>
              </a:rPr>
              <a:t>NPSOs are required to be inclusive of Small and Medium Enterprises (SMEs) and Women in Business as their </a:t>
            </a:r>
            <a:r>
              <a:rPr lang="en-US" sz="1000" baseline="0" dirty="0" smtClean="0"/>
              <a:t>to make </a:t>
            </a:r>
            <a:r>
              <a:rPr lang="en-US" sz="1000" dirty="0" smtClean="0"/>
              <a:t>a progressive transition from the informal to the formal economy</a:t>
            </a:r>
            <a:endParaRPr lang="en-US" sz="1000" b="0" dirty="0" smtClean="0">
              <a:solidFill>
                <a:schemeClr val="tx1"/>
              </a:solidFill>
              <a:latin typeface="Calibri" charset="0"/>
              <a:ea typeface="Calibri" charset="0"/>
              <a:cs typeface="Calibri" charset="0"/>
            </a:endParaRPr>
          </a:p>
          <a:p>
            <a:endParaRPr lang="en-US" sz="1000" dirty="0"/>
          </a:p>
        </p:txBody>
      </p:sp>
      <p:sp>
        <p:nvSpPr>
          <p:cNvPr id="4" name="Slide Number Placeholder 3"/>
          <p:cNvSpPr>
            <a:spLocks noGrp="1"/>
          </p:cNvSpPr>
          <p:nvPr>
            <p:ph type="sldNum" sz="quarter" idx="10"/>
          </p:nvPr>
        </p:nvSpPr>
        <p:spPr/>
        <p:txBody>
          <a:bodyPr/>
          <a:lstStyle/>
          <a:p>
            <a:fld id="{FC343C3D-A80F-FE47-9DA0-BFBB96FA6827}" type="slidenum">
              <a:rPr lang="en-US" smtClean="0"/>
              <a:t>5</a:t>
            </a:fld>
            <a:endParaRPr lang="en-US"/>
          </a:p>
        </p:txBody>
      </p:sp>
    </p:spTree>
    <p:extLst>
      <p:ext uri="{BB962C8B-B14F-4D97-AF65-F5344CB8AC3E}">
        <p14:creationId xmlns:p14="http://schemas.microsoft.com/office/powerpoint/2010/main" val="1042122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Strategic plan is our main guiding document:</a:t>
            </a:r>
          </a:p>
          <a:p>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0" i="0" kern="1200" dirty="0" smtClean="0">
                <a:solidFill>
                  <a:schemeClr val="tx1"/>
                </a:solidFill>
                <a:effectLst/>
                <a:latin typeface="+mn-lt"/>
                <a:ea typeface="+mn-ea"/>
                <a:cs typeface="+mn-cs"/>
              </a:rPr>
              <a:t>NPSO members to attend business trainings, trade workshops, ICT seminars and business forums held within the region and internationally.</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collaboration and assistance in Policy development,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marketing assistance and market access initiatives.</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n-US" sz="1200" b="0" i="0"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0" i="0" kern="1200" dirty="0" smtClean="0">
                <a:solidFill>
                  <a:schemeClr val="tx1"/>
                </a:solidFill>
                <a:effectLst/>
                <a:latin typeface="+mn-lt"/>
                <a:ea typeface="+mn-ea"/>
                <a:cs typeface="+mn-cs"/>
              </a:rPr>
              <a:t>PIPSO also attends many regional and international meetings and forums, advocate and lobby for support to the Pacific private sector</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0" i="0" kern="1200" dirty="0" smtClean="0">
                <a:solidFill>
                  <a:schemeClr val="tx1"/>
                </a:solidFill>
                <a:effectLst/>
                <a:latin typeface="+mn-lt"/>
                <a:ea typeface="+mn-ea"/>
                <a:cs typeface="+mn-cs"/>
              </a:rPr>
              <a:t>network with partners and stakeholders,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0" i="0" kern="1200" dirty="0" smtClean="0">
                <a:solidFill>
                  <a:schemeClr val="tx1"/>
                </a:solidFill>
                <a:effectLst/>
                <a:latin typeface="+mn-lt"/>
                <a:ea typeface="+mn-ea"/>
                <a:cs typeface="+mn-cs"/>
              </a:rPr>
              <a:t>share learnings,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0" i="0" kern="1200" dirty="0" smtClean="0">
                <a:solidFill>
                  <a:schemeClr val="tx1"/>
                </a:solidFill>
                <a:effectLst/>
                <a:latin typeface="+mn-lt"/>
                <a:ea typeface="+mn-ea"/>
                <a:cs typeface="+mn-cs"/>
              </a:rPr>
              <a:t>identify areas in which to collaborate.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C343C3D-A80F-FE47-9DA0-BFBB96FA6827}" type="slidenum">
              <a:rPr lang="en-US" smtClean="0"/>
              <a:t>6</a:t>
            </a:fld>
            <a:endParaRPr lang="en-US"/>
          </a:p>
        </p:txBody>
      </p:sp>
    </p:spTree>
    <p:extLst>
      <p:ext uri="{BB962C8B-B14F-4D97-AF65-F5344CB8AC3E}">
        <p14:creationId xmlns:p14="http://schemas.microsoft.com/office/powerpoint/2010/main" val="321417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Private Sectors primary objective is</a:t>
            </a:r>
            <a:r>
              <a:rPr lang="en-US" baseline="0" dirty="0" smtClean="0"/>
              <a:t> to make money. But there are some spill over effects that happen when the private sector develops and thrives within a community.</a:t>
            </a:r>
          </a:p>
        </p:txBody>
      </p:sp>
      <p:sp>
        <p:nvSpPr>
          <p:cNvPr id="4" name="Slide Number Placeholder 3"/>
          <p:cNvSpPr>
            <a:spLocks noGrp="1"/>
          </p:cNvSpPr>
          <p:nvPr>
            <p:ph type="sldNum" sz="quarter" idx="10"/>
          </p:nvPr>
        </p:nvSpPr>
        <p:spPr/>
        <p:txBody>
          <a:bodyPr/>
          <a:lstStyle/>
          <a:p>
            <a:fld id="{FC343C3D-A80F-FE47-9DA0-BFBB96FA6827}" type="slidenum">
              <a:rPr lang="en-US" smtClean="0"/>
              <a:t>7</a:t>
            </a:fld>
            <a:endParaRPr lang="en-US"/>
          </a:p>
        </p:txBody>
      </p:sp>
    </p:spTree>
    <p:extLst>
      <p:ext uri="{BB962C8B-B14F-4D97-AF65-F5344CB8AC3E}">
        <p14:creationId xmlns:p14="http://schemas.microsoft.com/office/powerpoint/2010/main" val="1157455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private sector provides some 90 per cent of jobs in the Pacific.</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In Tonga, Tourism is the largest single source of export earnings, about five times as that of agriculture and fisheries combined.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2014 Travel &amp; Tourism directly supports 2,000 jobs (6.1% of total employment)</a:t>
            </a:r>
            <a:r>
              <a:rPr lang="en-US" baseline="0" dirty="0" smtClean="0"/>
              <a:t> and as a spill over effect resulted in a </a:t>
            </a:r>
            <a:r>
              <a:rPr lang="en-US" dirty="0" smtClean="0"/>
              <a:t>17.4%  of total employment (6,000 jobs).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For Fiji it has replaced sugar as the primary export earner.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Travel &amp; Tourism generated 79,000 jobs in 2011 (25.1% of total employment).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By 2021, Travel &amp; Tourism is forecast to support 130,000 jobs.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World Tourism and Travel</a:t>
            </a:r>
            <a:r>
              <a:rPr lang="en-US" baseline="0" dirty="0" smtClean="0"/>
              <a:t> </a:t>
            </a:r>
            <a:r>
              <a:rPr lang="en-US" dirty="0" smtClean="0"/>
              <a:t>– Tourism and Travel Impact Report 2011</a:t>
            </a:r>
          </a:p>
          <a:p>
            <a:endParaRPr lang="en-US" dirty="0"/>
          </a:p>
        </p:txBody>
      </p:sp>
      <p:sp>
        <p:nvSpPr>
          <p:cNvPr id="4" name="Slide Number Placeholder 3"/>
          <p:cNvSpPr>
            <a:spLocks noGrp="1"/>
          </p:cNvSpPr>
          <p:nvPr>
            <p:ph type="sldNum" sz="quarter" idx="10"/>
          </p:nvPr>
        </p:nvSpPr>
        <p:spPr/>
        <p:txBody>
          <a:bodyPr/>
          <a:lstStyle/>
          <a:p>
            <a:fld id="{FC343C3D-A80F-FE47-9DA0-BFBB96FA6827}" type="slidenum">
              <a:rPr lang="en-US" smtClean="0"/>
              <a:t>8</a:t>
            </a:fld>
            <a:endParaRPr lang="en-US"/>
          </a:p>
        </p:txBody>
      </p:sp>
    </p:spTree>
    <p:extLst>
      <p:ext uri="{BB962C8B-B14F-4D97-AF65-F5344CB8AC3E}">
        <p14:creationId xmlns:p14="http://schemas.microsoft.com/office/powerpoint/2010/main" val="2054856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Job creation ensures inclusive</a:t>
            </a:r>
            <a:r>
              <a:rPr lang="en-US" baseline="0" dirty="0" smtClean="0"/>
              <a:t> growth.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Eg</a:t>
            </a:r>
            <a:r>
              <a:rPr lang="en-US" baseline="0" dirty="0" smtClean="0"/>
              <a:t> Hotel – community workers – training and employed – earn a weekly wage.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Economic activity increases and people have more disposable income which reduces poverty and hunger to some extent.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They are now able to afford better education for their children and access better health care and the general wellbeing improves. First product industries , more </a:t>
            </a:r>
            <a:r>
              <a:rPr lang="en-US" baseline="0" dirty="0" err="1" smtClean="0"/>
              <a:t>disposible</a:t>
            </a:r>
            <a:r>
              <a:rPr lang="en-US" baseline="0" dirty="0" smtClean="0"/>
              <a:t> income means more money to spend on service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Because of the increase in opportunities for training and employment, both men and women can get decent jobs and raise the standard of living for themselves and their families. </a:t>
            </a:r>
            <a:endParaRPr lang="en-US" dirty="0" smtClean="0"/>
          </a:p>
        </p:txBody>
      </p:sp>
      <p:sp>
        <p:nvSpPr>
          <p:cNvPr id="4" name="Slide Number Placeholder 3"/>
          <p:cNvSpPr>
            <a:spLocks noGrp="1"/>
          </p:cNvSpPr>
          <p:nvPr>
            <p:ph type="sldNum" sz="quarter" idx="10"/>
          </p:nvPr>
        </p:nvSpPr>
        <p:spPr/>
        <p:txBody>
          <a:bodyPr/>
          <a:lstStyle/>
          <a:p>
            <a:fld id="{FC343C3D-A80F-FE47-9DA0-BFBB96FA6827}" type="slidenum">
              <a:rPr lang="en-US" smtClean="0"/>
              <a:t>9</a:t>
            </a:fld>
            <a:endParaRPr lang="en-US"/>
          </a:p>
        </p:txBody>
      </p:sp>
    </p:spTree>
    <p:extLst>
      <p:ext uri="{BB962C8B-B14F-4D97-AF65-F5344CB8AC3E}">
        <p14:creationId xmlns:p14="http://schemas.microsoft.com/office/powerpoint/2010/main" val="811744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FB4CF9F0-C00F-0F47-8502-DE5519865AF3}" type="datetimeFigureOut">
              <a:rPr lang="en-US" smtClean="0"/>
              <a:t>6/14/17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18B00-A25E-3148-974B-6A26DE55C6D1}" type="slidenum">
              <a:rPr lang="en-US" smtClean="0"/>
              <a:t>‹#›</a:t>
            </a:fld>
            <a:endParaRPr lang="en-US"/>
          </a:p>
        </p:txBody>
      </p:sp>
    </p:spTree>
    <p:extLst>
      <p:ext uri="{BB962C8B-B14F-4D97-AF65-F5344CB8AC3E}">
        <p14:creationId xmlns:p14="http://schemas.microsoft.com/office/powerpoint/2010/main" val="3532624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FB4CF9F0-C00F-0F47-8502-DE5519865AF3}" type="datetimeFigureOut">
              <a:rPr lang="en-US" smtClean="0"/>
              <a:t>6/14/17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18B00-A25E-3148-974B-6A26DE55C6D1}" type="slidenum">
              <a:rPr lang="en-US" smtClean="0"/>
              <a:t>‹#›</a:t>
            </a:fld>
            <a:endParaRPr lang="en-US"/>
          </a:p>
        </p:txBody>
      </p:sp>
    </p:spTree>
    <p:extLst>
      <p:ext uri="{BB962C8B-B14F-4D97-AF65-F5344CB8AC3E}">
        <p14:creationId xmlns:p14="http://schemas.microsoft.com/office/powerpoint/2010/main" val="64413213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FB4CF9F0-C00F-0F47-8502-DE5519865AF3}" type="datetimeFigureOut">
              <a:rPr lang="en-US" smtClean="0"/>
              <a:t>6/14/17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18B00-A25E-3148-974B-6A26DE55C6D1}" type="slidenum">
              <a:rPr lang="en-US" smtClean="0"/>
              <a:t>‹#›</a:t>
            </a:fld>
            <a:endParaRPr lang="en-US"/>
          </a:p>
        </p:txBody>
      </p:sp>
    </p:spTree>
    <p:extLst>
      <p:ext uri="{BB962C8B-B14F-4D97-AF65-F5344CB8AC3E}">
        <p14:creationId xmlns:p14="http://schemas.microsoft.com/office/powerpoint/2010/main" val="17973678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FB4CF9F0-C00F-0F47-8502-DE5519865AF3}" type="datetimeFigureOut">
              <a:rPr lang="en-US" smtClean="0"/>
              <a:t>6/14/17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18B00-A25E-3148-974B-6A26DE55C6D1}" type="slidenum">
              <a:rPr lang="en-US" smtClean="0"/>
              <a:t>‹#›</a:t>
            </a:fld>
            <a:endParaRPr lang="en-US"/>
          </a:p>
        </p:txBody>
      </p:sp>
    </p:spTree>
    <p:extLst>
      <p:ext uri="{BB962C8B-B14F-4D97-AF65-F5344CB8AC3E}">
        <p14:creationId xmlns:p14="http://schemas.microsoft.com/office/powerpoint/2010/main" val="25210084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FB4CF9F0-C00F-0F47-8502-DE5519865AF3}" type="datetimeFigureOut">
              <a:rPr lang="en-US" smtClean="0"/>
              <a:t>6/14/17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18B00-A25E-3148-974B-6A26DE55C6D1}" type="slidenum">
              <a:rPr lang="en-US" smtClean="0"/>
              <a:t>‹#›</a:t>
            </a:fld>
            <a:endParaRPr lang="en-US"/>
          </a:p>
        </p:txBody>
      </p:sp>
    </p:spTree>
    <p:extLst>
      <p:ext uri="{BB962C8B-B14F-4D97-AF65-F5344CB8AC3E}">
        <p14:creationId xmlns:p14="http://schemas.microsoft.com/office/powerpoint/2010/main" val="42404601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FB4CF9F0-C00F-0F47-8502-DE5519865AF3}" type="datetimeFigureOut">
              <a:rPr lang="en-US" smtClean="0"/>
              <a:t>6/14/17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F18B00-A25E-3148-974B-6A26DE55C6D1}" type="slidenum">
              <a:rPr lang="en-US" smtClean="0"/>
              <a:t>‹#›</a:t>
            </a:fld>
            <a:endParaRPr lang="en-US"/>
          </a:p>
        </p:txBody>
      </p:sp>
    </p:spTree>
    <p:extLst>
      <p:ext uri="{BB962C8B-B14F-4D97-AF65-F5344CB8AC3E}">
        <p14:creationId xmlns:p14="http://schemas.microsoft.com/office/powerpoint/2010/main" val="56152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FB4CF9F0-C00F-0F47-8502-DE5519865AF3}" type="datetimeFigureOut">
              <a:rPr lang="en-US" smtClean="0"/>
              <a:t>6/14/17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F18B00-A25E-3148-974B-6A26DE55C6D1}" type="slidenum">
              <a:rPr lang="en-US" smtClean="0"/>
              <a:t>‹#›</a:t>
            </a:fld>
            <a:endParaRPr lang="en-US"/>
          </a:p>
        </p:txBody>
      </p:sp>
    </p:spTree>
    <p:extLst>
      <p:ext uri="{BB962C8B-B14F-4D97-AF65-F5344CB8AC3E}">
        <p14:creationId xmlns:p14="http://schemas.microsoft.com/office/powerpoint/2010/main" val="1064587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FB4CF9F0-C00F-0F47-8502-DE5519865AF3}" type="datetimeFigureOut">
              <a:rPr lang="en-US" smtClean="0"/>
              <a:t>6/14/17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F18B00-A25E-3148-974B-6A26DE55C6D1}" type="slidenum">
              <a:rPr lang="en-US" smtClean="0"/>
              <a:t>‹#›</a:t>
            </a:fld>
            <a:endParaRPr lang="en-US"/>
          </a:p>
        </p:txBody>
      </p:sp>
    </p:spTree>
    <p:extLst>
      <p:ext uri="{BB962C8B-B14F-4D97-AF65-F5344CB8AC3E}">
        <p14:creationId xmlns:p14="http://schemas.microsoft.com/office/powerpoint/2010/main" val="42840913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CF9F0-C00F-0F47-8502-DE5519865AF3}" type="datetimeFigureOut">
              <a:rPr lang="en-US" smtClean="0"/>
              <a:t>6/14/17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F18B00-A25E-3148-974B-6A26DE55C6D1}" type="slidenum">
              <a:rPr lang="en-US" smtClean="0"/>
              <a:t>‹#›</a:t>
            </a:fld>
            <a:endParaRPr lang="en-US"/>
          </a:p>
        </p:txBody>
      </p:sp>
    </p:spTree>
    <p:extLst>
      <p:ext uri="{BB962C8B-B14F-4D97-AF65-F5344CB8AC3E}">
        <p14:creationId xmlns:p14="http://schemas.microsoft.com/office/powerpoint/2010/main" val="29383950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FB4CF9F0-C00F-0F47-8502-DE5519865AF3}" type="datetimeFigureOut">
              <a:rPr lang="en-US" smtClean="0"/>
              <a:t>6/14/17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F18B00-A25E-3148-974B-6A26DE55C6D1}" type="slidenum">
              <a:rPr lang="en-US" smtClean="0"/>
              <a:t>‹#›</a:t>
            </a:fld>
            <a:endParaRPr lang="en-US"/>
          </a:p>
        </p:txBody>
      </p:sp>
    </p:spTree>
    <p:extLst>
      <p:ext uri="{BB962C8B-B14F-4D97-AF65-F5344CB8AC3E}">
        <p14:creationId xmlns:p14="http://schemas.microsoft.com/office/powerpoint/2010/main" val="29570818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FB4CF9F0-C00F-0F47-8502-DE5519865AF3}" type="datetimeFigureOut">
              <a:rPr lang="en-US" smtClean="0"/>
              <a:t>6/14/17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F18B00-A25E-3148-974B-6A26DE55C6D1}" type="slidenum">
              <a:rPr lang="en-US" smtClean="0"/>
              <a:t>‹#›</a:t>
            </a:fld>
            <a:endParaRPr lang="en-US"/>
          </a:p>
        </p:txBody>
      </p:sp>
    </p:spTree>
    <p:extLst>
      <p:ext uri="{BB962C8B-B14F-4D97-AF65-F5344CB8AC3E}">
        <p14:creationId xmlns:p14="http://schemas.microsoft.com/office/powerpoint/2010/main" val="21014593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CF9F0-C00F-0F47-8502-DE5519865AF3}" type="datetimeFigureOut">
              <a:rPr lang="en-US" smtClean="0"/>
              <a:t>6/14/17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18B00-A25E-3148-974B-6A26DE55C6D1}" type="slidenum">
              <a:rPr lang="en-US" smtClean="0"/>
              <a:t>‹#›</a:t>
            </a:fld>
            <a:endParaRPr lang="en-US"/>
          </a:p>
        </p:txBody>
      </p:sp>
    </p:spTree>
    <p:extLst>
      <p:ext uri="{BB962C8B-B14F-4D97-AF65-F5344CB8AC3E}">
        <p14:creationId xmlns:p14="http://schemas.microsoft.com/office/powerpoint/2010/main" val="2684261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26.jpg"/><Relationship Id="rId5" Type="http://schemas.openxmlformats.org/officeDocument/2006/relationships/image" Target="../media/image129.jpg"/><Relationship Id="rId6" Type="http://schemas.openxmlformats.org/officeDocument/2006/relationships/image" Target="../media/image130.jpg"/><Relationship Id="rId7" Type="http://schemas.openxmlformats.org/officeDocument/2006/relationships/image" Target="../media/image127.png"/><Relationship Id="rId8" Type="http://schemas.openxmlformats.org/officeDocument/2006/relationships/image" Target="../media/image131.jpg"/><Relationship Id="rId9" Type="http://schemas.openxmlformats.org/officeDocument/2006/relationships/image" Target="../media/image132.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33.png"/><Relationship Id="rId5" Type="http://schemas.openxmlformats.org/officeDocument/2006/relationships/image" Target="../media/image134.png"/><Relationship Id="rId6" Type="http://schemas.openxmlformats.org/officeDocument/2006/relationships/image" Target="../media/image13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6.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01" Type="http://schemas.openxmlformats.org/officeDocument/2006/relationships/image" Target="../media/image100.png"/><Relationship Id="rId102" Type="http://schemas.openxmlformats.org/officeDocument/2006/relationships/image" Target="../media/image101.png"/><Relationship Id="rId103" Type="http://schemas.openxmlformats.org/officeDocument/2006/relationships/image" Target="../media/image102.png"/><Relationship Id="rId104" Type="http://schemas.openxmlformats.org/officeDocument/2006/relationships/image" Target="../media/image103.png"/><Relationship Id="rId105" Type="http://schemas.openxmlformats.org/officeDocument/2006/relationships/image" Target="../media/image104.png"/><Relationship Id="rId106" Type="http://schemas.openxmlformats.org/officeDocument/2006/relationships/image" Target="../media/image105.png"/><Relationship Id="rId107" Type="http://schemas.openxmlformats.org/officeDocument/2006/relationships/image" Target="../media/image106.png"/><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8" Type="http://schemas.openxmlformats.org/officeDocument/2006/relationships/image" Target="../media/image107.png"/><Relationship Id="rId109" Type="http://schemas.openxmlformats.org/officeDocument/2006/relationships/image" Target="../media/image10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30" Type="http://schemas.openxmlformats.org/officeDocument/2006/relationships/image" Target="../media/image29.png"/><Relationship Id="rId31" Type="http://schemas.openxmlformats.org/officeDocument/2006/relationships/image" Target="../media/image30.png"/><Relationship Id="rId32" Type="http://schemas.openxmlformats.org/officeDocument/2006/relationships/image" Target="../media/image31.png"/><Relationship Id="rId33" Type="http://schemas.openxmlformats.org/officeDocument/2006/relationships/image" Target="../media/image32.png"/><Relationship Id="rId34" Type="http://schemas.openxmlformats.org/officeDocument/2006/relationships/image" Target="../media/image33.png"/><Relationship Id="rId35" Type="http://schemas.openxmlformats.org/officeDocument/2006/relationships/image" Target="../media/image34.png"/><Relationship Id="rId36" Type="http://schemas.openxmlformats.org/officeDocument/2006/relationships/image" Target="../media/image35.png"/><Relationship Id="rId37" Type="http://schemas.openxmlformats.org/officeDocument/2006/relationships/image" Target="../media/image36.jpeg"/><Relationship Id="rId38" Type="http://schemas.openxmlformats.org/officeDocument/2006/relationships/image" Target="../media/image37.png"/><Relationship Id="rId39" Type="http://schemas.openxmlformats.org/officeDocument/2006/relationships/image" Target="../media/image38.png"/><Relationship Id="rId50" Type="http://schemas.openxmlformats.org/officeDocument/2006/relationships/image" Target="../media/image49.png"/><Relationship Id="rId51" Type="http://schemas.openxmlformats.org/officeDocument/2006/relationships/image" Target="../media/image50.png"/><Relationship Id="rId52" Type="http://schemas.openxmlformats.org/officeDocument/2006/relationships/image" Target="../media/image51.png"/><Relationship Id="rId53" Type="http://schemas.openxmlformats.org/officeDocument/2006/relationships/image" Target="../media/image52.png"/><Relationship Id="rId54" Type="http://schemas.openxmlformats.org/officeDocument/2006/relationships/image" Target="../media/image53.png"/><Relationship Id="rId55" Type="http://schemas.openxmlformats.org/officeDocument/2006/relationships/image" Target="../media/image54.png"/><Relationship Id="rId56" Type="http://schemas.openxmlformats.org/officeDocument/2006/relationships/image" Target="../media/image55.png"/><Relationship Id="rId57" Type="http://schemas.openxmlformats.org/officeDocument/2006/relationships/image" Target="../media/image56.png"/><Relationship Id="rId58" Type="http://schemas.openxmlformats.org/officeDocument/2006/relationships/image" Target="../media/image57.png"/><Relationship Id="rId59" Type="http://schemas.openxmlformats.org/officeDocument/2006/relationships/image" Target="../media/image58.png"/><Relationship Id="rId70" Type="http://schemas.openxmlformats.org/officeDocument/2006/relationships/image" Target="../media/image69.png"/><Relationship Id="rId71" Type="http://schemas.openxmlformats.org/officeDocument/2006/relationships/image" Target="../media/image70.png"/><Relationship Id="rId72" Type="http://schemas.openxmlformats.org/officeDocument/2006/relationships/image" Target="../media/image71.png"/><Relationship Id="rId73" Type="http://schemas.openxmlformats.org/officeDocument/2006/relationships/image" Target="../media/image72.png"/><Relationship Id="rId74" Type="http://schemas.openxmlformats.org/officeDocument/2006/relationships/image" Target="../media/image73.png"/><Relationship Id="rId75" Type="http://schemas.openxmlformats.org/officeDocument/2006/relationships/image" Target="../media/image74.png"/><Relationship Id="rId76" Type="http://schemas.openxmlformats.org/officeDocument/2006/relationships/image" Target="../media/image75.png"/><Relationship Id="rId77" Type="http://schemas.openxmlformats.org/officeDocument/2006/relationships/image" Target="../media/image76.png"/><Relationship Id="rId78" Type="http://schemas.openxmlformats.org/officeDocument/2006/relationships/image" Target="../media/image77.png"/><Relationship Id="rId79" Type="http://schemas.openxmlformats.org/officeDocument/2006/relationships/image" Target="../media/image78.png"/><Relationship Id="rId110" Type="http://schemas.openxmlformats.org/officeDocument/2006/relationships/image" Target="../media/image109.png"/><Relationship Id="rId90" Type="http://schemas.openxmlformats.org/officeDocument/2006/relationships/image" Target="../media/image89.png"/><Relationship Id="rId91" Type="http://schemas.openxmlformats.org/officeDocument/2006/relationships/image" Target="../media/image90.png"/><Relationship Id="rId92" Type="http://schemas.openxmlformats.org/officeDocument/2006/relationships/image" Target="../media/image91.png"/><Relationship Id="rId93" Type="http://schemas.openxmlformats.org/officeDocument/2006/relationships/image" Target="../media/image92.jpeg"/><Relationship Id="rId94" Type="http://schemas.openxmlformats.org/officeDocument/2006/relationships/image" Target="../media/image93.png"/><Relationship Id="rId95" Type="http://schemas.openxmlformats.org/officeDocument/2006/relationships/image" Target="../media/image94.png"/><Relationship Id="rId96" Type="http://schemas.openxmlformats.org/officeDocument/2006/relationships/image" Target="../media/image95.png"/><Relationship Id="rId97" Type="http://schemas.openxmlformats.org/officeDocument/2006/relationships/image" Target="../media/image96.png"/><Relationship Id="rId98" Type="http://schemas.openxmlformats.org/officeDocument/2006/relationships/image" Target="../media/image97.png"/><Relationship Id="rId99" Type="http://schemas.openxmlformats.org/officeDocument/2006/relationships/image" Target="../media/image98.png"/><Relationship Id="rId111" Type="http://schemas.openxmlformats.org/officeDocument/2006/relationships/image" Target="../media/image110.png"/><Relationship Id="rId112" Type="http://schemas.openxmlformats.org/officeDocument/2006/relationships/image" Target="../media/image111.png"/><Relationship Id="rId113" Type="http://schemas.openxmlformats.org/officeDocument/2006/relationships/image" Target="../media/image112.png"/><Relationship Id="rId114" Type="http://schemas.openxmlformats.org/officeDocument/2006/relationships/image" Target="../media/image113.png"/><Relationship Id="rId115" Type="http://schemas.openxmlformats.org/officeDocument/2006/relationships/image" Target="../media/image114.png"/><Relationship Id="rId116" Type="http://schemas.openxmlformats.org/officeDocument/2006/relationships/image" Target="../media/image115.png"/><Relationship Id="rId117" Type="http://schemas.openxmlformats.org/officeDocument/2006/relationships/image" Target="../media/image116.png"/><Relationship Id="rId118" Type="http://schemas.openxmlformats.org/officeDocument/2006/relationships/image" Target="../media/image117.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27.png"/><Relationship Id="rId29" Type="http://schemas.openxmlformats.org/officeDocument/2006/relationships/image" Target="../media/image28.png"/><Relationship Id="rId40" Type="http://schemas.openxmlformats.org/officeDocument/2006/relationships/image" Target="../media/image39.png"/><Relationship Id="rId41" Type="http://schemas.openxmlformats.org/officeDocument/2006/relationships/image" Target="../media/image40.png"/><Relationship Id="rId42" Type="http://schemas.openxmlformats.org/officeDocument/2006/relationships/image" Target="../media/image41.png"/><Relationship Id="rId43" Type="http://schemas.openxmlformats.org/officeDocument/2006/relationships/image" Target="../media/image42.png"/><Relationship Id="rId44" Type="http://schemas.openxmlformats.org/officeDocument/2006/relationships/image" Target="../media/image43.png"/><Relationship Id="rId45" Type="http://schemas.openxmlformats.org/officeDocument/2006/relationships/image" Target="../media/image44.png"/><Relationship Id="rId46" Type="http://schemas.openxmlformats.org/officeDocument/2006/relationships/image" Target="../media/image45.png"/><Relationship Id="rId47" Type="http://schemas.openxmlformats.org/officeDocument/2006/relationships/image" Target="../media/image46.png"/><Relationship Id="rId48" Type="http://schemas.openxmlformats.org/officeDocument/2006/relationships/image" Target="../media/image47.png"/><Relationship Id="rId49" Type="http://schemas.openxmlformats.org/officeDocument/2006/relationships/image" Target="../media/image48.png"/><Relationship Id="rId60" Type="http://schemas.openxmlformats.org/officeDocument/2006/relationships/image" Target="../media/image59.png"/><Relationship Id="rId61" Type="http://schemas.openxmlformats.org/officeDocument/2006/relationships/image" Target="../media/image60.png"/><Relationship Id="rId62" Type="http://schemas.openxmlformats.org/officeDocument/2006/relationships/image" Target="../media/image61.png"/><Relationship Id="rId63" Type="http://schemas.openxmlformats.org/officeDocument/2006/relationships/image" Target="../media/image62.png"/><Relationship Id="rId64" Type="http://schemas.openxmlformats.org/officeDocument/2006/relationships/image" Target="../media/image63.png"/><Relationship Id="rId65" Type="http://schemas.openxmlformats.org/officeDocument/2006/relationships/image" Target="../media/image64.png"/><Relationship Id="rId66" Type="http://schemas.openxmlformats.org/officeDocument/2006/relationships/image" Target="../media/image65.png"/><Relationship Id="rId67" Type="http://schemas.openxmlformats.org/officeDocument/2006/relationships/image" Target="../media/image66.png"/><Relationship Id="rId68" Type="http://schemas.openxmlformats.org/officeDocument/2006/relationships/image" Target="../media/image67.png"/><Relationship Id="rId69" Type="http://schemas.openxmlformats.org/officeDocument/2006/relationships/image" Target="../media/image68.png"/><Relationship Id="rId100" Type="http://schemas.openxmlformats.org/officeDocument/2006/relationships/image" Target="../media/image99.png"/><Relationship Id="rId80" Type="http://schemas.openxmlformats.org/officeDocument/2006/relationships/image" Target="../media/image79.png"/><Relationship Id="rId81" Type="http://schemas.openxmlformats.org/officeDocument/2006/relationships/image" Target="../media/image80.png"/><Relationship Id="rId82" Type="http://schemas.openxmlformats.org/officeDocument/2006/relationships/image" Target="../media/image81.png"/><Relationship Id="rId83" Type="http://schemas.openxmlformats.org/officeDocument/2006/relationships/image" Target="../media/image82.png"/><Relationship Id="rId84" Type="http://schemas.openxmlformats.org/officeDocument/2006/relationships/image" Target="../media/image83.png"/><Relationship Id="rId85" Type="http://schemas.openxmlformats.org/officeDocument/2006/relationships/image" Target="../media/image84.png"/><Relationship Id="rId86" Type="http://schemas.openxmlformats.org/officeDocument/2006/relationships/image" Target="../media/image85.png"/><Relationship Id="rId87" Type="http://schemas.openxmlformats.org/officeDocument/2006/relationships/image" Target="../media/image86.png"/><Relationship Id="rId88" Type="http://schemas.openxmlformats.org/officeDocument/2006/relationships/image" Target="../media/image87.png"/><Relationship Id="rId89" Type="http://schemas.openxmlformats.org/officeDocument/2006/relationships/image" Target="../media/image88.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18.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9.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20.jpg"/><Relationship Id="rId5" Type="http://schemas.openxmlformats.org/officeDocument/2006/relationships/image" Target="../media/image121.jpg"/><Relationship Id="rId6" Type="http://schemas.openxmlformats.org/officeDocument/2006/relationships/image" Target="../media/image122.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23.jpg"/><Relationship Id="rId5" Type="http://schemas.openxmlformats.org/officeDocument/2006/relationships/image" Target="../media/image124.jpg"/><Relationship Id="rId6" Type="http://schemas.openxmlformats.org/officeDocument/2006/relationships/image" Target="../media/image125.jpg"/><Relationship Id="rId7" Type="http://schemas.openxmlformats.org/officeDocument/2006/relationships/image" Target="../media/image126.jpg"/><Relationship Id="rId8" Type="http://schemas.openxmlformats.org/officeDocument/2006/relationships/image" Target="../media/image127.png"/><Relationship Id="rId9" Type="http://schemas.openxmlformats.org/officeDocument/2006/relationships/image" Target="../media/image128.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b="1" dirty="0" smtClean="0"/>
              <a:t>The Pacific Private Sector and its Multiple Roles in Sustainable Development</a:t>
            </a:r>
            <a:endParaRPr lang="en-AU" b="1" dirty="0"/>
          </a:p>
        </p:txBody>
      </p:sp>
      <p:sp>
        <p:nvSpPr>
          <p:cNvPr id="3" name="Subtitle 2"/>
          <p:cNvSpPr>
            <a:spLocks noGrp="1"/>
          </p:cNvSpPr>
          <p:nvPr>
            <p:ph type="subTitle" idx="1"/>
          </p:nvPr>
        </p:nvSpPr>
        <p:spPr>
          <a:xfrm>
            <a:off x="1371600" y="4378362"/>
            <a:ext cx="6400800" cy="1260438"/>
          </a:xfrm>
        </p:spPr>
        <p:txBody>
          <a:bodyPr/>
          <a:lstStyle/>
          <a:p>
            <a:r>
              <a:rPr lang="en-AU" sz="2000" dirty="0" smtClean="0"/>
              <a:t>Presentation by Kristyn </a:t>
            </a:r>
            <a:r>
              <a:rPr lang="en-AU" sz="2000" dirty="0" err="1" smtClean="0"/>
              <a:t>Lobendahn</a:t>
            </a:r>
            <a:endParaRPr lang="en-AU" sz="2000" dirty="0" smtClean="0"/>
          </a:p>
          <a:p>
            <a:r>
              <a:rPr lang="en-AU" sz="1400" dirty="0" smtClean="0"/>
              <a:t>PIPSO - Promoting and inspiring the growth of Pacific Businesses</a:t>
            </a:r>
            <a:endParaRPr lang="en-AU" sz="1400" dirty="0"/>
          </a:p>
        </p:txBody>
      </p:sp>
      <p:pic>
        <p:nvPicPr>
          <p:cNvPr id="4" name="Picture 3"/>
          <p:cNvPicPr>
            <a:picLocks noChangeAspect="1"/>
          </p:cNvPicPr>
          <p:nvPr/>
        </p:nvPicPr>
        <p:blipFill>
          <a:blip r:embed="rId3"/>
          <a:stretch>
            <a:fillRect/>
          </a:stretch>
        </p:blipFill>
        <p:spPr>
          <a:xfrm>
            <a:off x="0" y="5228425"/>
            <a:ext cx="9144001" cy="2258385"/>
          </a:xfrm>
          <a:prstGeom prst="rect">
            <a:avLst/>
          </a:prstGeom>
        </p:spPr>
      </p:pic>
    </p:spTree>
    <p:extLst>
      <p:ext uri="{BB962C8B-B14F-4D97-AF65-F5344CB8AC3E}">
        <p14:creationId xmlns:p14="http://schemas.microsoft.com/office/powerpoint/2010/main" val="4005108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smtClean="0"/>
              <a:t>INFRASTRUCTURE AND</a:t>
            </a:r>
            <a:br>
              <a:rPr lang="en-AU" b="1" dirty="0" smtClean="0"/>
            </a:br>
            <a:r>
              <a:rPr lang="en-AU" b="1" dirty="0" smtClean="0"/>
              <a:t>GOODS AND SERVICES</a:t>
            </a:r>
            <a:endParaRPr lang="en-AU" b="1" dirty="0"/>
          </a:p>
        </p:txBody>
      </p:sp>
      <p:pic>
        <p:nvPicPr>
          <p:cNvPr id="4" name="Picture 3"/>
          <p:cNvPicPr>
            <a:picLocks noChangeAspect="1"/>
          </p:cNvPicPr>
          <p:nvPr/>
        </p:nvPicPr>
        <p:blipFill>
          <a:blip r:embed="rId3"/>
          <a:stretch>
            <a:fillRect/>
          </a:stretch>
        </p:blipFill>
        <p:spPr>
          <a:xfrm>
            <a:off x="2220688" y="5148082"/>
            <a:ext cx="6923312" cy="1709918"/>
          </a:xfrm>
          <a:prstGeom prst="rect">
            <a:avLst/>
          </a:prstGeom>
        </p:spPr>
      </p:pic>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25488" y="1671233"/>
            <a:ext cx="1219200" cy="1216152"/>
          </a:xfr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7128" y="1671233"/>
            <a:ext cx="1233715" cy="123371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43283" y="1671233"/>
            <a:ext cx="1219200" cy="121615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58236" y="3051287"/>
            <a:ext cx="1286452" cy="1282702"/>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91643" y="3089588"/>
            <a:ext cx="1219200" cy="1211126"/>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43283" y="3084562"/>
            <a:ext cx="1219200" cy="1216152"/>
          </a:xfrm>
          <a:prstGeom prst="rect">
            <a:avLst/>
          </a:prstGeom>
        </p:spPr>
      </p:pic>
    </p:spTree>
    <p:extLst>
      <p:ext uri="{BB962C8B-B14F-4D97-AF65-F5344CB8AC3E}">
        <p14:creationId xmlns:p14="http://schemas.microsoft.com/office/powerpoint/2010/main" val="11105858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smtClean="0"/>
              <a:t>FOOD SECURITY AND CLIMATE CHANGE</a:t>
            </a:r>
            <a:endParaRPr lang="en-AU" b="1" dirty="0"/>
          </a:p>
        </p:txBody>
      </p:sp>
      <p:pic>
        <p:nvPicPr>
          <p:cNvPr id="4" name="Picture 3"/>
          <p:cNvPicPr>
            <a:picLocks noChangeAspect="1"/>
          </p:cNvPicPr>
          <p:nvPr/>
        </p:nvPicPr>
        <p:blipFill>
          <a:blip r:embed="rId3"/>
          <a:stretch>
            <a:fillRect/>
          </a:stretch>
        </p:blipFill>
        <p:spPr>
          <a:xfrm>
            <a:off x="2220688" y="5148082"/>
            <a:ext cx="6923312" cy="1709918"/>
          </a:xfrm>
          <a:prstGeom prst="rect">
            <a:avLst/>
          </a:prstGeom>
        </p:spPr>
      </p:pic>
      <p:sp>
        <p:nvSpPr>
          <p:cNvPr id="3" name="Content Placeholder 2"/>
          <p:cNvSpPr>
            <a:spLocks noGrp="1"/>
          </p:cNvSpPr>
          <p:nvPr>
            <p:ph idx="1"/>
          </p:nvPr>
        </p:nvSpPr>
        <p:spPr/>
        <p:txBody>
          <a:bodyPr/>
          <a:lstStyle/>
          <a:p>
            <a:pPr marL="0" indent="0" algn="ctr">
              <a:buNone/>
            </a:pPr>
            <a:r>
              <a:rPr lang="en-US" b="1" dirty="0" smtClean="0">
                <a:solidFill>
                  <a:srgbClr val="92D050"/>
                </a:solidFill>
              </a:rPr>
              <a:t>9,000,000</a:t>
            </a:r>
            <a:r>
              <a:rPr lang="en-US" dirty="0" smtClean="0"/>
              <a:t> by 2050</a:t>
            </a:r>
          </a:p>
          <a:p>
            <a:pPr marL="0" indent="0" algn="ctr">
              <a:buNone/>
            </a:pP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557" y="2259054"/>
            <a:ext cx="1961243" cy="196124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1435" y="2361765"/>
            <a:ext cx="1701130" cy="163285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1230" y="2594361"/>
            <a:ext cx="1290627" cy="1290627"/>
          </a:xfrm>
          <a:prstGeom prst="rect">
            <a:avLst/>
          </a:prstGeom>
        </p:spPr>
      </p:pic>
      <p:sp>
        <p:nvSpPr>
          <p:cNvPr id="8" name="TextBox 7"/>
          <p:cNvSpPr txBox="1"/>
          <p:nvPr/>
        </p:nvSpPr>
        <p:spPr>
          <a:xfrm>
            <a:off x="849086" y="4220297"/>
            <a:ext cx="2237014" cy="646331"/>
          </a:xfrm>
          <a:prstGeom prst="rect">
            <a:avLst/>
          </a:prstGeom>
          <a:noFill/>
        </p:spPr>
        <p:txBody>
          <a:bodyPr wrap="square" rtlCol="0">
            <a:spAutoFit/>
          </a:bodyPr>
          <a:lstStyle/>
          <a:p>
            <a:pPr algn="ctr"/>
            <a:r>
              <a:rPr lang="en-US" dirty="0" smtClean="0"/>
              <a:t>Energy &amp; Resource</a:t>
            </a:r>
          </a:p>
          <a:p>
            <a:pPr algn="ctr"/>
            <a:r>
              <a:rPr lang="en-US" dirty="0" smtClean="0"/>
              <a:t>Efficiency</a:t>
            </a:r>
            <a:endParaRPr lang="en-US" dirty="0"/>
          </a:p>
        </p:txBody>
      </p:sp>
      <p:sp>
        <p:nvSpPr>
          <p:cNvPr id="10" name="TextBox 9"/>
          <p:cNvSpPr txBox="1"/>
          <p:nvPr/>
        </p:nvSpPr>
        <p:spPr>
          <a:xfrm>
            <a:off x="3247571" y="4214522"/>
            <a:ext cx="2432957" cy="646331"/>
          </a:xfrm>
          <a:prstGeom prst="rect">
            <a:avLst/>
          </a:prstGeom>
          <a:noFill/>
        </p:spPr>
        <p:txBody>
          <a:bodyPr wrap="square" rtlCol="0">
            <a:spAutoFit/>
          </a:bodyPr>
          <a:lstStyle/>
          <a:p>
            <a:pPr algn="ctr"/>
            <a:r>
              <a:rPr lang="en-US" dirty="0" smtClean="0"/>
              <a:t>Productivity Improvements</a:t>
            </a:r>
            <a:endParaRPr lang="en-US" dirty="0"/>
          </a:p>
        </p:txBody>
      </p:sp>
      <p:sp>
        <p:nvSpPr>
          <p:cNvPr id="11" name="TextBox 10"/>
          <p:cNvSpPr txBox="1"/>
          <p:nvPr/>
        </p:nvSpPr>
        <p:spPr>
          <a:xfrm>
            <a:off x="5976828" y="4232606"/>
            <a:ext cx="1959429" cy="646331"/>
          </a:xfrm>
          <a:prstGeom prst="rect">
            <a:avLst/>
          </a:prstGeom>
          <a:noFill/>
        </p:spPr>
        <p:txBody>
          <a:bodyPr wrap="square" rtlCol="0">
            <a:spAutoFit/>
          </a:bodyPr>
          <a:lstStyle/>
          <a:p>
            <a:pPr algn="ctr"/>
            <a:r>
              <a:rPr lang="en-US" dirty="0" smtClean="0"/>
              <a:t>Technological</a:t>
            </a:r>
          </a:p>
          <a:p>
            <a:pPr algn="ctr"/>
            <a:r>
              <a:rPr lang="en-US" dirty="0" smtClean="0"/>
              <a:t>Upgrades</a:t>
            </a:r>
            <a:endParaRPr lang="en-US" dirty="0"/>
          </a:p>
        </p:txBody>
      </p:sp>
    </p:spTree>
    <p:extLst>
      <p:ext uri="{BB962C8B-B14F-4D97-AF65-F5344CB8AC3E}">
        <p14:creationId xmlns:p14="http://schemas.microsoft.com/office/powerpoint/2010/main" val="232840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smtClean="0"/>
              <a:t>INNOVATION AND RESEARCH &amp; DEVELOPMENT</a:t>
            </a:r>
            <a:endParaRPr lang="en-AU" b="1" dirty="0"/>
          </a:p>
        </p:txBody>
      </p:sp>
      <p:pic>
        <p:nvPicPr>
          <p:cNvPr id="4" name="Picture 3"/>
          <p:cNvPicPr>
            <a:picLocks noChangeAspect="1"/>
          </p:cNvPicPr>
          <p:nvPr/>
        </p:nvPicPr>
        <p:blipFill>
          <a:blip r:embed="rId3"/>
          <a:stretch>
            <a:fillRect/>
          </a:stretch>
        </p:blipFill>
        <p:spPr>
          <a:xfrm>
            <a:off x="2220688" y="5148082"/>
            <a:ext cx="6923312" cy="1709918"/>
          </a:xfrm>
          <a:prstGeom prst="rect">
            <a:avLst/>
          </a:prstGeom>
        </p:spPr>
      </p:pic>
      <p:sp>
        <p:nvSpPr>
          <p:cNvPr id="3" name="Content Placeholder 2"/>
          <p:cNvSpPr>
            <a:spLocks noGrp="1"/>
          </p:cNvSpPr>
          <p:nvPr>
            <p:ph idx="1"/>
          </p:nvPr>
        </p:nvSpPr>
        <p:spPr>
          <a:xfrm>
            <a:off x="457200" y="2432957"/>
            <a:ext cx="8229600" cy="3380014"/>
          </a:xfrm>
        </p:spPr>
        <p:txBody>
          <a:bodyPr>
            <a:normAutofit/>
          </a:bodyPr>
          <a:lstStyle/>
          <a:p>
            <a:pPr marL="0" indent="0" algn="ctr">
              <a:buNone/>
            </a:pPr>
            <a:r>
              <a:rPr lang="en-US" dirty="0" smtClean="0"/>
              <a:t>"We cannot solve today's problems with yesterday's technology"</a:t>
            </a:r>
            <a:endParaRPr lang="en-US" dirty="0"/>
          </a:p>
        </p:txBody>
      </p:sp>
    </p:spTree>
    <p:extLst>
      <p:ext uri="{BB962C8B-B14F-4D97-AF65-F5344CB8AC3E}">
        <p14:creationId xmlns:p14="http://schemas.microsoft.com/office/powerpoint/2010/main" val="1229534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CHALLENGES</a:t>
            </a:r>
            <a:endParaRPr lang="en-AU" b="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043782"/>
            <a:ext cx="9144000" cy="5699918"/>
          </a:xfrm>
        </p:spPr>
      </p:pic>
    </p:spTree>
    <p:extLst>
      <p:ext uri="{BB962C8B-B14F-4D97-AF65-F5344CB8AC3E}">
        <p14:creationId xmlns:p14="http://schemas.microsoft.com/office/powerpoint/2010/main" val="316924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7443"/>
            <a:ext cx="7772400" cy="2367643"/>
          </a:xfrm>
        </p:spPr>
        <p:txBody>
          <a:bodyPr>
            <a:normAutofit/>
          </a:bodyPr>
          <a:lstStyle/>
          <a:p>
            <a:r>
              <a:rPr lang="en-AU" b="1" dirty="0" smtClean="0"/>
              <a:t>Thank You</a:t>
            </a:r>
            <a:br>
              <a:rPr lang="en-AU" b="1" dirty="0" smtClean="0"/>
            </a:br>
            <a:r>
              <a:rPr lang="en-AU" b="1" dirty="0" err="1" smtClean="0"/>
              <a:t>Vinaka</a:t>
            </a:r>
            <a:r>
              <a:rPr lang="en-AU" b="1" dirty="0" smtClean="0"/>
              <a:t> </a:t>
            </a:r>
            <a:r>
              <a:rPr lang="en-AU" b="1" dirty="0" err="1" smtClean="0"/>
              <a:t>Vaka</a:t>
            </a:r>
            <a:r>
              <a:rPr lang="en-AU" b="1" dirty="0" smtClean="0"/>
              <a:t> </a:t>
            </a:r>
            <a:r>
              <a:rPr lang="en-AU" b="1" dirty="0" err="1" smtClean="0"/>
              <a:t>Levu</a:t>
            </a:r>
            <a:endParaRPr lang="en-AU" b="1" dirty="0"/>
          </a:p>
        </p:txBody>
      </p:sp>
      <p:sp>
        <p:nvSpPr>
          <p:cNvPr id="3" name="Subtitle 2"/>
          <p:cNvSpPr>
            <a:spLocks noGrp="1"/>
          </p:cNvSpPr>
          <p:nvPr>
            <p:ph type="subTitle" idx="1"/>
          </p:nvPr>
        </p:nvSpPr>
        <p:spPr>
          <a:xfrm>
            <a:off x="1371600" y="3600450"/>
            <a:ext cx="6400800" cy="2038350"/>
          </a:xfrm>
        </p:spPr>
        <p:txBody>
          <a:bodyPr/>
          <a:lstStyle/>
          <a:p>
            <a:r>
              <a:rPr lang="en-AU" sz="2000" dirty="0" smtClean="0"/>
              <a:t>Kristyn </a:t>
            </a:r>
            <a:r>
              <a:rPr lang="en-AU" sz="2000" dirty="0" err="1" smtClean="0"/>
              <a:t>Lobendahn</a:t>
            </a:r>
            <a:endParaRPr lang="en-AU" sz="2000" dirty="0" smtClean="0"/>
          </a:p>
          <a:p>
            <a:r>
              <a:rPr lang="en-AU" sz="2000" dirty="0" smtClean="0"/>
              <a:t>Communications Officer</a:t>
            </a:r>
          </a:p>
          <a:p>
            <a:r>
              <a:rPr lang="en-AU" sz="2000" dirty="0" smtClean="0"/>
              <a:t>PIPSO</a:t>
            </a:r>
          </a:p>
          <a:p>
            <a:r>
              <a:rPr lang="en-AU" sz="1600" dirty="0" err="1" smtClean="0"/>
              <a:t>kristynl@pipso.org.fj</a:t>
            </a:r>
            <a:endParaRPr lang="en-AU" sz="1600" dirty="0"/>
          </a:p>
        </p:txBody>
      </p:sp>
      <p:pic>
        <p:nvPicPr>
          <p:cNvPr id="4" name="Picture 3"/>
          <p:cNvPicPr>
            <a:picLocks noChangeAspect="1"/>
          </p:cNvPicPr>
          <p:nvPr/>
        </p:nvPicPr>
        <p:blipFill>
          <a:blip r:embed="rId3"/>
          <a:stretch>
            <a:fillRect/>
          </a:stretch>
        </p:blipFill>
        <p:spPr>
          <a:xfrm>
            <a:off x="1" y="5228425"/>
            <a:ext cx="9144000" cy="2258385"/>
          </a:xfrm>
          <a:prstGeom prst="rect">
            <a:avLst/>
          </a:prstGeom>
        </p:spPr>
      </p:pic>
    </p:spTree>
    <p:extLst>
      <p:ext uri="{BB962C8B-B14F-4D97-AF65-F5344CB8AC3E}">
        <p14:creationId xmlns:p14="http://schemas.microsoft.com/office/powerpoint/2010/main" val="2039916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a:bodyPr>
          <a:lstStyle/>
          <a:p>
            <a:r>
              <a:rPr lang="en-AU" dirty="0" smtClean="0">
                <a:latin typeface="Lato" charset="0"/>
                <a:ea typeface="Lato" charset="0"/>
                <a:cs typeface="Lato" charset="0"/>
              </a:rPr>
              <a:t>The </a:t>
            </a:r>
            <a:r>
              <a:rPr lang="en-AU" dirty="0">
                <a:latin typeface="Lato" charset="0"/>
                <a:ea typeface="Lato" charset="0"/>
                <a:cs typeface="Lato" charset="0"/>
              </a:rPr>
              <a:t>Pacific Private Sector </a:t>
            </a:r>
            <a:endParaRPr lang="en-AU" dirty="0" smtClean="0">
              <a:latin typeface="Lato" charset="0"/>
              <a:ea typeface="Lato" charset="0"/>
              <a:cs typeface="Lato" charset="0"/>
            </a:endParaRPr>
          </a:p>
          <a:p>
            <a:r>
              <a:rPr lang="en-AU" dirty="0" smtClean="0">
                <a:latin typeface="Lato" charset="0"/>
                <a:ea typeface="Lato" charset="0"/>
                <a:cs typeface="Lato" charset="0"/>
              </a:rPr>
              <a:t>PIPSO</a:t>
            </a:r>
          </a:p>
          <a:p>
            <a:r>
              <a:rPr lang="en-AU" dirty="0" smtClean="0">
                <a:latin typeface="Lato" charset="0"/>
                <a:ea typeface="Lato" charset="0"/>
                <a:cs typeface="Lato" charset="0"/>
              </a:rPr>
              <a:t>Pacific </a:t>
            </a:r>
            <a:r>
              <a:rPr lang="en-AU" dirty="0">
                <a:latin typeface="Lato" charset="0"/>
                <a:ea typeface="Lato" charset="0"/>
                <a:cs typeface="Lato" charset="0"/>
              </a:rPr>
              <a:t>Private Sector </a:t>
            </a:r>
            <a:r>
              <a:rPr lang="en-AU" dirty="0" smtClean="0">
                <a:latin typeface="Lato" charset="0"/>
                <a:ea typeface="Lato" charset="0"/>
                <a:cs typeface="Lato" charset="0"/>
              </a:rPr>
              <a:t>and development</a:t>
            </a:r>
          </a:p>
          <a:p>
            <a:r>
              <a:rPr lang="en-AU" dirty="0" smtClean="0">
                <a:latin typeface="Lato" charset="0"/>
                <a:ea typeface="Lato" charset="0"/>
                <a:cs typeface="Lato" charset="0"/>
              </a:rPr>
              <a:t>Challenges</a:t>
            </a:r>
            <a:endParaRPr lang="en-AU" dirty="0"/>
          </a:p>
        </p:txBody>
      </p:sp>
      <p:pic>
        <p:nvPicPr>
          <p:cNvPr id="4" name="Picture 3"/>
          <p:cNvPicPr>
            <a:picLocks noChangeAspect="1"/>
          </p:cNvPicPr>
          <p:nvPr/>
        </p:nvPicPr>
        <p:blipFill>
          <a:blip r:embed="rId3"/>
          <a:stretch>
            <a:fillRect/>
          </a:stretch>
        </p:blipFill>
        <p:spPr>
          <a:xfrm>
            <a:off x="1" y="5179532"/>
            <a:ext cx="9144000" cy="2258385"/>
          </a:xfrm>
          <a:prstGeom prst="rect">
            <a:avLst/>
          </a:prstGeom>
        </p:spPr>
      </p:pic>
    </p:spTree>
    <p:extLst>
      <p:ext uri="{BB962C8B-B14F-4D97-AF65-F5344CB8AC3E}">
        <p14:creationId xmlns:p14="http://schemas.microsoft.com/office/powerpoint/2010/main" val="2832466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descr="Image result for coca cola amatil fiji logo"/>
          <p:cNvSpPr>
            <a:spLocks noChangeAspect="1" noChangeArrowheads="1"/>
          </p:cNvSpPr>
          <p:nvPr/>
        </p:nvSpPr>
        <p:spPr bwMode="auto">
          <a:xfrm>
            <a:off x="155575" y="748904"/>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0" name="AutoShape 4" descr="Image result for coca cola amatil fiji logo"/>
          <p:cNvSpPr>
            <a:spLocks noChangeAspect="1" noChangeArrowheads="1"/>
          </p:cNvSpPr>
          <p:nvPr/>
        </p:nvSpPr>
        <p:spPr bwMode="auto">
          <a:xfrm>
            <a:off x="155575" y="748904"/>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701" name="Picture 5"/>
          <p:cNvPicPr>
            <a:picLocks noChangeAspect="1" noChangeArrowheads="1"/>
          </p:cNvPicPr>
          <p:nvPr/>
        </p:nvPicPr>
        <p:blipFill>
          <a:blip r:embed="rId3" cstate="print"/>
          <a:srcRect l="45722"/>
          <a:stretch>
            <a:fillRect/>
          </a:stretch>
        </p:blipFill>
        <p:spPr bwMode="auto">
          <a:xfrm>
            <a:off x="8259556" y="3543301"/>
            <a:ext cx="734991" cy="281053"/>
          </a:xfrm>
          <a:prstGeom prst="rect">
            <a:avLst/>
          </a:prstGeom>
          <a:noFill/>
          <a:ln w="9525">
            <a:noFill/>
            <a:miter lim="800000"/>
            <a:headEnd/>
            <a:tailEnd/>
          </a:ln>
          <a:effectLst/>
        </p:spPr>
      </p:pic>
      <p:pic>
        <p:nvPicPr>
          <p:cNvPr id="29702" name="Picture 6"/>
          <p:cNvPicPr>
            <a:picLocks noChangeAspect="1" noChangeArrowheads="1"/>
          </p:cNvPicPr>
          <p:nvPr/>
        </p:nvPicPr>
        <p:blipFill>
          <a:blip r:embed="rId4"/>
          <a:srcRect/>
          <a:stretch>
            <a:fillRect/>
          </a:stretch>
        </p:blipFill>
        <p:spPr bwMode="auto">
          <a:xfrm>
            <a:off x="0" y="3143251"/>
            <a:ext cx="938212" cy="387248"/>
          </a:xfrm>
          <a:prstGeom prst="rect">
            <a:avLst/>
          </a:prstGeom>
          <a:noFill/>
          <a:ln w="9525">
            <a:noFill/>
            <a:miter lim="800000"/>
            <a:headEnd/>
            <a:tailEnd/>
          </a:ln>
          <a:effectLst/>
        </p:spPr>
      </p:pic>
      <p:pic>
        <p:nvPicPr>
          <p:cNvPr id="29703" name="Picture 7"/>
          <p:cNvPicPr>
            <a:picLocks noChangeAspect="1" noChangeArrowheads="1"/>
          </p:cNvPicPr>
          <p:nvPr/>
        </p:nvPicPr>
        <p:blipFill>
          <a:blip r:embed="rId5" cstate="print"/>
          <a:srcRect l="16417" r="17914"/>
          <a:stretch>
            <a:fillRect/>
          </a:stretch>
        </p:blipFill>
        <p:spPr bwMode="auto">
          <a:xfrm>
            <a:off x="7696200" y="3486151"/>
            <a:ext cx="457200" cy="391121"/>
          </a:xfrm>
          <a:prstGeom prst="rect">
            <a:avLst/>
          </a:prstGeom>
          <a:noFill/>
          <a:ln w="9525">
            <a:noFill/>
            <a:miter lim="800000"/>
            <a:headEnd/>
            <a:tailEnd/>
          </a:ln>
          <a:effectLst/>
        </p:spPr>
      </p:pic>
      <p:pic>
        <p:nvPicPr>
          <p:cNvPr id="29704" name="Picture 8"/>
          <p:cNvPicPr>
            <a:picLocks noChangeAspect="1" noChangeArrowheads="1"/>
          </p:cNvPicPr>
          <p:nvPr/>
        </p:nvPicPr>
        <p:blipFill>
          <a:blip r:embed="rId6" cstate="print"/>
          <a:srcRect/>
          <a:stretch>
            <a:fillRect/>
          </a:stretch>
        </p:blipFill>
        <p:spPr bwMode="auto">
          <a:xfrm>
            <a:off x="5715002" y="5600700"/>
            <a:ext cx="712117" cy="400050"/>
          </a:xfrm>
          <a:prstGeom prst="rect">
            <a:avLst/>
          </a:prstGeom>
          <a:noFill/>
          <a:ln w="9525">
            <a:noFill/>
            <a:miter lim="800000"/>
            <a:headEnd/>
            <a:tailEnd/>
          </a:ln>
          <a:effectLst/>
        </p:spPr>
      </p:pic>
      <p:pic>
        <p:nvPicPr>
          <p:cNvPr id="29705" name="Picture 9"/>
          <p:cNvPicPr>
            <a:picLocks noChangeAspect="1" noChangeArrowheads="1"/>
          </p:cNvPicPr>
          <p:nvPr/>
        </p:nvPicPr>
        <p:blipFill>
          <a:blip r:embed="rId7"/>
          <a:srcRect/>
          <a:stretch>
            <a:fillRect/>
          </a:stretch>
        </p:blipFill>
        <p:spPr bwMode="auto">
          <a:xfrm>
            <a:off x="2" y="857251"/>
            <a:ext cx="1766887" cy="346091"/>
          </a:xfrm>
          <a:prstGeom prst="rect">
            <a:avLst/>
          </a:prstGeom>
          <a:noFill/>
          <a:ln w="9525">
            <a:noFill/>
            <a:miter lim="800000"/>
            <a:headEnd/>
            <a:tailEnd/>
          </a:ln>
          <a:effectLst/>
        </p:spPr>
      </p:pic>
      <p:pic>
        <p:nvPicPr>
          <p:cNvPr id="29707" name="Picture 11"/>
          <p:cNvPicPr>
            <a:picLocks noChangeAspect="1" noChangeArrowheads="1"/>
          </p:cNvPicPr>
          <p:nvPr/>
        </p:nvPicPr>
        <p:blipFill>
          <a:blip r:embed="rId8" cstate="print"/>
          <a:srcRect t="6723" r="6723"/>
          <a:stretch>
            <a:fillRect/>
          </a:stretch>
        </p:blipFill>
        <p:spPr bwMode="auto">
          <a:xfrm>
            <a:off x="8520114" y="1714500"/>
            <a:ext cx="623886" cy="457608"/>
          </a:xfrm>
          <a:prstGeom prst="rect">
            <a:avLst/>
          </a:prstGeom>
          <a:noFill/>
          <a:ln w="9525">
            <a:noFill/>
            <a:miter lim="800000"/>
            <a:headEnd/>
            <a:tailEnd/>
          </a:ln>
          <a:effectLst/>
        </p:spPr>
      </p:pic>
      <p:pic>
        <p:nvPicPr>
          <p:cNvPr id="29708" name="Picture 12"/>
          <p:cNvPicPr>
            <a:picLocks noChangeAspect="1" noChangeArrowheads="1"/>
          </p:cNvPicPr>
          <p:nvPr/>
        </p:nvPicPr>
        <p:blipFill>
          <a:blip r:embed="rId9"/>
          <a:srcRect/>
          <a:stretch>
            <a:fillRect/>
          </a:stretch>
        </p:blipFill>
        <p:spPr bwMode="auto">
          <a:xfrm>
            <a:off x="0" y="2457450"/>
            <a:ext cx="727710" cy="590036"/>
          </a:xfrm>
          <a:prstGeom prst="rect">
            <a:avLst/>
          </a:prstGeom>
          <a:noFill/>
          <a:ln w="9525">
            <a:noFill/>
            <a:miter lim="800000"/>
            <a:headEnd/>
            <a:tailEnd/>
          </a:ln>
          <a:effectLst/>
        </p:spPr>
      </p:pic>
      <p:pic>
        <p:nvPicPr>
          <p:cNvPr id="29711" name="Picture 15"/>
          <p:cNvPicPr>
            <a:picLocks noChangeAspect="1" noChangeArrowheads="1"/>
          </p:cNvPicPr>
          <p:nvPr/>
        </p:nvPicPr>
        <p:blipFill>
          <a:blip r:embed="rId10"/>
          <a:srcRect l="14444" r="18889"/>
          <a:stretch>
            <a:fillRect/>
          </a:stretch>
        </p:blipFill>
        <p:spPr bwMode="auto">
          <a:xfrm>
            <a:off x="838200" y="2293145"/>
            <a:ext cx="762000" cy="428625"/>
          </a:xfrm>
          <a:prstGeom prst="rect">
            <a:avLst/>
          </a:prstGeom>
          <a:noFill/>
          <a:ln w="9525">
            <a:noFill/>
            <a:miter lim="800000"/>
            <a:headEnd/>
            <a:tailEnd/>
          </a:ln>
          <a:effectLst/>
        </p:spPr>
      </p:pic>
      <p:pic>
        <p:nvPicPr>
          <p:cNvPr id="29712" name="Picture 16"/>
          <p:cNvPicPr>
            <a:picLocks noChangeAspect="1" noChangeArrowheads="1"/>
          </p:cNvPicPr>
          <p:nvPr/>
        </p:nvPicPr>
        <p:blipFill>
          <a:blip r:embed="rId11"/>
          <a:srcRect l="7647" t="5801" r="7647" b="14641"/>
          <a:stretch>
            <a:fillRect/>
          </a:stretch>
        </p:blipFill>
        <p:spPr bwMode="auto">
          <a:xfrm>
            <a:off x="914400" y="5543550"/>
            <a:ext cx="609600" cy="457200"/>
          </a:xfrm>
          <a:prstGeom prst="rect">
            <a:avLst/>
          </a:prstGeom>
          <a:noFill/>
          <a:ln w="9525">
            <a:noFill/>
            <a:miter lim="800000"/>
            <a:headEnd/>
            <a:tailEnd/>
          </a:ln>
          <a:effectLst/>
        </p:spPr>
      </p:pic>
      <p:pic>
        <p:nvPicPr>
          <p:cNvPr id="29713" name="Picture 17"/>
          <p:cNvPicPr>
            <a:picLocks noChangeAspect="1" noChangeArrowheads="1"/>
          </p:cNvPicPr>
          <p:nvPr/>
        </p:nvPicPr>
        <p:blipFill>
          <a:blip r:embed="rId12" cstate="print"/>
          <a:srcRect t="25758" b="25757"/>
          <a:stretch>
            <a:fillRect/>
          </a:stretch>
        </p:blipFill>
        <p:spPr bwMode="auto">
          <a:xfrm>
            <a:off x="1828800" y="5741550"/>
            <a:ext cx="914400" cy="259200"/>
          </a:xfrm>
          <a:prstGeom prst="rect">
            <a:avLst/>
          </a:prstGeom>
          <a:noFill/>
          <a:ln w="9525">
            <a:noFill/>
            <a:miter lim="800000"/>
            <a:headEnd/>
            <a:tailEnd/>
          </a:ln>
          <a:effectLst/>
        </p:spPr>
      </p:pic>
      <p:pic>
        <p:nvPicPr>
          <p:cNvPr id="29714" name="Picture 18"/>
          <p:cNvPicPr>
            <a:picLocks noChangeAspect="1" noChangeArrowheads="1"/>
          </p:cNvPicPr>
          <p:nvPr/>
        </p:nvPicPr>
        <p:blipFill>
          <a:blip r:embed="rId13"/>
          <a:srcRect l="13518" t="20732" r="10912" b="25610"/>
          <a:stretch>
            <a:fillRect/>
          </a:stretch>
        </p:blipFill>
        <p:spPr bwMode="auto">
          <a:xfrm>
            <a:off x="5715000" y="3943350"/>
            <a:ext cx="1143000" cy="325164"/>
          </a:xfrm>
          <a:prstGeom prst="rect">
            <a:avLst/>
          </a:prstGeom>
          <a:noFill/>
          <a:ln w="9525">
            <a:noFill/>
            <a:miter lim="800000"/>
            <a:headEnd/>
            <a:tailEnd/>
          </a:ln>
          <a:effectLst/>
        </p:spPr>
      </p:pic>
      <p:pic>
        <p:nvPicPr>
          <p:cNvPr id="29715" name="Picture 19"/>
          <p:cNvPicPr>
            <a:picLocks noChangeAspect="1" noChangeArrowheads="1"/>
          </p:cNvPicPr>
          <p:nvPr/>
        </p:nvPicPr>
        <p:blipFill>
          <a:blip r:embed="rId14" cstate="print"/>
          <a:srcRect b="81646"/>
          <a:stretch>
            <a:fillRect/>
          </a:stretch>
        </p:blipFill>
        <p:spPr bwMode="auto">
          <a:xfrm>
            <a:off x="8066690" y="2686050"/>
            <a:ext cx="1077310" cy="285750"/>
          </a:xfrm>
          <a:prstGeom prst="rect">
            <a:avLst/>
          </a:prstGeom>
          <a:noFill/>
          <a:ln w="9525">
            <a:noFill/>
            <a:miter lim="800000"/>
            <a:headEnd/>
            <a:tailEnd/>
          </a:ln>
          <a:effectLst/>
        </p:spPr>
      </p:pic>
      <p:pic>
        <p:nvPicPr>
          <p:cNvPr id="29716" name="Picture 20"/>
          <p:cNvPicPr>
            <a:picLocks noChangeAspect="1" noChangeArrowheads="1"/>
          </p:cNvPicPr>
          <p:nvPr/>
        </p:nvPicPr>
        <p:blipFill>
          <a:blip r:embed="rId15" cstate="print"/>
          <a:srcRect/>
          <a:stretch>
            <a:fillRect/>
          </a:stretch>
        </p:blipFill>
        <p:spPr bwMode="auto">
          <a:xfrm>
            <a:off x="8382000" y="3028951"/>
            <a:ext cx="762000" cy="325197"/>
          </a:xfrm>
          <a:prstGeom prst="rect">
            <a:avLst/>
          </a:prstGeom>
          <a:noFill/>
          <a:ln w="9525">
            <a:noFill/>
            <a:miter lim="800000"/>
            <a:headEnd/>
            <a:tailEnd/>
          </a:ln>
          <a:effectLst/>
        </p:spPr>
      </p:pic>
      <p:pic>
        <p:nvPicPr>
          <p:cNvPr id="29717" name="Picture 21"/>
          <p:cNvPicPr>
            <a:picLocks noChangeAspect="1" noChangeArrowheads="1"/>
          </p:cNvPicPr>
          <p:nvPr/>
        </p:nvPicPr>
        <p:blipFill>
          <a:blip r:embed="rId16" cstate="print"/>
          <a:srcRect/>
          <a:stretch>
            <a:fillRect/>
          </a:stretch>
        </p:blipFill>
        <p:spPr bwMode="auto">
          <a:xfrm>
            <a:off x="838200" y="2743200"/>
            <a:ext cx="838200" cy="450730"/>
          </a:xfrm>
          <a:prstGeom prst="rect">
            <a:avLst/>
          </a:prstGeom>
          <a:noFill/>
          <a:ln w="9525">
            <a:noFill/>
            <a:miter lim="800000"/>
            <a:headEnd/>
            <a:tailEnd/>
          </a:ln>
          <a:effectLst/>
        </p:spPr>
      </p:pic>
      <p:sp>
        <p:nvSpPr>
          <p:cNvPr id="29719" name="AutoShape 23" descr="Image result for tanna coffee"/>
          <p:cNvSpPr>
            <a:spLocks noChangeAspect="1" noChangeArrowheads="1"/>
          </p:cNvSpPr>
          <p:nvPr/>
        </p:nvSpPr>
        <p:spPr bwMode="auto">
          <a:xfrm>
            <a:off x="155575" y="748904"/>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720" name="Picture 24"/>
          <p:cNvPicPr>
            <a:picLocks noChangeAspect="1" noChangeArrowheads="1"/>
          </p:cNvPicPr>
          <p:nvPr/>
        </p:nvPicPr>
        <p:blipFill>
          <a:blip r:embed="rId17" cstate="print"/>
          <a:srcRect/>
          <a:stretch>
            <a:fillRect/>
          </a:stretch>
        </p:blipFill>
        <p:spPr bwMode="auto">
          <a:xfrm>
            <a:off x="990600" y="3257550"/>
            <a:ext cx="614362" cy="460772"/>
          </a:xfrm>
          <a:prstGeom prst="rect">
            <a:avLst/>
          </a:prstGeom>
          <a:noFill/>
          <a:ln w="9525">
            <a:noFill/>
            <a:miter lim="800000"/>
            <a:headEnd/>
            <a:tailEnd/>
          </a:ln>
          <a:effectLst/>
        </p:spPr>
      </p:pic>
      <p:pic>
        <p:nvPicPr>
          <p:cNvPr id="29723" name="Picture 27" descr="Image result for greenhouse studio fiji logo"/>
          <p:cNvPicPr>
            <a:picLocks noChangeAspect="1" noChangeArrowheads="1"/>
          </p:cNvPicPr>
          <p:nvPr/>
        </p:nvPicPr>
        <p:blipFill>
          <a:blip r:embed="rId18"/>
          <a:srcRect t="7273" b="20000"/>
          <a:stretch>
            <a:fillRect/>
          </a:stretch>
        </p:blipFill>
        <p:spPr bwMode="auto">
          <a:xfrm>
            <a:off x="7391400" y="857250"/>
            <a:ext cx="1219200" cy="228600"/>
          </a:xfrm>
          <a:prstGeom prst="rect">
            <a:avLst/>
          </a:prstGeom>
          <a:noFill/>
        </p:spPr>
      </p:pic>
      <p:pic>
        <p:nvPicPr>
          <p:cNvPr id="29724" name="Picture 28"/>
          <p:cNvPicPr>
            <a:picLocks noChangeAspect="1" noChangeArrowheads="1"/>
          </p:cNvPicPr>
          <p:nvPr/>
        </p:nvPicPr>
        <p:blipFill>
          <a:blip r:embed="rId19"/>
          <a:srcRect t="25610" b="30488"/>
          <a:stretch>
            <a:fillRect/>
          </a:stretch>
        </p:blipFill>
        <p:spPr bwMode="auto">
          <a:xfrm>
            <a:off x="7620000" y="4457700"/>
            <a:ext cx="1219200" cy="214452"/>
          </a:xfrm>
          <a:prstGeom prst="rect">
            <a:avLst/>
          </a:prstGeom>
          <a:noFill/>
          <a:ln w="9525">
            <a:noFill/>
            <a:miter lim="800000"/>
            <a:headEnd/>
            <a:tailEnd/>
          </a:ln>
          <a:effectLst/>
        </p:spPr>
      </p:pic>
      <p:pic>
        <p:nvPicPr>
          <p:cNvPr id="29725" name="Picture 29"/>
          <p:cNvPicPr>
            <a:picLocks noChangeAspect="1" noChangeArrowheads="1"/>
          </p:cNvPicPr>
          <p:nvPr/>
        </p:nvPicPr>
        <p:blipFill>
          <a:blip r:embed="rId20" cstate="print"/>
          <a:srcRect/>
          <a:stretch>
            <a:fillRect/>
          </a:stretch>
        </p:blipFill>
        <p:spPr bwMode="auto">
          <a:xfrm>
            <a:off x="0" y="1200151"/>
            <a:ext cx="685800" cy="474785"/>
          </a:xfrm>
          <a:prstGeom prst="rect">
            <a:avLst/>
          </a:prstGeom>
          <a:noFill/>
          <a:ln w="9525">
            <a:noFill/>
            <a:miter lim="800000"/>
            <a:headEnd/>
            <a:tailEnd/>
          </a:ln>
          <a:effectLst/>
        </p:spPr>
      </p:pic>
      <p:pic>
        <p:nvPicPr>
          <p:cNvPr id="29726" name="Picture 30"/>
          <p:cNvPicPr>
            <a:picLocks noChangeAspect="1" noChangeArrowheads="1"/>
          </p:cNvPicPr>
          <p:nvPr/>
        </p:nvPicPr>
        <p:blipFill>
          <a:blip r:embed="rId21" cstate="print"/>
          <a:srcRect/>
          <a:stretch>
            <a:fillRect/>
          </a:stretch>
        </p:blipFill>
        <p:spPr bwMode="auto">
          <a:xfrm>
            <a:off x="6477002" y="5429252"/>
            <a:ext cx="1343025" cy="259793"/>
          </a:xfrm>
          <a:prstGeom prst="rect">
            <a:avLst/>
          </a:prstGeom>
          <a:noFill/>
          <a:ln w="9525">
            <a:noFill/>
            <a:miter lim="800000"/>
            <a:headEnd/>
            <a:tailEnd/>
          </a:ln>
          <a:effectLst/>
        </p:spPr>
      </p:pic>
      <p:pic>
        <p:nvPicPr>
          <p:cNvPr id="29727" name="Picture 31"/>
          <p:cNvPicPr>
            <a:picLocks noChangeAspect="1" noChangeArrowheads="1"/>
          </p:cNvPicPr>
          <p:nvPr/>
        </p:nvPicPr>
        <p:blipFill>
          <a:blip r:embed="rId22"/>
          <a:srcRect/>
          <a:stretch>
            <a:fillRect/>
          </a:stretch>
        </p:blipFill>
        <p:spPr bwMode="auto">
          <a:xfrm>
            <a:off x="8215315" y="1200152"/>
            <a:ext cx="928687" cy="463499"/>
          </a:xfrm>
          <a:prstGeom prst="rect">
            <a:avLst/>
          </a:prstGeom>
          <a:noFill/>
          <a:ln w="9525">
            <a:noFill/>
            <a:miter lim="800000"/>
            <a:headEnd/>
            <a:tailEnd/>
          </a:ln>
          <a:effectLst/>
        </p:spPr>
      </p:pic>
      <p:pic>
        <p:nvPicPr>
          <p:cNvPr id="29728" name="Picture 32"/>
          <p:cNvPicPr>
            <a:picLocks noChangeAspect="1" noChangeArrowheads="1"/>
          </p:cNvPicPr>
          <p:nvPr/>
        </p:nvPicPr>
        <p:blipFill>
          <a:blip r:embed="rId23" cstate="print"/>
          <a:srcRect/>
          <a:stretch>
            <a:fillRect/>
          </a:stretch>
        </p:blipFill>
        <p:spPr bwMode="auto">
          <a:xfrm>
            <a:off x="0" y="1771650"/>
            <a:ext cx="772438" cy="310964"/>
          </a:xfrm>
          <a:prstGeom prst="rect">
            <a:avLst/>
          </a:prstGeom>
          <a:noFill/>
          <a:ln w="9525">
            <a:noFill/>
            <a:miter lim="800000"/>
            <a:headEnd/>
            <a:tailEnd/>
          </a:ln>
          <a:effectLst/>
        </p:spPr>
      </p:pic>
      <p:pic>
        <p:nvPicPr>
          <p:cNvPr id="29729" name="Picture 33"/>
          <p:cNvPicPr>
            <a:picLocks noChangeAspect="1" noChangeArrowheads="1"/>
          </p:cNvPicPr>
          <p:nvPr/>
        </p:nvPicPr>
        <p:blipFill>
          <a:blip r:embed="rId24" cstate="print"/>
          <a:srcRect/>
          <a:stretch>
            <a:fillRect/>
          </a:stretch>
        </p:blipFill>
        <p:spPr bwMode="auto">
          <a:xfrm>
            <a:off x="6400802" y="857250"/>
            <a:ext cx="891517" cy="357188"/>
          </a:xfrm>
          <a:prstGeom prst="rect">
            <a:avLst/>
          </a:prstGeom>
          <a:noFill/>
          <a:ln w="9525">
            <a:noFill/>
            <a:miter lim="800000"/>
            <a:headEnd/>
            <a:tailEnd/>
          </a:ln>
          <a:effectLst/>
        </p:spPr>
      </p:pic>
      <p:pic>
        <p:nvPicPr>
          <p:cNvPr id="29730" name="Picture 34"/>
          <p:cNvPicPr>
            <a:picLocks noChangeAspect="1" noChangeArrowheads="1"/>
          </p:cNvPicPr>
          <p:nvPr/>
        </p:nvPicPr>
        <p:blipFill>
          <a:blip r:embed="rId25" cstate="print"/>
          <a:srcRect/>
          <a:stretch>
            <a:fillRect/>
          </a:stretch>
        </p:blipFill>
        <p:spPr bwMode="auto">
          <a:xfrm>
            <a:off x="7877177" y="5729288"/>
            <a:ext cx="1266825" cy="271463"/>
          </a:xfrm>
          <a:prstGeom prst="rect">
            <a:avLst/>
          </a:prstGeom>
          <a:noFill/>
          <a:ln w="9525">
            <a:noFill/>
            <a:miter lim="800000"/>
            <a:headEnd/>
            <a:tailEnd/>
          </a:ln>
          <a:effectLst/>
        </p:spPr>
      </p:pic>
      <p:pic>
        <p:nvPicPr>
          <p:cNvPr id="29731" name="Picture 35"/>
          <p:cNvPicPr>
            <a:picLocks noChangeAspect="1" noChangeArrowheads="1"/>
          </p:cNvPicPr>
          <p:nvPr/>
        </p:nvPicPr>
        <p:blipFill>
          <a:blip r:embed="rId26" cstate="print"/>
          <a:srcRect/>
          <a:stretch>
            <a:fillRect/>
          </a:stretch>
        </p:blipFill>
        <p:spPr bwMode="auto">
          <a:xfrm>
            <a:off x="1828800" y="857252"/>
            <a:ext cx="1295400" cy="353291"/>
          </a:xfrm>
          <a:prstGeom prst="rect">
            <a:avLst/>
          </a:prstGeom>
          <a:noFill/>
          <a:ln w="9525">
            <a:noFill/>
            <a:miter lim="800000"/>
            <a:headEnd/>
            <a:tailEnd/>
          </a:ln>
          <a:effectLst/>
        </p:spPr>
      </p:pic>
      <p:pic>
        <p:nvPicPr>
          <p:cNvPr id="29732" name="Picture 36"/>
          <p:cNvPicPr>
            <a:picLocks noChangeAspect="1" noChangeArrowheads="1"/>
          </p:cNvPicPr>
          <p:nvPr/>
        </p:nvPicPr>
        <p:blipFill>
          <a:blip r:embed="rId27"/>
          <a:srcRect/>
          <a:stretch>
            <a:fillRect/>
          </a:stretch>
        </p:blipFill>
        <p:spPr bwMode="auto">
          <a:xfrm>
            <a:off x="5257800" y="857250"/>
            <a:ext cx="1097280" cy="457200"/>
          </a:xfrm>
          <a:prstGeom prst="rect">
            <a:avLst/>
          </a:prstGeom>
          <a:noFill/>
          <a:ln w="9525">
            <a:noFill/>
            <a:miter lim="800000"/>
            <a:headEnd/>
            <a:tailEnd/>
          </a:ln>
          <a:effectLst/>
        </p:spPr>
      </p:pic>
      <p:pic>
        <p:nvPicPr>
          <p:cNvPr id="29733" name="Picture 37"/>
          <p:cNvPicPr>
            <a:picLocks noChangeAspect="1" noChangeArrowheads="1"/>
          </p:cNvPicPr>
          <p:nvPr/>
        </p:nvPicPr>
        <p:blipFill>
          <a:blip r:embed="rId28" cstate="print"/>
          <a:srcRect/>
          <a:stretch>
            <a:fillRect/>
          </a:stretch>
        </p:blipFill>
        <p:spPr bwMode="auto">
          <a:xfrm>
            <a:off x="7239000" y="1314451"/>
            <a:ext cx="841848" cy="442913"/>
          </a:xfrm>
          <a:prstGeom prst="rect">
            <a:avLst/>
          </a:prstGeom>
          <a:noFill/>
          <a:ln w="9525">
            <a:noFill/>
            <a:miter lim="800000"/>
            <a:headEnd/>
            <a:tailEnd/>
          </a:ln>
          <a:effectLst/>
        </p:spPr>
      </p:pic>
      <p:pic>
        <p:nvPicPr>
          <p:cNvPr id="29734" name="Picture 38"/>
          <p:cNvPicPr>
            <a:picLocks noChangeAspect="1" noChangeArrowheads="1"/>
          </p:cNvPicPr>
          <p:nvPr/>
        </p:nvPicPr>
        <p:blipFill>
          <a:blip r:embed="rId29"/>
          <a:srcRect/>
          <a:stretch>
            <a:fillRect/>
          </a:stretch>
        </p:blipFill>
        <p:spPr bwMode="auto">
          <a:xfrm>
            <a:off x="1447800" y="1200152"/>
            <a:ext cx="685800" cy="369689"/>
          </a:xfrm>
          <a:prstGeom prst="rect">
            <a:avLst/>
          </a:prstGeom>
          <a:noFill/>
          <a:ln w="9525">
            <a:noFill/>
            <a:miter lim="800000"/>
            <a:headEnd/>
            <a:tailEnd/>
          </a:ln>
          <a:effectLst/>
        </p:spPr>
      </p:pic>
      <p:pic>
        <p:nvPicPr>
          <p:cNvPr id="29735" name="Picture 39"/>
          <p:cNvPicPr>
            <a:picLocks noChangeAspect="1" noChangeArrowheads="1"/>
          </p:cNvPicPr>
          <p:nvPr/>
        </p:nvPicPr>
        <p:blipFill>
          <a:blip r:embed="rId30"/>
          <a:srcRect/>
          <a:stretch>
            <a:fillRect/>
          </a:stretch>
        </p:blipFill>
        <p:spPr bwMode="auto">
          <a:xfrm>
            <a:off x="4343400" y="857250"/>
            <a:ext cx="857250" cy="646510"/>
          </a:xfrm>
          <a:prstGeom prst="rect">
            <a:avLst/>
          </a:prstGeom>
          <a:noFill/>
          <a:ln w="9525">
            <a:noFill/>
            <a:miter lim="800000"/>
            <a:headEnd/>
            <a:tailEnd/>
          </a:ln>
          <a:effectLst/>
        </p:spPr>
      </p:pic>
      <p:pic>
        <p:nvPicPr>
          <p:cNvPr id="29736" name="Picture 40"/>
          <p:cNvPicPr>
            <a:picLocks noChangeAspect="1" noChangeArrowheads="1"/>
          </p:cNvPicPr>
          <p:nvPr/>
        </p:nvPicPr>
        <p:blipFill>
          <a:blip r:embed="rId31" cstate="print"/>
          <a:srcRect/>
          <a:stretch>
            <a:fillRect/>
          </a:stretch>
        </p:blipFill>
        <p:spPr bwMode="auto">
          <a:xfrm>
            <a:off x="8382000" y="5086351"/>
            <a:ext cx="609600" cy="278144"/>
          </a:xfrm>
          <a:prstGeom prst="rect">
            <a:avLst/>
          </a:prstGeom>
          <a:noFill/>
          <a:ln w="9525">
            <a:noFill/>
            <a:miter lim="800000"/>
            <a:headEnd/>
            <a:tailEnd/>
          </a:ln>
          <a:effectLst/>
        </p:spPr>
      </p:pic>
      <p:pic>
        <p:nvPicPr>
          <p:cNvPr id="29737" name="Picture 41"/>
          <p:cNvPicPr>
            <a:picLocks noChangeAspect="1" noChangeArrowheads="1"/>
          </p:cNvPicPr>
          <p:nvPr/>
        </p:nvPicPr>
        <p:blipFill>
          <a:blip r:embed="rId32"/>
          <a:srcRect t="27305" r="47766" b="50000"/>
          <a:stretch>
            <a:fillRect/>
          </a:stretch>
        </p:blipFill>
        <p:spPr bwMode="auto">
          <a:xfrm>
            <a:off x="2" y="4514850"/>
            <a:ext cx="1857375" cy="238380"/>
          </a:xfrm>
          <a:prstGeom prst="rect">
            <a:avLst/>
          </a:prstGeom>
          <a:noFill/>
          <a:ln w="9525">
            <a:noFill/>
            <a:miter lim="800000"/>
            <a:headEnd/>
            <a:tailEnd/>
          </a:ln>
          <a:effectLst/>
        </p:spPr>
      </p:pic>
      <p:pic>
        <p:nvPicPr>
          <p:cNvPr id="29738" name="Picture 42"/>
          <p:cNvPicPr>
            <a:picLocks noChangeAspect="1" noChangeArrowheads="1"/>
          </p:cNvPicPr>
          <p:nvPr/>
        </p:nvPicPr>
        <p:blipFill>
          <a:blip r:embed="rId33" cstate="print"/>
          <a:srcRect/>
          <a:stretch>
            <a:fillRect/>
          </a:stretch>
        </p:blipFill>
        <p:spPr bwMode="auto">
          <a:xfrm>
            <a:off x="1600200" y="2228850"/>
            <a:ext cx="533400" cy="563960"/>
          </a:xfrm>
          <a:prstGeom prst="rect">
            <a:avLst/>
          </a:prstGeom>
          <a:noFill/>
          <a:ln w="9525">
            <a:noFill/>
            <a:miter lim="800000"/>
            <a:headEnd/>
            <a:tailEnd/>
          </a:ln>
          <a:effectLst/>
        </p:spPr>
      </p:pic>
      <p:pic>
        <p:nvPicPr>
          <p:cNvPr id="29739" name="Picture 43"/>
          <p:cNvPicPr>
            <a:picLocks noChangeAspect="1" noChangeArrowheads="1"/>
          </p:cNvPicPr>
          <p:nvPr/>
        </p:nvPicPr>
        <p:blipFill>
          <a:blip r:embed="rId34"/>
          <a:srcRect/>
          <a:stretch>
            <a:fillRect/>
          </a:stretch>
        </p:blipFill>
        <p:spPr bwMode="auto">
          <a:xfrm>
            <a:off x="0" y="5314951"/>
            <a:ext cx="838200" cy="432197"/>
          </a:xfrm>
          <a:prstGeom prst="rect">
            <a:avLst/>
          </a:prstGeom>
          <a:noFill/>
          <a:ln w="9525">
            <a:noFill/>
            <a:miter lim="800000"/>
            <a:headEnd/>
            <a:tailEnd/>
          </a:ln>
          <a:effectLst/>
        </p:spPr>
      </p:pic>
      <p:pic>
        <p:nvPicPr>
          <p:cNvPr id="29740" name="Picture 44"/>
          <p:cNvPicPr>
            <a:picLocks noChangeAspect="1" noChangeArrowheads="1"/>
          </p:cNvPicPr>
          <p:nvPr/>
        </p:nvPicPr>
        <p:blipFill>
          <a:blip r:embed="rId35"/>
          <a:srcRect l="16667" r="12500"/>
          <a:stretch>
            <a:fillRect/>
          </a:stretch>
        </p:blipFill>
        <p:spPr bwMode="auto">
          <a:xfrm>
            <a:off x="2209802" y="2114550"/>
            <a:ext cx="719667" cy="571500"/>
          </a:xfrm>
          <a:prstGeom prst="rect">
            <a:avLst/>
          </a:prstGeom>
          <a:noFill/>
          <a:ln w="9525">
            <a:noFill/>
            <a:miter lim="800000"/>
            <a:headEnd/>
            <a:tailEnd/>
          </a:ln>
          <a:effectLst/>
        </p:spPr>
      </p:pic>
      <p:pic>
        <p:nvPicPr>
          <p:cNvPr id="29741" name="Picture 45"/>
          <p:cNvPicPr>
            <a:picLocks noChangeAspect="1" noChangeArrowheads="1"/>
          </p:cNvPicPr>
          <p:nvPr/>
        </p:nvPicPr>
        <p:blipFill>
          <a:blip r:embed="rId36"/>
          <a:srcRect t="22222" b="22222"/>
          <a:stretch>
            <a:fillRect/>
          </a:stretch>
        </p:blipFill>
        <p:spPr bwMode="auto">
          <a:xfrm>
            <a:off x="0" y="2114550"/>
            <a:ext cx="914400" cy="285750"/>
          </a:xfrm>
          <a:prstGeom prst="rect">
            <a:avLst/>
          </a:prstGeom>
          <a:noFill/>
          <a:ln w="9525">
            <a:noFill/>
            <a:miter lim="800000"/>
            <a:headEnd/>
            <a:tailEnd/>
          </a:ln>
          <a:effectLst/>
        </p:spPr>
      </p:pic>
      <p:pic>
        <p:nvPicPr>
          <p:cNvPr id="29742" name="Picture 46"/>
          <p:cNvPicPr>
            <a:picLocks noChangeAspect="1" noChangeArrowheads="1"/>
          </p:cNvPicPr>
          <p:nvPr/>
        </p:nvPicPr>
        <p:blipFill>
          <a:blip r:embed="rId37" cstate="print"/>
          <a:srcRect/>
          <a:stretch>
            <a:fillRect/>
          </a:stretch>
        </p:blipFill>
        <p:spPr bwMode="auto">
          <a:xfrm>
            <a:off x="0" y="4000500"/>
            <a:ext cx="609600" cy="457200"/>
          </a:xfrm>
          <a:prstGeom prst="rect">
            <a:avLst/>
          </a:prstGeom>
          <a:noFill/>
          <a:ln w="9525">
            <a:noFill/>
            <a:miter lim="800000"/>
            <a:headEnd/>
            <a:tailEnd/>
          </a:ln>
          <a:effectLst/>
        </p:spPr>
      </p:pic>
      <p:pic>
        <p:nvPicPr>
          <p:cNvPr id="29743" name="Picture 47"/>
          <p:cNvPicPr>
            <a:picLocks noChangeAspect="1" noChangeArrowheads="1"/>
          </p:cNvPicPr>
          <p:nvPr/>
        </p:nvPicPr>
        <p:blipFill>
          <a:blip r:embed="rId38"/>
          <a:srcRect/>
          <a:stretch>
            <a:fillRect/>
          </a:stretch>
        </p:blipFill>
        <p:spPr bwMode="auto">
          <a:xfrm>
            <a:off x="1828802" y="5257801"/>
            <a:ext cx="1076325" cy="391087"/>
          </a:xfrm>
          <a:prstGeom prst="rect">
            <a:avLst/>
          </a:prstGeom>
          <a:noFill/>
          <a:ln w="9525">
            <a:noFill/>
            <a:miter lim="800000"/>
            <a:headEnd/>
            <a:tailEnd/>
          </a:ln>
          <a:effectLst/>
        </p:spPr>
      </p:pic>
      <p:pic>
        <p:nvPicPr>
          <p:cNvPr id="29744" name="Picture 48"/>
          <p:cNvPicPr>
            <a:picLocks noChangeAspect="1" noChangeArrowheads="1"/>
          </p:cNvPicPr>
          <p:nvPr/>
        </p:nvPicPr>
        <p:blipFill>
          <a:blip r:embed="rId39" cstate="print"/>
          <a:srcRect/>
          <a:stretch>
            <a:fillRect/>
          </a:stretch>
        </p:blipFill>
        <p:spPr bwMode="auto">
          <a:xfrm>
            <a:off x="685802" y="1200151"/>
            <a:ext cx="607489" cy="382191"/>
          </a:xfrm>
          <a:prstGeom prst="rect">
            <a:avLst/>
          </a:prstGeom>
          <a:noFill/>
          <a:ln w="9525">
            <a:noFill/>
            <a:miter lim="800000"/>
            <a:headEnd/>
            <a:tailEnd/>
          </a:ln>
          <a:effectLst/>
        </p:spPr>
      </p:pic>
      <p:pic>
        <p:nvPicPr>
          <p:cNvPr id="29745" name="Picture 49"/>
          <p:cNvPicPr>
            <a:picLocks noChangeAspect="1" noChangeArrowheads="1"/>
          </p:cNvPicPr>
          <p:nvPr/>
        </p:nvPicPr>
        <p:blipFill>
          <a:blip r:embed="rId40" cstate="print"/>
          <a:srcRect l="6757" r="6757"/>
          <a:stretch>
            <a:fillRect/>
          </a:stretch>
        </p:blipFill>
        <p:spPr bwMode="auto">
          <a:xfrm>
            <a:off x="7010400" y="2914650"/>
            <a:ext cx="685800" cy="445464"/>
          </a:xfrm>
          <a:prstGeom prst="rect">
            <a:avLst/>
          </a:prstGeom>
          <a:noFill/>
          <a:ln w="9525">
            <a:noFill/>
            <a:miter lim="800000"/>
            <a:headEnd/>
            <a:tailEnd/>
          </a:ln>
          <a:effectLst/>
        </p:spPr>
      </p:pic>
      <p:pic>
        <p:nvPicPr>
          <p:cNvPr id="29746" name="Picture 50"/>
          <p:cNvPicPr>
            <a:picLocks noChangeAspect="1" noChangeArrowheads="1"/>
          </p:cNvPicPr>
          <p:nvPr/>
        </p:nvPicPr>
        <p:blipFill>
          <a:blip r:embed="rId41"/>
          <a:srcRect l="22201" t="8763" r="19112" b="17010"/>
          <a:stretch>
            <a:fillRect/>
          </a:stretch>
        </p:blipFill>
        <p:spPr bwMode="auto">
          <a:xfrm>
            <a:off x="1752600" y="2800350"/>
            <a:ext cx="685800" cy="487280"/>
          </a:xfrm>
          <a:prstGeom prst="rect">
            <a:avLst/>
          </a:prstGeom>
          <a:noFill/>
          <a:ln w="9525">
            <a:noFill/>
            <a:miter lim="800000"/>
            <a:headEnd/>
            <a:tailEnd/>
          </a:ln>
          <a:effectLst/>
        </p:spPr>
      </p:pic>
      <p:pic>
        <p:nvPicPr>
          <p:cNvPr id="29747" name="Picture 51"/>
          <p:cNvPicPr>
            <a:picLocks noChangeAspect="1" noChangeArrowheads="1"/>
          </p:cNvPicPr>
          <p:nvPr/>
        </p:nvPicPr>
        <p:blipFill>
          <a:blip r:embed="rId42"/>
          <a:srcRect b="9202"/>
          <a:stretch>
            <a:fillRect/>
          </a:stretch>
        </p:blipFill>
        <p:spPr bwMode="auto">
          <a:xfrm>
            <a:off x="3352800" y="2836274"/>
            <a:ext cx="762000" cy="465374"/>
          </a:xfrm>
          <a:prstGeom prst="rect">
            <a:avLst/>
          </a:prstGeom>
          <a:noFill/>
          <a:ln w="9525">
            <a:noFill/>
            <a:miter lim="800000"/>
            <a:headEnd/>
            <a:tailEnd/>
          </a:ln>
          <a:effectLst/>
        </p:spPr>
      </p:pic>
      <p:pic>
        <p:nvPicPr>
          <p:cNvPr id="29748" name="Picture 52"/>
          <p:cNvPicPr>
            <a:picLocks noChangeAspect="1" noChangeArrowheads="1"/>
          </p:cNvPicPr>
          <p:nvPr/>
        </p:nvPicPr>
        <p:blipFill>
          <a:blip r:embed="rId43" cstate="print"/>
          <a:srcRect/>
          <a:stretch>
            <a:fillRect/>
          </a:stretch>
        </p:blipFill>
        <p:spPr bwMode="auto">
          <a:xfrm>
            <a:off x="5334000" y="1885950"/>
            <a:ext cx="1143000" cy="357188"/>
          </a:xfrm>
          <a:prstGeom prst="rect">
            <a:avLst/>
          </a:prstGeom>
          <a:noFill/>
          <a:ln w="9525">
            <a:noFill/>
            <a:miter lim="800000"/>
            <a:headEnd/>
            <a:tailEnd/>
          </a:ln>
          <a:effectLst/>
        </p:spPr>
      </p:pic>
      <p:pic>
        <p:nvPicPr>
          <p:cNvPr id="29750" name="Picture 54"/>
          <p:cNvPicPr>
            <a:picLocks noChangeAspect="1" noChangeArrowheads="1"/>
          </p:cNvPicPr>
          <p:nvPr/>
        </p:nvPicPr>
        <p:blipFill>
          <a:blip r:embed="rId44" cstate="print"/>
          <a:srcRect/>
          <a:stretch>
            <a:fillRect/>
          </a:stretch>
        </p:blipFill>
        <p:spPr bwMode="auto">
          <a:xfrm>
            <a:off x="5867401" y="2628902"/>
            <a:ext cx="533399" cy="400049"/>
          </a:xfrm>
          <a:prstGeom prst="rect">
            <a:avLst/>
          </a:prstGeom>
          <a:noFill/>
          <a:ln w="9525">
            <a:noFill/>
            <a:miter lim="800000"/>
            <a:headEnd/>
            <a:tailEnd/>
          </a:ln>
          <a:effectLst/>
        </p:spPr>
      </p:pic>
      <p:pic>
        <p:nvPicPr>
          <p:cNvPr id="29752" name="Picture 56"/>
          <p:cNvPicPr>
            <a:picLocks noChangeAspect="1" noChangeArrowheads="1"/>
          </p:cNvPicPr>
          <p:nvPr/>
        </p:nvPicPr>
        <p:blipFill>
          <a:blip r:embed="rId45"/>
          <a:srcRect l="16467" r="16467" b="10000"/>
          <a:stretch>
            <a:fillRect/>
          </a:stretch>
        </p:blipFill>
        <p:spPr bwMode="auto">
          <a:xfrm>
            <a:off x="762000" y="1714501"/>
            <a:ext cx="606778" cy="438830"/>
          </a:xfrm>
          <a:prstGeom prst="rect">
            <a:avLst/>
          </a:prstGeom>
          <a:noFill/>
          <a:ln w="9525">
            <a:noFill/>
            <a:miter lim="800000"/>
            <a:headEnd/>
            <a:tailEnd/>
          </a:ln>
          <a:effectLst/>
        </p:spPr>
      </p:pic>
      <p:pic>
        <p:nvPicPr>
          <p:cNvPr id="29753" name="Picture 57"/>
          <p:cNvPicPr>
            <a:picLocks noChangeAspect="1" noChangeArrowheads="1"/>
          </p:cNvPicPr>
          <p:nvPr/>
        </p:nvPicPr>
        <p:blipFill>
          <a:blip r:embed="rId46"/>
          <a:srcRect/>
          <a:stretch>
            <a:fillRect/>
          </a:stretch>
        </p:blipFill>
        <p:spPr bwMode="auto">
          <a:xfrm>
            <a:off x="2819400" y="5681854"/>
            <a:ext cx="1181100" cy="318897"/>
          </a:xfrm>
          <a:prstGeom prst="rect">
            <a:avLst/>
          </a:prstGeom>
          <a:noFill/>
          <a:ln w="9525">
            <a:noFill/>
            <a:miter lim="800000"/>
            <a:headEnd/>
            <a:tailEnd/>
          </a:ln>
          <a:effectLst/>
        </p:spPr>
      </p:pic>
      <p:pic>
        <p:nvPicPr>
          <p:cNvPr id="29755" name="Picture 59"/>
          <p:cNvPicPr>
            <a:picLocks noChangeAspect="1" noChangeArrowheads="1"/>
          </p:cNvPicPr>
          <p:nvPr/>
        </p:nvPicPr>
        <p:blipFill>
          <a:blip r:embed="rId47" cstate="print"/>
          <a:srcRect/>
          <a:stretch>
            <a:fillRect/>
          </a:stretch>
        </p:blipFill>
        <p:spPr bwMode="auto">
          <a:xfrm>
            <a:off x="6477000" y="5725207"/>
            <a:ext cx="1371600" cy="275545"/>
          </a:xfrm>
          <a:prstGeom prst="rect">
            <a:avLst/>
          </a:prstGeom>
          <a:noFill/>
          <a:ln w="9525">
            <a:noFill/>
            <a:miter lim="800000"/>
            <a:headEnd/>
            <a:tailEnd/>
          </a:ln>
          <a:effectLst/>
        </p:spPr>
      </p:pic>
      <p:pic>
        <p:nvPicPr>
          <p:cNvPr id="29756" name="Picture 60"/>
          <p:cNvPicPr>
            <a:picLocks noChangeAspect="1" noChangeArrowheads="1"/>
          </p:cNvPicPr>
          <p:nvPr/>
        </p:nvPicPr>
        <p:blipFill>
          <a:blip r:embed="rId48"/>
          <a:srcRect/>
          <a:stretch>
            <a:fillRect/>
          </a:stretch>
        </p:blipFill>
        <p:spPr bwMode="auto">
          <a:xfrm>
            <a:off x="4114800" y="5657850"/>
            <a:ext cx="1566862" cy="226960"/>
          </a:xfrm>
          <a:prstGeom prst="rect">
            <a:avLst/>
          </a:prstGeom>
          <a:noFill/>
          <a:ln w="9525">
            <a:noFill/>
            <a:miter lim="800000"/>
            <a:headEnd/>
            <a:tailEnd/>
          </a:ln>
          <a:effectLst/>
        </p:spPr>
      </p:pic>
      <p:pic>
        <p:nvPicPr>
          <p:cNvPr id="29757" name="Picture 61"/>
          <p:cNvPicPr>
            <a:picLocks noChangeAspect="1" noChangeArrowheads="1"/>
          </p:cNvPicPr>
          <p:nvPr/>
        </p:nvPicPr>
        <p:blipFill>
          <a:blip r:embed="rId49"/>
          <a:srcRect l="16197" t="6250" r="16197" b="12500"/>
          <a:stretch>
            <a:fillRect/>
          </a:stretch>
        </p:blipFill>
        <p:spPr bwMode="auto">
          <a:xfrm>
            <a:off x="6858000" y="3371850"/>
            <a:ext cx="609600" cy="495300"/>
          </a:xfrm>
          <a:prstGeom prst="rect">
            <a:avLst/>
          </a:prstGeom>
          <a:noFill/>
          <a:ln w="9525">
            <a:noFill/>
            <a:miter lim="800000"/>
            <a:headEnd/>
            <a:tailEnd/>
          </a:ln>
          <a:effectLst/>
        </p:spPr>
      </p:pic>
      <p:pic>
        <p:nvPicPr>
          <p:cNvPr id="29758" name="Picture 62"/>
          <p:cNvPicPr>
            <a:picLocks noChangeAspect="1" noChangeArrowheads="1"/>
          </p:cNvPicPr>
          <p:nvPr/>
        </p:nvPicPr>
        <p:blipFill>
          <a:blip r:embed="rId50" cstate="print"/>
          <a:srcRect/>
          <a:stretch>
            <a:fillRect/>
          </a:stretch>
        </p:blipFill>
        <p:spPr bwMode="auto">
          <a:xfrm>
            <a:off x="0" y="5742106"/>
            <a:ext cx="838200" cy="258644"/>
          </a:xfrm>
          <a:prstGeom prst="rect">
            <a:avLst/>
          </a:prstGeom>
          <a:noFill/>
          <a:ln w="9525">
            <a:noFill/>
            <a:miter lim="800000"/>
            <a:headEnd/>
            <a:tailEnd/>
          </a:ln>
          <a:effectLst/>
        </p:spPr>
      </p:pic>
      <p:pic>
        <p:nvPicPr>
          <p:cNvPr id="29759" name="Picture 63"/>
          <p:cNvPicPr>
            <a:picLocks noChangeAspect="1" noChangeArrowheads="1"/>
          </p:cNvPicPr>
          <p:nvPr/>
        </p:nvPicPr>
        <p:blipFill>
          <a:blip r:embed="rId51" cstate="print"/>
          <a:srcRect t="18333" b="46667"/>
          <a:stretch>
            <a:fillRect/>
          </a:stretch>
        </p:blipFill>
        <p:spPr bwMode="auto">
          <a:xfrm>
            <a:off x="2362202" y="3829050"/>
            <a:ext cx="1451429" cy="285750"/>
          </a:xfrm>
          <a:prstGeom prst="rect">
            <a:avLst/>
          </a:prstGeom>
          <a:noFill/>
          <a:ln w="9525">
            <a:noFill/>
            <a:miter lim="800000"/>
            <a:headEnd/>
            <a:tailEnd/>
          </a:ln>
          <a:effectLst/>
        </p:spPr>
      </p:pic>
      <p:pic>
        <p:nvPicPr>
          <p:cNvPr id="29760" name="Picture 64"/>
          <p:cNvPicPr>
            <a:picLocks noChangeAspect="1" noChangeArrowheads="1"/>
          </p:cNvPicPr>
          <p:nvPr/>
        </p:nvPicPr>
        <p:blipFill>
          <a:blip r:embed="rId52" cstate="print"/>
          <a:srcRect/>
          <a:stretch>
            <a:fillRect/>
          </a:stretch>
        </p:blipFill>
        <p:spPr bwMode="auto">
          <a:xfrm>
            <a:off x="8077200" y="5429252"/>
            <a:ext cx="685800" cy="275177"/>
          </a:xfrm>
          <a:prstGeom prst="rect">
            <a:avLst/>
          </a:prstGeom>
          <a:noFill/>
          <a:ln w="9525">
            <a:noFill/>
            <a:miter lim="800000"/>
            <a:headEnd/>
            <a:tailEnd/>
          </a:ln>
          <a:effectLst/>
        </p:spPr>
      </p:pic>
      <p:pic>
        <p:nvPicPr>
          <p:cNvPr id="29761" name="Picture 65"/>
          <p:cNvPicPr>
            <a:picLocks noChangeAspect="1" noChangeArrowheads="1"/>
          </p:cNvPicPr>
          <p:nvPr/>
        </p:nvPicPr>
        <p:blipFill>
          <a:blip r:embed="rId53" cstate="print"/>
          <a:srcRect l="9403" t="2318" r="9403" b="12914"/>
          <a:stretch>
            <a:fillRect/>
          </a:stretch>
        </p:blipFill>
        <p:spPr bwMode="auto">
          <a:xfrm>
            <a:off x="0" y="3600450"/>
            <a:ext cx="914400" cy="322730"/>
          </a:xfrm>
          <a:prstGeom prst="rect">
            <a:avLst/>
          </a:prstGeom>
          <a:noFill/>
          <a:ln w="9525">
            <a:noFill/>
            <a:miter lim="800000"/>
            <a:headEnd/>
            <a:tailEnd/>
          </a:ln>
          <a:effectLst/>
        </p:spPr>
      </p:pic>
      <p:pic>
        <p:nvPicPr>
          <p:cNvPr id="29762" name="Picture 66"/>
          <p:cNvPicPr>
            <a:picLocks noChangeAspect="1" noChangeArrowheads="1"/>
          </p:cNvPicPr>
          <p:nvPr/>
        </p:nvPicPr>
        <p:blipFill>
          <a:blip r:embed="rId54"/>
          <a:srcRect t="33505" r="22201" b="33505"/>
          <a:stretch>
            <a:fillRect/>
          </a:stretch>
        </p:blipFill>
        <p:spPr bwMode="auto">
          <a:xfrm>
            <a:off x="7162800" y="2114550"/>
            <a:ext cx="1199554" cy="285750"/>
          </a:xfrm>
          <a:prstGeom prst="rect">
            <a:avLst/>
          </a:prstGeom>
          <a:noFill/>
          <a:ln w="9525">
            <a:noFill/>
            <a:miter lim="800000"/>
            <a:headEnd/>
            <a:tailEnd/>
          </a:ln>
          <a:effectLst/>
        </p:spPr>
      </p:pic>
      <p:pic>
        <p:nvPicPr>
          <p:cNvPr id="29763" name="Picture 67"/>
          <p:cNvPicPr>
            <a:picLocks noChangeAspect="1" noChangeArrowheads="1"/>
          </p:cNvPicPr>
          <p:nvPr/>
        </p:nvPicPr>
        <p:blipFill>
          <a:blip r:embed="rId55"/>
          <a:srcRect l="2216" r="50000"/>
          <a:stretch>
            <a:fillRect/>
          </a:stretch>
        </p:blipFill>
        <p:spPr bwMode="auto">
          <a:xfrm>
            <a:off x="8001000" y="4171951"/>
            <a:ext cx="990600" cy="290589"/>
          </a:xfrm>
          <a:prstGeom prst="rect">
            <a:avLst/>
          </a:prstGeom>
          <a:noFill/>
          <a:ln w="9525">
            <a:noFill/>
            <a:miter lim="800000"/>
            <a:headEnd/>
            <a:tailEnd/>
          </a:ln>
          <a:effectLst/>
        </p:spPr>
      </p:pic>
      <p:pic>
        <p:nvPicPr>
          <p:cNvPr id="29764" name="Picture 68"/>
          <p:cNvPicPr>
            <a:picLocks noChangeAspect="1" noChangeArrowheads="1"/>
          </p:cNvPicPr>
          <p:nvPr/>
        </p:nvPicPr>
        <p:blipFill>
          <a:blip r:embed="rId56"/>
          <a:srcRect/>
          <a:stretch>
            <a:fillRect/>
          </a:stretch>
        </p:blipFill>
        <p:spPr bwMode="auto">
          <a:xfrm>
            <a:off x="3962402" y="4800600"/>
            <a:ext cx="885825" cy="414338"/>
          </a:xfrm>
          <a:prstGeom prst="rect">
            <a:avLst/>
          </a:prstGeom>
          <a:noFill/>
          <a:ln w="9525">
            <a:noFill/>
            <a:miter lim="800000"/>
            <a:headEnd/>
            <a:tailEnd/>
          </a:ln>
          <a:effectLst/>
        </p:spPr>
      </p:pic>
      <p:pic>
        <p:nvPicPr>
          <p:cNvPr id="29765" name="Picture 69"/>
          <p:cNvPicPr>
            <a:picLocks noChangeAspect="1" noChangeArrowheads="1"/>
          </p:cNvPicPr>
          <p:nvPr/>
        </p:nvPicPr>
        <p:blipFill>
          <a:blip r:embed="rId57" cstate="print"/>
          <a:srcRect/>
          <a:stretch>
            <a:fillRect/>
          </a:stretch>
        </p:blipFill>
        <p:spPr bwMode="auto">
          <a:xfrm>
            <a:off x="5181601" y="4374621"/>
            <a:ext cx="762000" cy="372092"/>
          </a:xfrm>
          <a:prstGeom prst="rect">
            <a:avLst/>
          </a:prstGeom>
          <a:noFill/>
          <a:ln w="9525">
            <a:noFill/>
            <a:miter lim="800000"/>
            <a:headEnd/>
            <a:tailEnd/>
          </a:ln>
          <a:effectLst/>
        </p:spPr>
      </p:pic>
      <p:pic>
        <p:nvPicPr>
          <p:cNvPr id="29768" name="Picture 72"/>
          <p:cNvPicPr>
            <a:picLocks noChangeAspect="1" noChangeArrowheads="1"/>
          </p:cNvPicPr>
          <p:nvPr/>
        </p:nvPicPr>
        <p:blipFill>
          <a:blip r:embed="rId58"/>
          <a:srcRect/>
          <a:stretch>
            <a:fillRect/>
          </a:stretch>
        </p:blipFill>
        <p:spPr bwMode="auto">
          <a:xfrm>
            <a:off x="1905002" y="3314700"/>
            <a:ext cx="1805489" cy="350044"/>
          </a:xfrm>
          <a:prstGeom prst="rect">
            <a:avLst/>
          </a:prstGeom>
          <a:noFill/>
          <a:ln w="9525">
            <a:noFill/>
            <a:miter lim="800000"/>
            <a:headEnd/>
            <a:tailEnd/>
          </a:ln>
          <a:effectLst/>
        </p:spPr>
      </p:pic>
      <p:pic>
        <p:nvPicPr>
          <p:cNvPr id="29769" name="Picture 73"/>
          <p:cNvPicPr>
            <a:picLocks noChangeAspect="1" noChangeArrowheads="1"/>
          </p:cNvPicPr>
          <p:nvPr/>
        </p:nvPicPr>
        <p:blipFill>
          <a:blip r:embed="rId59" cstate="print"/>
          <a:srcRect t="15217" b="19565"/>
          <a:stretch>
            <a:fillRect/>
          </a:stretch>
        </p:blipFill>
        <p:spPr bwMode="auto">
          <a:xfrm>
            <a:off x="6019800" y="4400550"/>
            <a:ext cx="914400" cy="300350"/>
          </a:xfrm>
          <a:prstGeom prst="rect">
            <a:avLst/>
          </a:prstGeom>
          <a:noFill/>
          <a:ln w="9525">
            <a:noFill/>
            <a:miter lim="800000"/>
            <a:headEnd/>
            <a:tailEnd/>
          </a:ln>
          <a:effectLst/>
        </p:spPr>
      </p:pic>
      <p:pic>
        <p:nvPicPr>
          <p:cNvPr id="29770" name="Picture 74"/>
          <p:cNvPicPr>
            <a:picLocks noChangeAspect="1" noChangeArrowheads="1"/>
          </p:cNvPicPr>
          <p:nvPr/>
        </p:nvPicPr>
        <p:blipFill>
          <a:blip r:embed="rId60"/>
          <a:srcRect r="14179"/>
          <a:stretch>
            <a:fillRect/>
          </a:stretch>
        </p:blipFill>
        <p:spPr bwMode="auto">
          <a:xfrm>
            <a:off x="3276600" y="857250"/>
            <a:ext cx="971550" cy="396012"/>
          </a:xfrm>
          <a:prstGeom prst="rect">
            <a:avLst/>
          </a:prstGeom>
          <a:noFill/>
          <a:ln w="9525">
            <a:noFill/>
            <a:miter lim="800000"/>
            <a:headEnd/>
            <a:tailEnd/>
          </a:ln>
          <a:effectLst/>
        </p:spPr>
      </p:pic>
      <p:pic>
        <p:nvPicPr>
          <p:cNvPr id="29771" name="Picture 75"/>
          <p:cNvPicPr>
            <a:picLocks noChangeAspect="1" noChangeArrowheads="1"/>
          </p:cNvPicPr>
          <p:nvPr/>
        </p:nvPicPr>
        <p:blipFill>
          <a:blip r:embed="rId61"/>
          <a:srcRect/>
          <a:stretch>
            <a:fillRect/>
          </a:stretch>
        </p:blipFill>
        <p:spPr bwMode="auto">
          <a:xfrm>
            <a:off x="914400" y="5143500"/>
            <a:ext cx="857250" cy="342900"/>
          </a:xfrm>
          <a:prstGeom prst="rect">
            <a:avLst/>
          </a:prstGeom>
          <a:noFill/>
          <a:ln w="9525">
            <a:noFill/>
            <a:miter lim="800000"/>
            <a:headEnd/>
            <a:tailEnd/>
          </a:ln>
          <a:effectLst/>
        </p:spPr>
      </p:pic>
      <p:pic>
        <p:nvPicPr>
          <p:cNvPr id="29773" name="Picture 77"/>
          <p:cNvPicPr>
            <a:picLocks noChangeAspect="1" noChangeArrowheads="1"/>
          </p:cNvPicPr>
          <p:nvPr/>
        </p:nvPicPr>
        <p:blipFill>
          <a:blip r:embed="rId62"/>
          <a:srcRect l="1579" r="66842"/>
          <a:stretch>
            <a:fillRect/>
          </a:stretch>
        </p:blipFill>
        <p:spPr bwMode="auto">
          <a:xfrm>
            <a:off x="1066800" y="3714750"/>
            <a:ext cx="1219200" cy="316230"/>
          </a:xfrm>
          <a:prstGeom prst="rect">
            <a:avLst/>
          </a:prstGeom>
          <a:noFill/>
          <a:ln w="9525">
            <a:noFill/>
            <a:miter lim="800000"/>
            <a:headEnd/>
            <a:tailEnd/>
          </a:ln>
          <a:effectLst/>
        </p:spPr>
      </p:pic>
      <p:pic>
        <p:nvPicPr>
          <p:cNvPr id="29774" name="Picture 78"/>
          <p:cNvPicPr>
            <a:picLocks noChangeAspect="1" noChangeArrowheads="1"/>
          </p:cNvPicPr>
          <p:nvPr/>
        </p:nvPicPr>
        <p:blipFill>
          <a:blip r:embed="rId63"/>
          <a:srcRect l="22201" t="21134" r="19112" b="54124"/>
          <a:stretch>
            <a:fillRect/>
          </a:stretch>
        </p:blipFill>
        <p:spPr bwMode="auto">
          <a:xfrm>
            <a:off x="5029200" y="5200651"/>
            <a:ext cx="1219200" cy="288758"/>
          </a:xfrm>
          <a:prstGeom prst="rect">
            <a:avLst/>
          </a:prstGeom>
          <a:noFill/>
          <a:ln w="9525">
            <a:noFill/>
            <a:miter lim="800000"/>
            <a:headEnd/>
            <a:tailEnd/>
          </a:ln>
          <a:effectLst/>
        </p:spPr>
      </p:pic>
      <p:pic>
        <p:nvPicPr>
          <p:cNvPr id="29775" name="Picture 79"/>
          <p:cNvPicPr>
            <a:picLocks noChangeAspect="1" noChangeArrowheads="1"/>
          </p:cNvPicPr>
          <p:nvPr/>
        </p:nvPicPr>
        <p:blipFill>
          <a:blip r:embed="rId64" cstate="print"/>
          <a:srcRect/>
          <a:stretch>
            <a:fillRect/>
          </a:stretch>
        </p:blipFill>
        <p:spPr bwMode="auto">
          <a:xfrm>
            <a:off x="3886202" y="1943101"/>
            <a:ext cx="1199367" cy="292893"/>
          </a:xfrm>
          <a:prstGeom prst="rect">
            <a:avLst/>
          </a:prstGeom>
          <a:noFill/>
          <a:ln w="9525">
            <a:noFill/>
            <a:miter lim="800000"/>
            <a:headEnd/>
            <a:tailEnd/>
          </a:ln>
          <a:effectLst/>
        </p:spPr>
      </p:pic>
      <p:pic>
        <p:nvPicPr>
          <p:cNvPr id="29776" name="Picture 80"/>
          <p:cNvPicPr>
            <a:picLocks noChangeAspect="1" noChangeArrowheads="1"/>
          </p:cNvPicPr>
          <p:nvPr/>
        </p:nvPicPr>
        <p:blipFill>
          <a:blip r:embed="rId65"/>
          <a:srcRect/>
          <a:stretch>
            <a:fillRect/>
          </a:stretch>
        </p:blipFill>
        <p:spPr bwMode="auto">
          <a:xfrm>
            <a:off x="6019800" y="3397590"/>
            <a:ext cx="533400" cy="488610"/>
          </a:xfrm>
          <a:prstGeom prst="rect">
            <a:avLst/>
          </a:prstGeom>
          <a:noFill/>
          <a:ln w="9525">
            <a:noFill/>
            <a:miter lim="800000"/>
            <a:headEnd/>
            <a:tailEnd/>
          </a:ln>
          <a:effectLst/>
        </p:spPr>
      </p:pic>
      <p:pic>
        <p:nvPicPr>
          <p:cNvPr id="29778" name="Picture 82"/>
          <p:cNvPicPr>
            <a:picLocks noChangeAspect="1" noChangeArrowheads="1"/>
          </p:cNvPicPr>
          <p:nvPr/>
        </p:nvPicPr>
        <p:blipFill>
          <a:blip r:embed="rId66" cstate="print"/>
          <a:srcRect l="21755" r="20230"/>
          <a:stretch>
            <a:fillRect/>
          </a:stretch>
        </p:blipFill>
        <p:spPr bwMode="auto">
          <a:xfrm>
            <a:off x="7162802" y="1771651"/>
            <a:ext cx="399091" cy="325041"/>
          </a:xfrm>
          <a:prstGeom prst="rect">
            <a:avLst/>
          </a:prstGeom>
          <a:noFill/>
          <a:ln w="9525">
            <a:noFill/>
            <a:miter lim="800000"/>
            <a:headEnd/>
            <a:tailEnd/>
          </a:ln>
          <a:effectLst/>
        </p:spPr>
      </p:pic>
      <p:pic>
        <p:nvPicPr>
          <p:cNvPr id="29779" name="Picture 83"/>
          <p:cNvPicPr>
            <a:picLocks noChangeAspect="1" noChangeArrowheads="1"/>
          </p:cNvPicPr>
          <p:nvPr/>
        </p:nvPicPr>
        <p:blipFill>
          <a:blip r:embed="rId67"/>
          <a:srcRect/>
          <a:stretch>
            <a:fillRect/>
          </a:stretch>
        </p:blipFill>
        <p:spPr bwMode="auto">
          <a:xfrm>
            <a:off x="3962402" y="2228852"/>
            <a:ext cx="1197081" cy="489347"/>
          </a:xfrm>
          <a:prstGeom prst="rect">
            <a:avLst/>
          </a:prstGeom>
          <a:noFill/>
          <a:ln w="9525">
            <a:noFill/>
            <a:miter lim="800000"/>
            <a:headEnd/>
            <a:tailEnd/>
          </a:ln>
          <a:effectLst/>
        </p:spPr>
      </p:pic>
      <p:pic>
        <p:nvPicPr>
          <p:cNvPr id="29781" name="Picture 85" descr="Pacific Islands Art"/>
          <p:cNvPicPr>
            <a:picLocks noChangeAspect="1" noChangeArrowheads="1"/>
          </p:cNvPicPr>
          <p:nvPr/>
        </p:nvPicPr>
        <p:blipFill>
          <a:blip r:embed="rId68" cstate="print"/>
          <a:srcRect/>
          <a:stretch>
            <a:fillRect/>
          </a:stretch>
        </p:blipFill>
        <p:spPr bwMode="auto">
          <a:xfrm>
            <a:off x="4191000" y="4457701"/>
            <a:ext cx="878520" cy="271463"/>
          </a:xfrm>
          <a:prstGeom prst="rect">
            <a:avLst/>
          </a:prstGeom>
          <a:noFill/>
        </p:spPr>
      </p:pic>
      <p:pic>
        <p:nvPicPr>
          <p:cNvPr id="29782" name="Picture 86"/>
          <p:cNvPicPr>
            <a:picLocks noChangeAspect="1" noChangeArrowheads="1"/>
          </p:cNvPicPr>
          <p:nvPr/>
        </p:nvPicPr>
        <p:blipFill>
          <a:blip r:embed="rId69" cstate="print"/>
          <a:srcRect/>
          <a:stretch>
            <a:fillRect/>
          </a:stretch>
        </p:blipFill>
        <p:spPr bwMode="auto">
          <a:xfrm>
            <a:off x="7086600" y="4400550"/>
            <a:ext cx="457200" cy="342900"/>
          </a:xfrm>
          <a:prstGeom prst="rect">
            <a:avLst/>
          </a:prstGeom>
          <a:noFill/>
          <a:ln w="9525">
            <a:noFill/>
            <a:miter lim="800000"/>
            <a:headEnd/>
            <a:tailEnd/>
          </a:ln>
          <a:effectLst/>
        </p:spPr>
      </p:pic>
      <p:pic>
        <p:nvPicPr>
          <p:cNvPr id="29783" name="Picture 87"/>
          <p:cNvPicPr>
            <a:picLocks noChangeAspect="1" noChangeArrowheads="1"/>
          </p:cNvPicPr>
          <p:nvPr/>
        </p:nvPicPr>
        <p:blipFill>
          <a:blip r:embed="rId70" cstate="print"/>
          <a:srcRect/>
          <a:stretch>
            <a:fillRect/>
          </a:stretch>
        </p:blipFill>
        <p:spPr bwMode="auto">
          <a:xfrm>
            <a:off x="8610600" y="4686300"/>
            <a:ext cx="533400" cy="342900"/>
          </a:xfrm>
          <a:prstGeom prst="rect">
            <a:avLst/>
          </a:prstGeom>
          <a:noFill/>
          <a:ln w="9525">
            <a:noFill/>
            <a:miter lim="800000"/>
            <a:headEnd/>
            <a:tailEnd/>
          </a:ln>
          <a:effectLst/>
        </p:spPr>
      </p:pic>
      <p:pic>
        <p:nvPicPr>
          <p:cNvPr id="29784" name="Picture 88"/>
          <p:cNvPicPr>
            <a:picLocks noChangeAspect="1" noChangeArrowheads="1"/>
          </p:cNvPicPr>
          <p:nvPr/>
        </p:nvPicPr>
        <p:blipFill>
          <a:blip r:embed="rId71" cstate="print"/>
          <a:srcRect/>
          <a:stretch>
            <a:fillRect/>
          </a:stretch>
        </p:blipFill>
        <p:spPr bwMode="auto">
          <a:xfrm>
            <a:off x="3048000" y="2114551"/>
            <a:ext cx="762000" cy="318581"/>
          </a:xfrm>
          <a:prstGeom prst="rect">
            <a:avLst/>
          </a:prstGeom>
          <a:noFill/>
          <a:ln w="9525">
            <a:noFill/>
            <a:miter lim="800000"/>
            <a:headEnd/>
            <a:tailEnd/>
          </a:ln>
          <a:effectLst/>
        </p:spPr>
      </p:pic>
      <p:pic>
        <p:nvPicPr>
          <p:cNvPr id="29785" name="Picture 89"/>
          <p:cNvPicPr>
            <a:picLocks noChangeAspect="1" noChangeArrowheads="1"/>
          </p:cNvPicPr>
          <p:nvPr/>
        </p:nvPicPr>
        <p:blipFill>
          <a:blip r:embed="rId72"/>
          <a:srcRect l="18675" t="39474" r="11446" b="7895"/>
          <a:stretch>
            <a:fillRect/>
          </a:stretch>
        </p:blipFill>
        <p:spPr bwMode="auto">
          <a:xfrm>
            <a:off x="8039100" y="3886200"/>
            <a:ext cx="1104900" cy="285750"/>
          </a:xfrm>
          <a:prstGeom prst="rect">
            <a:avLst/>
          </a:prstGeom>
          <a:noFill/>
          <a:ln w="9525">
            <a:noFill/>
            <a:miter lim="800000"/>
            <a:headEnd/>
            <a:tailEnd/>
          </a:ln>
          <a:effectLst/>
        </p:spPr>
      </p:pic>
      <p:pic>
        <p:nvPicPr>
          <p:cNvPr id="29786" name="Picture 90"/>
          <p:cNvPicPr>
            <a:picLocks noChangeAspect="1" noChangeArrowheads="1"/>
          </p:cNvPicPr>
          <p:nvPr/>
        </p:nvPicPr>
        <p:blipFill>
          <a:blip r:embed="rId73" cstate="print"/>
          <a:srcRect/>
          <a:stretch>
            <a:fillRect/>
          </a:stretch>
        </p:blipFill>
        <p:spPr bwMode="auto">
          <a:xfrm>
            <a:off x="3048000" y="5314952"/>
            <a:ext cx="914214" cy="317897"/>
          </a:xfrm>
          <a:prstGeom prst="rect">
            <a:avLst/>
          </a:prstGeom>
          <a:noFill/>
          <a:ln w="9525">
            <a:noFill/>
            <a:miter lim="800000"/>
            <a:headEnd/>
            <a:tailEnd/>
          </a:ln>
          <a:effectLst/>
        </p:spPr>
      </p:pic>
      <p:pic>
        <p:nvPicPr>
          <p:cNvPr id="29787" name="Picture 91"/>
          <p:cNvPicPr>
            <a:picLocks noChangeAspect="1" noChangeArrowheads="1"/>
          </p:cNvPicPr>
          <p:nvPr/>
        </p:nvPicPr>
        <p:blipFill>
          <a:blip r:embed="rId74"/>
          <a:srcRect t="26190" b="21429"/>
          <a:stretch>
            <a:fillRect/>
          </a:stretch>
        </p:blipFill>
        <p:spPr bwMode="auto">
          <a:xfrm>
            <a:off x="0" y="4857750"/>
            <a:ext cx="1298864" cy="285750"/>
          </a:xfrm>
          <a:prstGeom prst="rect">
            <a:avLst/>
          </a:prstGeom>
          <a:noFill/>
          <a:ln w="9525">
            <a:noFill/>
            <a:miter lim="800000"/>
            <a:headEnd/>
            <a:tailEnd/>
          </a:ln>
          <a:effectLst/>
        </p:spPr>
      </p:pic>
      <p:pic>
        <p:nvPicPr>
          <p:cNvPr id="29788" name="Picture 92"/>
          <p:cNvPicPr>
            <a:picLocks noChangeAspect="1" noChangeArrowheads="1"/>
          </p:cNvPicPr>
          <p:nvPr/>
        </p:nvPicPr>
        <p:blipFill>
          <a:blip r:embed="rId75"/>
          <a:srcRect/>
          <a:stretch>
            <a:fillRect/>
          </a:stretch>
        </p:blipFill>
        <p:spPr bwMode="auto">
          <a:xfrm>
            <a:off x="2438402" y="2857500"/>
            <a:ext cx="833437" cy="353818"/>
          </a:xfrm>
          <a:prstGeom prst="rect">
            <a:avLst/>
          </a:prstGeom>
          <a:noFill/>
          <a:ln w="9525">
            <a:noFill/>
            <a:miter lim="800000"/>
            <a:headEnd/>
            <a:tailEnd/>
          </a:ln>
          <a:effectLst/>
        </p:spPr>
      </p:pic>
      <p:pic>
        <p:nvPicPr>
          <p:cNvPr id="29789" name="Picture 93"/>
          <p:cNvPicPr>
            <a:picLocks noChangeAspect="1" noChangeArrowheads="1"/>
          </p:cNvPicPr>
          <p:nvPr/>
        </p:nvPicPr>
        <p:blipFill>
          <a:blip r:embed="rId76" cstate="print"/>
          <a:srcRect/>
          <a:stretch>
            <a:fillRect/>
          </a:stretch>
        </p:blipFill>
        <p:spPr bwMode="auto">
          <a:xfrm>
            <a:off x="1295400" y="1657351"/>
            <a:ext cx="647700" cy="351451"/>
          </a:xfrm>
          <a:prstGeom prst="rect">
            <a:avLst/>
          </a:prstGeom>
          <a:noFill/>
          <a:ln w="9525">
            <a:noFill/>
            <a:miter lim="800000"/>
            <a:headEnd/>
            <a:tailEnd/>
          </a:ln>
          <a:effectLst/>
        </p:spPr>
      </p:pic>
      <p:pic>
        <p:nvPicPr>
          <p:cNvPr id="29790" name="Picture 94"/>
          <p:cNvPicPr>
            <a:picLocks noChangeAspect="1" noChangeArrowheads="1"/>
          </p:cNvPicPr>
          <p:nvPr/>
        </p:nvPicPr>
        <p:blipFill>
          <a:blip r:embed="rId77" cstate="print"/>
          <a:srcRect/>
          <a:stretch>
            <a:fillRect/>
          </a:stretch>
        </p:blipFill>
        <p:spPr bwMode="auto">
          <a:xfrm>
            <a:off x="2362200" y="4800601"/>
            <a:ext cx="590550" cy="348425"/>
          </a:xfrm>
          <a:prstGeom prst="rect">
            <a:avLst/>
          </a:prstGeom>
          <a:noFill/>
          <a:ln w="9525">
            <a:noFill/>
            <a:miter lim="800000"/>
            <a:headEnd/>
            <a:tailEnd/>
          </a:ln>
          <a:effectLst/>
        </p:spPr>
      </p:pic>
      <p:pic>
        <p:nvPicPr>
          <p:cNvPr id="29791" name="Picture 95"/>
          <p:cNvPicPr>
            <a:picLocks noChangeAspect="1" noChangeArrowheads="1"/>
          </p:cNvPicPr>
          <p:nvPr/>
        </p:nvPicPr>
        <p:blipFill>
          <a:blip r:embed="rId78"/>
          <a:srcRect l="13518" r="10912"/>
          <a:stretch>
            <a:fillRect/>
          </a:stretch>
        </p:blipFill>
        <p:spPr bwMode="auto">
          <a:xfrm>
            <a:off x="3048000" y="4800600"/>
            <a:ext cx="889310" cy="471488"/>
          </a:xfrm>
          <a:prstGeom prst="rect">
            <a:avLst/>
          </a:prstGeom>
          <a:noFill/>
          <a:ln w="9525">
            <a:noFill/>
            <a:miter lim="800000"/>
            <a:headEnd/>
            <a:tailEnd/>
          </a:ln>
          <a:effectLst/>
        </p:spPr>
      </p:pic>
      <p:pic>
        <p:nvPicPr>
          <p:cNvPr id="29792" name="Picture 96"/>
          <p:cNvPicPr>
            <a:picLocks noChangeAspect="1" noChangeArrowheads="1"/>
          </p:cNvPicPr>
          <p:nvPr/>
        </p:nvPicPr>
        <p:blipFill>
          <a:blip r:embed="rId79" cstate="print"/>
          <a:srcRect/>
          <a:stretch>
            <a:fillRect/>
          </a:stretch>
        </p:blipFill>
        <p:spPr bwMode="auto">
          <a:xfrm>
            <a:off x="2743200" y="4171950"/>
            <a:ext cx="609600" cy="457200"/>
          </a:xfrm>
          <a:prstGeom prst="rect">
            <a:avLst/>
          </a:prstGeom>
          <a:noFill/>
          <a:ln w="9525">
            <a:noFill/>
            <a:miter lim="800000"/>
            <a:headEnd/>
            <a:tailEnd/>
          </a:ln>
          <a:effectLst/>
        </p:spPr>
      </p:pic>
      <p:pic>
        <p:nvPicPr>
          <p:cNvPr id="29793" name="Picture 97"/>
          <p:cNvPicPr>
            <a:picLocks noChangeAspect="1" noChangeArrowheads="1"/>
          </p:cNvPicPr>
          <p:nvPr/>
        </p:nvPicPr>
        <p:blipFill>
          <a:blip r:embed="rId80"/>
          <a:srcRect/>
          <a:stretch>
            <a:fillRect/>
          </a:stretch>
        </p:blipFill>
        <p:spPr bwMode="auto">
          <a:xfrm>
            <a:off x="5334002" y="3143251"/>
            <a:ext cx="604837" cy="570601"/>
          </a:xfrm>
          <a:prstGeom prst="rect">
            <a:avLst/>
          </a:prstGeom>
          <a:noFill/>
          <a:ln w="9525">
            <a:noFill/>
            <a:miter lim="800000"/>
            <a:headEnd/>
            <a:tailEnd/>
          </a:ln>
          <a:effectLst/>
        </p:spPr>
      </p:pic>
      <p:pic>
        <p:nvPicPr>
          <p:cNvPr id="29794" name="Picture 98"/>
          <p:cNvPicPr>
            <a:picLocks noChangeAspect="1" noChangeArrowheads="1"/>
          </p:cNvPicPr>
          <p:nvPr/>
        </p:nvPicPr>
        <p:blipFill>
          <a:blip r:embed="rId81" cstate="print"/>
          <a:srcRect l="24929" t="15616" r="24929" b="8739"/>
          <a:stretch>
            <a:fillRect/>
          </a:stretch>
        </p:blipFill>
        <p:spPr bwMode="auto">
          <a:xfrm>
            <a:off x="6629400" y="1657350"/>
            <a:ext cx="457200" cy="514350"/>
          </a:xfrm>
          <a:prstGeom prst="rect">
            <a:avLst/>
          </a:prstGeom>
          <a:noFill/>
          <a:ln w="9525">
            <a:noFill/>
            <a:miter lim="800000"/>
            <a:headEnd/>
            <a:tailEnd/>
          </a:ln>
          <a:effectLst/>
        </p:spPr>
      </p:pic>
      <p:pic>
        <p:nvPicPr>
          <p:cNvPr id="29795" name="Picture 99"/>
          <p:cNvPicPr>
            <a:picLocks noChangeAspect="1" noChangeArrowheads="1"/>
          </p:cNvPicPr>
          <p:nvPr/>
        </p:nvPicPr>
        <p:blipFill>
          <a:blip r:embed="rId82" cstate="print"/>
          <a:srcRect/>
          <a:stretch>
            <a:fillRect/>
          </a:stretch>
        </p:blipFill>
        <p:spPr bwMode="auto">
          <a:xfrm>
            <a:off x="3352800" y="1714500"/>
            <a:ext cx="461818" cy="357188"/>
          </a:xfrm>
          <a:prstGeom prst="rect">
            <a:avLst/>
          </a:prstGeom>
          <a:noFill/>
          <a:ln w="9525">
            <a:noFill/>
            <a:miter lim="800000"/>
            <a:headEnd/>
            <a:tailEnd/>
          </a:ln>
          <a:effectLst/>
        </p:spPr>
      </p:pic>
      <p:sp>
        <p:nvSpPr>
          <p:cNvPr id="29797" name="AutoShape 101" descr="Image result for blow glass fiji"/>
          <p:cNvSpPr>
            <a:spLocks noChangeAspect="1" noChangeArrowheads="1"/>
          </p:cNvSpPr>
          <p:nvPr/>
        </p:nvSpPr>
        <p:spPr bwMode="auto">
          <a:xfrm>
            <a:off x="155575" y="748904"/>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99" name="AutoShape 103" descr="Image result for blow glass fiji"/>
          <p:cNvSpPr>
            <a:spLocks noChangeAspect="1" noChangeArrowheads="1"/>
          </p:cNvSpPr>
          <p:nvPr/>
        </p:nvSpPr>
        <p:spPr bwMode="auto">
          <a:xfrm>
            <a:off x="155575" y="748904"/>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800" name="Picture 104"/>
          <p:cNvPicPr>
            <a:picLocks noChangeAspect="1" noChangeArrowheads="1"/>
          </p:cNvPicPr>
          <p:nvPr/>
        </p:nvPicPr>
        <p:blipFill>
          <a:blip r:embed="rId83" cstate="print"/>
          <a:srcRect/>
          <a:stretch>
            <a:fillRect/>
          </a:stretch>
        </p:blipFill>
        <p:spPr bwMode="auto">
          <a:xfrm>
            <a:off x="4038602" y="1657350"/>
            <a:ext cx="1199111" cy="253604"/>
          </a:xfrm>
          <a:prstGeom prst="rect">
            <a:avLst/>
          </a:prstGeom>
          <a:noFill/>
          <a:ln w="9525">
            <a:noFill/>
            <a:miter lim="800000"/>
            <a:headEnd/>
            <a:tailEnd/>
          </a:ln>
          <a:effectLst/>
        </p:spPr>
      </p:pic>
      <p:pic>
        <p:nvPicPr>
          <p:cNvPr id="29801" name="Picture 105"/>
          <p:cNvPicPr>
            <a:picLocks noChangeAspect="1" noChangeArrowheads="1"/>
          </p:cNvPicPr>
          <p:nvPr/>
        </p:nvPicPr>
        <p:blipFill>
          <a:blip r:embed="rId84" cstate="print"/>
          <a:srcRect/>
          <a:stretch>
            <a:fillRect/>
          </a:stretch>
        </p:blipFill>
        <p:spPr bwMode="auto">
          <a:xfrm>
            <a:off x="2667000" y="1371601"/>
            <a:ext cx="609600" cy="461819"/>
          </a:xfrm>
          <a:prstGeom prst="rect">
            <a:avLst/>
          </a:prstGeom>
          <a:noFill/>
          <a:ln w="9525">
            <a:noFill/>
            <a:miter lim="800000"/>
            <a:headEnd/>
            <a:tailEnd/>
          </a:ln>
          <a:effectLst/>
        </p:spPr>
      </p:pic>
      <p:pic>
        <p:nvPicPr>
          <p:cNvPr id="29802" name="Picture 106"/>
          <p:cNvPicPr>
            <a:picLocks noChangeAspect="1" noChangeArrowheads="1"/>
          </p:cNvPicPr>
          <p:nvPr/>
        </p:nvPicPr>
        <p:blipFill>
          <a:blip r:embed="rId85"/>
          <a:srcRect/>
          <a:stretch>
            <a:fillRect/>
          </a:stretch>
        </p:blipFill>
        <p:spPr bwMode="auto">
          <a:xfrm>
            <a:off x="3810000" y="3257551"/>
            <a:ext cx="762000" cy="635894"/>
          </a:xfrm>
          <a:prstGeom prst="rect">
            <a:avLst/>
          </a:prstGeom>
          <a:noFill/>
          <a:ln w="9525">
            <a:noFill/>
            <a:miter lim="800000"/>
            <a:headEnd/>
            <a:tailEnd/>
          </a:ln>
          <a:effectLst/>
        </p:spPr>
      </p:pic>
      <p:pic>
        <p:nvPicPr>
          <p:cNvPr id="29803" name="Picture 107"/>
          <p:cNvPicPr>
            <a:picLocks noChangeAspect="1" noChangeArrowheads="1"/>
          </p:cNvPicPr>
          <p:nvPr/>
        </p:nvPicPr>
        <p:blipFill>
          <a:blip r:embed="rId86"/>
          <a:srcRect/>
          <a:stretch>
            <a:fillRect/>
          </a:stretch>
        </p:blipFill>
        <p:spPr bwMode="auto">
          <a:xfrm>
            <a:off x="3962400" y="3886201"/>
            <a:ext cx="1528768" cy="117872"/>
          </a:xfrm>
          <a:prstGeom prst="rect">
            <a:avLst/>
          </a:prstGeom>
          <a:noFill/>
          <a:ln w="9525">
            <a:noFill/>
            <a:miter lim="800000"/>
            <a:headEnd/>
            <a:tailEnd/>
          </a:ln>
          <a:effectLst/>
        </p:spPr>
      </p:pic>
      <p:pic>
        <p:nvPicPr>
          <p:cNvPr id="29804" name="Picture 108"/>
          <p:cNvPicPr>
            <a:picLocks noChangeAspect="1" noChangeArrowheads="1"/>
          </p:cNvPicPr>
          <p:nvPr/>
        </p:nvPicPr>
        <p:blipFill>
          <a:blip r:embed="rId87"/>
          <a:srcRect l="7616" t="18212" r="12914" b="18212"/>
          <a:stretch>
            <a:fillRect/>
          </a:stretch>
        </p:blipFill>
        <p:spPr bwMode="auto">
          <a:xfrm>
            <a:off x="4648200" y="3371850"/>
            <a:ext cx="609600" cy="365760"/>
          </a:xfrm>
          <a:prstGeom prst="rect">
            <a:avLst/>
          </a:prstGeom>
          <a:noFill/>
          <a:ln w="9525">
            <a:noFill/>
            <a:miter lim="800000"/>
            <a:headEnd/>
            <a:tailEnd/>
          </a:ln>
          <a:effectLst/>
        </p:spPr>
      </p:pic>
      <p:pic>
        <p:nvPicPr>
          <p:cNvPr id="29805" name="Picture 109"/>
          <p:cNvPicPr>
            <a:picLocks noChangeAspect="1" noChangeArrowheads="1"/>
          </p:cNvPicPr>
          <p:nvPr/>
        </p:nvPicPr>
        <p:blipFill>
          <a:blip r:embed="rId88"/>
          <a:srcRect t="15217" b="23913"/>
          <a:stretch>
            <a:fillRect/>
          </a:stretch>
        </p:blipFill>
        <p:spPr bwMode="auto">
          <a:xfrm>
            <a:off x="5257800" y="1371600"/>
            <a:ext cx="1376362" cy="423496"/>
          </a:xfrm>
          <a:prstGeom prst="rect">
            <a:avLst/>
          </a:prstGeom>
          <a:noFill/>
          <a:ln w="9525">
            <a:noFill/>
            <a:miter lim="800000"/>
            <a:headEnd/>
            <a:tailEnd/>
          </a:ln>
          <a:effectLst/>
        </p:spPr>
      </p:pic>
      <p:pic>
        <p:nvPicPr>
          <p:cNvPr id="29806" name="Picture 110"/>
          <p:cNvPicPr>
            <a:picLocks noChangeAspect="1" noChangeArrowheads="1"/>
          </p:cNvPicPr>
          <p:nvPr/>
        </p:nvPicPr>
        <p:blipFill>
          <a:blip r:embed="rId89" cstate="print"/>
          <a:srcRect/>
          <a:stretch>
            <a:fillRect/>
          </a:stretch>
        </p:blipFill>
        <p:spPr bwMode="auto">
          <a:xfrm>
            <a:off x="6400800" y="5086351"/>
            <a:ext cx="1143000" cy="195560"/>
          </a:xfrm>
          <a:prstGeom prst="rect">
            <a:avLst/>
          </a:prstGeom>
          <a:noFill/>
          <a:ln w="9525">
            <a:noFill/>
            <a:miter lim="800000"/>
            <a:headEnd/>
            <a:tailEnd/>
          </a:ln>
          <a:effectLst/>
        </p:spPr>
      </p:pic>
      <p:pic>
        <p:nvPicPr>
          <p:cNvPr id="29807" name="Picture 111"/>
          <p:cNvPicPr>
            <a:picLocks noChangeAspect="1" noChangeArrowheads="1"/>
          </p:cNvPicPr>
          <p:nvPr/>
        </p:nvPicPr>
        <p:blipFill>
          <a:blip r:embed="rId90" cstate="print"/>
          <a:srcRect/>
          <a:stretch>
            <a:fillRect/>
          </a:stretch>
        </p:blipFill>
        <p:spPr bwMode="auto">
          <a:xfrm>
            <a:off x="4191002" y="3028951"/>
            <a:ext cx="990599" cy="248927"/>
          </a:xfrm>
          <a:prstGeom prst="rect">
            <a:avLst/>
          </a:prstGeom>
          <a:noFill/>
          <a:ln w="9525">
            <a:noFill/>
            <a:miter lim="800000"/>
            <a:headEnd/>
            <a:tailEnd/>
          </a:ln>
          <a:effectLst/>
        </p:spPr>
      </p:pic>
      <p:pic>
        <p:nvPicPr>
          <p:cNvPr id="29808" name="Picture 112"/>
          <p:cNvPicPr>
            <a:picLocks noChangeAspect="1" noChangeArrowheads="1"/>
          </p:cNvPicPr>
          <p:nvPr/>
        </p:nvPicPr>
        <p:blipFill>
          <a:blip r:embed="rId91" cstate="print"/>
          <a:srcRect/>
          <a:stretch>
            <a:fillRect/>
          </a:stretch>
        </p:blipFill>
        <p:spPr bwMode="auto">
          <a:xfrm>
            <a:off x="3429000" y="4114800"/>
            <a:ext cx="685800" cy="514350"/>
          </a:xfrm>
          <a:prstGeom prst="rect">
            <a:avLst/>
          </a:prstGeom>
          <a:noFill/>
          <a:ln w="9525">
            <a:noFill/>
            <a:miter lim="800000"/>
            <a:headEnd/>
            <a:tailEnd/>
          </a:ln>
          <a:effectLst/>
        </p:spPr>
      </p:pic>
      <p:pic>
        <p:nvPicPr>
          <p:cNvPr id="29809" name="Picture 113"/>
          <p:cNvPicPr>
            <a:picLocks noChangeAspect="1" noChangeArrowheads="1"/>
          </p:cNvPicPr>
          <p:nvPr/>
        </p:nvPicPr>
        <p:blipFill>
          <a:blip r:embed="rId92"/>
          <a:srcRect/>
          <a:stretch>
            <a:fillRect/>
          </a:stretch>
        </p:blipFill>
        <p:spPr bwMode="auto">
          <a:xfrm>
            <a:off x="4876800" y="4800601"/>
            <a:ext cx="1447800" cy="327729"/>
          </a:xfrm>
          <a:prstGeom prst="rect">
            <a:avLst/>
          </a:prstGeom>
          <a:noFill/>
          <a:ln w="9525">
            <a:noFill/>
            <a:miter lim="800000"/>
            <a:headEnd/>
            <a:tailEnd/>
          </a:ln>
          <a:effectLst/>
        </p:spPr>
      </p:pic>
      <p:sp>
        <p:nvSpPr>
          <p:cNvPr id="13314" name="AutoShape 2" descr="Image result for te tika logo"/>
          <p:cNvSpPr>
            <a:spLocks noChangeAspect="1" noChangeArrowheads="1"/>
          </p:cNvSpPr>
          <p:nvPr/>
        </p:nvSpPr>
        <p:spPr bwMode="auto">
          <a:xfrm>
            <a:off x="155575" y="748904"/>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319" name="Picture 7" descr="https://fbcdn-profile-a.akamaihd.net/hprofile-ak-xap1/v/t1.0-1/p160x160/13091_10152670025986709_497525896729603239_n.jpg?oh=bea620100e09a90e00be269e33187f9d&amp;oe=58A547E3&amp;__gda__=1486614485_f881a6e3e7fd0de248a8928203f52bd1"/>
          <p:cNvPicPr>
            <a:picLocks noChangeAspect="1" noChangeArrowheads="1"/>
          </p:cNvPicPr>
          <p:nvPr/>
        </p:nvPicPr>
        <p:blipFill>
          <a:blip r:embed="rId93" cstate="print"/>
          <a:srcRect/>
          <a:stretch>
            <a:fillRect/>
          </a:stretch>
        </p:blipFill>
        <p:spPr bwMode="auto">
          <a:xfrm>
            <a:off x="2133602" y="1257301"/>
            <a:ext cx="487363" cy="365522"/>
          </a:xfrm>
          <a:prstGeom prst="rect">
            <a:avLst/>
          </a:prstGeom>
          <a:noFill/>
        </p:spPr>
      </p:pic>
      <p:pic>
        <p:nvPicPr>
          <p:cNvPr id="13320" name="Picture 8"/>
          <p:cNvPicPr>
            <a:picLocks noChangeAspect="1" noChangeArrowheads="1"/>
          </p:cNvPicPr>
          <p:nvPr/>
        </p:nvPicPr>
        <p:blipFill>
          <a:blip r:embed="rId94" cstate="print"/>
          <a:srcRect l="20568" r="20569"/>
          <a:stretch>
            <a:fillRect/>
          </a:stretch>
        </p:blipFill>
        <p:spPr bwMode="auto">
          <a:xfrm>
            <a:off x="7772402" y="3028950"/>
            <a:ext cx="533399" cy="381866"/>
          </a:xfrm>
          <a:prstGeom prst="rect">
            <a:avLst/>
          </a:prstGeom>
          <a:noFill/>
          <a:ln w="9525">
            <a:noFill/>
            <a:miter lim="800000"/>
            <a:headEnd/>
            <a:tailEnd/>
          </a:ln>
          <a:effectLst/>
        </p:spPr>
      </p:pic>
      <p:pic>
        <p:nvPicPr>
          <p:cNvPr id="13321" name="Picture 9"/>
          <p:cNvPicPr>
            <a:picLocks noChangeAspect="1" noChangeArrowheads="1"/>
          </p:cNvPicPr>
          <p:nvPr/>
        </p:nvPicPr>
        <p:blipFill>
          <a:blip r:embed="rId95"/>
          <a:srcRect l="18627" t="18627" r="14706" b="34314"/>
          <a:stretch>
            <a:fillRect/>
          </a:stretch>
        </p:blipFill>
        <p:spPr bwMode="auto">
          <a:xfrm>
            <a:off x="5105400" y="4057650"/>
            <a:ext cx="539750" cy="285750"/>
          </a:xfrm>
          <a:prstGeom prst="rect">
            <a:avLst/>
          </a:prstGeom>
          <a:noFill/>
          <a:ln w="9525">
            <a:noFill/>
            <a:miter lim="800000"/>
            <a:headEnd/>
            <a:tailEnd/>
          </a:ln>
          <a:effectLst/>
        </p:spPr>
      </p:pic>
      <p:pic>
        <p:nvPicPr>
          <p:cNvPr id="13322" name="Picture 10"/>
          <p:cNvPicPr>
            <a:picLocks noChangeAspect="1" noChangeArrowheads="1"/>
          </p:cNvPicPr>
          <p:nvPr/>
        </p:nvPicPr>
        <p:blipFill>
          <a:blip r:embed="rId96" cstate="print"/>
          <a:srcRect/>
          <a:stretch>
            <a:fillRect/>
          </a:stretch>
        </p:blipFill>
        <p:spPr bwMode="auto">
          <a:xfrm>
            <a:off x="4724402" y="2286000"/>
            <a:ext cx="695325" cy="112522"/>
          </a:xfrm>
          <a:prstGeom prst="rect">
            <a:avLst/>
          </a:prstGeom>
          <a:noFill/>
          <a:ln w="9525">
            <a:noFill/>
            <a:miter lim="800000"/>
            <a:headEnd/>
            <a:tailEnd/>
          </a:ln>
          <a:effectLst/>
        </p:spPr>
      </p:pic>
      <p:sp>
        <p:nvSpPr>
          <p:cNvPr id="13324" name="AutoShape 12" descr="Image result for avis"/>
          <p:cNvSpPr>
            <a:spLocks noChangeAspect="1" noChangeArrowheads="1"/>
          </p:cNvSpPr>
          <p:nvPr/>
        </p:nvSpPr>
        <p:spPr bwMode="auto">
          <a:xfrm>
            <a:off x="155575" y="748904"/>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325" name="Picture 13"/>
          <p:cNvPicPr>
            <a:picLocks noChangeAspect="1" noChangeArrowheads="1"/>
          </p:cNvPicPr>
          <p:nvPr/>
        </p:nvPicPr>
        <p:blipFill>
          <a:blip r:embed="rId97" cstate="print"/>
          <a:srcRect/>
          <a:stretch>
            <a:fillRect/>
          </a:stretch>
        </p:blipFill>
        <p:spPr bwMode="auto">
          <a:xfrm>
            <a:off x="5638801" y="2329768"/>
            <a:ext cx="762000" cy="191977"/>
          </a:xfrm>
          <a:prstGeom prst="rect">
            <a:avLst/>
          </a:prstGeom>
          <a:noFill/>
          <a:ln w="9525">
            <a:noFill/>
            <a:miter lim="800000"/>
            <a:headEnd/>
            <a:tailEnd/>
          </a:ln>
          <a:effectLst/>
        </p:spPr>
      </p:pic>
      <p:pic>
        <p:nvPicPr>
          <p:cNvPr id="13326" name="Picture 14"/>
          <p:cNvPicPr>
            <a:picLocks noChangeAspect="1" noChangeArrowheads="1"/>
          </p:cNvPicPr>
          <p:nvPr/>
        </p:nvPicPr>
        <p:blipFill>
          <a:blip r:embed="rId98" cstate="print"/>
          <a:srcRect/>
          <a:stretch>
            <a:fillRect/>
          </a:stretch>
        </p:blipFill>
        <p:spPr bwMode="auto">
          <a:xfrm>
            <a:off x="6553200" y="1314451"/>
            <a:ext cx="612448" cy="289322"/>
          </a:xfrm>
          <a:prstGeom prst="rect">
            <a:avLst/>
          </a:prstGeom>
          <a:noFill/>
          <a:ln w="9525">
            <a:noFill/>
            <a:miter lim="800000"/>
            <a:headEnd/>
            <a:tailEnd/>
          </a:ln>
          <a:effectLst/>
        </p:spPr>
      </p:pic>
      <p:pic>
        <p:nvPicPr>
          <p:cNvPr id="13327" name="Picture 15"/>
          <p:cNvPicPr>
            <a:picLocks noChangeAspect="1" noChangeArrowheads="1"/>
          </p:cNvPicPr>
          <p:nvPr/>
        </p:nvPicPr>
        <p:blipFill>
          <a:blip r:embed="rId99" cstate="print"/>
          <a:srcRect/>
          <a:stretch>
            <a:fillRect/>
          </a:stretch>
        </p:blipFill>
        <p:spPr bwMode="auto">
          <a:xfrm>
            <a:off x="7620002" y="1771650"/>
            <a:ext cx="809625" cy="320612"/>
          </a:xfrm>
          <a:prstGeom prst="rect">
            <a:avLst/>
          </a:prstGeom>
          <a:noFill/>
          <a:ln w="9525">
            <a:noFill/>
            <a:miter lim="800000"/>
            <a:headEnd/>
            <a:tailEnd/>
          </a:ln>
          <a:effectLst/>
        </p:spPr>
      </p:pic>
      <p:pic>
        <p:nvPicPr>
          <p:cNvPr id="13331" name="Picture 19"/>
          <p:cNvPicPr>
            <a:picLocks noChangeAspect="1" noChangeArrowheads="1"/>
          </p:cNvPicPr>
          <p:nvPr/>
        </p:nvPicPr>
        <p:blipFill>
          <a:blip r:embed="rId100"/>
          <a:srcRect l="4000" t="17391"/>
          <a:stretch>
            <a:fillRect/>
          </a:stretch>
        </p:blipFill>
        <p:spPr bwMode="auto">
          <a:xfrm>
            <a:off x="7772400" y="2400301"/>
            <a:ext cx="1371600" cy="271463"/>
          </a:xfrm>
          <a:prstGeom prst="rect">
            <a:avLst/>
          </a:prstGeom>
          <a:noFill/>
          <a:ln w="9525">
            <a:noFill/>
            <a:miter lim="800000"/>
            <a:headEnd/>
            <a:tailEnd/>
          </a:ln>
          <a:effectLst/>
        </p:spPr>
      </p:pic>
      <p:pic>
        <p:nvPicPr>
          <p:cNvPr id="13332" name="Picture 20"/>
          <p:cNvPicPr>
            <a:picLocks noChangeAspect="1" noChangeArrowheads="1"/>
          </p:cNvPicPr>
          <p:nvPr/>
        </p:nvPicPr>
        <p:blipFill>
          <a:blip r:embed="rId101"/>
          <a:srcRect l="12667" r="18000"/>
          <a:stretch>
            <a:fillRect/>
          </a:stretch>
        </p:blipFill>
        <p:spPr bwMode="auto">
          <a:xfrm>
            <a:off x="4267200" y="4057650"/>
            <a:ext cx="685800" cy="306632"/>
          </a:xfrm>
          <a:prstGeom prst="rect">
            <a:avLst/>
          </a:prstGeom>
          <a:noFill/>
          <a:ln w="9525">
            <a:noFill/>
            <a:miter lim="800000"/>
            <a:headEnd/>
            <a:tailEnd/>
          </a:ln>
          <a:effectLst/>
        </p:spPr>
      </p:pic>
      <p:pic>
        <p:nvPicPr>
          <p:cNvPr id="13333" name="Picture 21"/>
          <p:cNvPicPr>
            <a:picLocks noChangeAspect="1" noChangeArrowheads="1"/>
          </p:cNvPicPr>
          <p:nvPr/>
        </p:nvPicPr>
        <p:blipFill>
          <a:blip r:embed="rId102"/>
          <a:srcRect/>
          <a:stretch>
            <a:fillRect/>
          </a:stretch>
        </p:blipFill>
        <p:spPr bwMode="auto">
          <a:xfrm>
            <a:off x="6477002" y="2171700"/>
            <a:ext cx="781051" cy="467916"/>
          </a:xfrm>
          <a:prstGeom prst="rect">
            <a:avLst/>
          </a:prstGeom>
          <a:noFill/>
          <a:ln w="9525">
            <a:noFill/>
            <a:miter lim="800000"/>
            <a:headEnd/>
            <a:tailEnd/>
          </a:ln>
          <a:effectLst/>
        </p:spPr>
      </p:pic>
      <p:pic>
        <p:nvPicPr>
          <p:cNvPr id="13334" name="Picture 22"/>
          <p:cNvPicPr>
            <a:picLocks noChangeAspect="1" noChangeArrowheads="1"/>
          </p:cNvPicPr>
          <p:nvPr/>
        </p:nvPicPr>
        <p:blipFill>
          <a:blip r:embed="rId103" cstate="print"/>
          <a:srcRect l="13885" t="15936" r="12976" b="29881"/>
          <a:stretch>
            <a:fillRect/>
          </a:stretch>
        </p:blipFill>
        <p:spPr bwMode="auto">
          <a:xfrm>
            <a:off x="6781802" y="2628900"/>
            <a:ext cx="1111623" cy="228600"/>
          </a:xfrm>
          <a:prstGeom prst="rect">
            <a:avLst/>
          </a:prstGeom>
          <a:noFill/>
          <a:ln w="9525">
            <a:noFill/>
            <a:miter lim="800000"/>
            <a:headEnd/>
            <a:tailEnd/>
          </a:ln>
          <a:effectLst/>
        </p:spPr>
      </p:pic>
      <p:pic>
        <p:nvPicPr>
          <p:cNvPr id="13335" name="Picture 23"/>
          <p:cNvPicPr>
            <a:picLocks noChangeAspect="1" noChangeArrowheads="1"/>
          </p:cNvPicPr>
          <p:nvPr/>
        </p:nvPicPr>
        <p:blipFill>
          <a:blip r:embed="rId104"/>
          <a:srcRect l="5635" r="80054"/>
          <a:stretch>
            <a:fillRect/>
          </a:stretch>
        </p:blipFill>
        <p:spPr bwMode="auto">
          <a:xfrm>
            <a:off x="685800" y="4000500"/>
            <a:ext cx="457200" cy="475774"/>
          </a:xfrm>
          <a:prstGeom prst="rect">
            <a:avLst/>
          </a:prstGeom>
          <a:noFill/>
          <a:ln w="9525">
            <a:noFill/>
            <a:miter lim="800000"/>
            <a:headEnd/>
            <a:tailEnd/>
          </a:ln>
          <a:effectLst/>
        </p:spPr>
      </p:pic>
      <p:pic>
        <p:nvPicPr>
          <p:cNvPr id="13336" name="Picture 24"/>
          <p:cNvPicPr>
            <a:picLocks noChangeAspect="1" noChangeArrowheads="1"/>
          </p:cNvPicPr>
          <p:nvPr/>
        </p:nvPicPr>
        <p:blipFill>
          <a:blip r:embed="rId105"/>
          <a:srcRect l="5556" t="30000" r="5556" b="34000"/>
          <a:stretch>
            <a:fillRect/>
          </a:stretch>
        </p:blipFill>
        <p:spPr bwMode="auto">
          <a:xfrm>
            <a:off x="1143000" y="4114801"/>
            <a:ext cx="1143000" cy="275545"/>
          </a:xfrm>
          <a:prstGeom prst="rect">
            <a:avLst/>
          </a:prstGeom>
          <a:noFill/>
          <a:ln w="9525">
            <a:noFill/>
            <a:miter lim="800000"/>
            <a:headEnd/>
            <a:tailEnd/>
          </a:ln>
          <a:effectLst/>
        </p:spPr>
      </p:pic>
      <p:pic>
        <p:nvPicPr>
          <p:cNvPr id="13337" name="Picture 25"/>
          <p:cNvPicPr>
            <a:picLocks noChangeAspect="1" noChangeArrowheads="1"/>
          </p:cNvPicPr>
          <p:nvPr/>
        </p:nvPicPr>
        <p:blipFill>
          <a:blip r:embed="rId106"/>
          <a:srcRect/>
          <a:stretch>
            <a:fillRect/>
          </a:stretch>
        </p:blipFill>
        <p:spPr bwMode="auto">
          <a:xfrm>
            <a:off x="4191000" y="5257801"/>
            <a:ext cx="738098" cy="264319"/>
          </a:xfrm>
          <a:prstGeom prst="rect">
            <a:avLst/>
          </a:prstGeom>
          <a:noFill/>
          <a:ln w="9525">
            <a:noFill/>
            <a:miter lim="800000"/>
            <a:headEnd/>
            <a:tailEnd/>
          </a:ln>
          <a:effectLst/>
        </p:spPr>
      </p:pic>
      <p:pic>
        <p:nvPicPr>
          <p:cNvPr id="13338" name="Picture 26"/>
          <p:cNvPicPr>
            <a:picLocks noChangeAspect="1" noChangeArrowheads="1"/>
          </p:cNvPicPr>
          <p:nvPr/>
        </p:nvPicPr>
        <p:blipFill>
          <a:blip r:embed="rId107" cstate="print"/>
          <a:srcRect/>
          <a:stretch>
            <a:fillRect/>
          </a:stretch>
        </p:blipFill>
        <p:spPr bwMode="auto">
          <a:xfrm>
            <a:off x="1447800" y="4800600"/>
            <a:ext cx="762000" cy="320040"/>
          </a:xfrm>
          <a:prstGeom prst="rect">
            <a:avLst/>
          </a:prstGeom>
          <a:noFill/>
          <a:ln w="9525">
            <a:noFill/>
            <a:miter lim="800000"/>
            <a:headEnd/>
            <a:tailEnd/>
          </a:ln>
          <a:effectLst/>
        </p:spPr>
      </p:pic>
      <p:pic>
        <p:nvPicPr>
          <p:cNvPr id="13339" name="Picture 27"/>
          <p:cNvPicPr>
            <a:picLocks noChangeAspect="1" noChangeArrowheads="1"/>
          </p:cNvPicPr>
          <p:nvPr/>
        </p:nvPicPr>
        <p:blipFill>
          <a:blip r:embed="rId108"/>
          <a:srcRect/>
          <a:stretch>
            <a:fillRect/>
          </a:stretch>
        </p:blipFill>
        <p:spPr bwMode="auto">
          <a:xfrm>
            <a:off x="7696200" y="4686300"/>
            <a:ext cx="801610" cy="303610"/>
          </a:xfrm>
          <a:prstGeom prst="rect">
            <a:avLst/>
          </a:prstGeom>
          <a:noFill/>
          <a:ln w="9525">
            <a:noFill/>
            <a:miter lim="800000"/>
            <a:headEnd/>
            <a:tailEnd/>
          </a:ln>
          <a:effectLst/>
        </p:spPr>
      </p:pic>
      <p:pic>
        <p:nvPicPr>
          <p:cNvPr id="13340" name="Picture 28"/>
          <p:cNvPicPr>
            <a:picLocks noChangeAspect="1" noChangeArrowheads="1"/>
          </p:cNvPicPr>
          <p:nvPr/>
        </p:nvPicPr>
        <p:blipFill>
          <a:blip r:embed="rId109"/>
          <a:srcRect t="20732" b="35366"/>
          <a:stretch>
            <a:fillRect/>
          </a:stretch>
        </p:blipFill>
        <p:spPr bwMode="auto">
          <a:xfrm>
            <a:off x="6324602" y="4743451"/>
            <a:ext cx="1309687" cy="230369"/>
          </a:xfrm>
          <a:prstGeom prst="rect">
            <a:avLst/>
          </a:prstGeom>
          <a:noFill/>
          <a:ln w="9525">
            <a:noFill/>
            <a:miter lim="800000"/>
            <a:headEnd/>
            <a:tailEnd/>
          </a:ln>
          <a:effectLst/>
        </p:spPr>
      </p:pic>
      <p:pic>
        <p:nvPicPr>
          <p:cNvPr id="13341" name="Picture 29"/>
          <p:cNvPicPr>
            <a:picLocks noChangeAspect="1" noChangeArrowheads="1"/>
          </p:cNvPicPr>
          <p:nvPr/>
        </p:nvPicPr>
        <p:blipFill>
          <a:blip r:embed="rId110" cstate="print"/>
          <a:srcRect l="69550" t="62613" r="5536"/>
          <a:stretch>
            <a:fillRect/>
          </a:stretch>
        </p:blipFill>
        <p:spPr bwMode="auto">
          <a:xfrm>
            <a:off x="7620000" y="5029200"/>
            <a:ext cx="762000" cy="315516"/>
          </a:xfrm>
          <a:prstGeom prst="rect">
            <a:avLst/>
          </a:prstGeom>
          <a:noFill/>
          <a:ln w="9525">
            <a:noFill/>
            <a:miter lim="800000"/>
            <a:headEnd/>
            <a:tailEnd/>
          </a:ln>
          <a:effectLst/>
        </p:spPr>
      </p:pic>
      <p:pic>
        <p:nvPicPr>
          <p:cNvPr id="13342" name="Picture 30"/>
          <p:cNvPicPr>
            <a:picLocks noChangeAspect="1" noChangeArrowheads="1"/>
          </p:cNvPicPr>
          <p:nvPr/>
        </p:nvPicPr>
        <p:blipFill>
          <a:blip r:embed="rId111"/>
          <a:srcRect l="16023" t="21134" b="37629"/>
          <a:stretch>
            <a:fillRect/>
          </a:stretch>
        </p:blipFill>
        <p:spPr bwMode="auto">
          <a:xfrm>
            <a:off x="6934200" y="4057652"/>
            <a:ext cx="990600" cy="273269"/>
          </a:xfrm>
          <a:prstGeom prst="rect">
            <a:avLst/>
          </a:prstGeom>
          <a:noFill/>
          <a:ln w="9525">
            <a:noFill/>
            <a:miter lim="800000"/>
            <a:headEnd/>
            <a:tailEnd/>
          </a:ln>
          <a:effectLst/>
        </p:spPr>
      </p:pic>
      <p:pic>
        <p:nvPicPr>
          <p:cNvPr id="13343" name="Picture 31"/>
          <p:cNvPicPr>
            <a:picLocks noChangeAspect="1" noChangeArrowheads="1"/>
          </p:cNvPicPr>
          <p:nvPr/>
        </p:nvPicPr>
        <p:blipFill>
          <a:blip r:embed="rId112"/>
          <a:srcRect l="31467" t="17010" r="25290" b="33505"/>
          <a:stretch>
            <a:fillRect/>
          </a:stretch>
        </p:blipFill>
        <p:spPr bwMode="auto">
          <a:xfrm>
            <a:off x="3429000" y="1200152"/>
            <a:ext cx="762000" cy="489857"/>
          </a:xfrm>
          <a:prstGeom prst="rect">
            <a:avLst/>
          </a:prstGeom>
          <a:noFill/>
          <a:ln w="9525">
            <a:noFill/>
            <a:miter lim="800000"/>
            <a:headEnd/>
            <a:tailEnd/>
          </a:ln>
          <a:effectLst/>
        </p:spPr>
      </p:pic>
      <p:pic>
        <p:nvPicPr>
          <p:cNvPr id="13344" name="Picture 32"/>
          <p:cNvPicPr>
            <a:picLocks noChangeAspect="1" noChangeArrowheads="1"/>
          </p:cNvPicPr>
          <p:nvPr/>
        </p:nvPicPr>
        <p:blipFill>
          <a:blip r:embed="rId113"/>
          <a:srcRect l="9845" t="33505" r="6757" b="33505"/>
          <a:stretch>
            <a:fillRect/>
          </a:stretch>
        </p:blipFill>
        <p:spPr bwMode="auto">
          <a:xfrm>
            <a:off x="6934200" y="3886200"/>
            <a:ext cx="1028698" cy="228600"/>
          </a:xfrm>
          <a:prstGeom prst="rect">
            <a:avLst/>
          </a:prstGeom>
          <a:noFill/>
          <a:ln w="9525">
            <a:noFill/>
            <a:miter lim="800000"/>
            <a:headEnd/>
            <a:tailEnd/>
          </a:ln>
          <a:effectLst/>
        </p:spPr>
      </p:pic>
      <p:pic>
        <p:nvPicPr>
          <p:cNvPr id="13345" name="Picture 33"/>
          <p:cNvPicPr>
            <a:picLocks noChangeAspect="1" noChangeArrowheads="1"/>
          </p:cNvPicPr>
          <p:nvPr/>
        </p:nvPicPr>
        <p:blipFill>
          <a:blip r:embed="rId114" cstate="print"/>
          <a:srcRect/>
          <a:stretch>
            <a:fillRect/>
          </a:stretch>
        </p:blipFill>
        <p:spPr bwMode="auto">
          <a:xfrm>
            <a:off x="1905002" y="1657350"/>
            <a:ext cx="712117" cy="400050"/>
          </a:xfrm>
          <a:prstGeom prst="rect">
            <a:avLst/>
          </a:prstGeom>
          <a:noFill/>
          <a:ln w="9525">
            <a:noFill/>
            <a:miter lim="800000"/>
            <a:headEnd/>
            <a:tailEnd/>
          </a:ln>
          <a:effectLst/>
        </p:spPr>
      </p:pic>
      <p:pic>
        <p:nvPicPr>
          <p:cNvPr id="13346" name="Picture 34"/>
          <p:cNvPicPr>
            <a:picLocks noChangeAspect="1" noChangeArrowheads="1"/>
          </p:cNvPicPr>
          <p:nvPr/>
        </p:nvPicPr>
        <p:blipFill>
          <a:blip r:embed="rId115" cstate="print"/>
          <a:srcRect l="22201" t="17010" r="22201" b="17010"/>
          <a:stretch>
            <a:fillRect/>
          </a:stretch>
        </p:blipFill>
        <p:spPr bwMode="auto">
          <a:xfrm>
            <a:off x="2057400" y="4400550"/>
            <a:ext cx="533400" cy="355600"/>
          </a:xfrm>
          <a:prstGeom prst="rect">
            <a:avLst/>
          </a:prstGeom>
          <a:noFill/>
          <a:ln w="9525">
            <a:noFill/>
            <a:miter lim="800000"/>
            <a:headEnd/>
            <a:tailEnd/>
          </a:ln>
          <a:effectLst/>
        </p:spPr>
      </p:pic>
      <p:pic>
        <p:nvPicPr>
          <p:cNvPr id="13347" name="Picture 35"/>
          <p:cNvPicPr>
            <a:picLocks noChangeAspect="1" noChangeArrowheads="1"/>
          </p:cNvPicPr>
          <p:nvPr/>
        </p:nvPicPr>
        <p:blipFill>
          <a:blip r:embed="rId116"/>
          <a:srcRect l="12934" t="33505" r="12934" b="33505"/>
          <a:stretch>
            <a:fillRect/>
          </a:stretch>
        </p:blipFill>
        <p:spPr bwMode="auto">
          <a:xfrm>
            <a:off x="6019800" y="3162300"/>
            <a:ext cx="990600" cy="247650"/>
          </a:xfrm>
          <a:prstGeom prst="rect">
            <a:avLst/>
          </a:prstGeom>
          <a:noFill/>
          <a:ln w="9525">
            <a:noFill/>
            <a:miter lim="800000"/>
            <a:headEnd/>
            <a:tailEnd/>
          </a:ln>
          <a:effectLst/>
        </p:spPr>
      </p:pic>
      <p:pic>
        <p:nvPicPr>
          <p:cNvPr id="13348" name="Picture 36"/>
          <p:cNvPicPr>
            <a:picLocks noChangeAspect="1" noChangeArrowheads="1"/>
          </p:cNvPicPr>
          <p:nvPr/>
        </p:nvPicPr>
        <p:blipFill>
          <a:blip r:embed="rId117"/>
          <a:srcRect t="33505" b="33505"/>
          <a:stretch>
            <a:fillRect/>
          </a:stretch>
        </p:blipFill>
        <p:spPr bwMode="auto">
          <a:xfrm>
            <a:off x="3048002" y="2571750"/>
            <a:ext cx="1081087" cy="200356"/>
          </a:xfrm>
          <a:prstGeom prst="rect">
            <a:avLst/>
          </a:prstGeom>
          <a:noFill/>
          <a:ln w="9525">
            <a:noFill/>
            <a:miter lim="800000"/>
            <a:headEnd/>
            <a:tailEnd/>
          </a:ln>
          <a:effectLst/>
        </p:spPr>
      </p:pic>
      <p:pic>
        <p:nvPicPr>
          <p:cNvPr id="13349" name="Picture 37"/>
          <p:cNvPicPr>
            <a:picLocks noChangeAspect="1" noChangeArrowheads="1"/>
          </p:cNvPicPr>
          <p:nvPr/>
        </p:nvPicPr>
        <p:blipFill>
          <a:blip r:embed="rId118"/>
          <a:srcRect t="17010" b="29381"/>
          <a:stretch>
            <a:fillRect/>
          </a:stretch>
        </p:blipFill>
        <p:spPr bwMode="auto">
          <a:xfrm>
            <a:off x="4648200" y="2628900"/>
            <a:ext cx="1138604" cy="342900"/>
          </a:xfrm>
          <a:prstGeom prst="rect">
            <a:avLst/>
          </a:prstGeom>
          <a:noFill/>
          <a:ln w="9525">
            <a:noFill/>
            <a:miter lim="800000"/>
            <a:headEnd/>
            <a:tailEnd/>
          </a:ln>
          <a:effectLst/>
        </p:spPr>
      </p:pic>
      <p:sp>
        <p:nvSpPr>
          <p:cNvPr id="2" name="TextBox 1"/>
          <p:cNvSpPr txBox="1"/>
          <p:nvPr/>
        </p:nvSpPr>
        <p:spPr>
          <a:xfrm>
            <a:off x="243840" y="121920"/>
            <a:ext cx="8595360" cy="461665"/>
          </a:xfrm>
          <a:prstGeom prst="rect">
            <a:avLst/>
          </a:prstGeom>
          <a:noFill/>
        </p:spPr>
        <p:txBody>
          <a:bodyPr wrap="square" rtlCol="0">
            <a:spAutoFit/>
          </a:bodyPr>
          <a:lstStyle/>
          <a:p>
            <a:pPr algn="ctr"/>
            <a:r>
              <a:rPr lang="en-AU" sz="2400" b="1" dirty="0"/>
              <a:t>THE PACIFIC PRIVATE SECTOR</a:t>
            </a:r>
            <a:endParaRPr lang="en-US" sz="2400" dirty="0"/>
          </a:p>
        </p:txBody>
      </p:sp>
    </p:spTree>
    <p:extLst>
      <p:ext uri="{BB962C8B-B14F-4D97-AF65-F5344CB8AC3E}">
        <p14:creationId xmlns:p14="http://schemas.microsoft.com/office/powerpoint/2010/main" val="726358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smtClean="0"/>
              <a:t>PACIFIC ISLANDS PRIVATE SECTOR ORGANISATION (PIPSO)</a:t>
            </a:r>
            <a:endParaRPr lang="en-AU" b="1" dirty="0"/>
          </a:p>
        </p:txBody>
      </p:sp>
      <p:pic>
        <p:nvPicPr>
          <p:cNvPr id="4" name="Picture 3"/>
          <p:cNvPicPr>
            <a:picLocks noChangeAspect="1"/>
          </p:cNvPicPr>
          <p:nvPr/>
        </p:nvPicPr>
        <p:blipFill>
          <a:blip r:embed="rId3"/>
          <a:stretch>
            <a:fillRect/>
          </a:stretch>
        </p:blipFill>
        <p:spPr>
          <a:xfrm>
            <a:off x="1" y="5228425"/>
            <a:ext cx="9144000" cy="2258385"/>
          </a:xfrm>
          <a:prstGeom prst="rect">
            <a:avLst/>
          </a:prstGeom>
        </p:spPr>
      </p:pic>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449286" y="1926611"/>
            <a:ext cx="4245428" cy="3301814"/>
          </a:xfrm>
          <a:prstGeom prst="rect">
            <a:avLst/>
          </a:prstGeom>
        </p:spPr>
      </p:pic>
    </p:spTree>
    <p:extLst>
      <p:ext uri="{BB962C8B-B14F-4D97-AF65-F5344CB8AC3E}">
        <p14:creationId xmlns:p14="http://schemas.microsoft.com/office/powerpoint/2010/main" val="114623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5018"/>
          </a:xfrm>
        </p:spPr>
        <p:txBody>
          <a:bodyPr>
            <a:normAutofit fontScale="90000"/>
          </a:bodyPr>
          <a:lstStyle/>
          <a:p>
            <a:endParaRPr lang="en-AU"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3186" y="0"/>
            <a:ext cx="9807186" cy="6872574"/>
          </a:xfrm>
        </p:spPr>
      </p:pic>
    </p:spTree>
    <p:extLst>
      <p:ext uri="{BB962C8B-B14F-4D97-AF65-F5344CB8AC3E}">
        <p14:creationId xmlns:p14="http://schemas.microsoft.com/office/powerpoint/2010/main" val="177794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7733"/>
          </a:xfrm>
        </p:spPr>
        <p:txBody>
          <a:bodyPr>
            <a:normAutofit fontScale="90000"/>
          </a:bodyPr>
          <a:lstStyle/>
          <a:p>
            <a:r>
              <a:rPr lang="en-AU" b="1" dirty="0" smtClean="0"/>
              <a:t>PIPSO FOCUS AREAS</a:t>
            </a:r>
            <a:endParaRPr lang="en-AU" b="1" dirty="0"/>
          </a:p>
        </p:txBody>
      </p:sp>
      <p:pic>
        <p:nvPicPr>
          <p:cNvPr id="4" name="Picture 3"/>
          <p:cNvPicPr>
            <a:picLocks noChangeAspect="1"/>
          </p:cNvPicPr>
          <p:nvPr/>
        </p:nvPicPr>
        <p:blipFill>
          <a:blip r:embed="rId3"/>
          <a:stretch>
            <a:fillRect/>
          </a:stretch>
        </p:blipFill>
        <p:spPr>
          <a:xfrm>
            <a:off x="1" y="5228425"/>
            <a:ext cx="9144000" cy="2258385"/>
          </a:xfrm>
          <a:prstGeom prst="rect">
            <a:avLst/>
          </a:prstGeom>
        </p:spPr>
      </p:pic>
      <p:sp>
        <p:nvSpPr>
          <p:cNvPr id="5" name="Content Placeholder 4"/>
          <p:cNvSpPr>
            <a:spLocks noGrp="1"/>
          </p:cNvSpPr>
          <p:nvPr>
            <p:ph idx="1"/>
          </p:nvPr>
        </p:nvSpPr>
        <p:spPr>
          <a:xfrm>
            <a:off x="1763486" y="1224644"/>
            <a:ext cx="6923314" cy="4901520"/>
          </a:xfrm>
        </p:spPr>
        <p:txBody>
          <a:bodyPr>
            <a:normAutofit fontScale="92500" lnSpcReduction="10000"/>
          </a:bodyPr>
          <a:lstStyle/>
          <a:p>
            <a:r>
              <a:rPr lang="en-AU" sz="3000" cap="all" dirty="0" smtClean="0">
                <a:latin typeface="Lato" charset="0"/>
                <a:ea typeface="Lato" charset="0"/>
                <a:cs typeface="Lato" charset="0"/>
              </a:rPr>
              <a:t>Build </a:t>
            </a:r>
            <a:r>
              <a:rPr lang="en-AU" sz="3000" cap="all" dirty="0">
                <a:latin typeface="Lato" charset="0"/>
                <a:ea typeface="Lato" charset="0"/>
                <a:cs typeface="Lato" charset="0"/>
              </a:rPr>
              <a:t>Strong and </a:t>
            </a:r>
            <a:r>
              <a:rPr lang="en-AU" sz="3000" cap="all" dirty="0" smtClean="0">
                <a:latin typeface="Lato" charset="0"/>
                <a:ea typeface="Lato" charset="0"/>
                <a:cs typeface="Lato" charset="0"/>
              </a:rPr>
              <a:t>responsive National </a:t>
            </a:r>
            <a:r>
              <a:rPr lang="en-AU" sz="3000" cap="all" dirty="0">
                <a:latin typeface="Lato" charset="0"/>
                <a:ea typeface="Lato" charset="0"/>
                <a:cs typeface="Lato" charset="0"/>
              </a:rPr>
              <a:t>Private Sector Organisations (NPSOs)</a:t>
            </a:r>
            <a:r>
              <a:rPr lang="en-US" sz="3000" dirty="0"/>
              <a:t/>
            </a:r>
            <a:br>
              <a:rPr lang="en-US" sz="3000" dirty="0"/>
            </a:br>
            <a:endParaRPr lang="en-AU" sz="3000" dirty="0" smtClean="0">
              <a:latin typeface="Lato" charset="0"/>
              <a:ea typeface="Lato" charset="0"/>
              <a:cs typeface="Lato" charset="0"/>
            </a:endParaRPr>
          </a:p>
          <a:p>
            <a:r>
              <a:rPr lang="en-AU" sz="3000" cap="all" dirty="0" smtClean="0">
                <a:latin typeface="Lato" charset="0"/>
                <a:ea typeface="Lato" charset="0"/>
                <a:cs typeface="Lato" charset="0"/>
              </a:rPr>
              <a:t>Assisting </a:t>
            </a:r>
            <a:r>
              <a:rPr lang="en-AU" sz="3000" cap="all" dirty="0">
                <a:latin typeface="Lato" charset="0"/>
                <a:ea typeface="Lato" charset="0"/>
                <a:cs typeface="Lato" charset="0"/>
              </a:rPr>
              <a:t>Pacific businesses to enhance their business competitiveness and growth.</a:t>
            </a:r>
            <a:br>
              <a:rPr lang="en-AU" sz="3000" cap="all" dirty="0">
                <a:latin typeface="Lato" charset="0"/>
                <a:ea typeface="Lato" charset="0"/>
                <a:cs typeface="Lato" charset="0"/>
              </a:rPr>
            </a:br>
            <a:endParaRPr lang="en-AU" sz="3000" cap="all" dirty="0" smtClean="0">
              <a:latin typeface="Lato" charset="0"/>
              <a:ea typeface="Lato" charset="0"/>
              <a:cs typeface="Lato" charset="0"/>
            </a:endParaRPr>
          </a:p>
          <a:p>
            <a:r>
              <a:rPr lang="en-US" sz="3000" cap="all" dirty="0" smtClean="0">
                <a:latin typeface="Lato" charset="0"/>
                <a:ea typeface="Lato" charset="0"/>
                <a:cs typeface="Lato" charset="0"/>
              </a:rPr>
              <a:t>CHAMPIONING </a:t>
            </a:r>
            <a:r>
              <a:rPr lang="en-US" sz="3000" cap="all" dirty="0">
                <a:latin typeface="Lato" charset="0"/>
                <a:ea typeface="Lato" charset="0"/>
                <a:cs typeface="Lato" charset="0"/>
              </a:rPr>
              <a:t>THE INTERESTS OF PRIVATE SECTOR IN THE APPROPRIATE FORA.</a:t>
            </a:r>
            <a:endParaRPr lang="en-US" sz="3000" dirty="0"/>
          </a:p>
          <a:p>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986" y="1425125"/>
            <a:ext cx="838200" cy="8382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608" y="2983875"/>
            <a:ext cx="762000" cy="7620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986" y="4476402"/>
            <a:ext cx="1079500" cy="1079500"/>
          </a:xfrm>
          <a:prstGeom prst="rect">
            <a:avLst/>
          </a:prstGeom>
        </p:spPr>
      </p:pic>
    </p:spTree>
    <p:extLst>
      <p:ext uri="{BB962C8B-B14F-4D97-AF65-F5344CB8AC3E}">
        <p14:creationId xmlns:p14="http://schemas.microsoft.com/office/powerpoint/2010/main" val="2105082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0006"/>
          </a:xfrm>
        </p:spPr>
        <p:txBody>
          <a:bodyPr>
            <a:normAutofit/>
          </a:bodyPr>
          <a:lstStyle/>
          <a:p>
            <a:endParaRPr lang="en-AU" b="1" dirty="0"/>
          </a:p>
        </p:txBody>
      </p:sp>
      <p:pic>
        <p:nvPicPr>
          <p:cNvPr id="4" name="Picture 3"/>
          <p:cNvPicPr>
            <a:picLocks noChangeAspect="1"/>
          </p:cNvPicPr>
          <p:nvPr/>
        </p:nvPicPr>
        <p:blipFill>
          <a:blip r:embed="rId3"/>
          <a:stretch>
            <a:fillRect/>
          </a:stretch>
        </p:blipFill>
        <p:spPr>
          <a:xfrm>
            <a:off x="1" y="5228425"/>
            <a:ext cx="9144000" cy="2258385"/>
          </a:xfrm>
          <a:prstGeom prst="rect">
            <a:avLst/>
          </a:prstGeom>
        </p:spPr>
      </p:pic>
      <p:sp>
        <p:nvSpPr>
          <p:cNvPr id="5" name="Content Placeholder 4"/>
          <p:cNvSpPr>
            <a:spLocks noGrp="1"/>
          </p:cNvSpPr>
          <p:nvPr>
            <p:ph idx="1"/>
          </p:nvPr>
        </p:nvSpPr>
        <p:spPr>
          <a:xfrm>
            <a:off x="1110343" y="2736678"/>
            <a:ext cx="6923314" cy="979713"/>
          </a:xfrm>
        </p:spPr>
        <p:txBody>
          <a:bodyPr>
            <a:normAutofit lnSpcReduction="10000"/>
          </a:bodyPr>
          <a:lstStyle/>
          <a:p>
            <a:pPr marL="0" indent="0" algn="ctr">
              <a:buNone/>
            </a:pPr>
            <a:r>
              <a:rPr lang="en-AU" b="1" dirty="0"/>
              <a:t>PRIVATE SECTORS ROLE IN DEVELOPMENT</a:t>
            </a:r>
            <a:endParaRPr lang="en-US" dirty="0"/>
          </a:p>
        </p:txBody>
      </p:sp>
    </p:spTree>
    <p:extLst>
      <p:ext uri="{BB962C8B-B14F-4D97-AF65-F5344CB8AC3E}">
        <p14:creationId xmlns:p14="http://schemas.microsoft.com/office/powerpoint/2010/main" val="2119953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smtClean="0"/>
              <a:t>JOB CREATION </a:t>
            </a:r>
            <a:br>
              <a:rPr lang="en-AU" b="1" dirty="0" smtClean="0"/>
            </a:br>
            <a:r>
              <a:rPr lang="en-AU" b="1" dirty="0" smtClean="0"/>
              <a:t>AND INCLUSIVE GROWTH</a:t>
            </a:r>
            <a:endParaRPr lang="en-AU" b="1" dirty="0"/>
          </a:p>
        </p:txBody>
      </p:sp>
      <p:pic>
        <p:nvPicPr>
          <p:cNvPr id="4" name="Picture 3"/>
          <p:cNvPicPr>
            <a:picLocks noChangeAspect="1"/>
          </p:cNvPicPr>
          <p:nvPr/>
        </p:nvPicPr>
        <p:blipFill>
          <a:blip r:embed="rId3"/>
          <a:stretch>
            <a:fillRect/>
          </a:stretch>
        </p:blipFill>
        <p:spPr>
          <a:xfrm>
            <a:off x="2220688" y="5148082"/>
            <a:ext cx="6923312" cy="1709918"/>
          </a:xfrm>
          <a:prstGeom prst="rect">
            <a:avLst/>
          </a:prstGeom>
        </p:spPr>
      </p:pic>
      <p:sp>
        <p:nvSpPr>
          <p:cNvPr id="7" name="Content Placeholder 6"/>
          <p:cNvSpPr>
            <a:spLocks noGrp="1"/>
          </p:cNvSpPr>
          <p:nvPr>
            <p:ph idx="1"/>
          </p:nvPr>
        </p:nvSpPr>
        <p:spPr/>
        <p:txBody>
          <a:bodyPr>
            <a:normAutofit fontScale="92500" lnSpcReduction="10000"/>
          </a:bodyPr>
          <a:lstStyle/>
          <a:p>
            <a:pPr marL="0" indent="0" algn="ctr">
              <a:buNone/>
            </a:pPr>
            <a:r>
              <a:rPr lang="en-US" dirty="0">
                <a:latin typeface="Calibri" charset="0"/>
                <a:ea typeface="Calibri" charset="0"/>
                <a:cs typeface="Calibri" charset="0"/>
              </a:rPr>
              <a:t>“Having a decent job is widely recognized </a:t>
            </a:r>
            <a:r>
              <a:rPr lang="en-US" dirty="0" smtClean="0">
                <a:latin typeface="Calibri" charset="0"/>
                <a:ea typeface="Calibri" charset="0"/>
                <a:cs typeface="Calibri" charset="0"/>
              </a:rPr>
              <a:t>as </a:t>
            </a:r>
            <a:r>
              <a:rPr lang="en-US" dirty="0">
                <a:latin typeface="Calibri" charset="0"/>
                <a:ea typeface="Calibri" charset="0"/>
                <a:cs typeface="Calibri" charset="0"/>
              </a:rPr>
              <a:t>the best way out of poverty”</a:t>
            </a:r>
            <a:br>
              <a:rPr lang="en-US" dirty="0">
                <a:latin typeface="Calibri" charset="0"/>
                <a:ea typeface="Calibri" charset="0"/>
                <a:cs typeface="Calibri" charset="0"/>
              </a:rPr>
            </a:br>
            <a:r>
              <a:rPr lang="en-US" sz="2800" dirty="0">
                <a:latin typeface="Calibri" charset="0"/>
                <a:ea typeface="Calibri" charset="0"/>
                <a:cs typeface="Calibri" charset="0"/>
              </a:rPr>
              <a:t>Communication for the European Commission, 2014</a:t>
            </a:r>
            <a:endParaRPr lang="en-US" dirty="0"/>
          </a:p>
          <a:p>
            <a:pPr marL="0" indent="0" algn="ctr">
              <a:buNone/>
            </a:pPr>
            <a:endParaRPr lang="en-US" dirty="0" smtClean="0"/>
          </a:p>
          <a:p>
            <a:pPr marL="0" indent="0" algn="ctr">
              <a:buNone/>
            </a:pPr>
            <a:r>
              <a:rPr lang="en-US" sz="2400" dirty="0" smtClean="0"/>
              <a:t>TONGA</a:t>
            </a:r>
          </a:p>
          <a:p>
            <a:pPr marL="0" indent="0" algn="ctr">
              <a:buNone/>
            </a:pPr>
            <a:r>
              <a:rPr lang="en-US" sz="2400" dirty="0" smtClean="0"/>
              <a:t>Tourism – Single largest export earner</a:t>
            </a:r>
          </a:p>
          <a:p>
            <a:pPr marL="0" indent="0" algn="ctr">
              <a:buNone/>
            </a:pPr>
            <a:r>
              <a:rPr lang="en-US" sz="2400" dirty="0" smtClean="0"/>
              <a:t>2,000 – 6,000 JOBS</a:t>
            </a:r>
          </a:p>
          <a:p>
            <a:pPr marL="0" indent="0" algn="ctr">
              <a:buNone/>
            </a:pPr>
            <a:r>
              <a:rPr lang="en-US" sz="2400" dirty="0" smtClean="0"/>
              <a:t>FIJI</a:t>
            </a:r>
            <a:endParaRPr lang="en-US" sz="2400" dirty="0" smtClean="0"/>
          </a:p>
          <a:p>
            <a:pPr marL="0" indent="0" algn="ctr">
              <a:buNone/>
            </a:pPr>
            <a:r>
              <a:rPr lang="en-US" sz="2400" dirty="0" smtClean="0"/>
              <a:t>Tourism is the primary export earner</a:t>
            </a:r>
          </a:p>
          <a:p>
            <a:pPr marL="0" indent="0" algn="ctr">
              <a:buNone/>
            </a:pPr>
            <a:r>
              <a:rPr lang="en-US" sz="2400" dirty="0">
                <a:latin typeface="Calibri" charset="0"/>
                <a:ea typeface="Calibri" charset="0"/>
                <a:cs typeface="Calibri" charset="0"/>
              </a:rPr>
              <a:t>2011 – 79,000 JOBS</a:t>
            </a:r>
            <a:br>
              <a:rPr lang="en-US" sz="2400" dirty="0">
                <a:latin typeface="Calibri" charset="0"/>
                <a:ea typeface="Calibri" charset="0"/>
                <a:cs typeface="Calibri" charset="0"/>
              </a:rPr>
            </a:br>
            <a:r>
              <a:rPr lang="en-US" sz="2400" dirty="0">
                <a:latin typeface="Calibri" charset="0"/>
                <a:ea typeface="Calibri" charset="0"/>
                <a:cs typeface="Calibri" charset="0"/>
              </a:rPr>
              <a:t>2021 – 130,000 JOBS</a:t>
            </a:r>
            <a:endParaRPr lang="en-US" sz="2400" dirty="0" smtClean="0"/>
          </a:p>
          <a:p>
            <a:pPr algn="ctr"/>
            <a:endParaRPr lang="en-US" dirty="0" smtClean="0"/>
          </a:p>
          <a:p>
            <a:endParaRPr lang="en-US" dirty="0"/>
          </a:p>
        </p:txBody>
      </p:sp>
    </p:spTree>
    <p:extLst>
      <p:ext uri="{BB962C8B-B14F-4D97-AF65-F5344CB8AC3E}">
        <p14:creationId xmlns:p14="http://schemas.microsoft.com/office/powerpoint/2010/main" val="1739498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2220688" y="5148082"/>
            <a:ext cx="6923312" cy="1709918"/>
          </a:xfrm>
          <a:prstGeom prst="rect">
            <a:avLst/>
          </a:prstGeom>
        </p:spPr>
      </p:pic>
      <p:sp>
        <p:nvSpPr>
          <p:cNvPr id="2" name="Title 1"/>
          <p:cNvSpPr>
            <a:spLocks noGrp="1"/>
          </p:cNvSpPr>
          <p:nvPr>
            <p:ph type="title"/>
          </p:nvPr>
        </p:nvSpPr>
        <p:spPr/>
        <p:txBody>
          <a:bodyPr>
            <a:normAutofit fontScale="90000"/>
          </a:bodyPr>
          <a:lstStyle/>
          <a:p>
            <a:r>
              <a:rPr lang="en-AU" b="1" dirty="0" smtClean="0"/>
              <a:t>JOB CREATION </a:t>
            </a:r>
            <a:br>
              <a:rPr lang="en-AU" b="1" dirty="0" smtClean="0"/>
            </a:br>
            <a:r>
              <a:rPr lang="en-AU" b="1" dirty="0" smtClean="0"/>
              <a:t>AND INCLUSIVE GROWTH</a:t>
            </a:r>
            <a:endParaRPr lang="en-AU" b="1"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959" y="2203550"/>
            <a:ext cx="1216959" cy="121695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3037" y="2204357"/>
            <a:ext cx="1219200" cy="121615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6362" y="2203550"/>
            <a:ext cx="1219200" cy="121615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4959" y="3555637"/>
            <a:ext cx="1219200" cy="1216152"/>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95165" y="3555637"/>
            <a:ext cx="1280078" cy="1276346"/>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36362" y="3585734"/>
            <a:ext cx="1219200" cy="1216152"/>
          </a:xfrm>
          <a:prstGeom prst="rect">
            <a:avLst/>
          </a:prstGeom>
        </p:spPr>
      </p:pic>
    </p:spTree>
    <p:extLst>
      <p:ext uri="{BB962C8B-B14F-4D97-AF65-F5344CB8AC3E}">
        <p14:creationId xmlns:p14="http://schemas.microsoft.com/office/powerpoint/2010/main" val="1491033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E85FFB59F7ED48A9286A10D90DCAB5" ma:contentTypeVersion="3" ma:contentTypeDescription="Create a new document." ma:contentTypeScope="" ma:versionID="7f96adb741cddc14e2ebaa5bd80ca310">
  <xsd:schema xmlns:xsd="http://www.w3.org/2001/XMLSchema" xmlns:xs="http://www.w3.org/2001/XMLSchema" xmlns:p="http://schemas.microsoft.com/office/2006/metadata/properties" xmlns:ns2="http://schemas.microsoft.com/sharepoint/v4" xmlns:ns3="90eb63da-8d7e-4c67-a224-4c9befe50fbc" targetNamespace="http://schemas.microsoft.com/office/2006/metadata/properties" ma:root="true" ma:fieldsID="c1db9f2725f0e2afc64fd2ec51db2150" ns2:_="" ns3:_="">
    <xsd:import namespace="http://schemas.microsoft.com/sharepoint/v4"/>
    <xsd:import namespace="90eb63da-8d7e-4c67-a224-4c9befe50fbc"/>
    <xsd:element name="properties">
      <xsd:complexType>
        <xsd:sequence>
          <xsd:element name="documentManagement">
            <xsd:complexType>
              <xsd:all>
                <xsd:element ref="ns2:IconOverlay"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eb63da-8d7e-4c67-a224-4c9befe50fbc"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BEC00F-1294-45C3-BB5A-22AA193188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90eb63da-8d7e-4c67-a224-4c9befe50f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D8F5C9-0B24-42DC-83B1-4F0E536DEDC2}">
  <ds:schemaRefs>
    <ds:schemaRef ds:uri="http://purl.org/dc/terms/"/>
    <ds:schemaRef ds:uri="http://schemas.microsoft.com/office/infopath/2007/PartnerControls"/>
    <ds:schemaRef ds:uri="http://schemas.microsoft.com/office/2006/documentManagement/types"/>
    <ds:schemaRef ds:uri="90eb63da-8d7e-4c67-a224-4c9befe50fbc"/>
    <ds:schemaRef ds:uri="http://schemas.microsoft.com/office/2006/metadata/properties"/>
    <ds:schemaRef ds:uri="http://purl.org/dc/elements/1.1/"/>
    <ds:schemaRef ds:uri="http://schemas.microsoft.com/sharepoint/v4"/>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BE8E72A8-82FC-42A3-BF29-88D924FF88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1947</TotalTime>
  <Words>1419</Words>
  <Application>Microsoft Macintosh PowerPoint</Application>
  <PresentationFormat>On-screen Show (4:3)</PresentationFormat>
  <Paragraphs>137</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Lato</vt:lpstr>
      <vt:lpstr>Arial</vt:lpstr>
      <vt:lpstr>Office Theme</vt:lpstr>
      <vt:lpstr>The Pacific Private Sector and its Multiple Roles in Sustainable Development</vt:lpstr>
      <vt:lpstr>PowerPoint Presentation</vt:lpstr>
      <vt:lpstr>PowerPoint Presentation</vt:lpstr>
      <vt:lpstr>PACIFIC ISLANDS PRIVATE SECTOR ORGANISATION (PIPSO)</vt:lpstr>
      <vt:lpstr>PowerPoint Presentation</vt:lpstr>
      <vt:lpstr>PIPSO FOCUS AREAS</vt:lpstr>
      <vt:lpstr>PowerPoint Presentation</vt:lpstr>
      <vt:lpstr>JOB CREATION  AND INCLUSIVE GROWTH</vt:lpstr>
      <vt:lpstr>JOB CREATION  AND INCLUSIVE GROWTH</vt:lpstr>
      <vt:lpstr>INFRASTRUCTURE AND GOODS AND SERVICES</vt:lpstr>
      <vt:lpstr>FOOD SECURITY AND CLIMATE CHANGE</vt:lpstr>
      <vt:lpstr>INNOVATION AND RESEARCH &amp; DEVELOPMENT</vt:lpstr>
      <vt:lpstr>CHALLENGES</vt:lpstr>
      <vt:lpstr>Thank You Vinaka Vaka Levu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Azzopardi</dc:creator>
  <cp:lastModifiedBy>Microsoft Office User</cp:lastModifiedBy>
  <cp:revision>68</cp:revision>
  <dcterms:created xsi:type="dcterms:W3CDTF">2017-05-10T00:14:53Z</dcterms:created>
  <dcterms:modified xsi:type="dcterms:W3CDTF">2017-06-13T22:15:46Z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0x010100ABE85FFB59F7ED48A9286A10D90DCAB5</vt:lpwstr>
  </property>
</Properties>
</file>