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513" r:id="rId5"/>
    <p:sldId id="408" r:id="rId6"/>
    <p:sldId id="409" r:id="rId7"/>
    <p:sldId id="516" r:id="rId8"/>
    <p:sldId id="440" r:id="rId9"/>
    <p:sldId id="439" r:id="rId10"/>
    <p:sldId id="524" r:id="rId11"/>
    <p:sldId id="497" r:id="rId12"/>
    <p:sldId id="530" r:id="rId13"/>
    <p:sldId id="570" r:id="rId14"/>
    <p:sldId id="571" r:id="rId15"/>
    <p:sldId id="572" r:id="rId16"/>
    <p:sldId id="569" r:id="rId17"/>
    <p:sldId id="475" r:id="rId18"/>
    <p:sldId id="574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77D"/>
    <a:srgbClr val="9B9BBD"/>
    <a:srgbClr val="69699D"/>
    <a:srgbClr val="E0E0EB"/>
    <a:srgbClr val="CDCDDE"/>
    <a:srgbClr val="EBEBF1"/>
    <a:srgbClr val="F5F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2" autoAdjust="0"/>
    <p:restoredTop sz="90049" autoAdjust="0"/>
  </p:normalViewPr>
  <p:slideViewPr>
    <p:cSldViewPr snapToGrid="0" showGuides="1">
      <p:cViewPr varScale="1">
        <p:scale>
          <a:sx n="79" d="100"/>
          <a:sy n="79" d="100"/>
        </p:scale>
        <p:origin x="19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86399-D9D2-4CDA-99AC-901C9DD2052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F0612-F00B-4B21-93AC-400DFE03D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900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12C71-7584-400A-A134-BF2F810E8183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D2DC2-3145-449B-99A5-25EAC53B279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17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OECD(2009, 2013) notes</a:t>
            </a:r>
            <a:r>
              <a:rPr lang="en-US" baseline="0" dirty="0" smtClean="0"/>
              <a:t> that </a:t>
            </a:r>
            <a:r>
              <a:rPr lang="en-US" b="1" baseline="0" dirty="0" smtClean="0">
                <a:solidFill>
                  <a:srgbClr val="FF0000"/>
                </a:solidFill>
              </a:rPr>
              <a:t>regulatory heterogeneity is a constraint 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increased trade</a:t>
            </a:r>
            <a:r>
              <a:rPr lang="en-US" b="1" dirty="0" smtClean="0"/>
              <a:t>.   World</a:t>
            </a:r>
            <a:r>
              <a:rPr lang="en-US" b="1" baseline="0" dirty="0" smtClean="0"/>
              <a:t> Bank (2015) notes that regulatory cooperation is now a pre condition for further trade liberalization.</a:t>
            </a:r>
            <a:endParaRPr lang="en-US" b="1" dirty="0" smtClean="0"/>
          </a:p>
          <a:p>
            <a:pPr lvl="1"/>
            <a:r>
              <a:rPr lang="en-US" dirty="0" smtClean="0"/>
              <a:t>What drives regulatory similarity?</a:t>
            </a:r>
          </a:p>
          <a:p>
            <a:pPr lvl="2"/>
            <a:r>
              <a:rPr lang="en-US" dirty="0" smtClean="0"/>
              <a:t>Legal Origin</a:t>
            </a:r>
          </a:p>
          <a:p>
            <a:pPr lvl="2"/>
            <a:r>
              <a:rPr lang="en-US" dirty="0" smtClean="0"/>
              <a:t>Population Size</a:t>
            </a:r>
          </a:p>
          <a:p>
            <a:pPr lvl="2"/>
            <a:r>
              <a:rPr lang="en-US" dirty="0" smtClean="0"/>
              <a:t>Ease of contract enforcement</a:t>
            </a:r>
          </a:p>
          <a:p>
            <a:pPr lvl="1"/>
            <a:r>
              <a:rPr lang="en-US" dirty="0" smtClean="0"/>
              <a:t>OECD’s limitation is that it limits this thinking to services when this can easily apply to goods through the power of standards</a:t>
            </a:r>
          </a:p>
          <a:p>
            <a:pPr lvl="1"/>
            <a:endParaRPr lang="en-US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regulators (e.g. Common Threads) and professionals (Accountants, Architects, Pharmacists, Lawyers, Doctors, Nurses, Judges, Planners) government agencies (CLGF) and industries (Agricultural Society).</a:t>
            </a:r>
          </a:p>
          <a:p>
            <a:pPr lvl="1"/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Non-existent linkages of substantive discussions at the practical implementation level (e.g. AsiaPac-Africa, Caribbean-Pacific)Because of this 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means that Commonwealth members can have deeper discussion on challenges than they can in other global for Members know this to be true </a:t>
            </a:r>
          </a:p>
          <a:p>
            <a:pPr lvl="1"/>
            <a:r>
              <a:rPr lang="en-US" dirty="0" smtClean="0"/>
              <a:t>Looking across the various regions of the Commonwealth we see a deeper level of understanding and co-ordination among Commonwealth members in sub-regional groups than with non-Commonwealth members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regulator from a Commonwealth country can pick up the framework from another Commonwealth partner and understand</a:t>
            </a:r>
          </a:p>
          <a:p>
            <a:endParaRPr lang="en-US" dirty="0" smtClean="0"/>
          </a:p>
          <a:p>
            <a:r>
              <a:rPr lang="en-US" dirty="0" smtClean="0"/>
              <a:t>This similarity can be leveraged </a:t>
            </a:r>
          </a:p>
          <a:p>
            <a:r>
              <a:rPr lang="en-US" dirty="0" smtClean="0"/>
              <a:t>The Commonwealth in this regard provides a venue where such members can meet and share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Difficult to have these conversations in other global fora because members approach the issue with one eye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 non-binding nature of the Commonwealth should also mean conversations can take place around issues which are difficult in other fora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Forward-looking element- provide insights into new areas</a:t>
            </a:r>
          </a:p>
          <a:p>
            <a:r>
              <a:rPr lang="en-US" dirty="0" smtClean="0"/>
              <a:t>On a global level, nowhere else has:</a:t>
            </a:r>
          </a:p>
          <a:p>
            <a:pPr marL="457200" lvl="1" indent="0">
              <a:buNone/>
            </a:pPr>
            <a:r>
              <a:rPr lang="en-US" dirty="0" smtClean="0"/>
              <a:t>(i) On</a:t>
            </a:r>
          </a:p>
          <a:p>
            <a:r>
              <a:rPr lang="en-US" dirty="0" smtClean="0"/>
              <a:t>Continue the bottom-up member-led approach that defined the development of the Action Plan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D2DC2-3145-449B-99A5-25EAC53B279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18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CW members will</a:t>
            </a:r>
            <a:r>
              <a:rPr lang="en-US" baseline="0" dirty="0" smtClean="0"/>
              <a:t> confront significant challenges ahead.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12 years ago the world was</a:t>
            </a:r>
            <a:r>
              <a:rPr lang="en-US" baseline="0" dirty="0" smtClean="0"/>
              <a:t> a very different place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 12 years it will be even more different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world in 2030 will be a much different place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Q is</a:t>
            </a:r>
            <a:r>
              <a:rPr lang="en-US" sz="1200" baseline="0" dirty="0" smtClean="0"/>
              <a:t> can </a:t>
            </a:r>
            <a:r>
              <a:rPr lang="en-US" sz="1200" dirty="0" smtClean="0"/>
              <a:t>Commonwealth serve as a platform for members to mitigate risks of disruption by </a:t>
            </a:r>
            <a:r>
              <a:rPr lang="en-US" sz="1200" dirty="0" smtClean="0">
                <a:latin typeface="Trebuchet MS" panose="020B0603020202020204" pitchFamily="34" charset="0"/>
              </a:rPr>
              <a:t>bringing together members to to explore solutions to these new issues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Trebuchet MS" panose="020B0603020202020204" pitchFamily="34" charset="0"/>
              </a:rPr>
              <a:t>Additive manufacturing,</a:t>
            </a:r>
            <a:r>
              <a:rPr lang="en-US" sz="2400" baseline="0" dirty="0" smtClean="0">
                <a:latin typeface="Trebuchet MS" panose="020B0603020202020204" pitchFamily="34" charset="0"/>
              </a:rPr>
              <a:t> AI etc. </a:t>
            </a:r>
            <a:r>
              <a:rPr lang="en-US" sz="2400" dirty="0" smtClean="0">
                <a:latin typeface="Trebuchet MS" panose="020B0603020202020204" pitchFamily="34" charset="0"/>
              </a:rPr>
              <a:t>will change industrial policy and trade flows as cost equations change as machinery becomes more sophisticated at changing how trade and investment flow.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Trebuchet MS" panose="020B0603020202020204" pitchFamily="34" charset="0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 smtClean="0">
              <a:latin typeface="Trebuchet MS" panose="020B0603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 640 million young people in the Commonwealth currently aged 15-29 years old will be in prime productivity and in need of jobs in a new technological era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D2DC2-3145-449B-99A5-25EAC53B279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146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28700" lvl="1" indent="-342900"/>
            <a:r>
              <a:rPr lang="en-GB" sz="5600" dirty="0" smtClean="0">
                <a:latin typeface="Trebuchet MS"/>
                <a:cs typeface="Trebuchet MS"/>
              </a:rPr>
              <a:t>Growth: Supporting global growth</a:t>
            </a:r>
          </a:p>
          <a:p>
            <a:pPr marL="1028700" lvl="1" indent="-342900"/>
            <a:r>
              <a:rPr lang="en-GB" sz="5600" dirty="0" smtClean="0">
                <a:latin typeface="Trebuchet MS"/>
                <a:cs typeface="Trebuchet MS"/>
              </a:rPr>
              <a:t>Jobs: Creating employment</a:t>
            </a:r>
          </a:p>
          <a:p>
            <a:pPr marL="1028700" lvl="1" indent="-342900"/>
            <a:r>
              <a:rPr lang="en-GB" sz="5600" dirty="0" smtClean="0">
                <a:latin typeface="Trebuchet MS"/>
                <a:cs typeface="Trebuchet MS"/>
              </a:rPr>
              <a:t>Sharing of best practices and learning</a:t>
            </a:r>
          </a:p>
          <a:p>
            <a:pPr marL="1028700" lvl="1" indent="-342900"/>
            <a:r>
              <a:rPr lang="en-GB" sz="5600" dirty="0" smtClean="0">
                <a:latin typeface="Trebuchet MS"/>
                <a:cs typeface="Trebuchet MS"/>
              </a:rPr>
              <a:t>Development: Promoting development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D2DC2-3145-449B-99A5-25EAC53B279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82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 is</a:t>
            </a:r>
            <a:r>
              <a:rPr lang="en-US" baseline="0" dirty="0" smtClean="0"/>
              <a:t> which trade routes to focus 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Focus</a:t>
            </a:r>
            <a:r>
              <a:rPr lang="en-US" baseline="0" dirty="0" smtClean="0"/>
              <a:t> should not be on stimulating regional routes where members have well established patterns, but on stimulating underdeveloped routes. CW can be seen as 4 megaregions: Africa, Americas, Asia, Europe and Oceania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D2DC2-3145-449B-99A5-25EAC53B279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161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Heads decided based 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D2DC2-3145-449B-99A5-25EAC53B279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1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D2DC2-3145-449B-99A5-25EAC53B279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8" t="32346" r="13538" b="31563"/>
          <a:stretch/>
        </p:blipFill>
        <p:spPr>
          <a:xfrm>
            <a:off x="628650" y="5628833"/>
            <a:ext cx="3615398" cy="7627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1" y="1362993"/>
            <a:ext cx="4816642" cy="1909595"/>
          </a:xfrm>
        </p:spPr>
        <p:txBody>
          <a:bodyPr lIns="0" anchor="ctr" anchorCtr="0">
            <a:normAutofit/>
          </a:bodyPr>
          <a:lstStyle>
            <a:lvl1pPr algn="l">
              <a:defRPr sz="5400" b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Presentation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441117"/>
            <a:ext cx="6858000" cy="697246"/>
          </a:xfrm>
        </p:spPr>
        <p:txBody>
          <a:bodyPr lIns="0" anchor="ctr" anchorCtr="0">
            <a:normAutofit/>
          </a:bodyPr>
          <a:lstStyle>
            <a:lvl1pPr marL="0" indent="0" algn="l">
              <a:buNone/>
              <a:defRPr sz="2200" baseline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Date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1315453"/>
            <a:ext cx="845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670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1" y="2149643"/>
            <a:ext cx="3943349" cy="3096125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buFontTx/>
              <a:buNone/>
              <a:defRPr sz="16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0" y="5583238"/>
            <a:ext cx="3782929" cy="77311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400" i="1">
                <a:solidFill>
                  <a:srgbClr val="37377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13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231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750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48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62993"/>
            <a:ext cx="6857999" cy="1909595"/>
          </a:xfrm>
        </p:spPr>
        <p:txBody>
          <a:bodyPr lIns="0" anchor="ctr" anchorCtr="0">
            <a:normAutofit/>
          </a:bodyPr>
          <a:lstStyle>
            <a:lvl1pPr algn="l">
              <a:tabLst>
                <a:tab pos="2328863" algn="l"/>
              </a:tabLst>
              <a:defRPr sz="2800" b="0" baseline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Presented by:	Name of Presenter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Email:	Presenter’s email address</a:t>
            </a:r>
            <a:br>
              <a:rPr lang="en-US" dirty="0" smtClean="0"/>
            </a:br>
            <a:r>
              <a:rPr lang="en-US" dirty="0" smtClean="0"/>
              <a:t>Tel:	Presenter’s contact number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441117"/>
            <a:ext cx="6858000" cy="697246"/>
          </a:xfrm>
        </p:spPr>
        <p:txBody>
          <a:bodyPr lIns="0" anchor="ctr" anchorCtr="0">
            <a:normAutofit/>
          </a:bodyPr>
          <a:lstStyle>
            <a:lvl1pPr marL="0" indent="0" algn="l">
              <a:buNone/>
              <a:defRPr sz="2200" baseline="0">
                <a:solidFill>
                  <a:schemeClr val="bg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Date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1315453"/>
            <a:ext cx="845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8" t="32346" r="13538" b="31563"/>
          <a:stretch/>
        </p:blipFill>
        <p:spPr>
          <a:xfrm>
            <a:off x="628650" y="5628833"/>
            <a:ext cx="3615398" cy="76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12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600"/>
              </a:spcAft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endParaRPr lang="en-US" dirty="0" smtClean="0"/>
          </a:p>
          <a:p>
            <a:pPr lvl="0"/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endParaRPr lang="en-US" dirty="0" smtClean="0"/>
          </a:p>
          <a:p>
            <a:pPr lvl="0"/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</a:t>
            </a:r>
          </a:p>
          <a:p>
            <a:pPr lvl="0"/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endParaRPr lang="en-US" dirty="0" smtClean="0"/>
          </a:p>
          <a:p>
            <a:pPr lvl="0"/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endParaRPr lang="en-US" dirty="0" smtClean="0"/>
          </a:p>
          <a:p>
            <a:pPr lvl="0"/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3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no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149643"/>
            <a:ext cx="7886700" cy="4027320"/>
          </a:xfrm>
        </p:spPr>
        <p:txBody>
          <a:bodyPr/>
          <a:lstStyle>
            <a:lvl1pPr marL="0" indent="0">
              <a:lnSpc>
                <a:spcPct val="125000"/>
              </a:lnSpc>
              <a:buFontTx/>
              <a:buNone/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86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25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3561347"/>
            <a:ext cx="3886200" cy="261561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rgbClr val="37377D"/>
                </a:solidFill>
                <a:latin typeface="Trebuchet MS" panose="020B0603020202020204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600" baseline="0">
                <a:latin typeface="Trebuchet MS" panose="020B0603020202020204" pitchFamily="34" charset="0"/>
              </a:defRPr>
            </a:lvl2pPr>
          </a:lstStyle>
          <a:p>
            <a:pPr lvl="0"/>
            <a:r>
              <a:rPr lang="en-US" dirty="0" smtClean="0"/>
              <a:t>Sub head here</a:t>
            </a:r>
          </a:p>
          <a:p>
            <a:pPr lvl="1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maliqua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au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3561347"/>
            <a:ext cx="3886200" cy="2615616"/>
          </a:xfrm>
        </p:spPr>
        <p:txBody>
          <a:bodyPr/>
          <a:lstStyle>
            <a:lvl1pPr marL="0" indent="0">
              <a:buFontTx/>
              <a:buNone/>
              <a:defRPr sz="1600">
                <a:solidFill>
                  <a:srgbClr val="37377D"/>
                </a:solidFill>
                <a:latin typeface="Trebuchet MS" panose="020B0603020202020204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600">
                <a:latin typeface="Trebuchet MS" panose="020B0603020202020204" pitchFamily="34" charset="0"/>
              </a:defRPr>
            </a:lvl2pPr>
          </a:lstStyle>
          <a:p>
            <a:pPr lvl="0"/>
            <a:r>
              <a:rPr lang="en-US" dirty="0" smtClean="0"/>
              <a:t>Sub head here</a:t>
            </a:r>
          </a:p>
          <a:p>
            <a:pPr lvl="1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maliqua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au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2005097"/>
            <a:ext cx="7886701" cy="1232484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rgbClr val="37377D"/>
                </a:solidFill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9342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,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2060494"/>
            <a:ext cx="3886200" cy="411646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rgbClr val="37377D"/>
                </a:solidFill>
                <a:latin typeface="Trebuchet MS" panose="020B0603020202020204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600" baseline="0">
                <a:latin typeface="Trebuchet MS" panose="020B0603020202020204" pitchFamily="34" charset="0"/>
              </a:defRPr>
            </a:lvl2pPr>
          </a:lstStyle>
          <a:p>
            <a:pPr lvl="0"/>
            <a:r>
              <a:rPr lang="en-US" dirty="0" smtClean="0"/>
              <a:t>Sub head here</a:t>
            </a:r>
          </a:p>
          <a:p>
            <a:pPr lvl="1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maliqua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au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2060494"/>
            <a:ext cx="3886200" cy="4116469"/>
          </a:xfrm>
        </p:spPr>
        <p:txBody>
          <a:bodyPr/>
          <a:lstStyle>
            <a:lvl1pPr marL="0" indent="0">
              <a:buFontTx/>
              <a:buNone/>
              <a:defRPr sz="1600">
                <a:solidFill>
                  <a:srgbClr val="37377D"/>
                </a:solidFill>
                <a:latin typeface="Trebuchet MS" panose="020B0603020202020204" pitchFamily="34" charset="0"/>
              </a:defRPr>
            </a:lvl1pPr>
            <a:lvl2pPr marL="0" indent="0">
              <a:lnSpc>
                <a:spcPct val="110000"/>
              </a:lnSpc>
              <a:buFontTx/>
              <a:buNone/>
              <a:defRPr sz="1600">
                <a:latin typeface="Trebuchet MS" panose="020B0603020202020204" pitchFamily="34" charset="0"/>
              </a:defRPr>
            </a:lvl2pPr>
          </a:lstStyle>
          <a:p>
            <a:pPr lvl="0"/>
            <a:r>
              <a:rPr lang="en-US" dirty="0" smtClean="0"/>
              <a:t>Sub head here</a:t>
            </a:r>
          </a:p>
          <a:p>
            <a:pPr lvl="1"/>
            <a:r>
              <a:rPr lang="en-US" dirty="0" smtClean="0"/>
              <a:t>Lorem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maliqua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au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52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3 blue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>
            <a:off x="695325" y="1977190"/>
            <a:ext cx="7239000" cy="1323975"/>
          </a:xfrm>
          <a:custGeom>
            <a:avLst/>
            <a:gdLst>
              <a:gd name="connsiteX0" fmla="*/ 6972300 w 7239000"/>
              <a:gd name="connsiteY0" fmla="*/ 0 h 1323975"/>
              <a:gd name="connsiteX1" fmla="*/ 7239000 w 7239000"/>
              <a:gd name="connsiteY1" fmla="*/ 600075 h 1323975"/>
              <a:gd name="connsiteX2" fmla="*/ 7239000 w 7239000"/>
              <a:gd name="connsiteY2" fmla="*/ 1323975 h 1323975"/>
              <a:gd name="connsiteX3" fmla="*/ 0 w 7239000"/>
              <a:gd name="connsiteY3" fmla="*/ 1323975 h 1323975"/>
              <a:gd name="connsiteX4" fmla="*/ 0 w 7239000"/>
              <a:gd name="connsiteY4" fmla="*/ 0 h 1323975"/>
              <a:gd name="connsiteX5" fmla="*/ 6972300 w 7239000"/>
              <a:gd name="connsiteY5" fmla="*/ 0 h 132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39000" h="1323975">
                <a:moveTo>
                  <a:pt x="6972300" y="0"/>
                </a:moveTo>
                <a:lnTo>
                  <a:pt x="7239000" y="600075"/>
                </a:lnTo>
                <a:lnTo>
                  <a:pt x="7239000" y="1323975"/>
                </a:lnTo>
                <a:lnTo>
                  <a:pt x="0" y="1323975"/>
                </a:lnTo>
                <a:lnTo>
                  <a:pt x="0" y="0"/>
                </a:lnTo>
                <a:lnTo>
                  <a:pt x="6972300" y="0"/>
                </a:lnTo>
                <a:close/>
              </a:path>
            </a:pathLst>
          </a:custGeom>
          <a:solidFill>
            <a:srgbClr val="CDCDDE">
              <a:alpha val="8235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0" rtlCol="0" anchor="ctr"/>
          <a:lstStyle/>
          <a:p>
            <a:pPr marL="714375" indent="0" algn="l"/>
            <a:endParaRPr lang="en-GB" sz="2200" dirty="0" smtClean="0">
              <a:solidFill>
                <a:srgbClr val="3737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 10"/>
          <p:cNvSpPr/>
          <p:nvPr userDrawn="1"/>
        </p:nvSpPr>
        <p:spPr>
          <a:xfrm>
            <a:off x="695325" y="5021722"/>
            <a:ext cx="7239000" cy="1323975"/>
          </a:xfrm>
          <a:custGeom>
            <a:avLst/>
            <a:gdLst>
              <a:gd name="connsiteX0" fmla="*/ 6972300 w 7239000"/>
              <a:gd name="connsiteY0" fmla="*/ 0 h 1323975"/>
              <a:gd name="connsiteX1" fmla="*/ 7239000 w 7239000"/>
              <a:gd name="connsiteY1" fmla="*/ 600075 h 1323975"/>
              <a:gd name="connsiteX2" fmla="*/ 7239000 w 7239000"/>
              <a:gd name="connsiteY2" fmla="*/ 1323975 h 1323975"/>
              <a:gd name="connsiteX3" fmla="*/ 0 w 7239000"/>
              <a:gd name="connsiteY3" fmla="*/ 1323975 h 1323975"/>
              <a:gd name="connsiteX4" fmla="*/ 0 w 7239000"/>
              <a:gd name="connsiteY4" fmla="*/ 0 h 1323975"/>
              <a:gd name="connsiteX5" fmla="*/ 6972300 w 7239000"/>
              <a:gd name="connsiteY5" fmla="*/ 0 h 132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39000" h="1323975">
                <a:moveTo>
                  <a:pt x="6972300" y="0"/>
                </a:moveTo>
                <a:lnTo>
                  <a:pt x="7239000" y="600075"/>
                </a:lnTo>
                <a:lnTo>
                  <a:pt x="7239000" y="1323975"/>
                </a:lnTo>
                <a:lnTo>
                  <a:pt x="0" y="1323975"/>
                </a:lnTo>
                <a:lnTo>
                  <a:pt x="0" y="0"/>
                </a:lnTo>
                <a:lnTo>
                  <a:pt x="6972300" y="0"/>
                </a:lnTo>
                <a:close/>
              </a:path>
            </a:pathLst>
          </a:custGeom>
          <a:solidFill>
            <a:srgbClr val="CDCDDE">
              <a:alpha val="8235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0" rtlCol="0" anchor="ctr"/>
          <a:lstStyle/>
          <a:p>
            <a:pPr marL="714375" indent="0" algn="l"/>
            <a:endParaRPr lang="en-GB" sz="2200" dirty="0" smtClean="0">
              <a:solidFill>
                <a:srgbClr val="3737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695325" y="3499456"/>
            <a:ext cx="7239000" cy="1323975"/>
          </a:xfrm>
          <a:custGeom>
            <a:avLst/>
            <a:gdLst>
              <a:gd name="connsiteX0" fmla="*/ 6972300 w 7239000"/>
              <a:gd name="connsiteY0" fmla="*/ 0 h 1323975"/>
              <a:gd name="connsiteX1" fmla="*/ 7239000 w 7239000"/>
              <a:gd name="connsiteY1" fmla="*/ 600075 h 1323975"/>
              <a:gd name="connsiteX2" fmla="*/ 7239000 w 7239000"/>
              <a:gd name="connsiteY2" fmla="*/ 1323975 h 1323975"/>
              <a:gd name="connsiteX3" fmla="*/ 0 w 7239000"/>
              <a:gd name="connsiteY3" fmla="*/ 1323975 h 1323975"/>
              <a:gd name="connsiteX4" fmla="*/ 0 w 7239000"/>
              <a:gd name="connsiteY4" fmla="*/ 0 h 1323975"/>
              <a:gd name="connsiteX5" fmla="*/ 6972300 w 7239000"/>
              <a:gd name="connsiteY5" fmla="*/ 0 h 132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39000" h="1323975">
                <a:moveTo>
                  <a:pt x="6972300" y="0"/>
                </a:moveTo>
                <a:lnTo>
                  <a:pt x="7239000" y="600075"/>
                </a:lnTo>
                <a:lnTo>
                  <a:pt x="7239000" y="1323975"/>
                </a:lnTo>
                <a:lnTo>
                  <a:pt x="0" y="1323975"/>
                </a:lnTo>
                <a:lnTo>
                  <a:pt x="0" y="0"/>
                </a:lnTo>
                <a:lnTo>
                  <a:pt x="6972300" y="0"/>
                </a:lnTo>
                <a:close/>
              </a:path>
            </a:pathLst>
          </a:custGeom>
          <a:solidFill>
            <a:srgbClr val="CDCDDE">
              <a:alpha val="8235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0" rtlCol="0" anchor="ctr"/>
          <a:lstStyle/>
          <a:p>
            <a:pPr marL="714375" indent="0" algn="l"/>
            <a:endParaRPr lang="en-GB" sz="2200" dirty="0" smtClean="0">
              <a:solidFill>
                <a:srgbClr val="3737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209757" y="2047039"/>
            <a:ext cx="5704389" cy="1184275"/>
          </a:xfrm>
        </p:spPr>
        <p:txBody>
          <a:bodyPr anchor="ctr" anchorCtr="0">
            <a:noAutofit/>
          </a:bodyPr>
          <a:lstStyle>
            <a:lvl1pPr marL="714375" indent="0" algn="l" defTabSz="914400" rtl="0" eaLnBrk="1" latinLnBrk="0" hangingPunct="1">
              <a:buFontTx/>
              <a:buNone/>
              <a:defRPr lang="en-US" sz="2200" kern="1200" dirty="0" smtClean="0">
                <a:solidFill>
                  <a:srgbClr val="37377D"/>
                </a:solidFill>
                <a:latin typeface="Trebuchet MS" panose="020B0603020202020204" pitchFamily="34" charset="0"/>
                <a:ea typeface="+mn-ea"/>
                <a:cs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209757" y="3569305"/>
            <a:ext cx="5704389" cy="1184275"/>
          </a:xfrm>
        </p:spPr>
        <p:txBody>
          <a:bodyPr anchor="ctr" anchorCtr="0">
            <a:noAutofit/>
          </a:bodyPr>
          <a:lstStyle>
            <a:lvl1pPr marL="714375" indent="0" algn="l" defTabSz="914400" rtl="0" eaLnBrk="1" latinLnBrk="0" hangingPunct="1">
              <a:buFontTx/>
              <a:buNone/>
              <a:defRPr lang="en-US" sz="2200" kern="1200" dirty="0" smtClean="0">
                <a:solidFill>
                  <a:srgbClr val="37377D"/>
                </a:solidFill>
                <a:latin typeface="Trebuchet MS" panose="020B0603020202020204" pitchFamily="34" charset="0"/>
                <a:ea typeface="+mn-ea"/>
                <a:cs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209757" y="5102225"/>
            <a:ext cx="5704389" cy="1184275"/>
          </a:xfrm>
        </p:spPr>
        <p:txBody>
          <a:bodyPr anchor="ctr" anchorCtr="0">
            <a:noAutofit/>
          </a:bodyPr>
          <a:lstStyle>
            <a:lvl1pPr marL="714375" indent="0" algn="l" defTabSz="914400" rtl="0" eaLnBrk="1" latinLnBrk="0" hangingPunct="1">
              <a:buFontTx/>
              <a:buNone/>
              <a:defRPr lang="en-US" sz="2200" kern="1200" dirty="0" smtClean="0">
                <a:solidFill>
                  <a:srgbClr val="37377D"/>
                </a:solidFill>
                <a:latin typeface="Trebuchet MS" panose="020B0603020202020204" pitchFamily="34" charset="0"/>
                <a:ea typeface="+mn-ea"/>
                <a:cs typeface="Arial" panose="020B0604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779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4D92-1F3A-472D-85CE-E6DD218884A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130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94611"/>
            <a:ext cx="7886700" cy="792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149643"/>
            <a:ext cx="7886700" cy="4027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A7843-B289-48CF-8C7F-D871F1651954}" type="datetimeFigureOut">
              <a:rPr lang="en-GB" smtClean="0"/>
              <a:t>28/01/2019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5593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737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CF34D92-1F3A-472D-85CE-E6DD218884AD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8650" y="866275"/>
            <a:ext cx="8515350" cy="0"/>
          </a:xfrm>
          <a:prstGeom prst="line">
            <a:avLst/>
          </a:prstGeom>
          <a:ln>
            <a:solidFill>
              <a:srgbClr val="3737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08" y="315267"/>
            <a:ext cx="2259171" cy="45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4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9" r:id="rId2"/>
    <p:sldLayoutId id="2147483686" r:id="rId3"/>
    <p:sldLayoutId id="2147483696" r:id="rId4"/>
    <p:sldLayoutId id="2147483687" r:id="rId5"/>
    <p:sldLayoutId id="2147483688" r:id="rId6"/>
    <p:sldLayoutId id="2147483700" r:id="rId7"/>
    <p:sldLayoutId id="2147483697" r:id="rId8"/>
    <p:sldLayoutId id="2147483689" r:id="rId9"/>
    <p:sldLayoutId id="2147483698" r:id="rId10"/>
    <p:sldLayoutId id="2147483690" r:id="rId11"/>
    <p:sldLayoutId id="2147483691" r:id="rId12"/>
    <p:sldLayoutId id="2147483694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3737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7377D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87384" y="2950669"/>
            <a:ext cx="8856616" cy="186833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dirty="0" smtClean="0"/>
              <a:t>Commonwealth Connectivity Agenda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2000" i="1" dirty="0"/>
              <a:t>Public Private Dialogue on Women in the Digital Economy and International Trade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January 2019</a:t>
            </a:r>
            <a:r>
              <a:rPr lang="en-GB" sz="2700" dirty="0"/>
              <a:t/>
            </a:r>
            <a:br>
              <a:rPr lang="en-GB" sz="27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298188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Connectivity Cluster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6942"/>
            <a:ext cx="7886700" cy="4390021"/>
          </a:xfrm>
        </p:spPr>
        <p:txBody>
          <a:bodyPr>
            <a:normAutofit/>
          </a:bodyPr>
          <a:lstStyle/>
          <a:p>
            <a:r>
              <a:rPr lang="en-GB" dirty="0" smtClean="0"/>
              <a:t>Work programme will focus on </a:t>
            </a:r>
            <a:r>
              <a:rPr lang="en-GB" u="sng" dirty="0" smtClean="0"/>
              <a:t>the National Digital Economy</a:t>
            </a:r>
          </a:p>
          <a:p>
            <a:r>
              <a:rPr lang="en-GB" dirty="0" smtClean="0"/>
              <a:t>Particular challenges for digitisation on traditional trade and investment policy</a:t>
            </a:r>
          </a:p>
          <a:p>
            <a:r>
              <a:rPr lang="en-GB" dirty="0" smtClean="0"/>
              <a:t>Challenges here include:</a:t>
            </a:r>
          </a:p>
          <a:p>
            <a:pPr lvl="1"/>
            <a:r>
              <a:rPr lang="en-GB" dirty="0" smtClean="0"/>
              <a:t>Breaching the Digital Divide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Competition- How to address global anti-competitive behaviour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Privacy and data protection- How do we strike the balance?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 smtClean="0"/>
              <a:t>Skills Gap</a:t>
            </a:r>
          </a:p>
        </p:txBody>
      </p:sp>
    </p:spTree>
    <p:extLst>
      <p:ext uri="{BB962C8B-B14F-4D97-AF65-F5344CB8AC3E}">
        <p14:creationId xmlns:p14="http://schemas.microsoft.com/office/powerpoint/2010/main" val="2469902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Regulatory Connectivity Cluster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6942"/>
            <a:ext cx="7886700" cy="40273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Work programme will focus on </a:t>
            </a:r>
            <a:r>
              <a:rPr lang="en-GB" u="sng" dirty="0" smtClean="0"/>
              <a:t>the </a:t>
            </a:r>
            <a:r>
              <a:rPr lang="en-GB" u="sng" dirty="0"/>
              <a:t>B</a:t>
            </a:r>
            <a:r>
              <a:rPr lang="en-GB" u="sng" dirty="0" smtClean="0"/>
              <a:t>usiness Environment for MSMEs</a:t>
            </a:r>
            <a:endParaRPr lang="en-GB" dirty="0" smtClean="0"/>
          </a:p>
          <a:p>
            <a:r>
              <a:rPr lang="en-GB" dirty="0" smtClean="0"/>
              <a:t>Bad regulations are expensive for MSMEs and create room for corruption.</a:t>
            </a:r>
          </a:p>
          <a:p>
            <a:r>
              <a:rPr lang="en-GB" dirty="0" smtClean="0"/>
              <a:t>Economy-wide impact on productivity, growth and ultimately development</a:t>
            </a:r>
          </a:p>
          <a:p>
            <a:r>
              <a:rPr lang="en-GB" dirty="0" smtClean="0"/>
              <a:t>Two particular aspects:</a:t>
            </a:r>
          </a:p>
          <a:p>
            <a:pPr lvl="1"/>
            <a:r>
              <a:rPr lang="en-GB" dirty="0" smtClean="0"/>
              <a:t>Ease of Doing Business</a:t>
            </a:r>
          </a:p>
          <a:p>
            <a:pPr lvl="1"/>
            <a:r>
              <a:rPr lang="en-GB" dirty="0" smtClean="0"/>
              <a:t>Good Regulatory Practice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Challenges:</a:t>
            </a:r>
          </a:p>
          <a:p>
            <a:pPr lvl="1"/>
            <a:r>
              <a:rPr lang="en-GB" dirty="0" smtClean="0"/>
              <a:t>Political and Bureaucratic will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08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Supply Side Connectivity Cluster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</a:t>
            </a:r>
            <a:r>
              <a:rPr lang="en-GB" u="sng" dirty="0" smtClean="0"/>
              <a:t>Integrating MSMEs into </a:t>
            </a:r>
            <a:r>
              <a:rPr lang="en-GB" u="sng" dirty="0" err="1" smtClean="0"/>
              <a:t>Agri</a:t>
            </a:r>
            <a:r>
              <a:rPr lang="en-GB" u="sng" dirty="0" smtClean="0"/>
              <a:t>-Food Value </a:t>
            </a:r>
            <a:r>
              <a:rPr lang="en-GB" u="sng" dirty="0" smtClean="0"/>
              <a:t>Chains</a:t>
            </a:r>
          </a:p>
          <a:p>
            <a:endParaRPr lang="en-GB" u="sng" dirty="0" smtClean="0"/>
          </a:p>
          <a:p>
            <a:r>
              <a:rPr lang="en-GB" dirty="0" smtClean="0"/>
              <a:t>Changing </a:t>
            </a:r>
            <a:r>
              <a:rPr lang="en-GB" dirty="0" smtClean="0"/>
              <a:t>global consumer needs for always fresh and higher sustainability requirements in some markets.</a:t>
            </a:r>
          </a:p>
          <a:p>
            <a:endParaRPr lang="en-GB" dirty="0" smtClean="0"/>
          </a:p>
          <a:p>
            <a:r>
              <a:rPr lang="en-GB" dirty="0" smtClean="0"/>
              <a:t>Initial focus will be on a coconut and soya to see how to move forward pre-existing studies into action</a:t>
            </a:r>
          </a:p>
          <a:p>
            <a:endParaRPr lang="en-GB" dirty="0"/>
          </a:p>
          <a:p>
            <a:r>
              <a:rPr lang="en-GB" dirty="0" smtClean="0"/>
              <a:t>Particular focus on the nature of evolving green requirements on agriculture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0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to Business Connectivity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95707"/>
            <a:ext cx="7886700" cy="4281256"/>
          </a:xfrm>
        </p:spPr>
        <p:txBody>
          <a:bodyPr/>
          <a:lstStyle/>
          <a:p>
            <a:r>
              <a:rPr lang="en-GB" dirty="0" smtClean="0"/>
              <a:t>Increasing B2B and B2G engagement around increased intra-Commonwealth trade and </a:t>
            </a:r>
            <a:r>
              <a:rPr lang="en-GB" dirty="0" smtClean="0"/>
              <a:t>investment.</a:t>
            </a:r>
          </a:p>
          <a:p>
            <a:endParaRPr lang="en-GB" dirty="0" smtClean="0"/>
          </a:p>
          <a:p>
            <a:r>
              <a:rPr lang="en-GB" dirty="0" smtClean="0"/>
              <a:t>Bringing private sector associations from across the Commonwealth </a:t>
            </a:r>
            <a:r>
              <a:rPr lang="en-GB" dirty="0" smtClean="0"/>
              <a:t>to provide their </a:t>
            </a:r>
            <a:r>
              <a:rPr lang="en-GB" dirty="0" smtClean="0"/>
              <a:t>views to officials as they engage on the process of growing intra-Commonwealth trade. 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29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Mainstreaming Inclusive and Sustainable Trade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6942"/>
            <a:ext cx="7886700" cy="4027320"/>
          </a:xfrm>
        </p:spPr>
        <p:txBody>
          <a:bodyPr/>
          <a:lstStyle/>
          <a:p>
            <a:r>
              <a:rPr lang="en-GB" dirty="0" smtClean="0"/>
              <a:t>Inclusive Trade:</a:t>
            </a:r>
          </a:p>
          <a:p>
            <a:pPr lvl="1"/>
            <a:r>
              <a:rPr lang="en-GB" dirty="0" smtClean="0"/>
              <a:t>Women: </a:t>
            </a:r>
            <a:r>
              <a:rPr lang="en-GB" dirty="0"/>
              <a:t>Address systemic barriers to women’s full and equal participation in the economy </a:t>
            </a:r>
            <a:endParaRPr lang="en-GB" dirty="0" smtClean="0"/>
          </a:p>
          <a:p>
            <a:pPr lvl="1"/>
            <a:r>
              <a:rPr lang="en-GB" dirty="0" smtClean="0"/>
              <a:t>Youth: Support youth entrepreneurship</a:t>
            </a:r>
          </a:p>
          <a:p>
            <a:endParaRPr lang="en-GB" dirty="0" smtClean="0"/>
          </a:p>
          <a:p>
            <a:r>
              <a:rPr lang="en-GB" dirty="0" smtClean="0"/>
              <a:t>Sustainable Trade:</a:t>
            </a:r>
          </a:p>
          <a:p>
            <a:pPr lvl="1"/>
            <a:r>
              <a:rPr lang="en-GB" dirty="0" smtClean="0"/>
              <a:t>Blue </a:t>
            </a:r>
            <a:r>
              <a:rPr lang="en-GB" dirty="0" smtClean="0"/>
              <a:t>Economy: Linkage with the Commonwealth Blue Charter</a:t>
            </a:r>
            <a:endParaRPr lang="en-GB" dirty="0" smtClean="0"/>
          </a:p>
          <a:p>
            <a:pPr lvl="1"/>
            <a:r>
              <a:rPr lang="en-GB" dirty="0" smtClean="0"/>
              <a:t>Green </a:t>
            </a:r>
            <a:r>
              <a:rPr lang="en-GB" dirty="0" smtClean="0"/>
              <a:t>Economy : Linkage with the Digital Economy and Supply Side Connectivity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3201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Kirk Haywood</a:t>
            </a:r>
            <a:br>
              <a:rPr lang="en-GB" dirty="0" smtClean="0"/>
            </a:br>
            <a:r>
              <a:rPr lang="en-GB" dirty="0" smtClean="0"/>
              <a:t>Legal Adviser- Trade &amp; Lead, Commonwealth Connectivity Agenda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28 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9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999" y="1724178"/>
            <a:ext cx="8344271" cy="4971590"/>
          </a:xfrm>
        </p:spPr>
        <p:txBody>
          <a:bodyPr>
            <a:normAutofit/>
          </a:bodyPr>
          <a:lstStyle/>
          <a:p>
            <a:r>
              <a:rPr lang="en-US" dirty="0" smtClean="0"/>
              <a:t>Institutions, regulators and policymakers in Commonwealth countries speak several dialects of the same regulatory language. 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shared regulatory language allows for policy </a:t>
            </a:r>
            <a:r>
              <a:rPr lang="en-US" dirty="0" smtClean="0"/>
              <a:t>and regulatory conversations </a:t>
            </a:r>
            <a:r>
              <a:rPr lang="en-US" dirty="0"/>
              <a:t>at a more granular, practical level than takes place in any other global </a:t>
            </a:r>
            <a:r>
              <a:rPr lang="en-US" dirty="0" smtClean="0"/>
              <a:t>fora.</a:t>
            </a:r>
          </a:p>
          <a:p>
            <a:endParaRPr lang="en-US" dirty="0" smtClean="0"/>
          </a:p>
          <a:p>
            <a:r>
              <a:rPr lang="en-US" dirty="0" smtClean="0"/>
              <a:t>This finds expression in the networked nature of the Commonwealth forums of regulators, professionals, government agencies and industries.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05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Road Ahead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14165" y="1069647"/>
            <a:ext cx="3868340" cy="823912"/>
          </a:xfrm>
        </p:spPr>
        <p:txBody>
          <a:bodyPr/>
          <a:lstStyle/>
          <a:p>
            <a:r>
              <a:rPr lang="en-US" dirty="0" smtClean="0">
                <a:solidFill>
                  <a:srgbClr val="37377D"/>
                </a:solidFill>
              </a:rPr>
              <a:t>2006</a:t>
            </a:r>
            <a:endParaRPr lang="en-US" dirty="0">
              <a:solidFill>
                <a:srgbClr val="3737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29842" y="1834549"/>
            <a:ext cx="3901004" cy="4355114"/>
          </a:xfrm>
        </p:spPr>
        <p:txBody>
          <a:bodyPr>
            <a:normAutofit fontScale="85000" lnSpcReduction="10000"/>
          </a:bodyPr>
          <a:lstStyle/>
          <a:p>
            <a:r>
              <a:rPr lang="en-US" sz="2600" dirty="0" smtClean="0"/>
              <a:t>1 </a:t>
            </a:r>
            <a:r>
              <a:rPr lang="en-US" sz="2600" dirty="0"/>
              <a:t>Billion less people on the </a:t>
            </a:r>
            <a:r>
              <a:rPr lang="en-US" sz="2600" dirty="0" smtClean="0"/>
              <a:t>earth than today</a:t>
            </a:r>
            <a:endParaRPr lang="en-US" sz="2600" dirty="0"/>
          </a:p>
          <a:p>
            <a:r>
              <a:rPr lang="en-US" sz="2600" dirty="0"/>
              <a:t>45% of the world population lived in </a:t>
            </a:r>
            <a:r>
              <a:rPr lang="en-US" sz="2600" dirty="0" smtClean="0"/>
              <a:t>cities</a:t>
            </a:r>
            <a:endParaRPr lang="en-US" sz="2600" dirty="0"/>
          </a:p>
          <a:p>
            <a:r>
              <a:rPr lang="en-US" sz="2600" dirty="0" smtClean="0"/>
              <a:t>No </a:t>
            </a:r>
            <a:r>
              <a:rPr lang="en-US" sz="2600" dirty="0"/>
              <a:t>Global Financial Crisis</a:t>
            </a:r>
          </a:p>
          <a:p>
            <a:r>
              <a:rPr lang="en-US" sz="2600" dirty="0"/>
              <a:t>No sharing economy</a:t>
            </a:r>
          </a:p>
          <a:p>
            <a:r>
              <a:rPr lang="en-US" sz="2600" dirty="0"/>
              <a:t>2G was the </a:t>
            </a:r>
            <a:r>
              <a:rPr lang="en-US" sz="2600" dirty="0" smtClean="0"/>
              <a:t>standard speed </a:t>
            </a:r>
            <a:r>
              <a:rPr lang="en-US" sz="2600" dirty="0"/>
              <a:t>on phone access</a:t>
            </a:r>
          </a:p>
          <a:p>
            <a:r>
              <a:rPr lang="en-US" sz="2600" dirty="0" smtClean="0"/>
              <a:t>Facebook </a:t>
            </a:r>
            <a:r>
              <a:rPr lang="en-US" sz="2600" dirty="0"/>
              <a:t>just became a public site opened beyond education institutions</a:t>
            </a:r>
          </a:p>
          <a:p>
            <a:r>
              <a:rPr lang="en-US" sz="2600" dirty="0" smtClean="0"/>
              <a:t>No Kyoto or Paris Agreements</a:t>
            </a:r>
            <a:endParaRPr lang="en-US" sz="2600" dirty="0"/>
          </a:p>
          <a:p>
            <a:pPr lvl="1"/>
            <a:endParaRPr lang="en-US" sz="2400" dirty="0">
              <a:latin typeface="Trebuchet MS" panose="020B0603020202020204" pitchFamily="34" charset="0"/>
            </a:endParaRPr>
          </a:p>
          <a:p>
            <a:pPr lvl="1"/>
            <a:endParaRPr lang="en-US" sz="2400" dirty="0">
              <a:latin typeface="Trebuchet MS" panose="020B0603020202020204" pitchFamily="34" charset="0"/>
            </a:endParaRPr>
          </a:p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676182" y="1038287"/>
            <a:ext cx="3887391" cy="823912"/>
          </a:xfrm>
        </p:spPr>
        <p:txBody>
          <a:bodyPr/>
          <a:lstStyle/>
          <a:p>
            <a:r>
              <a:rPr lang="en-US" dirty="0" smtClean="0">
                <a:solidFill>
                  <a:srgbClr val="37377D"/>
                </a:solidFill>
              </a:rPr>
              <a:t>2030</a:t>
            </a:r>
            <a:endParaRPr lang="en-US" dirty="0">
              <a:solidFill>
                <a:srgbClr val="37377D"/>
              </a:solidFill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29150" y="1865909"/>
            <a:ext cx="3962212" cy="4484454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1 Billion more </a:t>
            </a:r>
            <a:r>
              <a:rPr lang="en-US" sz="3200" dirty="0" smtClean="0"/>
              <a:t>people than today </a:t>
            </a:r>
            <a:endParaRPr lang="en-US" sz="3200" dirty="0"/>
          </a:p>
          <a:p>
            <a:r>
              <a:rPr lang="en-US" sz="3200" dirty="0"/>
              <a:t>The 640 million young people in the Commonwealth currently aged 15-29 years old will be in prime productivity and in need of jobs in a new technological era</a:t>
            </a:r>
          </a:p>
          <a:p>
            <a:r>
              <a:rPr lang="en-US" sz="3200" dirty="0"/>
              <a:t>60% of the population will live in cities</a:t>
            </a:r>
          </a:p>
          <a:p>
            <a:r>
              <a:rPr lang="en-US" sz="3200" dirty="0"/>
              <a:t>4th Industrial Revolution will </a:t>
            </a:r>
            <a:r>
              <a:rPr lang="en-US" sz="3200" dirty="0" smtClean="0"/>
              <a:t>radically change nature of trade and industry</a:t>
            </a:r>
          </a:p>
          <a:p>
            <a:r>
              <a:rPr lang="en-US" sz="3200" dirty="0" smtClean="0"/>
              <a:t>Environmental </a:t>
            </a:r>
            <a:r>
              <a:rPr lang="en-US" sz="3200" dirty="0"/>
              <a:t>concerns will have led to fundamental shifts in a wide range of industries- plastics, automotive, agriculture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0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8770"/>
            <a:ext cx="7886700" cy="4720590"/>
          </a:xfrm>
        </p:spPr>
        <p:txBody>
          <a:bodyPr>
            <a:normAutofit fontScale="55000" lnSpcReduction="20000"/>
          </a:bodyPr>
          <a:lstStyle/>
          <a:p>
            <a:r>
              <a:rPr lang="en-GB" sz="4000" dirty="0" smtClean="0"/>
              <a:t>At the 2018 Commonwealth Heads of Government Meeting, Heads: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3600" i="1" dirty="0" smtClean="0"/>
              <a:t>Adopted</a:t>
            </a:r>
            <a:r>
              <a:rPr lang="en-GB" sz="3600" dirty="0" smtClean="0"/>
              <a:t> the Declaration on the Commonwealth Connectivity Agenda for Trade and Investment;</a:t>
            </a:r>
          </a:p>
          <a:p>
            <a:pPr marL="457200" lvl="1" indent="0">
              <a:buNone/>
            </a:pPr>
            <a:endParaRPr lang="en-GB" sz="36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3600" i="1" dirty="0" smtClean="0"/>
              <a:t>Mandated</a:t>
            </a:r>
            <a:r>
              <a:rPr lang="en-GB" sz="3600" dirty="0" smtClean="0"/>
              <a:t> </a:t>
            </a:r>
            <a:r>
              <a:rPr lang="en-GB" sz="3600" dirty="0"/>
              <a:t>the Secretariat to develop an accompanying action plan that considers (</a:t>
            </a:r>
            <a:r>
              <a:rPr lang="en-GB" sz="3600" dirty="0" err="1"/>
              <a:t>i</a:t>
            </a:r>
            <a:r>
              <a:rPr lang="en-GB" sz="3600" dirty="0"/>
              <a:t>) capacity building (ii) hard connectivity and (iii) soft </a:t>
            </a:r>
            <a:r>
              <a:rPr lang="en-GB" sz="3600" dirty="0" smtClean="0"/>
              <a:t>connectivity;</a:t>
            </a:r>
          </a:p>
          <a:p>
            <a:pPr marL="457200" lvl="1" indent="0">
              <a:buNone/>
            </a:pPr>
            <a:endParaRPr lang="en-GB" sz="3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3600" i="1" dirty="0"/>
              <a:t>Agreed</a:t>
            </a:r>
            <a:r>
              <a:rPr lang="en-GB" sz="3600" dirty="0"/>
              <a:t> to (</a:t>
            </a:r>
            <a:r>
              <a:rPr lang="en-GB" sz="3600" dirty="0" err="1"/>
              <a:t>i</a:t>
            </a:r>
            <a:r>
              <a:rPr lang="en-GB" sz="3600" dirty="0"/>
              <a:t>) share best practices and experiences (ii) under take voluntary mutual </a:t>
            </a:r>
            <a:r>
              <a:rPr lang="en-GB" sz="3600" dirty="0" smtClean="0"/>
              <a:t>support; and</a:t>
            </a:r>
          </a:p>
          <a:p>
            <a:pPr marL="457200" lvl="1" indent="0">
              <a:buNone/>
            </a:pPr>
            <a:endParaRPr lang="en-GB" sz="3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3600" dirty="0"/>
              <a:t>In the context of the importance of long-term vision on trade and investment: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600" i="1" dirty="0" smtClean="0"/>
              <a:t>Agreed</a:t>
            </a:r>
            <a:r>
              <a:rPr lang="en-GB" sz="3600" dirty="0" smtClean="0"/>
              <a:t> </a:t>
            </a:r>
            <a:r>
              <a:rPr lang="en-GB" sz="3600" dirty="0"/>
              <a:t>to work together towards an appropriate </a:t>
            </a:r>
            <a:r>
              <a:rPr lang="en-GB" sz="3600" dirty="0" smtClean="0"/>
              <a:t>framework, and </a:t>
            </a:r>
            <a:endParaRPr lang="en-GB" sz="36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3600" i="1" dirty="0" smtClean="0"/>
              <a:t>Agreed</a:t>
            </a:r>
            <a:r>
              <a:rPr lang="en-GB" sz="3600" dirty="0" smtClean="0"/>
              <a:t> </a:t>
            </a:r>
            <a:r>
              <a:rPr lang="en-GB" sz="3600" dirty="0"/>
              <a:t>to facilitate business-to-business contacts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03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Objectives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28647" y="1818869"/>
            <a:ext cx="8166524" cy="4751011"/>
            <a:chOff x="628647" y="1818869"/>
            <a:chExt cx="8166524" cy="4751011"/>
          </a:xfrm>
        </p:grpSpPr>
        <p:sp>
          <p:nvSpPr>
            <p:cNvPr id="5" name="Freeform 4"/>
            <p:cNvSpPr/>
            <p:nvPr/>
          </p:nvSpPr>
          <p:spPr>
            <a:xfrm>
              <a:off x="628647" y="1818870"/>
              <a:ext cx="4083262" cy="2375505"/>
            </a:xfrm>
            <a:custGeom>
              <a:avLst/>
              <a:gdLst>
                <a:gd name="connsiteX0" fmla="*/ 0 w 2375505"/>
                <a:gd name="connsiteY0" fmla="*/ 0 h 4083261"/>
                <a:gd name="connsiteX1" fmla="*/ 1979580 w 2375505"/>
                <a:gd name="connsiteY1" fmla="*/ 0 h 4083261"/>
                <a:gd name="connsiteX2" fmla="*/ 2375505 w 2375505"/>
                <a:gd name="connsiteY2" fmla="*/ 395925 h 4083261"/>
                <a:gd name="connsiteX3" fmla="*/ 2375505 w 2375505"/>
                <a:gd name="connsiteY3" fmla="*/ 4083261 h 4083261"/>
                <a:gd name="connsiteX4" fmla="*/ 0 w 2375505"/>
                <a:gd name="connsiteY4" fmla="*/ 4083261 h 4083261"/>
                <a:gd name="connsiteX5" fmla="*/ 0 w 2375505"/>
                <a:gd name="connsiteY5" fmla="*/ 0 h 4083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75505" h="4083261">
                  <a:moveTo>
                    <a:pt x="0" y="4083260"/>
                  </a:moveTo>
                  <a:lnTo>
                    <a:pt x="0" y="680557"/>
                  </a:lnTo>
                  <a:cubicBezTo>
                    <a:pt x="0" y="304697"/>
                    <a:pt x="103125" y="1"/>
                    <a:pt x="230336" y="1"/>
                  </a:cubicBezTo>
                  <a:lnTo>
                    <a:pt x="2375505" y="1"/>
                  </a:lnTo>
                  <a:lnTo>
                    <a:pt x="2375505" y="4083260"/>
                  </a:lnTo>
                  <a:lnTo>
                    <a:pt x="0" y="408326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4049" tIns="384046" rIns="384047" bIns="977925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5400" kern="1200" dirty="0" smtClean="0"/>
                <a:t>Global Growth</a:t>
              </a:r>
              <a:endParaRPr lang="en-US" sz="5400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4711910" y="1818869"/>
              <a:ext cx="4083261" cy="2375505"/>
            </a:xfrm>
            <a:custGeom>
              <a:avLst/>
              <a:gdLst>
                <a:gd name="connsiteX0" fmla="*/ 0 w 4083261"/>
                <a:gd name="connsiteY0" fmla="*/ 0 h 2375505"/>
                <a:gd name="connsiteX1" fmla="*/ 3687336 w 4083261"/>
                <a:gd name="connsiteY1" fmla="*/ 0 h 2375505"/>
                <a:gd name="connsiteX2" fmla="*/ 4083261 w 4083261"/>
                <a:gd name="connsiteY2" fmla="*/ 395925 h 2375505"/>
                <a:gd name="connsiteX3" fmla="*/ 4083261 w 4083261"/>
                <a:gd name="connsiteY3" fmla="*/ 2375505 h 2375505"/>
                <a:gd name="connsiteX4" fmla="*/ 0 w 4083261"/>
                <a:gd name="connsiteY4" fmla="*/ 2375505 h 2375505"/>
                <a:gd name="connsiteX5" fmla="*/ 0 w 4083261"/>
                <a:gd name="connsiteY5" fmla="*/ 0 h 2375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83261" h="2375505">
                  <a:moveTo>
                    <a:pt x="0" y="0"/>
                  </a:moveTo>
                  <a:lnTo>
                    <a:pt x="3687336" y="0"/>
                  </a:lnTo>
                  <a:cubicBezTo>
                    <a:pt x="3905999" y="0"/>
                    <a:pt x="4083261" y="177262"/>
                    <a:pt x="4083261" y="395925"/>
                  </a:cubicBezTo>
                  <a:lnTo>
                    <a:pt x="4083261" y="2375505"/>
                  </a:lnTo>
                  <a:lnTo>
                    <a:pt x="0" y="2375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4048" tIns="384048" rIns="384048" bIns="977924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5400" kern="1200" dirty="0" smtClean="0"/>
                <a:t>Jobs</a:t>
              </a:r>
              <a:endParaRPr lang="en-US" sz="5400" kern="1200" dirty="0"/>
            </a:p>
          </p:txBody>
        </p:sp>
        <p:sp>
          <p:nvSpPr>
            <p:cNvPr id="7" name="Freeform 6"/>
            <p:cNvSpPr/>
            <p:nvPr/>
          </p:nvSpPr>
          <p:spPr>
            <a:xfrm rot="21600000">
              <a:off x="628649" y="4194373"/>
              <a:ext cx="4083261" cy="2375506"/>
            </a:xfrm>
            <a:custGeom>
              <a:avLst/>
              <a:gdLst>
                <a:gd name="connsiteX0" fmla="*/ 0 w 4083261"/>
                <a:gd name="connsiteY0" fmla="*/ 0 h 2375505"/>
                <a:gd name="connsiteX1" fmla="*/ 3687336 w 4083261"/>
                <a:gd name="connsiteY1" fmla="*/ 0 h 2375505"/>
                <a:gd name="connsiteX2" fmla="*/ 4083261 w 4083261"/>
                <a:gd name="connsiteY2" fmla="*/ 395925 h 2375505"/>
                <a:gd name="connsiteX3" fmla="*/ 4083261 w 4083261"/>
                <a:gd name="connsiteY3" fmla="*/ 2375505 h 2375505"/>
                <a:gd name="connsiteX4" fmla="*/ 0 w 4083261"/>
                <a:gd name="connsiteY4" fmla="*/ 2375505 h 2375505"/>
                <a:gd name="connsiteX5" fmla="*/ 0 w 4083261"/>
                <a:gd name="connsiteY5" fmla="*/ 0 h 2375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83261" h="2375505">
                  <a:moveTo>
                    <a:pt x="4083261" y="2375505"/>
                  </a:moveTo>
                  <a:lnTo>
                    <a:pt x="395925" y="2375505"/>
                  </a:lnTo>
                  <a:cubicBezTo>
                    <a:pt x="177262" y="2375505"/>
                    <a:pt x="0" y="2198243"/>
                    <a:pt x="0" y="1979580"/>
                  </a:cubicBezTo>
                  <a:lnTo>
                    <a:pt x="0" y="0"/>
                  </a:lnTo>
                  <a:lnTo>
                    <a:pt x="4083261" y="0"/>
                  </a:lnTo>
                  <a:lnTo>
                    <a:pt x="4083261" y="2375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4048" tIns="977926" rIns="384048" bIns="384047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5400" kern="1200" dirty="0" smtClean="0"/>
                <a:t>Knowledge Exchange</a:t>
              </a:r>
              <a:endParaRPr lang="en-US" sz="54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4711910" y="4194375"/>
              <a:ext cx="4083261" cy="2375505"/>
            </a:xfrm>
            <a:custGeom>
              <a:avLst/>
              <a:gdLst>
                <a:gd name="connsiteX0" fmla="*/ 0 w 2375505"/>
                <a:gd name="connsiteY0" fmla="*/ 0 h 4083261"/>
                <a:gd name="connsiteX1" fmla="*/ 1979580 w 2375505"/>
                <a:gd name="connsiteY1" fmla="*/ 0 h 4083261"/>
                <a:gd name="connsiteX2" fmla="*/ 2375505 w 2375505"/>
                <a:gd name="connsiteY2" fmla="*/ 395925 h 4083261"/>
                <a:gd name="connsiteX3" fmla="*/ 2375505 w 2375505"/>
                <a:gd name="connsiteY3" fmla="*/ 4083261 h 4083261"/>
                <a:gd name="connsiteX4" fmla="*/ 0 w 2375505"/>
                <a:gd name="connsiteY4" fmla="*/ 4083261 h 4083261"/>
                <a:gd name="connsiteX5" fmla="*/ 0 w 2375505"/>
                <a:gd name="connsiteY5" fmla="*/ 0 h 4083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75505" h="4083261">
                  <a:moveTo>
                    <a:pt x="2375505" y="1"/>
                  </a:moveTo>
                  <a:lnTo>
                    <a:pt x="2375505" y="3402704"/>
                  </a:lnTo>
                  <a:cubicBezTo>
                    <a:pt x="2375505" y="3778564"/>
                    <a:pt x="2272380" y="4083260"/>
                    <a:pt x="2145169" y="4083260"/>
                  </a:cubicBezTo>
                  <a:lnTo>
                    <a:pt x="0" y="4083260"/>
                  </a:lnTo>
                  <a:lnTo>
                    <a:pt x="0" y="1"/>
                  </a:lnTo>
                  <a:lnTo>
                    <a:pt x="2375505" y="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1376" tIns="935252" rIns="341376" bIns="341376" numCol="1" spcCol="1270" anchor="ctr" anchorCtr="0">
              <a:noAutofit/>
            </a:bodyPr>
            <a:lstStyle/>
            <a:p>
              <a:pPr lvl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800" kern="1200" dirty="0" smtClean="0"/>
                <a:t>Development</a:t>
              </a:r>
              <a:endParaRPr lang="en-US" sz="48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3486932" y="3600498"/>
              <a:ext cx="2449956" cy="1187752"/>
            </a:xfrm>
            <a:custGeom>
              <a:avLst/>
              <a:gdLst>
                <a:gd name="connsiteX0" fmla="*/ 0 w 2449956"/>
                <a:gd name="connsiteY0" fmla="*/ 197963 h 1187752"/>
                <a:gd name="connsiteX1" fmla="*/ 197963 w 2449956"/>
                <a:gd name="connsiteY1" fmla="*/ 0 h 1187752"/>
                <a:gd name="connsiteX2" fmla="*/ 2251993 w 2449956"/>
                <a:gd name="connsiteY2" fmla="*/ 0 h 1187752"/>
                <a:gd name="connsiteX3" fmla="*/ 2449956 w 2449956"/>
                <a:gd name="connsiteY3" fmla="*/ 197963 h 1187752"/>
                <a:gd name="connsiteX4" fmla="*/ 2449956 w 2449956"/>
                <a:gd name="connsiteY4" fmla="*/ 989789 h 1187752"/>
                <a:gd name="connsiteX5" fmla="*/ 2251993 w 2449956"/>
                <a:gd name="connsiteY5" fmla="*/ 1187752 h 1187752"/>
                <a:gd name="connsiteX6" fmla="*/ 197963 w 2449956"/>
                <a:gd name="connsiteY6" fmla="*/ 1187752 h 1187752"/>
                <a:gd name="connsiteX7" fmla="*/ 0 w 2449956"/>
                <a:gd name="connsiteY7" fmla="*/ 989789 h 1187752"/>
                <a:gd name="connsiteX8" fmla="*/ 0 w 2449956"/>
                <a:gd name="connsiteY8" fmla="*/ 197963 h 1187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9956" h="1187752">
                  <a:moveTo>
                    <a:pt x="0" y="197963"/>
                  </a:moveTo>
                  <a:cubicBezTo>
                    <a:pt x="0" y="88631"/>
                    <a:pt x="88631" y="0"/>
                    <a:pt x="197963" y="0"/>
                  </a:cubicBezTo>
                  <a:lnTo>
                    <a:pt x="2251993" y="0"/>
                  </a:lnTo>
                  <a:cubicBezTo>
                    <a:pt x="2361325" y="0"/>
                    <a:pt x="2449956" y="88631"/>
                    <a:pt x="2449956" y="197963"/>
                  </a:cubicBezTo>
                  <a:lnTo>
                    <a:pt x="2449956" y="989789"/>
                  </a:lnTo>
                  <a:cubicBezTo>
                    <a:pt x="2449956" y="1099121"/>
                    <a:pt x="2361325" y="1187752"/>
                    <a:pt x="2251993" y="1187752"/>
                  </a:cubicBezTo>
                  <a:lnTo>
                    <a:pt x="197963" y="1187752"/>
                  </a:lnTo>
                  <a:cubicBezTo>
                    <a:pt x="88631" y="1187752"/>
                    <a:pt x="0" y="1099121"/>
                    <a:pt x="0" y="989789"/>
                  </a:cubicBezTo>
                  <a:lnTo>
                    <a:pt x="0" y="19796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0371" tIns="130371" rIns="130371" bIns="130371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U$2 Trillion in Trade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 dirty="0" smtClean="0"/>
                <a:t>Expanded Investment</a:t>
              </a:r>
              <a:endParaRPr lang="en-US" sz="1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611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72" y="853492"/>
            <a:ext cx="7886700" cy="792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‘Intra-Commonwealth’ Trade Are We Targeting?</a:t>
            </a:r>
            <a:endParaRPr lang="en-US" dirty="0"/>
          </a:p>
        </p:txBody>
      </p:sp>
      <p:pic>
        <p:nvPicPr>
          <p:cNvPr id="4" name="Content Placeholder 3" descr="fallback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" r="2086"/>
          <a:stretch>
            <a:fillRect/>
          </a:stretch>
        </p:blipFill>
        <p:spPr>
          <a:xfrm>
            <a:off x="772124" y="1714847"/>
            <a:ext cx="8371876" cy="5143153"/>
          </a:xfrm>
        </p:spPr>
      </p:pic>
      <p:sp>
        <p:nvSpPr>
          <p:cNvPr id="5" name="Oval 4"/>
          <p:cNvSpPr/>
          <p:nvPr/>
        </p:nvSpPr>
        <p:spPr>
          <a:xfrm>
            <a:off x="580072" y="1615031"/>
            <a:ext cx="2712237" cy="3073261"/>
          </a:xfrm>
          <a:custGeom>
            <a:avLst/>
            <a:gdLst>
              <a:gd name="connsiteX0" fmla="*/ 0 w 2680881"/>
              <a:gd name="connsiteY0" fmla="*/ 1442552 h 2885103"/>
              <a:gd name="connsiteX1" fmla="*/ 1340441 w 2680881"/>
              <a:gd name="connsiteY1" fmla="*/ 0 h 2885103"/>
              <a:gd name="connsiteX2" fmla="*/ 2680882 w 2680881"/>
              <a:gd name="connsiteY2" fmla="*/ 1442552 h 2885103"/>
              <a:gd name="connsiteX3" fmla="*/ 1340441 w 2680881"/>
              <a:gd name="connsiteY3" fmla="*/ 2885104 h 2885103"/>
              <a:gd name="connsiteX4" fmla="*/ 0 w 2680881"/>
              <a:gd name="connsiteY4" fmla="*/ 1442552 h 2885103"/>
              <a:gd name="connsiteX0" fmla="*/ 0 w 2492750"/>
              <a:gd name="connsiteY0" fmla="*/ 1442552 h 2885104"/>
              <a:gd name="connsiteX1" fmla="*/ 1340441 w 2492750"/>
              <a:gd name="connsiteY1" fmla="*/ 0 h 2885104"/>
              <a:gd name="connsiteX2" fmla="*/ 2492750 w 2492750"/>
              <a:gd name="connsiteY2" fmla="*/ 1442552 h 2885104"/>
              <a:gd name="connsiteX3" fmla="*/ 1340441 w 2492750"/>
              <a:gd name="connsiteY3" fmla="*/ 2885104 h 2885104"/>
              <a:gd name="connsiteX4" fmla="*/ 0 w 2492750"/>
              <a:gd name="connsiteY4" fmla="*/ 1442552 h 2885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2750" h="2885104">
                <a:moveTo>
                  <a:pt x="0" y="1442552"/>
                </a:moveTo>
                <a:cubicBezTo>
                  <a:pt x="0" y="645853"/>
                  <a:pt x="924983" y="0"/>
                  <a:pt x="1340441" y="0"/>
                </a:cubicBezTo>
                <a:cubicBezTo>
                  <a:pt x="1755899" y="0"/>
                  <a:pt x="2492750" y="645853"/>
                  <a:pt x="2492750" y="1442552"/>
                </a:cubicBezTo>
                <a:cubicBezTo>
                  <a:pt x="2492750" y="2239251"/>
                  <a:pt x="1755899" y="2885104"/>
                  <a:pt x="1340441" y="2885104"/>
                </a:cubicBezTo>
                <a:cubicBezTo>
                  <a:pt x="924983" y="2885104"/>
                  <a:pt x="0" y="2239251"/>
                  <a:pt x="0" y="1442552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sys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699930" y="3794539"/>
            <a:ext cx="1708866" cy="164639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762360" y="2429465"/>
            <a:ext cx="1521014" cy="1055822"/>
          </a:xfrm>
          <a:custGeom>
            <a:avLst/>
            <a:gdLst>
              <a:gd name="connsiteX0" fmla="*/ 0 w 1661834"/>
              <a:gd name="connsiteY0" fmla="*/ 744795 h 1489590"/>
              <a:gd name="connsiteX1" fmla="*/ 830917 w 1661834"/>
              <a:gd name="connsiteY1" fmla="*/ 0 h 1489590"/>
              <a:gd name="connsiteX2" fmla="*/ 1661834 w 1661834"/>
              <a:gd name="connsiteY2" fmla="*/ 744795 h 1489590"/>
              <a:gd name="connsiteX3" fmla="*/ 830917 w 1661834"/>
              <a:gd name="connsiteY3" fmla="*/ 1489590 h 1489590"/>
              <a:gd name="connsiteX4" fmla="*/ 0 w 1661834"/>
              <a:gd name="connsiteY4" fmla="*/ 744795 h 1489590"/>
              <a:gd name="connsiteX0" fmla="*/ 322 w 1662156"/>
              <a:gd name="connsiteY0" fmla="*/ 744795 h 1175992"/>
              <a:gd name="connsiteX1" fmla="*/ 831239 w 1662156"/>
              <a:gd name="connsiteY1" fmla="*/ 0 h 1175992"/>
              <a:gd name="connsiteX2" fmla="*/ 1662156 w 1662156"/>
              <a:gd name="connsiteY2" fmla="*/ 744795 h 1175992"/>
              <a:gd name="connsiteX3" fmla="*/ 909628 w 1662156"/>
              <a:gd name="connsiteY3" fmla="*/ 1175992 h 1175992"/>
              <a:gd name="connsiteX4" fmla="*/ 322 w 1662156"/>
              <a:gd name="connsiteY4" fmla="*/ 744795 h 1175992"/>
              <a:gd name="connsiteX0" fmla="*/ 322 w 1662156"/>
              <a:gd name="connsiteY0" fmla="*/ 619355 h 1050552"/>
              <a:gd name="connsiteX1" fmla="*/ 831239 w 1662156"/>
              <a:gd name="connsiteY1" fmla="*/ 0 h 1050552"/>
              <a:gd name="connsiteX2" fmla="*/ 1662156 w 1662156"/>
              <a:gd name="connsiteY2" fmla="*/ 619355 h 1050552"/>
              <a:gd name="connsiteX3" fmla="*/ 909628 w 1662156"/>
              <a:gd name="connsiteY3" fmla="*/ 1050552 h 1050552"/>
              <a:gd name="connsiteX4" fmla="*/ 322 w 1662156"/>
              <a:gd name="connsiteY4" fmla="*/ 619355 h 1050552"/>
              <a:gd name="connsiteX0" fmla="*/ 279 w 1521014"/>
              <a:gd name="connsiteY0" fmla="*/ 494838 h 1055822"/>
              <a:gd name="connsiteX1" fmla="*/ 690097 w 1521014"/>
              <a:gd name="connsiteY1" fmla="*/ 922 h 1055822"/>
              <a:gd name="connsiteX2" fmla="*/ 1521014 w 1521014"/>
              <a:gd name="connsiteY2" fmla="*/ 620277 h 1055822"/>
              <a:gd name="connsiteX3" fmla="*/ 768486 w 1521014"/>
              <a:gd name="connsiteY3" fmla="*/ 1051474 h 1055822"/>
              <a:gd name="connsiteX4" fmla="*/ 279 w 1521014"/>
              <a:gd name="connsiteY4" fmla="*/ 494838 h 1055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1014" h="1055822">
                <a:moveTo>
                  <a:pt x="279" y="494838"/>
                </a:moveTo>
                <a:cubicBezTo>
                  <a:pt x="-12786" y="319746"/>
                  <a:pt x="436641" y="-19984"/>
                  <a:pt x="690097" y="922"/>
                </a:cubicBezTo>
                <a:cubicBezTo>
                  <a:pt x="943553" y="21828"/>
                  <a:pt x="1521014" y="208938"/>
                  <a:pt x="1521014" y="620277"/>
                </a:cubicBezTo>
                <a:cubicBezTo>
                  <a:pt x="1521014" y="1031616"/>
                  <a:pt x="1021942" y="1072380"/>
                  <a:pt x="768486" y="1051474"/>
                </a:cubicBezTo>
                <a:cubicBezTo>
                  <a:pt x="515030" y="1030568"/>
                  <a:pt x="13344" y="669930"/>
                  <a:pt x="279" y="49483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sys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14300" y="2994108"/>
            <a:ext cx="2994109" cy="2939573"/>
          </a:xfrm>
          <a:custGeom>
            <a:avLst/>
            <a:gdLst>
              <a:gd name="connsiteX0" fmla="*/ 0 w 3260956"/>
              <a:gd name="connsiteY0" fmla="*/ 1664270 h 3328539"/>
              <a:gd name="connsiteX1" fmla="*/ 1630478 w 3260956"/>
              <a:gd name="connsiteY1" fmla="*/ 0 h 3328539"/>
              <a:gd name="connsiteX2" fmla="*/ 3260956 w 3260956"/>
              <a:gd name="connsiteY2" fmla="*/ 1664270 h 3328539"/>
              <a:gd name="connsiteX3" fmla="*/ 1630478 w 3260956"/>
              <a:gd name="connsiteY3" fmla="*/ 3328540 h 3328539"/>
              <a:gd name="connsiteX4" fmla="*/ 0 w 3260956"/>
              <a:gd name="connsiteY4" fmla="*/ 1664270 h 3328539"/>
              <a:gd name="connsiteX0" fmla="*/ 0 w 2994436"/>
              <a:gd name="connsiteY0" fmla="*/ 1664298 h 3328595"/>
              <a:gd name="connsiteX1" fmla="*/ 1630478 w 2994436"/>
              <a:gd name="connsiteY1" fmla="*/ 28 h 3328595"/>
              <a:gd name="connsiteX2" fmla="*/ 2994436 w 2994436"/>
              <a:gd name="connsiteY2" fmla="*/ 1632938 h 3328595"/>
              <a:gd name="connsiteX3" fmla="*/ 1630478 w 2994436"/>
              <a:gd name="connsiteY3" fmla="*/ 3328568 h 3328595"/>
              <a:gd name="connsiteX4" fmla="*/ 0 w 2994436"/>
              <a:gd name="connsiteY4" fmla="*/ 1664298 h 3328595"/>
              <a:gd name="connsiteX0" fmla="*/ 5125 w 2999561"/>
              <a:gd name="connsiteY0" fmla="*/ 1664298 h 3344266"/>
              <a:gd name="connsiteX1" fmla="*/ 1635603 w 2999561"/>
              <a:gd name="connsiteY1" fmla="*/ 28 h 3344266"/>
              <a:gd name="connsiteX2" fmla="*/ 2999561 w 2999561"/>
              <a:gd name="connsiteY2" fmla="*/ 1632938 h 3344266"/>
              <a:gd name="connsiteX3" fmla="*/ 2199999 w 2999561"/>
              <a:gd name="connsiteY3" fmla="*/ 3344248 h 3344266"/>
              <a:gd name="connsiteX4" fmla="*/ 5125 w 2999561"/>
              <a:gd name="connsiteY4" fmla="*/ 1664298 h 3344266"/>
              <a:gd name="connsiteX0" fmla="*/ 5341 w 2937067"/>
              <a:gd name="connsiteY0" fmla="*/ 1168689 h 3355319"/>
              <a:gd name="connsiteX1" fmla="*/ 1573109 w 2937067"/>
              <a:gd name="connsiteY1" fmla="*/ 6176 h 3355319"/>
              <a:gd name="connsiteX2" fmla="*/ 2937067 w 2937067"/>
              <a:gd name="connsiteY2" fmla="*/ 1639086 h 3355319"/>
              <a:gd name="connsiteX3" fmla="*/ 2137505 w 2937067"/>
              <a:gd name="connsiteY3" fmla="*/ 3350396 h 3355319"/>
              <a:gd name="connsiteX4" fmla="*/ 5341 w 2937067"/>
              <a:gd name="connsiteY4" fmla="*/ 1168689 h 3355319"/>
              <a:gd name="connsiteX0" fmla="*/ 33848 w 2965574"/>
              <a:gd name="connsiteY0" fmla="*/ 720063 h 2906693"/>
              <a:gd name="connsiteX1" fmla="*/ 1005865 w 2965574"/>
              <a:gd name="connsiteY1" fmla="*/ 12267 h 2906693"/>
              <a:gd name="connsiteX2" fmla="*/ 2965574 w 2965574"/>
              <a:gd name="connsiteY2" fmla="*/ 1190460 h 2906693"/>
              <a:gd name="connsiteX3" fmla="*/ 2166012 w 2965574"/>
              <a:gd name="connsiteY3" fmla="*/ 2901770 h 2906693"/>
              <a:gd name="connsiteX4" fmla="*/ 33848 w 2965574"/>
              <a:gd name="connsiteY4" fmla="*/ 720063 h 2906693"/>
              <a:gd name="connsiteX0" fmla="*/ 30974 w 3056766"/>
              <a:gd name="connsiteY0" fmla="*/ 567032 h 2929927"/>
              <a:gd name="connsiteX1" fmla="*/ 1097057 w 3056766"/>
              <a:gd name="connsiteY1" fmla="*/ 31715 h 2929927"/>
              <a:gd name="connsiteX2" fmla="*/ 3056766 w 3056766"/>
              <a:gd name="connsiteY2" fmla="*/ 1209908 h 2929927"/>
              <a:gd name="connsiteX3" fmla="*/ 2257204 w 3056766"/>
              <a:gd name="connsiteY3" fmla="*/ 2921218 h 2929927"/>
              <a:gd name="connsiteX4" fmla="*/ 30974 w 3056766"/>
              <a:gd name="connsiteY4" fmla="*/ 567032 h 2929927"/>
              <a:gd name="connsiteX0" fmla="*/ 27526 w 2447462"/>
              <a:gd name="connsiteY0" fmla="*/ 568028 h 2931453"/>
              <a:gd name="connsiteX1" fmla="*/ 1093609 w 2447462"/>
              <a:gd name="connsiteY1" fmla="*/ 32711 h 2931453"/>
              <a:gd name="connsiteX2" fmla="*/ 2332145 w 2447462"/>
              <a:gd name="connsiteY2" fmla="*/ 1226584 h 2931453"/>
              <a:gd name="connsiteX3" fmla="*/ 2253756 w 2447462"/>
              <a:gd name="connsiteY3" fmla="*/ 2922214 h 2931453"/>
              <a:gd name="connsiteX4" fmla="*/ 27526 w 2447462"/>
              <a:gd name="connsiteY4" fmla="*/ 568028 h 2931453"/>
              <a:gd name="connsiteX0" fmla="*/ 26907 w 2396707"/>
              <a:gd name="connsiteY0" fmla="*/ 567008 h 2929890"/>
              <a:gd name="connsiteX1" fmla="*/ 1092990 w 2396707"/>
              <a:gd name="connsiteY1" fmla="*/ 31691 h 2929890"/>
              <a:gd name="connsiteX2" fmla="*/ 2183759 w 2396707"/>
              <a:gd name="connsiteY2" fmla="*/ 1209489 h 2929890"/>
              <a:gd name="connsiteX3" fmla="*/ 2253137 w 2396707"/>
              <a:gd name="connsiteY3" fmla="*/ 2921194 h 2929890"/>
              <a:gd name="connsiteX4" fmla="*/ 26907 w 2396707"/>
              <a:gd name="connsiteY4" fmla="*/ 567008 h 2929890"/>
              <a:gd name="connsiteX0" fmla="*/ 26907 w 2402272"/>
              <a:gd name="connsiteY0" fmla="*/ 567008 h 2926866"/>
              <a:gd name="connsiteX1" fmla="*/ 1092990 w 2402272"/>
              <a:gd name="connsiteY1" fmla="*/ 31691 h 2926866"/>
              <a:gd name="connsiteX2" fmla="*/ 2077427 w 2402272"/>
              <a:gd name="connsiteY2" fmla="*/ 647853 h 2926866"/>
              <a:gd name="connsiteX3" fmla="*/ 2183759 w 2402272"/>
              <a:gd name="connsiteY3" fmla="*/ 1209489 h 2926866"/>
              <a:gd name="connsiteX4" fmla="*/ 2253137 w 2402272"/>
              <a:gd name="connsiteY4" fmla="*/ 2921194 h 2926866"/>
              <a:gd name="connsiteX5" fmla="*/ 26907 w 2402272"/>
              <a:gd name="connsiteY5" fmla="*/ 567008 h 2926866"/>
              <a:gd name="connsiteX0" fmla="*/ 23901 w 2399266"/>
              <a:gd name="connsiteY0" fmla="*/ 550555 h 2910413"/>
              <a:gd name="connsiteX1" fmla="*/ 1089984 w 2399266"/>
              <a:gd name="connsiteY1" fmla="*/ 15238 h 2910413"/>
              <a:gd name="connsiteX2" fmla="*/ 1360214 w 2399266"/>
              <a:gd name="connsiteY2" fmla="*/ 920741 h 2910413"/>
              <a:gd name="connsiteX3" fmla="*/ 2180753 w 2399266"/>
              <a:gd name="connsiteY3" fmla="*/ 1193036 h 2910413"/>
              <a:gd name="connsiteX4" fmla="*/ 2250131 w 2399266"/>
              <a:gd name="connsiteY4" fmla="*/ 2904741 h 2910413"/>
              <a:gd name="connsiteX5" fmla="*/ 23901 w 2399266"/>
              <a:gd name="connsiteY5" fmla="*/ 550555 h 2910413"/>
              <a:gd name="connsiteX0" fmla="*/ 23901 w 2301442"/>
              <a:gd name="connsiteY0" fmla="*/ 550555 h 2914328"/>
              <a:gd name="connsiteX1" fmla="*/ 1089984 w 2301442"/>
              <a:gd name="connsiteY1" fmla="*/ 15238 h 2914328"/>
              <a:gd name="connsiteX2" fmla="*/ 1360214 w 2301442"/>
              <a:gd name="connsiteY2" fmla="*/ 920741 h 2914328"/>
              <a:gd name="connsiteX3" fmla="*/ 1626627 w 2301442"/>
              <a:gd name="connsiteY3" fmla="*/ 1353781 h 2914328"/>
              <a:gd name="connsiteX4" fmla="*/ 2250131 w 2301442"/>
              <a:gd name="connsiteY4" fmla="*/ 2904741 h 2914328"/>
              <a:gd name="connsiteX5" fmla="*/ 23901 w 2301442"/>
              <a:gd name="connsiteY5" fmla="*/ 550555 h 2914328"/>
              <a:gd name="connsiteX0" fmla="*/ 23901 w 2354096"/>
              <a:gd name="connsiteY0" fmla="*/ 550555 h 2954599"/>
              <a:gd name="connsiteX1" fmla="*/ 1089984 w 2354096"/>
              <a:gd name="connsiteY1" fmla="*/ 15238 h 2954599"/>
              <a:gd name="connsiteX2" fmla="*/ 1360214 w 2354096"/>
              <a:gd name="connsiteY2" fmla="*/ 920741 h 2954599"/>
              <a:gd name="connsiteX3" fmla="*/ 1626627 w 2354096"/>
              <a:gd name="connsiteY3" fmla="*/ 1353781 h 2954599"/>
              <a:gd name="connsiteX4" fmla="*/ 1951281 w 2354096"/>
              <a:gd name="connsiteY4" fmla="*/ 2094179 h 2954599"/>
              <a:gd name="connsiteX5" fmla="*/ 2250131 w 2354096"/>
              <a:gd name="connsiteY5" fmla="*/ 2904741 h 2954599"/>
              <a:gd name="connsiteX6" fmla="*/ 23901 w 2354096"/>
              <a:gd name="connsiteY6" fmla="*/ 550555 h 2954599"/>
              <a:gd name="connsiteX0" fmla="*/ 23901 w 2434503"/>
              <a:gd name="connsiteY0" fmla="*/ 550555 h 2947147"/>
              <a:gd name="connsiteX1" fmla="*/ 1089984 w 2434503"/>
              <a:gd name="connsiteY1" fmla="*/ 15238 h 2947147"/>
              <a:gd name="connsiteX2" fmla="*/ 1360214 w 2434503"/>
              <a:gd name="connsiteY2" fmla="*/ 920741 h 2947147"/>
              <a:gd name="connsiteX3" fmla="*/ 1626627 w 2434503"/>
              <a:gd name="connsiteY3" fmla="*/ 1353781 h 2947147"/>
              <a:gd name="connsiteX4" fmla="*/ 2234501 w 2434503"/>
              <a:gd name="connsiteY4" fmla="*/ 2013807 h 2947147"/>
              <a:gd name="connsiteX5" fmla="*/ 2250131 w 2434503"/>
              <a:gd name="connsiteY5" fmla="*/ 2904741 h 2947147"/>
              <a:gd name="connsiteX6" fmla="*/ 23901 w 2434503"/>
              <a:gd name="connsiteY6" fmla="*/ 550555 h 2947147"/>
              <a:gd name="connsiteX0" fmla="*/ 23901 w 2349151"/>
              <a:gd name="connsiteY0" fmla="*/ 550555 h 2904873"/>
              <a:gd name="connsiteX1" fmla="*/ 1089984 w 2349151"/>
              <a:gd name="connsiteY1" fmla="*/ 15238 h 2904873"/>
              <a:gd name="connsiteX2" fmla="*/ 1360214 w 2349151"/>
              <a:gd name="connsiteY2" fmla="*/ 920741 h 2904873"/>
              <a:gd name="connsiteX3" fmla="*/ 1626627 w 2349151"/>
              <a:gd name="connsiteY3" fmla="*/ 1353781 h 2904873"/>
              <a:gd name="connsiteX4" fmla="*/ 2234501 w 2349151"/>
              <a:gd name="connsiteY4" fmla="*/ 2013807 h 2904873"/>
              <a:gd name="connsiteX5" fmla="*/ 2250131 w 2349151"/>
              <a:gd name="connsiteY5" fmla="*/ 2904741 h 2904873"/>
              <a:gd name="connsiteX6" fmla="*/ 1200131 w 2349151"/>
              <a:gd name="connsiteY6" fmla="*/ 1949510 h 2904873"/>
              <a:gd name="connsiteX7" fmla="*/ 23901 w 2349151"/>
              <a:gd name="connsiteY7" fmla="*/ 550555 h 2904873"/>
              <a:gd name="connsiteX0" fmla="*/ 1 w 2333146"/>
              <a:gd name="connsiteY0" fmla="*/ 544247 h 2898441"/>
              <a:gd name="connsiteX1" fmla="*/ 1066084 w 2333146"/>
              <a:gd name="connsiteY1" fmla="*/ 8930 h 2898441"/>
              <a:gd name="connsiteX2" fmla="*/ 1336314 w 2333146"/>
              <a:gd name="connsiteY2" fmla="*/ 914433 h 2898441"/>
              <a:gd name="connsiteX3" fmla="*/ 1602727 w 2333146"/>
              <a:gd name="connsiteY3" fmla="*/ 1347473 h 2898441"/>
              <a:gd name="connsiteX4" fmla="*/ 2210601 w 2333146"/>
              <a:gd name="connsiteY4" fmla="*/ 2007499 h 2898441"/>
              <a:gd name="connsiteX5" fmla="*/ 2226231 w 2333146"/>
              <a:gd name="connsiteY5" fmla="*/ 2898433 h 2898441"/>
              <a:gd name="connsiteX6" fmla="*/ 1065406 w 2333146"/>
              <a:gd name="connsiteY6" fmla="*/ 1991426 h 2898441"/>
              <a:gd name="connsiteX7" fmla="*/ 1 w 2333146"/>
              <a:gd name="connsiteY7" fmla="*/ 544247 h 2898441"/>
              <a:gd name="connsiteX0" fmla="*/ 12165 w 2345310"/>
              <a:gd name="connsiteY0" fmla="*/ 593961 h 2948155"/>
              <a:gd name="connsiteX1" fmla="*/ 535758 w 2345310"/>
              <a:gd name="connsiteY1" fmla="*/ 144348 h 2948155"/>
              <a:gd name="connsiteX2" fmla="*/ 1078248 w 2345310"/>
              <a:gd name="connsiteY2" fmla="*/ 58644 h 2948155"/>
              <a:gd name="connsiteX3" fmla="*/ 1348478 w 2345310"/>
              <a:gd name="connsiteY3" fmla="*/ 964147 h 2948155"/>
              <a:gd name="connsiteX4" fmla="*/ 1614891 w 2345310"/>
              <a:gd name="connsiteY4" fmla="*/ 1397187 h 2948155"/>
              <a:gd name="connsiteX5" fmla="*/ 2222765 w 2345310"/>
              <a:gd name="connsiteY5" fmla="*/ 2057213 h 2948155"/>
              <a:gd name="connsiteX6" fmla="*/ 2238395 w 2345310"/>
              <a:gd name="connsiteY6" fmla="*/ 2948147 h 2948155"/>
              <a:gd name="connsiteX7" fmla="*/ 1077570 w 2345310"/>
              <a:gd name="connsiteY7" fmla="*/ 2041140 h 2948155"/>
              <a:gd name="connsiteX8" fmla="*/ 12165 w 2345310"/>
              <a:gd name="connsiteY8" fmla="*/ 593961 h 2948155"/>
              <a:gd name="connsiteX0" fmla="*/ 18555 w 2351700"/>
              <a:gd name="connsiteY0" fmla="*/ 659354 h 3013548"/>
              <a:gd name="connsiteX1" fmla="*/ 455951 w 2351700"/>
              <a:gd name="connsiteY1" fmla="*/ 65071 h 3013548"/>
              <a:gd name="connsiteX2" fmla="*/ 1084638 w 2351700"/>
              <a:gd name="connsiteY2" fmla="*/ 124037 h 3013548"/>
              <a:gd name="connsiteX3" fmla="*/ 1354868 w 2351700"/>
              <a:gd name="connsiteY3" fmla="*/ 1029540 h 3013548"/>
              <a:gd name="connsiteX4" fmla="*/ 1621281 w 2351700"/>
              <a:gd name="connsiteY4" fmla="*/ 1462580 h 3013548"/>
              <a:gd name="connsiteX5" fmla="*/ 2229155 w 2351700"/>
              <a:gd name="connsiteY5" fmla="*/ 2122606 h 3013548"/>
              <a:gd name="connsiteX6" fmla="*/ 2244785 w 2351700"/>
              <a:gd name="connsiteY6" fmla="*/ 3013540 h 3013548"/>
              <a:gd name="connsiteX7" fmla="*/ 1083960 w 2351700"/>
              <a:gd name="connsiteY7" fmla="*/ 2106533 h 3013548"/>
              <a:gd name="connsiteX8" fmla="*/ 18555 w 2351700"/>
              <a:gd name="connsiteY8" fmla="*/ 659354 h 301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1700" h="3013548">
                <a:moveTo>
                  <a:pt x="18555" y="659354"/>
                </a:moveTo>
                <a:cubicBezTo>
                  <a:pt x="-86113" y="319110"/>
                  <a:pt x="278270" y="154291"/>
                  <a:pt x="455951" y="65071"/>
                </a:cubicBezTo>
                <a:cubicBezTo>
                  <a:pt x="633632" y="-24149"/>
                  <a:pt x="934819" y="-36708"/>
                  <a:pt x="1084638" y="124037"/>
                </a:cubicBezTo>
                <a:cubicBezTo>
                  <a:pt x="1234457" y="284782"/>
                  <a:pt x="1173073" y="833240"/>
                  <a:pt x="1354868" y="1029540"/>
                </a:cubicBezTo>
                <a:cubicBezTo>
                  <a:pt x="1536663" y="1225840"/>
                  <a:pt x="1522770" y="1267007"/>
                  <a:pt x="1621281" y="1462580"/>
                </a:cubicBezTo>
                <a:cubicBezTo>
                  <a:pt x="1719792" y="1658153"/>
                  <a:pt x="2125238" y="1864113"/>
                  <a:pt x="2229155" y="2122606"/>
                </a:cubicBezTo>
                <a:cubicBezTo>
                  <a:pt x="2333072" y="2381099"/>
                  <a:pt x="2435651" y="3016219"/>
                  <a:pt x="2244785" y="3013540"/>
                </a:cubicBezTo>
                <a:cubicBezTo>
                  <a:pt x="2053919" y="3010861"/>
                  <a:pt x="1454998" y="2498897"/>
                  <a:pt x="1083960" y="2106533"/>
                </a:cubicBezTo>
                <a:cubicBezTo>
                  <a:pt x="712922" y="1714169"/>
                  <a:pt x="123223" y="999598"/>
                  <a:pt x="18555" y="659354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sys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710044" y="3871628"/>
            <a:ext cx="2381108" cy="1976978"/>
          </a:xfrm>
          <a:custGeom>
            <a:avLst/>
            <a:gdLst>
              <a:gd name="connsiteX0" fmla="*/ 0 w 2300241"/>
              <a:gd name="connsiteY0" fmla="*/ 1037073 h 2074146"/>
              <a:gd name="connsiteX1" fmla="*/ 1150121 w 2300241"/>
              <a:gd name="connsiteY1" fmla="*/ 0 h 2074146"/>
              <a:gd name="connsiteX2" fmla="*/ 2300242 w 2300241"/>
              <a:gd name="connsiteY2" fmla="*/ 1037073 h 2074146"/>
              <a:gd name="connsiteX3" fmla="*/ 1150121 w 2300241"/>
              <a:gd name="connsiteY3" fmla="*/ 2074146 h 2074146"/>
              <a:gd name="connsiteX4" fmla="*/ 0 w 2300241"/>
              <a:gd name="connsiteY4" fmla="*/ 1037073 h 2074146"/>
              <a:gd name="connsiteX0" fmla="*/ 0 w 2300242"/>
              <a:gd name="connsiteY0" fmla="*/ 895954 h 1933027"/>
              <a:gd name="connsiteX1" fmla="*/ 1150121 w 2300242"/>
              <a:gd name="connsiteY1" fmla="*/ 0 h 1933027"/>
              <a:gd name="connsiteX2" fmla="*/ 2300242 w 2300242"/>
              <a:gd name="connsiteY2" fmla="*/ 895954 h 1933027"/>
              <a:gd name="connsiteX3" fmla="*/ 1150121 w 2300242"/>
              <a:gd name="connsiteY3" fmla="*/ 1933027 h 1933027"/>
              <a:gd name="connsiteX4" fmla="*/ 0 w 2300242"/>
              <a:gd name="connsiteY4" fmla="*/ 895954 h 1933027"/>
              <a:gd name="connsiteX0" fmla="*/ 0 w 2359541"/>
              <a:gd name="connsiteY0" fmla="*/ 913256 h 1950329"/>
              <a:gd name="connsiteX1" fmla="*/ 1150121 w 2359541"/>
              <a:gd name="connsiteY1" fmla="*/ 17302 h 1950329"/>
              <a:gd name="connsiteX2" fmla="*/ 2085129 w 2359541"/>
              <a:gd name="connsiteY2" fmla="*/ 366658 h 1950329"/>
              <a:gd name="connsiteX3" fmla="*/ 2300242 w 2359541"/>
              <a:gd name="connsiteY3" fmla="*/ 913256 h 1950329"/>
              <a:gd name="connsiteX4" fmla="*/ 1150121 w 2359541"/>
              <a:gd name="connsiteY4" fmla="*/ 1950329 h 1950329"/>
              <a:gd name="connsiteX5" fmla="*/ 0 w 2359541"/>
              <a:gd name="connsiteY5" fmla="*/ 913256 h 1950329"/>
              <a:gd name="connsiteX0" fmla="*/ 0 w 2381108"/>
              <a:gd name="connsiteY0" fmla="*/ 939905 h 1976978"/>
              <a:gd name="connsiteX1" fmla="*/ 1150121 w 2381108"/>
              <a:gd name="connsiteY1" fmla="*/ 43951 h 1976978"/>
              <a:gd name="connsiteX2" fmla="*/ 2179195 w 2381108"/>
              <a:gd name="connsiteY2" fmla="*/ 220828 h 1976978"/>
              <a:gd name="connsiteX3" fmla="*/ 2300242 w 2381108"/>
              <a:gd name="connsiteY3" fmla="*/ 939905 h 1976978"/>
              <a:gd name="connsiteX4" fmla="*/ 1150121 w 2381108"/>
              <a:gd name="connsiteY4" fmla="*/ 1976978 h 1976978"/>
              <a:gd name="connsiteX5" fmla="*/ 0 w 2381108"/>
              <a:gd name="connsiteY5" fmla="*/ 939905 h 197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81108" h="1976978">
                <a:moveTo>
                  <a:pt x="0" y="939905"/>
                </a:moveTo>
                <a:cubicBezTo>
                  <a:pt x="0" y="617734"/>
                  <a:pt x="786922" y="163797"/>
                  <a:pt x="1150121" y="43951"/>
                </a:cubicBezTo>
                <a:cubicBezTo>
                  <a:pt x="1513320" y="-75895"/>
                  <a:pt x="1987508" y="71502"/>
                  <a:pt x="2179195" y="220828"/>
                </a:cubicBezTo>
                <a:cubicBezTo>
                  <a:pt x="2370882" y="370154"/>
                  <a:pt x="2456077" y="675960"/>
                  <a:pt x="2300242" y="939905"/>
                </a:cubicBezTo>
                <a:cubicBezTo>
                  <a:pt x="2144407" y="1203850"/>
                  <a:pt x="1785315" y="1976978"/>
                  <a:pt x="1150121" y="1976978"/>
                </a:cubicBezTo>
                <a:cubicBezTo>
                  <a:pt x="514927" y="1976978"/>
                  <a:pt x="0" y="1262076"/>
                  <a:pt x="0" y="939905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sys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urved Down Arrow 12"/>
          <p:cNvSpPr/>
          <p:nvPr/>
        </p:nvSpPr>
        <p:spPr>
          <a:xfrm rot="11725182">
            <a:off x="1724543" y="5025746"/>
            <a:ext cx="5252019" cy="1270069"/>
          </a:xfrm>
          <a:prstGeom prst="curvedDownArrow">
            <a:avLst>
              <a:gd name="adj1" fmla="val 25000"/>
              <a:gd name="adj2" fmla="val 53827"/>
              <a:gd name="adj3" fmla="val 14873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7" name="Circular Arrow 16"/>
          <p:cNvSpPr/>
          <p:nvPr/>
        </p:nvSpPr>
        <p:spPr>
          <a:xfrm>
            <a:off x="5310868" y="4214092"/>
            <a:ext cx="1289429" cy="991637"/>
          </a:xfrm>
          <a:prstGeom prst="circular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9" name="Circular Arrow 18"/>
          <p:cNvSpPr/>
          <p:nvPr/>
        </p:nvSpPr>
        <p:spPr>
          <a:xfrm rot="10800000">
            <a:off x="5306491" y="4444891"/>
            <a:ext cx="1289429" cy="991637"/>
          </a:xfrm>
          <a:prstGeom prst="circular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" name="Curved Down Arrow 19"/>
          <p:cNvSpPr/>
          <p:nvPr/>
        </p:nvSpPr>
        <p:spPr>
          <a:xfrm rot="994033">
            <a:off x="2059227" y="1972104"/>
            <a:ext cx="5852543" cy="1089042"/>
          </a:xfrm>
          <a:prstGeom prst="curved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1" name="Circular Arrow 20"/>
          <p:cNvSpPr/>
          <p:nvPr/>
        </p:nvSpPr>
        <p:spPr>
          <a:xfrm>
            <a:off x="2453156" y="3378658"/>
            <a:ext cx="1289429" cy="991637"/>
          </a:xfrm>
          <a:prstGeom prst="circular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2" name="Circular Arrow 21"/>
          <p:cNvSpPr/>
          <p:nvPr/>
        </p:nvSpPr>
        <p:spPr>
          <a:xfrm rot="10800000">
            <a:off x="2433101" y="3703536"/>
            <a:ext cx="1289429" cy="991637"/>
          </a:xfrm>
          <a:prstGeom prst="circular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" name="Circular Arrow 22"/>
          <p:cNvSpPr/>
          <p:nvPr/>
        </p:nvSpPr>
        <p:spPr>
          <a:xfrm rot="2414044">
            <a:off x="4632352" y="2375143"/>
            <a:ext cx="1289429" cy="991637"/>
          </a:xfrm>
          <a:prstGeom prst="circular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4" name="Circular Arrow 23"/>
          <p:cNvSpPr/>
          <p:nvPr/>
        </p:nvSpPr>
        <p:spPr>
          <a:xfrm rot="13105368">
            <a:off x="4377131" y="2637303"/>
            <a:ext cx="1289429" cy="991637"/>
          </a:xfrm>
          <a:prstGeom prst="circular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of Engagement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6941"/>
            <a:ext cx="7886700" cy="4531971"/>
          </a:xfrm>
        </p:spPr>
        <p:txBody>
          <a:bodyPr>
            <a:normAutofit/>
          </a:bodyPr>
          <a:lstStyle/>
          <a:p>
            <a:r>
              <a:rPr lang="en-GB" dirty="0" smtClean="0"/>
              <a:t>Member-led dialogue structured around clusters:</a:t>
            </a:r>
          </a:p>
          <a:p>
            <a:pPr lvl="1"/>
            <a:r>
              <a:rPr lang="en-GB" dirty="0" smtClean="0"/>
              <a:t>Physical Connectivity</a:t>
            </a:r>
          </a:p>
          <a:p>
            <a:pPr lvl="1"/>
            <a:r>
              <a:rPr lang="en-GB" dirty="0" smtClean="0"/>
              <a:t>Digital Connectivity </a:t>
            </a:r>
          </a:p>
          <a:p>
            <a:pPr lvl="1"/>
            <a:r>
              <a:rPr lang="en-GB" dirty="0" smtClean="0"/>
              <a:t>Regulatory Connectivity</a:t>
            </a:r>
          </a:p>
          <a:p>
            <a:pPr lvl="1"/>
            <a:r>
              <a:rPr lang="en-GB" dirty="0" smtClean="0"/>
              <a:t>Business-to-Business Connectivity</a:t>
            </a:r>
          </a:p>
          <a:p>
            <a:pPr lvl="1"/>
            <a:r>
              <a:rPr lang="en-GB" dirty="0" smtClean="0"/>
              <a:t>Supply Side Connectivity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2 cross-cutting issues mainstreamed:</a:t>
            </a:r>
          </a:p>
          <a:p>
            <a:pPr lvl="1"/>
            <a:r>
              <a:rPr lang="en-GB" dirty="0" smtClean="0"/>
              <a:t>Inclusive trade </a:t>
            </a:r>
          </a:p>
          <a:p>
            <a:pPr lvl="1"/>
            <a:r>
              <a:rPr lang="en-GB" dirty="0" smtClean="0"/>
              <a:t>Sustainable trade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397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55845"/>
            <a:ext cx="7886700" cy="4621118"/>
          </a:xfrm>
        </p:spPr>
        <p:txBody>
          <a:bodyPr>
            <a:normAutofit/>
          </a:bodyPr>
          <a:lstStyle/>
          <a:p>
            <a:r>
              <a:rPr lang="en-US" dirty="0" smtClean="0"/>
              <a:t>Groups of members who have opted-in to work on a specific area</a:t>
            </a:r>
          </a:p>
          <a:p>
            <a:endParaRPr lang="en-US" dirty="0" smtClean="0"/>
          </a:p>
          <a:p>
            <a:r>
              <a:rPr lang="en-US" dirty="0" smtClean="0"/>
              <a:t>Trade+ discussions</a:t>
            </a:r>
          </a:p>
          <a:p>
            <a:endParaRPr lang="en-US" dirty="0" smtClean="0"/>
          </a:p>
          <a:p>
            <a:r>
              <a:rPr lang="en-US" dirty="0" smtClean="0"/>
              <a:t>Forum for sharing best practices, experiences and undertaking voluntary mutual support.</a:t>
            </a:r>
          </a:p>
        </p:txBody>
      </p:sp>
    </p:spTree>
    <p:extLst>
      <p:ext uri="{BB962C8B-B14F-4D97-AF65-F5344CB8AC3E}">
        <p14:creationId xmlns:p14="http://schemas.microsoft.com/office/powerpoint/2010/main" val="250881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Connectivity Cluster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86942"/>
            <a:ext cx="7886700" cy="453197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Work programme will focus on </a:t>
            </a:r>
            <a:r>
              <a:rPr lang="en-GB" u="sng" dirty="0" smtClean="0"/>
              <a:t>Digital Infrastructure </a:t>
            </a:r>
          </a:p>
          <a:p>
            <a:r>
              <a:rPr lang="en-GB" dirty="0" smtClean="0"/>
              <a:t>Foundation of successful entry into the Digital Economy and as a base for smart cities </a:t>
            </a:r>
          </a:p>
          <a:p>
            <a:r>
              <a:rPr lang="en-GB" dirty="0" smtClean="0"/>
              <a:t>Two kinds:</a:t>
            </a:r>
          </a:p>
          <a:p>
            <a:pPr lvl="1"/>
            <a:r>
              <a:rPr lang="en-GB" dirty="0" smtClean="0"/>
              <a:t>Pure Digital Infrastructure</a:t>
            </a:r>
          </a:p>
          <a:p>
            <a:pPr lvl="2"/>
            <a:r>
              <a:rPr lang="en-GB" dirty="0" smtClean="0"/>
              <a:t>Fibre optics, 5G, cloud server farms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‘Smart Infrastructure’</a:t>
            </a:r>
          </a:p>
          <a:p>
            <a:pPr lvl="2"/>
            <a:r>
              <a:rPr lang="en-GB" dirty="0" smtClean="0"/>
              <a:t>Existing system where digital hardware is bolted on</a:t>
            </a:r>
          </a:p>
          <a:p>
            <a:pPr lvl="2"/>
            <a:r>
              <a:rPr lang="en-GB" dirty="0" smtClean="0"/>
              <a:t>Users of infrastructure provide the data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Traditional Challenges Remain</a:t>
            </a:r>
          </a:p>
          <a:p>
            <a:pPr lvl="1"/>
            <a:r>
              <a:rPr lang="en-GB" dirty="0" smtClean="0"/>
              <a:t>Outdated regulatory policy</a:t>
            </a:r>
          </a:p>
          <a:p>
            <a:pPr lvl="1"/>
            <a:r>
              <a:rPr lang="en-GB" dirty="0" smtClean="0"/>
              <a:t>Financing gaps</a:t>
            </a:r>
          </a:p>
          <a:p>
            <a:pPr lvl="1"/>
            <a:r>
              <a:rPr lang="en-GB" dirty="0" smtClean="0"/>
              <a:t>Skills deficits, and</a:t>
            </a:r>
          </a:p>
          <a:p>
            <a:pPr lvl="1"/>
            <a:r>
              <a:rPr lang="en-GB" dirty="0" smtClean="0"/>
              <a:t>Lack of access to affordable energy.</a:t>
            </a:r>
          </a:p>
        </p:txBody>
      </p:sp>
    </p:spTree>
    <p:extLst>
      <p:ext uri="{BB962C8B-B14F-4D97-AF65-F5344CB8AC3E}">
        <p14:creationId xmlns:p14="http://schemas.microsoft.com/office/powerpoint/2010/main" val="415017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http://schemas.microsoft.com/sharepoint/v3">English</Language>
    <_Source xmlns="http://schemas.microsoft.com/sharepoint/v3/fields" xsi:nil="true"/>
    <_DCDateModified xmlns="http://schemas.microsoft.com/sharepoint/v3/fields" xsi:nil="true"/>
    <_Publisher xmlns="http://schemas.microsoft.com/sharepoint/v3/fields" xsi:nil="true"/>
    <keydocuments xmlns="eab83c7c-e22c-4775-8d59-97bb7beb1170">false</keydocuments>
    <_Relation xmlns="http://schemas.microsoft.com/sharepoint/v3/fields" xsi:nil="true"/>
    <_Contributor xmlns="http://schemas.microsoft.com/sharepoint/v3/fields" xsi:nil="true"/>
    <_Format xmlns="http://schemas.microsoft.com/sharepoint/v3/fields" xsi:nil="true"/>
    <_Coverage xmlns="http://schemas.microsoft.com/sharepoint/v3/fields" xsi:nil="true"/>
    <_Identifier xmlns="http://schemas.microsoft.com/sharepoint/v3/fields" xsi:nil="true"/>
    <_ResourceType xmlns="http://schemas.microsoft.com/sharepoint/v3/fields" xsi:nil="true"/>
    <_RightsManagement xmlns="http://schemas.microsoft.com/sharepoint/v3/fields" xsi:nil="true"/>
    <Lockdocuments xmlns="eab83c7c-e22c-4775-8d59-97bb7beb1170">false</Lockdocuments>
    <_DCDateCreated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MW Document" ma:contentTypeID="0x01010B003C3239F6604E2D48A354DABBE9DE0EC5" ma:contentTypeVersion="3" ma:contentTypeDescription="The Dublin Core metadata element set." ma:contentTypeScope="" ma:versionID="4f589bb262f41a1fbe76221d9669a76b">
  <xsd:schema xmlns:xsd="http://www.w3.org/2001/XMLSchema" xmlns:p="http://schemas.microsoft.com/office/2006/metadata/properties" xmlns:ns1="http://schemas.microsoft.com/sharepoint/v3" xmlns:ns2="http://schemas.microsoft.com/sharepoint/v3/fields" xmlns:ns3="eab83c7c-e22c-4775-8d59-97bb7beb1170" targetNamespace="http://schemas.microsoft.com/office/2006/metadata/properties" ma:root="true" ma:fieldsID="6e35e83d6a12e5e409f2f3fe5470d62d" ns1:_="" ns2:_="" ns3:_="">
    <xsd:import namespace="http://schemas.microsoft.com/sharepoint/v3"/>
    <xsd:import namespace="http://schemas.microsoft.com/sharepoint/v3/fields"/>
    <xsd:import namespace="eab83c7c-e22c-4775-8d59-97bb7beb1170"/>
    <xsd:element name="properties">
      <xsd:complexType>
        <xsd:sequence>
          <xsd:element name="documentManagement">
            <xsd:complexType>
              <xsd:all>
                <xsd:element ref="ns2:_Contributor" minOccurs="0"/>
                <xsd:element ref="ns2:_Coverage" minOccurs="0"/>
                <xsd:element ref="ns2:_DCDateCreated" minOccurs="0"/>
                <xsd:element ref="ns2:_DCDateModified" minOccurs="0"/>
                <xsd:element ref="ns2:_Format" minOccurs="0"/>
                <xsd:element ref="ns2:_Identifier" minOccurs="0"/>
                <xsd:element ref="ns1:Language" minOccurs="0"/>
                <xsd:element ref="ns2:_Publisher" minOccurs="0"/>
                <xsd:element ref="ns2:_Relation" minOccurs="0"/>
                <xsd:element ref="ns2:_RightsManagement" minOccurs="0"/>
                <xsd:element ref="ns2:_Source" minOccurs="0"/>
                <xsd:element ref="ns2:_ResourceType" minOccurs="0"/>
                <xsd:element ref="ns3:keydocuments" minOccurs="0"/>
                <xsd:element ref="ns3:Lockdocument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Language" ma:index="15" nillable="true" ma:displayName="Language" ma:default="English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Contributor" ma:index="7" nillable="true" ma:displayName="Contributor" ma:description="One or more people or organizations that contributed to this resource" ma:internalName="_Contributor">
      <xsd:simpleType>
        <xsd:restriction base="dms:Note"/>
      </xsd:simpleType>
    </xsd:element>
    <xsd:element name="_Coverage" ma:index="8" nillable="true" ma:displayName="Coverage" ma:description="The extent or scope" ma:internalName="_Coverage">
      <xsd:simpleType>
        <xsd:restriction base="dms:Text"/>
      </xsd:simpleType>
    </xsd:element>
    <xsd:element name="_DCDateCreated" ma:index="10" nillable="true" ma:displayName="Date Created" ma:description="The date on which this resource was created" ma:format="DateTime" ma:internalName="_DCDateCreated">
      <xsd:simpleType>
        <xsd:restriction base="dms:DateTime"/>
      </xsd:simpleType>
    </xsd:element>
    <xsd:element name="_DCDateModified" ma:index="11" nillable="true" ma:displayName="Date Modified" ma:description="The date on which this resource was last modified" ma:format="DateTime" ma:internalName="_DCDateModified">
      <xsd:simpleType>
        <xsd:restriction base="dms:DateTime"/>
      </xsd:simpleType>
    </xsd:element>
    <xsd:element name="_Format" ma:index="13" nillable="true" ma:displayName="Format" ma:description="Media-type, file format or dimensions" ma:internalName="_Format">
      <xsd:simpleType>
        <xsd:restriction base="dms:Text"/>
      </xsd:simpleType>
    </xsd:element>
    <xsd:element name="_Identifier" ma:index="14" nillable="true" ma:displayName="Resource Identifier" ma:description="An identifying string or number, usually conforming to a formal identification system" ma:internalName="_Identifier">
      <xsd:simpleType>
        <xsd:restriction base="dms:Text"/>
      </xsd:simpleType>
    </xsd:element>
    <xsd:element name="_Publisher" ma:index="16" nillable="true" ma:displayName="Publisher" ma:description="The person, organization or service that published this resource" ma:internalName="_Publisher">
      <xsd:simpleType>
        <xsd:restriction base="dms:Text"/>
      </xsd:simpleType>
    </xsd:element>
    <xsd:element name="_Relation" ma:index="17" nillable="true" ma:displayName="Relation" ma:description="References to related resources" ma:internalName="_Relation">
      <xsd:simpleType>
        <xsd:restriction base="dms:Note"/>
      </xsd:simpleType>
    </xsd:element>
    <xsd:element name="_RightsManagement" ma:index="18" nillable="true" ma:displayName="Rights Management" ma:description="Information about rights held in or over this resource" ma:internalName="_RightsManagement">
      <xsd:simpleType>
        <xsd:restriction base="dms:Note"/>
      </xsd:simpleType>
    </xsd:element>
    <xsd:element name="_Source" ma:index="19" nillable="true" ma:displayName="Source" ma:description="References to resources from which this resource was derived" ma:internalName="_Source">
      <xsd:simpleType>
        <xsd:restriction base="dms:Note"/>
      </xsd:simpleType>
    </xsd:element>
    <xsd:element name="_ResourceType" ma:index="23" nillable="true" ma:displayName="Resource Type" ma:description="A set of categories, functions, genres or aggregation levels" ma:internalName="_ResourceType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eab83c7c-e22c-4775-8d59-97bb7beb1170" elementFormDefault="qualified">
    <xsd:import namespace="http://schemas.microsoft.com/office/2006/documentManagement/types"/>
    <xsd:element name="keydocuments" ma:index="24" nillable="true" ma:displayName="keydocuments" ma:default="0" ma:internalName="keydocuments">
      <xsd:simpleType>
        <xsd:restriction base="dms:Boolean"/>
      </xsd:simpleType>
    </xsd:element>
    <xsd:element name="Lockdocuments" ma:index="25" nillable="true" ma:displayName="Lockdocuments" ma:default="0" ma:internalName="Lockdocuments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Creat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22" ma:displayName="Title"/>
        <xsd:element ref="dc:subject" minOccurs="0" maxOccurs="1" ma:index="21" ma:displayName="Subject"/>
        <xsd:element ref="dc:description" minOccurs="0" maxOccurs="1" ma:index="12" ma:displayName="Description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75C62D-9CC6-4DAC-9B67-8A50AB1ABA15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  <ds:schemaRef ds:uri="eab83c7c-e22c-4775-8d59-97bb7beb1170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A720B08C-BB52-4C6C-88D9-1733FF6A7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eab83c7c-e22c-4775-8d59-97bb7beb117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5194E8D-F404-482A-B1AA-B18B640C9F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9053</TotalTime>
  <Words>1189</Words>
  <Application>Microsoft Office PowerPoint</Application>
  <PresentationFormat>On-screen Show (4:3)</PresentationFormat>
  <Paragraphs>177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Office Theme</vt:lpstr>
      <vt:lpstr>Commonwealth Connectivity Agenda  Public Private Dialogue on Women in the Digital Economy and International Trade January 2019  </vt:lpstr>
      <vt:lpstr>The Premise</vt:lpstr>
      <vt:lpstr>The Road Ahead</vt:lpstr>
      <vt:lpstr>Background</vt:lpstr>
      <vt:lpstr>General Objectives</vt:lpstr>
      <vt:lpstr>Which ‘Intra-Commonwealth’ Trade Are We Targeting?</vt:lpstr>
      <vt:lpstr>Areas of Engagement</vt:lpstr>
      <vt:lpstr>Clusters</vt:lpstr>
      <vt:lpstr>Physical Connectivity Cluster </vt:lpstr>
      <vt:lpstr>Digital Connectivity Cluster</vt:lpstr>
      <vt:lpstr>Regulatory Connectivity Cluster</vt:lpstr>
      <vt:lpstr>Supply Side Connectivity Cluster</vt:lpstr>
      <vt:lpstr>Business to Business Connectivity</vt:lpstr>
      <vt:lpstr>Mainstreaming Inclusive and Sustainable Trade</vt:lpstr>
      <vt:lpstr>Kirk Haywood Legal Adviser- Trade &amp; Lead, Commonwealth Connectivity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Haywood, Kirk</dc:creator>
  <cp:keywords/>
  <dc:description/>
  <cp:lastModifiedBy>Haywood, Kirk</cp:lastModifiedBy>
  <cp:revision>614</cp:revision>
  <cp:lastPrinted>2018-06-27T15:14:53Z</cp:lastPrinted>
  <dcterms:created xsi:type="dcterms:W3CDTF">2013-05-23T15:16:00Z</dcterms:created>
  <dcterms:modified xsi:type="dcterms:W3CDTF">2019-01-29T05:24:26Z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0x01010B003C3239F6604E2D48A354DABBE9DE0EC5</vt:lpwstr>
  </property>
</Properties>
</file>